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6"/>
  </p:notesMasterIdLst>
  <p:handoutMasterIdLst>
    <p:handoutMasterId r:id="rId87"/>
  </p:handoutMasterIdLst>
  <p:sldIdLst>
    <p:sldId id="515" r:id="rId2"/>
    <p:sldId id="681" r:id="rId3"/>
    <p:sldId id="682" r:id="rId4"/>
    <p:sldId id="683" r:id="rId5"/>
    <p:sldId id="684" r:id="rId6"/>
    <p:sldId id="537" r:id="rId7"/>
    <p:sldId id="538" r:id="rId8"/>
    <p:sldId id="517" r:id="rId9"/>
    <p:sldId id="539" r:id="rId10"/>
    <p:sldId id="548" r:id="rId11"/>
    <p:sldId id="518" r:id="rId12"/>
    <p:sldId id="691" r:id="rId13"/>
    <p:sldId id="692" r:id="rId14"/>
    <p:sldId id="686" r:id="rId15"/>
    <p:sldId id="687" r:id="rId16"/>
    <p:sldId id="696" r:id="rId17"/>
    <p:sldId id="698" r:id="rId18"/>
    <p:sldId id="520" r:id="rId19"/>
    <p:sldId id="521" r:id="rId20"/>
    <p:sldId id="523" r:id="rId21"/>
    <p:sldId id="699" r:id="rId22"/>
    <p:sldId id="700" r:id="rId23"/>
    <p:sldId id="701" r:id="rId24"/>
    <p:sldId id="704" r:id="rId25"/>
    <p:sldId id="702" r:id="rId26"/>
    <p:sldId id="703" r:id="rId27"/>
    <p:sldId id="705" r:id="rId28"/>
    <p:sldId id="708" r:id="rId29"/>
    <p:sldId id="706" r:id="rId30"/>
    <p:sldId id="707" r:id="rId31"/>
    <p:sldId id="588" r:id="rId32"/>
    <p:sldId id="589" r:id="rId33"/>
    <p:sldId id="590" r:id="rId34"/>
    <p:sldId id="595" r:id="rId35"/>
    <p:sldId id="591" r:id="rId36"/>
    <p:sldId id="593" r:id="rId37"/>
    <p:sldId id="712" r:id="rId38"/>
    <p:sldId id="709" r:id="rId39"/>
    <p:sldId id="710" r:id="rId40"/>
    <p:sldId id="711" r:id="rId41"/>
    <p:sldId id="596" r:id="rId42"/>
    <p:sldId id="713" r:id="rId43"/>
    <p:sldId id="598" r:id="rId44"/>
    <p:sldId id="714" r:id="rId45"/>
    <p:sldId id="715" r:id="rId46"/>
    <p:sldId id="665" r:id="rId47"/>
    <p:sldId id="752" r:id="rId48"/>
    <p:sldId id="753" r:id="rId49"/>
    <p:sldId id="599" r:id="rId50"/>
    <p:sldId id="717" r:id="rId51"/>
    <p:sldId id="547" r:id="rId52"/>
    <p:sldId id="666" r:id="rId53"/>
    <p:sldId id="667" r:id="rId54"/>
    <p:sldId id="600" r:id="rId55"/>
    <p:sldId id="720" r:id="rId56"/>
    <p:sldId id="718" r:id="rId57"/>
    <p:sldId id="756" r:id="rId58"/>
    <p:sldId id="741" r:id="rId59"/>
    <p:sldId id="719" r:id="rId60"/>
    <p:sldId id="550" r:id="rId61"/>
    <p:sldId id="551" r:id="rId62"/>
    <p:sldId id="552" r:id="rId63"/>
    <p:sldId id="755" r:id="rId64"/>
    <p:sldId id="757" r:id="rId65"/>
    <p:sldId id="762" r:id="rId66"/>
    <p:sldId id="763" r:id="rId67"/>
    <p:sldId id="764" r:id="rId68"/>
    <p:sldId id="758" r:id="rId69"/>
    <p:sldId id="603" r:id="rId70"/>
    <p:sldId id="732" r:id="rId71"/>
    <p:sldId id="733" r:id="rId72"/>
    <p:sldId id="734" r:id="rId73"/>
    <p:sldId id="735" r:id="rId74"/>
    <p:sldId id="736" r:id="rId75"/>
    <p:sldId id="737" r:id="rId76"/>
    <p:sldId id="738" r:id="rId77"/>
    <p:sldId id="739" r:id="rId78"/>
    <p:sldId id="608" r:id="rId79"/>
    <p:sldId id="724" r:id="rId80"/>
    <p:sldId id="725" r:id="rId81"/>
    <p:sldId id="726" r:id="rId82"/>
    <p:sldId id="727" r:id="rId83"/>
    <p:sldId id="728" r:id="rId84"/>
    <p:sldId id="747" r:id="rId85"/>
  </p:sldIdLst>
  <p:sldSz cx="9144000" cy="6858000" type="screen4x3"/>
  <p:notesSz cx="6934200" cy="9220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05">
          <p15:clr>
            <a:srgbClr val="A4A3A4"/>
          </p15:clr>
        </p15:guide>
        <p15:guide id="2" pos="218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E7"/>
    <a:srgbClr val="7D0508"/>
    <a:srgbClr val="FFFFCC"/>
    <a:srgbClr val="EAC29A"/>
    <a:srgbClr val="007A37"/>
    <a:srgbClr val="00518E"/>
    <a:srgbClr val="004070"/>
    <a:srgbClr val="004442"/>
    <a:srgbClr val="1C5A61"/>
    <a:srgbClr val="F4E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0" autoAdjust="0"/>
    <p:restoredTop sz="98029" autoAdjust="0"/>
  </p:normalViewPr>
  <p:slideViewPr>
    <p:cSldViewPr>
      <p:cViewPr varScale="1">
        <p:scale>
          <a:sx n="70" d="100"/>
          <a:sy n="70" d="100"/>
        </p:scale>
        <p:origin x="1254" y="72"/>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15924"/>
    </p:cViewPr>
  </p:sorterViewPr>
  <p:notesViewPr>
    <p:cSldViewPr>
      <p:cViewPr varScale="1">
        <p:scale>
          <a:sx n="83" d="100"/>
          <a:sy n="83" d="100"/>
        </p:scale>
        <p:origin x="-840" y="-66"/>
      </p:cViewPr>
      <p:guideLst>
        <p:guide orient="horz" pos="2905"/>
        <p:guide pos="218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image" Target="../media/image33.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1.emf"/><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41.emf"/><Relationship Id="rId1" Type="http://schemas.openxmlformats.org/officeDocument/2006/relationships/image" Target="../media/image3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2236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2338" y="4379913"/>
            <a:ext cx="5087937" cy="4146550"/>
          </a:xfrm>
          <a:prstGeom prst="rect">
            <a:avLst/>
          </a:prstGeom>
          <a:noFill/>
          <a:ln w="12700">
            <a:noFill/>
            <a:miter lim="800000"/>
            <a:headEnd/>
            <a:tailEnd/>
          </a:ln>
          <a:effectLst/>
        </p:spPr>
        <p:txBody>
          <a:bodyPr vert="horz" wrap="square" lIns="95912" tIns="47958" rIns="95912" bIns="4795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1" name="Rectangle 3"/>
          <p:cNvSpPr>
            <a:spLocks noGrp="1" noRot="1" noChangeAspect="1" noChangeArrowheads="1" noTextEdit="1"/>
          </p:cNvSpPr>
          <p:nvPr>
            <p:ph type="sldImg" idx="2"/>
          </p:nvPr>
        </p:nvSpPr>
        <p:spPr bwMode="auto">
          <a:xfrm>
            <a:off x="1173163" y="698500"/>
            <a:ext cx="4591050" cy="34432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860120773"/>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a:xfrm>
            <a:off x="1166813" y="693738"/>
            <a:ext cx="4605337" cy="3454400"/>
          </a:xfrm>
          <a:solidFill>
            <a:srgbClr val="FFFFFF"/>
          </a:solidFill>
          <a:ln/>
        </p:spPr>
      </p:sp>
      <p:sp>
        <p:nvSpPr>
          <p:cNvPr id="4099" name="Rectangle 3"/>
          <p:cNvSpPr>
            <a:spLocks noGrp="1" noChangeArrowheads="1"/>
          </p:cNvSpPr>
          <p:nvPr>
            <p:ph type="body" idx="1"/>
          </p:nvPr>
        </p:nvSpPr>
        <p:spPr>
          <a:xfrm>
            <a:off x="923925" y="4379913"/>
            <a:ext cx="5086350" cy="4146550"/>
          </a:xfrm>
          <a:solidFill>
            <a:srgbClr val="FFFFFF"/>
          </a:solidFill>
          <a:ln>
            <a:solidFill>
              <a:srgbClr val="000000"/>
            </a:solidFill>
          </a:ln>
        </p:spPr>
        <p:txBody>
          <a:bodyPr lIns="90727" tIns="45359" rIns="90727" bIns="45359"/>
          <a:lstStyle/>
          <a:p>
            <a:endParaRPr lang="en-US" altLang="en-US" smtClean="0"/>
          </a:p>
        </p:txBody>
      </p:sp>
    </p:spTree>
    <p:extLst>
      <p:ext uri="{BB962C8B-B14F-4D97-AF65-F5344CB8AC3E}">
        <p14:creationId xmlns:p14="http://schemas.microsoft.com/office/powerpoint/2010/main" val="2172073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98483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6221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80675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11163" y="1143000"/>
            <a:ext cx="4083050"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6613" y="1143000"/>
            <a:ext cx="4083050" cy="5181600"/>
          </a:xfrm>
        </p:spPr>
        <p:txBody>
          <a:bodyPr/>
          <a:lstStyle/>
          <a:p>
            <a:pPr lvl="0"/>
            <a:endParaRPr lang="en-US" noProof="0" smtClean="0"/>
          </a:p>
        </p:txBody>
      </p:sp>
    </p:spTree>
    <p:extLst>
      <p:ext uri="{BB962C8B-B14F-4D97-AF65-F5344CB8AC3E}">
        <p14:creationId xmlns:p14="http://schemas.microsoft.com/office/powerpoint/2010/main" val="355188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825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116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9982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6217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6795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525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50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1091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 Third Level</a:t>
            </a:r>
          </a:p>
        </p:txBody>
      </p:sp>
      <p:grpSp>
        <p:nvGrpSpPr>
          <p:cNvPr id="1029" name="Group 16"/>
          <p:cNvGrpSpPr>
            <a:grpSpLocks/>
          </p:cNvGrpSpPr>
          <p:nvPr userDrawn="1"/>
        </p:nvGrpSpPr>
        <p:grpSpPr bwMode="auto">
          <a:xfrm>
            <a:off x="304800" y="838200"/>
            <a:ext cx="8534400" cy="152400"/>
            <a:chOff x="264" y="788"/>
            <a:chExt cx="5232" cy="124"/>
          </a:xfrm>
        </p:grpSpPr>
        <p:sp>
          <p:nvSpPr>
            <p:cNvPr id="1030"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smtClean="0"/>
            </a:p>
          </p:txBody>
        </p:sp>
        <p:sp>
          <p:nvSpPr>
            <p:cNvPr id="1031"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smtClean="0"/>
            </a:p>
          </p:txBody>
        </p:sp>
      </p:grpSp>
      <p:sp>
        <p:nvSpPr>
          <p:cNvPr id="11" name="Text Box 10"/>
          <p:cNvSpPr txBox="1">
            <a:spLocks noChangeArrowheads="1"/>
          </p:cNvSpPr>
          <p:nvPr userDrawn="1"/>
        </p:nvSpPr>
        <p:spPr bwMode="auto">
          <a:xfrm>
            <a:off x="457200" y="6400800"/>
            <a:ext cx="853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defRPr/>
            </a:pPr>
            <a:r>
              <a:rPr lang="en-US" dirty="0" smtClean="0"/>
              <a:t>02/14/2018	               </a:t>
            </a:r>
            <a:r>
              <a:rPr lang="en-US" baseline="0" dirty="0" smtClean="0"/>
              <a:t>         </a:t>
            </a:r>
            <a:r>
              <a:rPr lang="en-US" dirty="0" smtClean="0"/>
              <a:t>Introduction to Data Mining, 2</a:t>
            </a:r>
            <a:r>
              <a:rPr lang="en-US" baseline="30000" dirty="0" smtClean="0"/>
              <a:t>nd</a:t>
            </a:r>
            <a:r>
              <a:rPr lang="en-US" dirty="0" smtClean="0"/>
              <a:t> Edition 			</a:t>
            </a:r>
            <a:r>
              <a:rPr lang="en-US" baseline="0" dirty="0" smtClean="0"/>
              <a:t>           </a:t>
            </a:r>
            <a:fld id="{7C9F7F48-2944-4AF0-87BF-27ECBE076434}" type="slidenum">
              <a:rPr lang="en-US" smtClean="0"/>
              <a:pPr>
                <a:spcBef>
                  <a:spcPct val="50000"/>
                </a:spcBef>
                <a:defRPr/>
              </a:pPr>
              <a:t>‹#›</a:t>
            </a:fld>
            <a:endParaRPr lang="en-US" dirty="0" smtClean="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4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0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8.png"/><Relationship Id="rId4" Type="http://schemas.openxmlformats.org/officeDocument/2006/relationships/image" Target="../media/image17.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oleObject" Target="../embeddings/Microsoft_Word_97_-_2003_Document4.doc"/></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6.xml"/><Relationship Id="rId1" Type="http://schemas.openxmlformats.org/officeDocument/2006/relationships/vmlDrawing" Target="../drawings/vmlDrawing6.vml"/><Relationship Id="rId4" Type="http://schemas.openxmlformats.org/officeDocument/2006/relationships/image" Target="../media/image2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5.wmf"/></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oleObject" Target="../embeddings/oleObject12.bin"/><Relationship Id="rId7" Type="http://schemas.openxmlformats.org/officeDocument/2006/relationships/oleObject" Target="../embeddings/Microsoft_Word_97_-_2003_Document6.doc"/><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33.emf"/><Relationship Id="rId4" Type="http://schemas.openxmlformats.org/officeDocument/2006/relationships/oleObject" Target="../embeddings/Microsoft_Word_97_-_2003_Document5.doc"/></Relationships>
</file>

<file path=ppt/slides/_rels/slide32.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oleObject" Target="../embeddings/oleObject14.bin"/><Relationship Id="rId7" Type="http://schemas.openxmlformats.org/officeDocument/2006/relationships/oleObject" Target="../embeddings/Microsoft_Word_97_-_2003_Document8.doc"/><Relationship Id="rId2" Type="http://schemas.openxmlformats.org/officeDocument/2006/relationships/slideLayout" Target="../slideLayouts/slideLayout6.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33.emf"/><Relationship Id="rId4" Type="http://schemas.openxmlformats.org/officeDocument/2006/relationships/oleObject" Target="../embeddings/Microsoft_Word_97_-_2003_Document7.doc"/></Relationships>
</file>

<file path=ppt/slides/_rels/slide33.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16.bin"/><Relationship Id="rId7" Type="http://schemas.openxmlformats.org/officeDocument/2006/relationships/oleObject" Target="../embeddings/Microsoft_Word_97_-_2003_Document10.doc"/><Relationship Id="rId2" Type="http://schemas.openxmlformats.org/officeDocument/2006/relationships/slideLayout" Target="../slideLayouts/slideLayout6.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36.emf"/><Relationship Id="rId4" Type="http://schemas.openxmlformats.org/officeDocument/2006/relationships/oleObject" Target="../embeddings/Microsoft_Word_97_-_2003_Document9.doc"/><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oleObject" Target="../embeddings/oleObject18.bin"/><Relationship Id="rId7" Type="http://schemas.openxmlformats.org/officeDocument/2006/relationships/oleObject" Target="../embeddings/Microsoft_Word_97_-_2003_Document12.doc"/><Relationship Id="rId2" Type="http://schemas.openxmlformats.org/officeDocument/2006/relationships/slideLayout" Target="../slideLayouts/slideLayout6.xml"/><Relationship Id="rId1" Type="http://schemas.openxmlformats.org/officeDocument/2006/relationships/vmlDrawing" Target="../drawings/vmlDrawing12.vml"/><Relationship Id="rId6" Type="http://schemas.openxmlformats.org/officeDocument/2006/relationships/oleObject" Target="../embeddings/oleObject19.bin"/><Relationship Id="rId5" Type="http://schemas.openxmlformats.org/officeDocument/2006/relationships/image" Target="../media/image39.emf"/><Relationship Id="rId4" Type="http://schemas.openxmlformats.org/officeDocument/2006/relationships/oleObject" Target="../embeddings/Microsoft_Word_97_-_2003_Document11.doc"/><Relationship Id="rId9" Type="http://schemas.openxmlformats.org/officeDocument/2006/relationships/image" Target="../media/image38.png"/></Relationships>
</file>

<file path=ppt/slides/_rels/slide35.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20.bin"/><Relationship Id="rId7" Type="http://schemas.openxmlformats.org/officeDocument/2006/relationships/oleObject" Target="../embeddings/Microsoft_Word_97_-_2003_Document14.doc"/><Relationship Id="rId12" Type="http://schemas.openxmlformats.org/officeDocument/2006/relationships/image" Target="../media/image38.png"/><Relationship Id="rId2" Type="http://schemas.openxmlformats.org/officeDocument/2006/relationships/slideLayout" Target="../slideLayouts/slideLayout6.xml"/><Relationship Id="rId1" Type="http://schemas.openxmlformats.org/officeDocument/2006/relationships/vmlDrawing" Target="../drawings/vmlDrawing13.vml"/><Relationship Id="rId6" Type="http://schemas.openxmlformats.org/officeDocument/2006/relationships/oleObject" Target="../embeddings/oleObject21.bin"/><Relationship Id="rId11" Type="http://schemas.openxmlformats.org/officeDocument/2006/relationships/image" Target="../media/image42.emf"/><Relationship Id="rId5" Type="http://schemas.openxmlformats.org/officeDocument/2006/relationships/image" Target="../media/image35.emf"/><Relationship Id="rId10" Type="http://schemas.openxmlformats.org/officeDocument/2006/relationships/oleObject" Target="../embeddings/Microsoft_Word_97_-_2003_Document15.doc"/><Relationship Id="rId4" Type="http://schemas.openxmlformats.org/officeDocument/2006/relationships/oleObject" Target="../embeddings/Microsoft_Word_97_-_2003_Document13.doc"/><Relationship Id="rId9" Type="http://schemas.openxmlformats.org/officeDocument/2006/relationships/oleObject" Target="../embeddings/oleObject22.bin"/></Relationships>
</file>

<file path=ppt/slides/_rels/slide36.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23.bin"/><Relationship Id="rId7" Type="http://schemas.openxmlformats.org/officeDocument/2006/relationships/oleObject" Target="../embeddings/Microsoft_Word_97_-_2003_Document17.doc"/><Relationship Id="rId12" Type="http://schemas.openxmlformats.org/officeDocument/2006/relationships/image" Target="../media/image38.png"/><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oleObject" Target="../embeddings/oleObject24.bin"/><Relationship Id="rId11" Type="http://schemas.openxmlformats.org/officeDocument/2006/relationships/image" Target="../media/image43.emf"/><Relationship Id="rId5" Type="http://schemas.openxmlformats.org/officeDocument/2006/relationships/image" Target="../media/image39.emf"/><Relationship Id="rId10" Type="http://schemas.openxmlformats.org/officeDocument/2006/relationships/oleObject" Target="../embeddings/Microsoft_Word_97_-_2003_Document18.doc"/><Relationship Id="rId4" Type="http://schemas.openxmlformats.org/officeDocument/2006/relationships/oleObject" Target="../embeddings/Microsoft_Word_97_-_2003_Document16.doc"/><Relationship Id="rId9" Type="http://schemas.openxmlformats.org/officeDocument/2006/relationships/oleObject" Target="../embeddings/oleObject25.bin"/></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6.xml"/><Relationship Id="rId5" Type="http://schemas.openxmlformats.org/officeDocument/2006/relationships/image" Target="../media/image47.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wmf"/><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41.emf"/><Relationship Id="rId3" Type="http://schemas.openxmlformats.org/officeDocument/2006/relationships/oleObject" Target="../embeddings/oleObject26.bin"/><Relationship Id="rId7" Type="http://schemas.openxmlformats.org/officeDocument/2006/relationships/oleObject" Target="../embeddings/Microsoft_Word_97_-_2003_Document20.doc"/><Relationship Id="rId2" Type="http://schemas.openxmlformats.org/officeDocument/2006/relationships/slideLayout" Target="../slideLayouts/slideLayout6.xml"/><Relationship Id="rId1" Type="http://schemas.openxmlformats.org/officeDocument/2006/relationships/vmlDrawing" Target="../drawings/vmlDrawing15.vml"/><Relationship Id="rId6" Type="http://schemas.openxmlformats.org/officeDocument/2006/relationships/oleObject" Target="../embeddings/oleObject27.bin"/><Relationship Id="rId11" Type="http://schemas.openxmlformats.org/officeDocument/2006/relationships/image" Target="../media/image55.emf"/><Relationship Id="rId5" Type="http://schemas.openxmlformats.org/officeDocument/2006/relationships/image" Target="../media/image39.emf"/><Relationship Id="rId10" Type="http://schemas.openxmlformats.org/officeDocument/2006/relationships/oleObject" Target="../embeddings/Microsoft_Word_97_-_2003_Document21.doc"/><Relationship Id="rId4" Type="http://schemas.openxmlformats.org/officeDocument/2006/relationships/oleObject" Target="../embeddings/Microsoft_Word_97_-_2003_Document19.doc"/><Relationship Id="rId9"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6.wmf"/><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28.png"/><Relationship Id="rId4" Type="http://schemas.openxmlformats.org/officeDocument/2006/relationships/image" Target="../media/image25.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Microsoft_Word_97_-_2003_Document1.doc"/></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6.xml"/><Relationship Id="rId1" Type="http://schemas.openxmlformats.org/officeDocument/2006/relationships/vmlDrawing" Target="../drawings/vmlDrawing17.vml"/><Relationship Id="rId6" Type="http://schemas.openxmlformats.org/officeDocument/2006/relationships/image" Target="../media/image57.emf"/><Relationship Id="rId5" Type="http://schemas.openxmlformats.org/officeDocument/2006/relationships/oleObject" Target="../embeddings/oleObject31.bin"/><Relationship Id="rId4" Type="http://schemas.openxmlformats.org/officeDocument/2006/relationships/image" Target="../media/image56.emf"/></Relationships>
</file>

<file path=ppt/slides/_rels/slide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3.png"/><Relationship Id="rId1" Type="http://schemas.openxmlformats.org/officeDocument/2006/relationships/slideLayout" Target="../slideLayouts/slideLayout6.xml"/><Relationship Id="rId5" Type="http://schemas.openxmlformats.org/officeDocument/2006/relationships/image" Target="../media/image63.png"/><Relationship Id="rId4" Type="http://schemas.openxmlformats.org/officeDocument/2006/relationships/image" Target="../media/image62.png"/></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1.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Microsoft_Word_97_-_2003_Document2.doc"/></Relationships>
</file>

<file path=ppt/slides/_rels/slide7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9.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image" Target="../media/image16.emf"/><Relationship Id="rId5" Type="http://schemas.openxmlformats.org/officeDocument/2006/relationships/oleObject" Target="../embeddings/oleObject4.bin"/><Relationship Id="rId10" Type="http://schemas.openxmlformats.org/officeDocument/2006/relationships/oleObject" Target="../embeddings/Microsoft_Word_97_-_2003_Document3.doc"/><Relationship Id="rId4" Type="http://schemas.openxmlformats.org/officeDocument/2006/relationships/image" Target="../media/image13.wmf"/><Relationship Id="rId9" Type="http://schemas.openxmlformats.org/officeDocument/2006/relationships/oleObject" Target="../embeddings/oleObject6.bin"/></Relationships>
</file>

<file path=ppt/slides/_rels/slide8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 name="Rectangle 3"/>
          <p:cNvSpPr txBox="1">
            <a:spLocks noChangeArrowheads="1"/>
          </p:cNvSpPr>
          <p:nvPr/>
        </p:nvSpPr>
        <p:spPr bwMode="auto">
          <a:xfrm>
            <a:off x="0" y="5715000"/>
            <a:ext cx="9144000" cy="1143000"/>
          </a:xfrm>
          <a:prstGeom prst="rect">
            <a:avLst/>
          </a:prstGeom>
          <a:blipFill>
            <a:blip r:embed="rId3" cstate="print"/>
            <a:tile tx="0" ty="0" sx="100000" sy="100000" flip="none" algn="tl"/>
          </a:blipFill>
          <a:ln>
            <a:solidFill>
              <a:schemeClr val="tx1"/>
            </a:solidFill>
          </a:ln>
          <a:extLst/>
        </p:spPr>
        <p:txBody>
          <a:bodyPr vert="horz" wrap="square" lIns="90488" tIns="44450" rIns="90488" bIns="44450" numCol="1" anchor="t" anchorCtr="0" compatLnSpc="1">
            <a:prstTxWarp prst="textNoShape">
              <a:avLst/>
            </a:prstTxWarp>
          </a:bodyPr>
          <a:lstStyle/>
          <a:p>
            <a:pPr marL="292100" marR="0" lvl="0" indent="-292100" algn="ctr" defTabSz="914400" rtl="0" eaLnBrk="1" fontAlgn="base" latinLnBrk="0" hangingPunct="1">
              <a:lnSpc>
                <a:spcPct val="110000"/>
              </a:lnSpc>
              <a:spcBef>
                <a:spcPct val="10000"/>
              </a:spcBef>
              <a:spcAft>
                <a:spcPts val="400"/>
              </a:spcAft>
              <a:buClr>
                <a:srgbClr val="0C7B9C"/>
              </a:buClr>
              <a:buSzPct val="75000"/>
              <a:buFont typeface="Wingdings" pitchFamily="2" charset="2"/>
              <a:buNone/>
              <a:tabLst/>
              <a:defRPr/>
            </a:pPr>
            <a:r>
              <a:rPr kumimoji="0" lang="en-US" sz="2000" b="1" i="0" u="none" strike="noStrike" kern="0" cap="none" spc="0" normalizeH="0" baseline="0" noProof="0" dirty="0" smtClean="0">
                <a:ln>
                  <a:noFill/>
                </a:ln>
                <a:solidFill>
                  <a:schemeClr val="tx1"/>
                </a:solidFill>
                <a:effectLst/>
                <a:uLnTx/>
                <a:uFillTx/>
                <a:latin typeface="+mn-lt"/>
                <a:ea typeface="ＭＳ Ｐゴシック" charset="0"/>
                <a:cs typeface="ＭＳ Ｐゴシック" charset="0"/>
              </a:rPr>
              <a:t>Module III – </a:t>
            </a:r>
            <a:r>
              <a:rPr kumimoji="0" lang="en-US" sz="2000" b="0" i="0" u="none" strike="noStrike" kern="0" cap="none" spc="0" normalizeH="0" baseline="0" noProof="0" dirty="0" smtClean="0">
                <a:ln>
                  <a:noFill/>
                </a:ln>
                <a:solidFill>
                  <a:schemeClr val="tx1"/>
                </a:solidFill>
                <a:effectLst/>
                <a:uLnTx/>
                <a:uFillTx/>
                <a:latin typeface="+mn-lt"/>
                <a:ea typeface="ＭＳ Ｐゴシック" charset="0"/>
                <a:cs typeface="ＭＳ Ｐゴシック" charset="0"/>
              </a:rPr>
              <a:t>Association</a:t>
            </a:r>
            <a:r>
              <a:rPr kumimoji="0" lang="en-US" sz="2000" b="0" i="0" u="none" strike="noStrike" kern="0" cap="none" spc="0" normalizeH="0" noProof="0" dirty="0" smtClean="0">
                <a:ln>
                  <a:noFill/>
                </a:ln>
                <a:solidFill>
                  <a:schemeClr val="tx1"/>
                </a:solidFill>
                <a:effectLst/>
                <a:uLnTx/>
                <a:uFillTx/>
                <a:latin typeface="+mn-lt"/>
                <a:ea typeface="ＭＳ Ｐゴシック" charset="0"/>
                <a:cs typeface="ＭＳ Ｐゴシック" charset="0"/>
              </a:rPr>
              <a:t> Rule Mining</a:t>
            </a:r>
            <a:endParaRPr kumimoji="0" lang="en-US" sz="2000" b="0" i="0" u="none" strike="noStrike" kern="0" cap="none" spc="0" normalizeH="0" baseline="0" noProof="0" dirty="0" smtClean="0">
              <a:ln>
                <a:noFill/>
              </a:ln>
              <a:solidFill>
                <a:schemeClr val="tx1"/>
              </a:solidFill>
              <a:effectLst/>
              <a:uLnTx/>
              <a:uFillTx/>
              <a:latin typeface="+mn-lt"/>
              <a:ea typeface="ＭＳ Ｐゴシック" charset="0"/>
              <a:cs typeface="ＭＳ Ｐゴシック" charset="0"/>
            </a:endParaRPr>
          </a:p>
          <a:p>
            <a:pPr marL="292100" marR="0" lvl="0" indent="-292100" algn="ctr" defTabSz="914400" rtl="0" eaLnBrk="1" fontAlgn="base" latinLnBrk="0" hangingPunct="1">
              <a:lnSpc>
                <a:spcPct val="110000"/>
              </a:lnSpc>
              <a:spcBef>
                <a:spcPct val="10000"/>
              </a:spcBef>
              <a:spcAft>
                <a:spcPts val="400"/>
              </a:spcAft>
              <a:buClr>
                <a:srgbClr val="0C7B9C"/>
              </a:buClr>
              <a:buSzPct val="75000"/>
              <a:buFont typeface="Wingdings" pitchFamily="2" charset="2"/>
              <a:buNone/>
              <a:tabLst/>
              <a:defRPr/>
            </a:pPr>
            <a:r>
              <a:rPr kumimoji="0" lang="en-US" sz="2000" b="0" i="0" u="none" strike="noStrike" kern="0" cap="none" spc="0" normalizeH="0" baseline="0" noProof="0" dirty="0" smtClean="0">
                <a:ln>
                  <a:noFill/>
                </a:ln>
                <a:solidFill>
                  <a:schemeClr val="tx1"/>
                </a:solidFill>
                <a:effectLst/>
                <a:uLnTx/>
                <a:uFillTx/>
                <a:latin typeface="+mn-lt"/>
                <a:ea typeface="ＭＳ Ｐゴシック" charset="0"/>
                <a:cs typeface="ＭＳ Ｐゴシック" charset="0"/>
              </a:rPr>
              <a:t>(DSC3101) – </a:t>
            </a:r>
            <a:r>
              <a:rPr kumimoji="0" lang="en-US" sz="2000" b="0" i="0" u="none" strike="noStrike" kern="0" cap="none" spc="0" normalizeH="0" baseline="0" noProof="0" dirty="0" err="1" smtClean="0">
                <a:ln>
                  <a:noFill/>
                </a:ln>
                <a:solidFill>
                  <a:schemeClr val="tx1"/>
                </a:solidFill>
                <a:effectLst/>
                <a:uLnTx/>
                <a:uFillTx/>
                <a:latin typeface="+mn-lt"/>
                <a:ea typeface="ＭＳ Ｐゴシック" charset="0"/>
                <a:cs typeface="ＭＳ Ｐゴシック" charset="0"/>
              </a:rPr>
              <a:t>BTech</a:t>
            </a:r>
            <a:r>
              <a:rPr kumimoji="0" lang="en-US" sz="2000" b="0" i="0" u="none" strike="noStrike" kern="0" cap="none" spc="0" normalizeH="0" baseline="0" noProof="0" dirty="0" smtClean="0">
                <a:ln>
                  <a:noFill/>
                </a:ln>
                <a:solidFill>
                  <a:schemeClr val="tx1"/>
                </a:solidFill>
                <a:effectLst/>
                <a:uLnTx/>
                <a:uFillTx/>
                <a:latin typeface="+mn-lt"/>
                <a:ea typeface="ＭＳ Ｐゴシック" charset="0"/>
                <a:cs typeface="ＭＳ Ｐゴシック" charset="0"/>
              </a:rPr>
              <a:t>- CSE(DS) </a:t>
            </a:r>
            <a:r>
              <a:rPr kumimoji="0" lang="en-US" sz="2000" b="0" i="0" u="none" strike="noStrike" kern="0" cap="none" spc="0" normalizeH="0" baseline="0" noProof="0" dirty="0" smtClean="0">
                <a:ln>
                  <a:noFill/>
                </a:ln>
                <a:solidFill>
                  <a:schemeClr val="tx1"/>
                </a:solidFill>
                <a:effectLst/>
                <a:uLnTx/>
                <a:uFillTx/>
                <a:latin typeface="+mn-lt"/>
                <a:ea typeface="ＭＳ Ｐゴシック" charset="0"/>
                <a:cs typeface="ＭＳ Ｐゴシック" charset="0"/>
              </a:rPr>
              <a:t>– </a:t>
            </a:r>
            <a:r>
              <a:rPr kumimoji="0" lang="en-US" sz="2000" b="0" i="0" u="none" strike="noStrike" kern="0" cap="none" spc="0" normalizeH="0" baseline="0" noProof="0" dirty="0" smtClean="0">
                <a:ln>
                  <a:noFill/>
                </a:ln>
                <a:solidFill>
                  <a:schemeClr val="tx1"/>
                </a:solidFill>
                <a:effectLst/>
                <a:uLnTx/>
                <a:uFillTx/>
                <a:latin typeface="+mn-lt"/>
                <a:ea typeface="ＭＳ Ｐゴシック" charset="0"/>
                <a:cs typeface="ＭＳ Ｐゴシック" charset="0"/>
              </a:rPr>
              <a:t>Taken by </a:t>
            </a:r>
            <a:r>
              <a:rPr lang="en-US" sz="2000" b="0" kern="0" dirty="0" smtClean="0">
                <a:latin typeface="+mn-lt"/>
                <a:ea typeface="ＭＳ Ｐゴシック" charset="0"/>
                <a:cs typeface="ＭＳ Ｐゴシック" charset="0"/>
              </a:rPr>
              <a:t>NB</a:t>
            </a:r>
            <a:endParaRPr kumimoji="0" lang="en-US" sz="2000" b="0" i="0" u="none" strike="noStrike" kern="0" cap="none" spc="0" normalizeH="0" baseline="0" noProof="0" dirty="0" smtClean="0">
              <a:ln>
                <a:noFill/>
              </a:ln>
              <a:solidFill>
                <a:schemeClr val="tx1"/>
              </a:solidFill>
              <a:effectLst/>
              <a:uLnTx/>
              <a:uFillTx/>
              <a:latin typeface="+mn-lt"/>
              <a:ea typeface="ＭＳ Ｐゴシック" charset="0"/>
              <a:cs typeface="ＭＳ Ｐゴシック" charset="0"/>
            </a:endParaRPr>
          </a:p>
        </p:txBody>
      </p:sp>
      <p:pic>
        <p:nvPicPr>
          <p:cNvPr id="23554" name="Picture 2" descr="How is association rule compared with collaborative filtering in  recommender systems? - Quora"/>
          <p:cNvPicPr>
            <a:picLocks noChangeAspect="1" noChangeArrowheads="1"/>
          </p:cNvPicPr>
          <p:nvPr/>
        </p:nvPicPr>
        <p:blipFill>
          <a:blip r:embed="rId4" cstate="print"/>
          <a:srcRect/>
          <a:stretch>
            <a:fillRect/>
          </a:stretch>
        </p:blipFill>
        <p:spPr bwMode="auto">
          <a:xfrm>
            <a:off x="0" y="0"/>
            <a:ext cx="9144000" cy="5715000"/>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b="0" dirty="0" smtClean="0"/>
              <a:t>Computational Complexity</a:t>
            </a:r>
          </a:p>
        </p:txBody>
      </p:sp>
      <p:sp>
        <p:nvSpPr>
          <p:cNvPr id="9219" name="Rectangle 3"/>
          <p:cNvSpPr>
            <a:spLocks noGrp="1" noChangeArrowheads="1"/>
          </p:cNvSpPr>
          <p:nvPr>
            <p:ph type="body" idx="1"/>
          </p:nvPr>
        </p:nvSpPr>
        <p:spPr>
          <a:xfrm>
            <a:off x="411163" y="990600"/>
            <a:ext cx="8318500" cy="1371600"/>
          </a:xfrm>
        </p:spPr>
        <p:txBody>
          <a:bodyPr/>
          <a:lstStyle/>
          <a:p>
            <a:pPr>
              <a:lnSpc>
                <a:spcPct val="90000"/>
              </a:lnSpc>
            </a:pPr>
            <a:r>
              <a:rPr lang="en-US" altLang="en-US" smtClean="0"/>
              <a:t>Given d unique items:</a:t>
            </a:r>
          </a:p>
          <a:p>
            <a:pPr lvl="1">
              <a:lnSpc>
                <a:spcPct val="90000"/>
              </a:lnSpc>
            </a:pPr>
            <a:r>
              <a:rPr lang="en-US" altLang="en-US" smtClean="0"/>
              <a:t>Total number of itemsets = 2</a:t>
            </a:r>
            <a:r>
              <a:rPr lang="en-US" altLang="en-US" baseline="30000" smtClean="0"/>
              <a:t>d</a:t>
            </a:r>
          </a:p>
          <a:p>
            <a:pPr lvl="1">
              <a:lnSpc>
                <a:spcPct val="90000"/>
              </a:lnSpc>
            </a:pPr>
            <a:r>
              <a:rPr lang="en-US" altLang="en-US" smtClean="0"/>
              <a:t>Total number of possible association rules: </a:t>
            </a:r>
          </a:p>
        </p:txBody>
      </p:sp>
      <p:graphicFrame>
        <p:nvGraphicFramePr>
          <p:cNvPr id="9220" name="Object 2"/>
          <p:cNvGraphicFramePr>
            <a:graphicFrameLocks noChangeAspect="1"/>
          </p:cNvGraphicFramePr>
          <p:nvPr/>
        </p:nvGraphicFramePr>
        <p:xfrm>
          <a:off x="5257800" y="2514600"/>
          <a:ext cx="3662363" cy="1641475"/>
        </p:xfrm>
        <a:graphic>
          <a:graphicData uri="http://schemas.openxmlformats.org/presentationml/2006/ole">
            <mc:AlternateContent xmlns:mc="http://schemas.openxmlformats.org/markup-compatibility/2006">
              <mc:Choice xmlns:v="urn:schemas-microsoft-com:vml" Requires="v">
                <p:oleObj spid="_x0000_s9262" name="Equation" r:id="rId3" imgW="2832100" imgH="1270000" progId="">
                  <p:embed/>
                </p:oleObj>
              </mc:Choice>
              <mc:Fallback>
                <p:oleObj name="Equation" r:id="rId3" imgW="2832100" imgH="1270000" progId="">
                  <p:embed/>
                  <p:pic>
                    <p:nvPicPr>
                      <p:cNvPr id="0" name="Picture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2514600"/>
                        <a:ext cx="3662363" cy="164147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1" name="Text Box 5"/>
          <p:cNvSpPr txBox="1">
            <a:spLocks noChangeArrowheads="1"/>
          </p:cNvSpPr>
          <p:nvPr/>
        </p:nvSpPr>
        <p:spPr bwMode="auto">
          <a:xfrm>
            <a:off x="5410200" y="4648200"/>
            <a:ext cx="320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a:t>If d=</a:t>
            </a:r>
            <a:r>
              <a:rPr lang="en-US" altLang="en-US" sz="2000">
                <a:sym typeface="Symbol" pitchFamily="18" charset="2"/>
              </a:rPr>
              <a:t>6,  R = 602 rules</a:t>
            </a:r>
          </a:p>
        </p:txBody>
      </p:sp>
      <p:pic>
        <p:nvPicPr>
          <p:cNvPr id="9222"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l="5714" t="1904" r="7143" b="952"/>
          <a:stretch>
            <a:fillRect/>
          </a:stretch>
        </p:blipFill>
        <p:spPr bwMode="auto">
          <a:xfrm>
            <a:off x="152400" y="2324100"/>
            <a:ext cx="4876800" cy="407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Rectangle 6"/>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8" name="Rectangle 7"/>
          <p:cNvSpPr/>
          <p:nvPr/>
        </p:nvSpPr>
        <p:spPr bwMode="auto">
          <a:xfrm>
            <a:off x="609600" y="64770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b="0" dirty="0" smtClean="0"/>
              <a:t>Mining Association Rules</a:t>
            </a:r>
          </a:p>
        </p:txBody>
      </p:sp>
      <p:sp>
        <p:nvSpPr>
          <p:cNvPr id="10243" name="Text Box 4"/>
          <p:cNvSpPr txBox="1">
            <a:spLocks noChangeArrowheads="1"/>
          </p:cNvSpPr>
          <p:nvPr/>
        </p:nvSpPr>
        <p:spPr bwMode="auto">
          <a:xfrm>
            <a:off x="4267200" y="990600"/>
            <a:ext cx="4724400" cy="2462213"/>
          </a:xfrm>
          <a:prstGeom prst="rect">
            <a:avLst/>
          </a:prstGeom>
          <a:solidFill>
            <a:srgbClr val="F4E0CC"/>
          </a:solidFill>
          <a:ln>
            <a:solidFill>
              <a:schemeClr val="tx1"/>
            </a:solidFill>
          </a:ln>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400" b="0" dirty="0">
                <a:solidFill>
                  <a:srgbClr val="CC3300"/>
                </a:solidFill>
                <a:sym typeface="Symbol" pitchFamily="18" charset="2"/>
              </a:rPr>
              <a:t>Example of Rules:</a:t>
            </a:r>
            <a:br>
              <a:rPr lang="en-US" altLang="en-US" sz="2400" b="0" dirty="0">
                <a:solidFill>
                  <a:srgbClr val="CC3300"/>
                </a:solidFill>
                <a:sym typeface="Symbol" pitchFamily="18" charset="2"/>
              </a:rPr>
            </a:br>
            <a:endParaRPr lang="en-US" altLang="en-US" sz="1000" b="0" dirty="0">
              <a:solidFill>
                <a:srgbClr val="CC3300"/>
              </a:solidFill>
              <a:sym typeface="Symbol" pitchFamily="18" charset="2"/>
            </a:endParaRPr>
          </a:p>
          <a:p>
            <a:pPr>
              <a:spcBef>
                <a:spcPct val="0"/>
              </a:spcBef>
              <a:spcAft>
                <a:spcPct val="0"/>
              </a:spcAft>
              <a:buClrTx/>
              <a:buSzTx/>
              <a:buFontTx/>
              <a:buNone/>
            </a:pPr>
            <a:r>
              <a:rPr lang="en-US" altLang="en-US" sz="2000" b="0" dirty="0"/>
              <a:t>{</a:t>
            </a:r>
            <a:r>
              <a:rPr lang="en-US" altLang="en-US" sz="2000" b="0" dirty="0" err="1"/>
              <a:t>Milk,Diaper</a:t>
            </a:r>
            <a:r>
              <a:rPr lang="en-US" altLang="en-US" sz="2000" b="0" dirty="0"/>
              <a:t>} </a:t>
            </a:r>
            <a:r>
              <a:rPr lang="en-US" altLang="en-US" sz="2000" b="0" dirty="0">
                <a:sym typeface="Symbol" pitchFamily="18" charset="2"/>
              </a:rPr>
              <a:t> {Beer} (s=0.4, c=0.67)</a:t>
            </a:r>
            <a:br>
              <a:rPr lang="en-US" altLang="en-US" sz="2000" b="0" dirty="0">
                <a:sym typeface="Symbol" pitchFamily="18" charset="2"/>
              </a:rPr>
            </a:br>
            <a:r>
              <a:rPr lang="en-US" altLang="en-US" sz="2000" b="0" dirty="0"/>
              <a:t>{</a:t>
            </a:r>
            <a:r>
              <a:rPr lang="en-US" altLang="en-US" sz="2000" b="0" dirty="0" err="1"/>
              <a:t>Milk,Beer</a:t>
            </a:r>
            <a:r>
              <a:rPr lang="en-US" altLang="en-US" sz="2000" b="0" dirty="0"/>
              <a:t>} </a:t>
            </a:r>
            <a:r>
              <a:rPr lang="en-US" altLang="en-US" sz="2000" b="0" dirty="0">
                <a:sym typeface="Symbol" pitchFamily="18" charset="2"/>
              </a:rPr>
              <a:t> {Diaper} (s=0.4, c=1.0)</a:t>
            </a:r>
          </a:p>
          <a:p>
            <a:pPr>
              <a:spcBef>
                <a:spcPct val="0"/>
              </a:spcBef>
              <a:spcAft>
                <a:spcPct val="0"/>
              </a:spcAft>
              <a:buClrTx/>
              <a:buSzTx/>
              <a:buFontTx/>
              <a:buNone/>
            </a:pPr>
            <a:r>
              <a:rPr lang="en-US" altLang="en-US" sz="2000" b="0" dirty="0"/>
              <a:t>{</a:t>
            </a:r>
            <a:r>
              <a:rPr lang="en-US" altLang="en-US" sz="2000" b="0" dirty="0" err="1"/>
              <a:t>Diaper,Beer</a:t>
            </a:r>
            <a:r>
              <a:rPr lang="en-US" altLang="en-US" sz="2000" b="0" dirty="0"/>
              <a:t>} </a:t>
            </a:r>
            <a:r>
              <a:rPr lang="en-US" altLang="en-US" sz="2000" b="0" dirty="0">
                <a:sym typeface="Symbol" pitchFamily="18" charset="2"/>
              </a:rPr>
              <a:t> {Milk} (s=0.4, c=0.67)</a:t>
            </a:r>
          </a:p>
          <a:p>
            <a:pPr>
              <a:spcBef>
                <a:spcPct val="0"/>
              </a:spcBef>
              <a:spcAft>
                <a:spcPct val="0"/>
              </a:spcAft>
              <a:buClrTx/>
              <a:buSzTx/>
              <a:buFontTx/>
              <a:buNone/>
            </a:pPr>
            <a:r>
              <a:rPr lang="en-US" altLang="en-US" sz="2000" b="0" dirty="0">
                <a:sym typeface="Symbol" pitchFamily="18" charset="2"/>
              </a:rPr>
              <a:t>{Beer}  {</a:t>
            </a:r>
            <a:r>
              <a:rPr lang="en-US" altLang="en-US" sz="2000" b="0" dirty="0" err="1">
                <a:sym typeface="Symbol" pitchFamily="18" charset="2"/>
              </a:rPr>
              <a:t>Milk,Diaper</a:t>
            </a:r>
            <a:r>
              <a:rPr lang="en-US" altLang="en-US" sz="2000" b="0" dirty="0">
                <a:sym typeface="Symbol" pitchFamily="18" charset="2"/>
              </a:rPr>
              <a:t>} (s=0.4, c=0.67) </a:t>
            </a:r>
            <a:br>
              <a:rPr lang="en-US" altLang="en-US" sz="2000" b="0" dirty="0">
                <a:sym typeface="Symbol" pitchFamily="18" charset="2"/>
              </a:rPr>
            </a:br>
            <a:r>
              <a:rPr lang="en-US" altLang="en-US" sz="2000" b="0" dirty="0">
                <a:sym typeface="Symbol" pitchFamily="18" charset="2"/>
              </a:rPr>
              <a:t>{Diaper}  {</a:t>
            </a:r>
            <a:r>
              <a:rPr lang="en-US" altLang="en-US" sz="2000" b="0" dirty="0" err="1">
                <a:sym typeface="Symbol" pitchFamily="18" charset="2"/>
              </a:rPr>
              <a:t>Milk,Beer</a:t>
            </a:r>
            <a:r>
              <a:rPr lang="en-US" altLang="en-US" sz="2000" b="0" dirty="0">
                <a:sym typeface="Symbol" pitchFamily="18" charset="2"/>
              </a:rPr>
              <a:t>} (s=0.4, c=0.5) </a:t>
            </a:r>
          </a:p>
          <a:p>
            <a:pPr>
              <a:spcBef>
                <a:spcPct val="0"/>
              </a:spcBef>
              <a:spcAft>
                <a:spcPct val="0"/>
              </a:spcAft>
              <a:buClrTx/>
              <a:buSzTx/>
              <a:buFontTx/>
              <a:buNone/>
            </a:pPr>
            <a:r>
              <a:rPr lang="en-US" altLang="en-US" sz="2000" b="0" dirty="0">
                <a:sym typeface="Symbol" pitchFamily="18" charset="2"/>
              </a:rPr>
              <a:t>{Milk}  {</a:t>
            </a:r>
            <a:r>
              <a:rPr lang="en-US" altLang="en-US" sz="2000" b="0" dirty="0" err="1">
                <a:sym typeface="Symbol" pitchFamily="18" charset="2"/>
              </a:rPr>
              <a:t>Diaper,Beer</a:t>
            </a:r>
            <a:r>
              <a:rPr lang="en-US" altLang="en-US" sz="2000" b="0" dirty="0">
                <a:sym typeface="Symbol" pitchFamily="18" charset="2"/>
              </a:rPr>
              <a:t>} (s=0.4, c=0.5)</a:t>
            </a:r>
          </a:p>
        </p:txBody>
      </p:sp>
      <p:graphicFrame>
        <p:nvGraphicFramePr>
          <p:cNvPr id="10244" name="Object 5"/>
          <p:cNvGraphicFramePr>
            <a:graphicFrameLocks noGrp="1" noChangeAspect="1"/>
          </p:cNvGraphicFramePr>
          <p:nvPr>
            <p:ph idx="1"/>
          </p:nvPr>
        </p:nvGraphicFramePr>
        <p:xfrm>
          <a:off x="307975" y="990600"/>
          <a:ext cx="3727450" cy="2819400"/>
        </p:xfrm>
        <a:graphic>
          <a:graphicData uri="http://schemas.openxmlformats.org/presentationml/2006/ole">
            <mc:AlternateContent xmlns:mc="http://schemas.openxmlformats.org/markup-compatibility/2006">
              <mc:Choice xmlns:v="urn:schemas-microsoft-com:vml" Requires="v">
                <p:oleObj spid="_x0000_s10285" name="Document" r:id="rId4" imgW="3352666" imgH="2016134" progId="Word.Document.8">
                  <p:embed/>
                </p:oleObj>
              </mc:Choice>
              <mc:Fallback>
                <p:oleObj name="Document" r:id="rId4" imgW="3352666" imgH="2016134" progId="Word.Document.8">
                  <p:embed/>
                  <p:pic>
                    <p:nvPicPr>
                      <p:cNvPr id="0" name="Picture 4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975" y="990600"/>
                        <a:ext cx="3727450" cy="28194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1399" name="Text Box 7"/>
          <p:cNvSpPr txBox="1">
            <a:spLocks noChangeArrowheads="1"/>
          </p:cNvSpPr>
          <p:nvPr/>
        </p:nvSpPr>
        <p:spPr bwMode="auto">
          <a:xfrm>
            <a:off x="381000" y="3886200"/>
            <a:ext cx="79248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400" b="0" dirty="0">
                <a:solidFill>
                  <a:srgbClr val="CC3300"/>
                </a:solidFill>
                <a:sym typeface="Symbol" pitchFamily="18" charset="2"/>
              </a:rPr>
              <a:t>Observations:</a:t>
            </a:r>
          </a:p>
          <a:p>
            <a:pPr>
              <a:spcBef>
                <a:spcPct val="50000"/>
              </a:spcBef>
              <a:spcAft>
                <a:spcPct val="0"/>
              </a:spcAft>
              <a:buClrTx/>
              <a:buSzTx/>
              <a:buFontTx/>
              <a:buChar char="•"/>
            </a:pPr>
            <a:r>
              <a:rPr lang="en-US" altLang="en-US" sz="2000" b="0" dirty="0">
                <a:sym typeface="Symbol" pitchFamily="18" charset="2"/>
              </a:rPr>
              <a:t> All the above rules are binary partitions of the same </a:t>
            </a:r>
            <a:r>
              <a:rPr lang="en-US" altLang="en-US" sz="2000" b="0" dirty="0" err="1">
                <a:sym typeface="Symbol" pitchFamily="18" charset="2"/>
              </a:rPr>
              <a:t>itemset</a:t>
            </a:r>
            <a:r>
              <a:rPr lang="en-US" altLang="en-US" sz="2000" b="0" dirty="0">
                <a:sym typeface="Symbol" pitchFamily="18" charset="2"/>
              </a:rPr>
              <a:t>: </a:t>
            </a:r>
            <a:br>
              <a:rPr lang="en-US" altLang="en-US" sz="2000" b="0" dirty="0">
                <a:sym typeface="Symbol" pitchFamily="18" charset="2"/>
              </a:rPr>
            </a:br>
            <a:r>
              <a:rPr lang="en-US" altLang="en-US" sz="2000" b="0" dirty="0">
                <a:sym typeface="Symbol" pitchFamily="18" charset="2"/>
              </a:rPr>
              <a:t>	{Milk, Diaper, Beer}</a:t>
            </a:r>
          </a:p>
          <a:p>
            <a:pPr>
              <a:spcBef>
                <a:spcPct val="50000"/>
              </a:spcBef>
              <a:spcAft>
                <a:spcPct val="0"/>
              </a:spcAft>
              <a:buClrTx/>
              <a:buSzTx/>
              <a:buFontTx/>
              <a:buChar char="•"/>
            </a:pPr>
            <a:r>
              <a:rPr lang="en-US" altLang="en-US" sz="2000" b="0" dirty="0">
                <a:sym typeface="Symbol" pitchFamily="18" charset="2"/>
              </a:rPr>
              <a:t> Rules originating from the same </a:t>
            </a:r>
            <a:r>
              <a:rPr lang="en-US" altLang="en-US" sz="2000" b="0" dirty="0" err="1">
                <a:sym typeface="Symbol" pitchFamily="18" charset="2"/>
              </a:rPr>
              <a:t>itemset</a:t>
            </a:r>
            <a:r>
              <a:rPr lang="en-US" altLang="en-US" sz="2000" b="0" dirty="0">
                <a:sym typeface="Symbol" pitchFamily="18" charset="2"/>
              </a:rPr>
              <a:t> have identical support but</a:t>
            </a:r>
            <a:br>
              <a:rPr lang="en-US" altLang="en-US" sz="2000" b="0" dirty="0">
                <a:sym typeface="Symbol" pitchFamily="18" charset="2"/>
              </a:rPr>
            </a:br>
            <a:r>
              <a:rPr lang="en-US" altLang="en-US" sz="2000" b="0" dirty="0">
                <a:sym typeface="Symbol" pitchFamily="18" charset="2"/>
              </a:rPr>
              <a:t>  can have different confidence</a:t>
            </a:r>
          </a:p>
          <a:p>
            <a:pPr>
              <a:spcBef>
                <a:spcPct val="50000"/>
              </a:spcBef>
              <a:spcAft>
                <a:spcPct val="0"/>
              </a:spcAft>
              <a:buClrTx/>
              <a:buSzTx/>
              <a:buFontTx/>
              <a:buChar char="•"/>
            </a:pPr>
            <a:r>
              <a:rPr lang="en-US" altLang="en-US" sz="2000" b="0" dirty="0">
                <a:sym typeface="Symbol" pitchFamily="18" charset="2"/>
              </a:rPr>
              <a:t> Thus, we may decouple the support and confidence requirements</a:t>
            </a:r>
          </a:p>
        </p:txBody>
      </p:sp>
      <p:sp>
        <p:nvSpPr>
          <p:cNvPr id="6" name="Rectangle 5"/>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1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139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76200" y="76200"/>
          <a:ext cx="4572000" cy="2377440"/>
        </p:xfrm>
        <a:graphic>
          <a:graphicData uri="http://schemas.openxmlformats.org/drawingml/2006/table">
            <a:tbl>
              <a:tblPr firstRow="1" bandRow="1">
                <a:tableStyleId>{ED083AE6-46FA-4A59-8FB0-9F97EB10719F}</a:tableStyleId>
              </a:tblPr>
              <a:tblGrid>
                <a:gridCol w="628651"/>
                <a:gridCol w="3943349"/>
              </a:tblGrid>
              <a:tr h="370840">
                <a:tc>
                  <a:txBody>
                    <a:bodyPr/>
                    <a:lstStyle/>
                    <a:p>
                      <a:r>
                        <a:rPr lang="en-US" sz="2000" dirty="0" err="1" smtClean="0"/>
                        <a:t>Tid</a:t>
                      </a:r>
                      <a:endParaRPr lang="en-US" sz="2000" dirty="0"/>
                    </a:p>
                  </a:txBody>
                  <a:tcPr>
                    <a:solidFill>
                      <a:srgbClr val="FFFFCC"/>
                    </a:solidFill>
                  </a:tcPr>
                </a:tc>
                <a:tc>
                  <a:txBody>
                    <a:bodyPr/>
                    <a:lstStyle/>
                    <a:p>
                      <a:r>
                        <a:rPr lang="en-US" sz="2000" dirty="0" smtClean="0"/>
                        <a:t>Items bought       [Table-1]</a:t>
                      </a:r>
                      <a:endParaRPr lang="en-US" sz="2000" dirty="0"/>
                    </a:p>
                  </a:txBody>
                  <a:tcPr>
                    <a:solidFill>
                      <a:srgbClr val="FFFFCC"/>
                    </a:solidFill>
                  </a:tcPr>
                </a:tc>
              </a:tr>
              <a:tr h="370840">
                <a:tc>
                  <a:txBody>
                    <a:bodyPr/>
                    <a:lstStyle/>
                    <a:p>
                      <a:r>
                        <a:rPr lang="en-US" sz="2000" dirty="0" smtClean="0"/>
                        <a:t>10</a:t>
                      </a:r>
                      <a:endParaRPr lang="en-US" sz="2000" dirty="0"/>
                    </a:p>
                  </a:txBody>
                  <a:tcPr>
                    <a:solidFill>
                      <a:srgbClr val="FFFFCC"/>
                    </a:solidFill>
                  </a:tcPr>
                </a:tc>
                <a:tc>
                  <a:txBody>
                    <a:bodyPr/>
                    <a:lstStyle/>
                    <a:p>
                      <a:r>
                        <a:rPr lang="en-US" sz="2000" dirty="0" smtClean="0"/>
                        <a:t>Beer, Nuts, Diapers</a:t>
                      </a:r>
                      <a:endParaRPr lang="en-US" sz="2000" dirty="0"/>
                    </a:p>
                  </a:txBody>
                  <a:tcPr>
                    <a:solidFill>
                      <a:srgbClr val="FFFFCC"/>
                    </a:solidFill>
                  </a:tcPr>
                </a:tc>
              </a:tr>
              <a:tr h="370840">
                <a:tc>
                  <a:txBody>
                    <a:bodyPr/>
                    <a:lstStyle/>
                    <a:p>
                      <a:r>
                        <a:rPr lang="en-US" sz="2000" dirty="0" smtClean="0"/>
                        <a:t>20</a:t>
                      </a:r>
                      <a:endParaRPr lang="en-US" sz="2000" dirty="0"/>
                    </a:p>
                  </a:txBody>
                  <a:tcPr>
                    <a:solidFill>
                      <a:srgbClr val="FFFFCC"/>
                    </a:solidFill>
                  </a:tcPr>
                </a:tc>
                <a:tc>
                  <a:txBody>
                    <a:bodyPr/>
                    <a:lstStyle/>
                    <a:p>
                      <a:r>
                        <a:rPr lang="en-US" sz="2000" dirty="0" smtClean="0"/>
                        <a:t>Beer,</a:t>
                      </a:r>
                      <a:r>
                        <a:rPr lang="en-US" sz="2000" baseline="0" dirty="0" smtClean="0"/>
                        <a:t> Coffee, Diapers, Nuts</a:t>
                      </a:r>
                      <a:endParaRPr lang="en-US" sz="2000" dirty="0"/>
                    </a:p>
                  </a:txBody>
                  <a:tcPr>
                    <a:solidFill>
                      <a:srgbClr val="FFFFCC"/>
                    </a:solidFill>
                  </a:tcPr>
                </a:tc>
              </a:tr>
              <a:tr h="370840">
                <a:tc>
                  <a:txBody>
                    <a:bodyPr/>
                    <a:lstStyle/>
                    <a:p>
                      <a:r>
                        <a:rPr lang="en-US" sz="2000" dirty="0" smtClean="0"/>
                        <a:t>30</a:t>
                      </a:r>
                      <a:endParaRPr lang="en-US" sz="2000" dirty="0"/>
                    </a:p>
                  </a:txBody>
                  <a:tcPr>
                    <a:solidFill>
                      <a:srgbClr val="FFFFCC"/>
                    </a:solidFill>
                  </a:tcPr>
                </a:tc>
                <a:tc>
                  <a:txBody>
                    <a:bodyPr/>
                    <a:lstStyle/>
                    <a:p>
                      <a:r>
                        <a:rPr lang="en-US" sz="2000" dirty="0" smtClean="0"/>
                        <a:t>Beer, Diapers, Eggs</a:t>
                      </a:r>
                      <a:endParaRPr lang="en-US" sz="2000" dirty="0"/>
                    </a:p>
                  </a:txBody>
                  <a:tcPr>
                    <a:solidFill>
                      <a:srgbClr val="FFFFCC"/>
                    </a:solidFill>
                  </a:tcPr>
                </a:tc>
              </a:tr>
              <a:tr h="370840">
                <a:tc>
                  <a:txBody>
                    <a:bodyPr/>
                    <a:lstStyle/>
                    <a:p>
                      <a:r>
                        <a:rPr lang="en-US" sz="2000" dirty="0" smtClean="0"/>
                        <a:t>40</a:t>
                      </a:r>
                      <a:endParaRPr lang="en-US" sz="2000" dirty="0"/>
                    </a:p>
                  </a:txBody>
                  <a:tcPr>
                    <a:solidFill>
                      <a:srgbClr val="FFFFCC"/>
                    </a:solidFill>
                  </a:tcPr>
                </a:tc>
                <a:tc>
                  <a:txBody>
                    <a:bodyPr/>
                    <a:lstStyle/>
                    <a:p>
                      <a:r>
                        <a:rPr lang="en-US" sz="2000" dirty="0" smtClean="0"/>
                        <a:t>Beer, Nuts, Eggs, Milk</a:t>
                      </a:r>
                      <a:endParaRPr lang="en-US" sz="2000" dirty="0"/>
                    </a:p>
                  </a:txBody>
                  <a:tcPr>
                    <a:solidFill>
                      <a:srgbClr val="FFFFCC"/>
                    </a:solidFill>
                  </a:tcPr>
                </a:tc>
              </a:tr>
              <a:tr h="370840">
                <a:tc>
                  <a:txBody>
                    <a:bodyPr/>
                    <a:lstStyle/>
                    <a:p>
                      <a:r>
                        <a:rPr lang="en-US" sz="2000" dirty="0" smtClean="0"/>
                        <a:t>50</a:t>
                      </a:r>
                      <a:endParaRPr lang="en-US" sz="2000" dirty="0"/>
                    </a:p>
                  </a:txBody>
                  <a:tcPr>
                    <a:solidFill>
                      <a:srgbClr val="FFFFCC"/>
                    </a:solidFill>
                  </a:tcPr>
                </a:tc>
                <a:tc>
                  <a:txBody>
                    <a:bodyPr/>
                    <a:lstStyle/>
                    <a:p>
                      <a:r>
                        <a:rPr lang="en-US" sz="2000" dirty="0" smtClean="0"/>
                        <a:t>Nuts, Coffee, Diapers,</a:t>
                      </a:r>
                      <a:r>
                        <a:rPr lang="en-US" sz="2000" baseline="0" dirty="0" smtClean="0"/>
                        <a:t> Eggs, Milk</a:t>
                      </a:r>
                      <a:endParaRPr lang="en-US" sz="2000" dirty="0"/>
                    </a:p>
                  </a:txBody>
                  <a:tcPr>
                    <a:solidFill>
                      <a:srgbClr val="FFFFCC"/>
                    </a:solidFill>
                  </a:tcPr>
                </a:tc>
              </a:tr>
            </a:tbl>
          </a:graphicData>
        </a:graphic>
      </p:graphicFrame>
      <p:sp>
        <p:nvSpPr>
          <p:cNvPr id="10" name="TextBox 9"/>
          <p:cNvSpPr txBox="1"/>
          <p:nvPr/>
        </p:nvSpPr>
        <p:spPr>
          <a:xfrm>
            <a:off x="0" y="2514600"/>
            <a:ext cx="9144000" cy="1200329"/>
          </a:xfrm>
          <a:prstGeom prst="rect">
            <a:avLst/>
          </a:prstGeom>
          <a:solidFill>
            <a:schemeClr val="accent3">
              <a:lumMod val="95000"/>
            </a:schemeClr>
          </a:solidFill>
          <a:ln>
            <a:solidFill>
              <a:schemeClr val="tx1"/>
            </a:solidFill>
          </a:ln>
        </p:spPr>
        <p:txBody>
          <a:bodyPr wrap="square">
            <a:spAutoFit/>
          </a:bodyPr>
          <a:lstStyle/>
          <a:p>
            <a:pPr>
              <a:defRPr/>
            </a:pPr>
            <a:r>
              <a:rPr lang="en-US" sz="2200" b="0" dirty="0" smtClean="0">
                <a:latin typeface="Arial" pitchFamily="34" charset="0"/>
                <a:cs typeface="Arial" pitchFamily="34" charset="0"/>
              </a:rPr>
              <a:t>Given the </a:t>
            </a:r>
            <a:r>
              <a:rPr lang="en-US" sz="2400" b="0" dirty="0" smtClean="0">
                <a:solidFill>
                  <a:srgbClr val="C00000"/>
                </a:solidFill>
                <a:latin typeface="Arial" pitchFamily="34" charset="0"/>
                <a:cs typeface="Arial" pitchFamily="34" charset="0"/>
              </a:rPr>
              <a:t>five</a:t>
            </a:r>
            <a:r>
              <a:rPr lang="en-US" sz="2400" b="0" dirty="0" smtClean="0">
                <a:latin typeface="Arial" pitchFamily="34" charset="0"/>
                <a:cs typeface="Arial" pitchFamily="34" charset="0"/>
              </a:rPr>
              <a:t> </a:t>
            </a:r>
            <a:r>
              <a:rPr lang="en-US" sz="2200" b="0" dirty="0" smtClean="0">
                <a:latin typeface="Arial" pitchFamily="34" charset="0"/>
                <a:cs typeface="Arial" pitchFamily="34" charset="0"/>
              </a:rPr>
              <a:t>transactions</a:t>
            </a:r>
            <a:r>
              <a:rPr lang="en-US" sz="2400" b="0" dirty="0" smtClean="0">
                <a:latin typeface="Arial" pitchFamily="34" charset="0"/>
                <a:cs typeface="Arial" pitchFamily="34" charset="0"/>
              </a:rPr>
              <a:t> in </a:t>
            </a:r>
            <a:r>
              <a:rPr lang="en-US" sz="2200" b="0" dirty="0" smtClean="0">
                <a:latin typeface="Arial" pitchFamily="34" charset="0"/>
                <a:cs typeface="Arial" pitchFamily="34" charset="0"/>
              </a:rPr>
              <a:t>Table-1</a:t>
            </a:r>
            <a:r>
              <a:rPr lang="en-US" sz="2400" b="0" dirty="0" smtClean="0">
                <a:latin typeface="Arial" pitchFamily="34" charset="0"/>
                <a:cs typeface="Arial" pitchFamily="34" charset="0"/>
              </a:rPr>
              <a:t>, </a:t>
            </a:r>
            <a:r>
              <a:rPr lang="en-US" sz="2400" b="0" dirty="0" err="1" smtClean="0">
                <a:latin typeface="Arial" pitchFamily="34" charset="0"/>
                <a:cs typeface="Arial" pitchFamily="34" charset="0"/>
              </a:rPr>
              <a:t>mini_support</a:t>
            </a:r>
            <a:r>
              <a:rPr lang="en-US" sz="2400" b="0" dirty="0" smtClean="0">
                <a:latin typeface="Arial" pitchFamily="34" charset="0"/>
                <a:cs typeface="Arial" pitchFamily="34" charset="0"/>
              </a:rPr>
              <a:t>(</a:t>
            </a:r>
            <a:r>
              <a:rPr lang="en-US" sz="2200" b="0" dirty="0" err="1" smtClean="0">
                <a:latin typeface="Arial" pitchFamily="34" charset="0"/>
                <a:cs typeface="Arial" pitchFamily="34" charset="0"/>
              </a:rPr>
              <a:t>minsup</a:t>
            </a:r>
            <a:r>
              <a:rPr lang="en-US" sz="2400" b="0" dirty="0" smtClean="0">
                <a:latin typeface="Arial" pitchFamily="34" charset="0"/>
                <a:cs typeface="Arial" pitchFamily="34" charset="0"/>
              </a:rPr>
              <a:t>) s = 50%</a:t>
            </a:r>
            <a:endParaRPr lang="en-US" sz="2400" b="0" dirty="0" smtClean="0">
              <a:solidFill>
                <a:srgbClr val="C00000"/>
              </a:solidFill>
              <a:latin typeface="Arial" pitchFamily="34" charset="0"/>
              <a:cs typeface="Arial" pitchFamily="34" charset="0"/>
            </a:endParaRPr>
          </a:p>
          <a:p>
            <a:pPr>
              <a:defRPr/>
            </a:pPr>
            <a:r>
              <a:rPr lang="en-US" sz="2400" b="0" dirty="0" smtClean="0">
                <a:latin typeface="Arial" pitchFamily="34" charset="0"/>
                <a:cs typeface="Arial" pitchFamily="34" charset="0"/>
              </a:rPr>
              <a:t>Which of the following in </a:t>
            </a:r>
            <a:r>
              <a:rPr lang="en-US" sz="2400" b="0" i="1" dirty="0" smtClean="0">
                <a:solidFill>
                  <a:srgbClr val="C00000"/>
                </a:solidFill>
                <a:latin typeface="Arial" pitchFamily="34" charset="0"/>
                <a:cs typeface="Arial" pitchFamily="34" charset="0"/>
              </a:rPr>
              <a:t>NOT</a:t>
            </a:r>
            <a:r>
              <a:rPr lang="en-US" sz="2400" b="0" dirty="0" smtClean="0">
                <a:latin typeface="Arial" pitchFamily="34" charset="0"/>
                <a:cs typeface="Arial" pitchFamily="34" charset="0"/>
              </a:rPr>
              <a:t> a frequent </a:t>
            </a:r>
            <a:r>
              <a:rPr lang="en-US" sz="2400" b="0" dirty="0" err="1" smtClean="0">
                <a:latin typeface="Arial" pitchFamily="34" charset="0"/>
                <a:cs typeface="Arial" pitchFamily="34" charset="0"/>
              </a:rPr>
              <a:t>itemset</a:t>
            </a:r>
            <a:r>
              <a:rPr lang="en-US" sz="2400" b="0" dirty="0" smtClean="0">
                <a:latin typeface="Arial" pitchFamily="34" charset="0"/>
                <a:cs typeface="Arial" pitchFamily="34" charset="0"/>
              </a:rPr>
              <a:t>?</a:t>
            </a:r>
          </a:p>
          <a:p>
            <a:pPr marL="457200" indent="-457200">
              <a:buFontTx/>
              <a:buAutoNum type="alphaLcParenR"/>
              <a:defRPr/>
            </a:pPr>
            <a:r>
              <a:rPr lang="en-US" sz="2400" b="0" dirty="0" smtClean="0">
                <a:latin typeface="Arial" pitchFamily="34" charset="0"/>
                <a:cs typeface="Arial" pitchFamily="34" charset="0"/>
              </a:rPr>
              <a:t>Coffee     b) Eggs       c) {Beer, Diapers}      d) Beer                   </a:t>
            </a:r>
            <a:endParaRPr lang="en-US" sz="2400" b="0" dirty="0">
              <a:latin typeface="Arial" pitchFamily="34" charset="0"/>
              <a:cs typeface="Arial" pitchFamily="34" charset="0"/>
            </a:endParaRPr>
          </a:p>
        </p:txBody>
      </p:sp>
      <p:sp>
        <p:nvSpPr>
          <p:cNvPr id="11" name="TextBox 10"/>
          <p:cNvSpPr txBox="1"/>
          <p:nvPr/>
        </p:nvSpPr>
        <p:spPr>
          <a:xfrm>
            <a:off x="0" y="3810000"/>
            <a:ext cx="9144000" cy="1446550"/>
          </a:xfrm>
          <a:prstGeom prst="rect">
            <a:avLst/>
          </a:prstGeom>
          <a:solidFill>
            <a:srgbClr val="FFFFCC"/>
          </a:solidFill>
          <a:ln>
            <a:solidFill>
              <a:schemeClr val="tx1"/>
            </a:solidFill>
          </a:ln>
        </p:spPr>
        <p:txBody>
          <a:bodyPr>
            <a:spAutoFit/>
          </a:bodyPr>
          <a:lstStyle/>
          <a:p>
            <a:pPr>
              <a:defRPr/>
            </a:pPr>
            <a:r>
              <a:rPr lang="en-US" sz="2200" b="0" dirty="0" err="1">
                <a:solidFill>
                  <a:srgbClr val="C00000"/>
                </a:solidFill>
                <a:latin typeface="Arial" pitchFamily="34" charset="0"/>
                <a:cs typeface="Arial" pitchFamily="34" charset="0"/>
              </a:rPr>
              <a:t>Ans</a:t>
            </a:r>
            <a:r>
              <a:rPr lang="en-US" sz="2200" b="0" dirty="0">
                <a:solidFill>
                  <a:srgbClr val="C00000"/>
                </a:solidFill>
                <a:latin typeface="Arial" pitchFamily="34" charset="0"/>
                <a:cs typeface="Arial" pitchFamily="34" charset="0"/>
              </a:rPr>
              <a:t>: a) Coffee </a:t>
            </a:r>
            <a:r>
              <a:rPr lang="en-US" sz="2200" b="0" dirty="0">
                <a:solidFill>
                  <a:srgbClr val="C00000"/>
                </a:solidFill>
                <a:latin typeface="Arial" pitchFamily="34" charset="0"/>
                <a:cs typeface="Arial" pitchFamily="34" charset="0"/>
                <a:sym typeface="Wingdings" pitchFamily="2" charset="2"/>
              </a:rPr>
              <a:t> 2 (s = </a:t>
            </a:r>
            <a:r>
              <a:rPr lang="en-US" b="0" dirty="0">
                <a:solidFill>
                  <a:srgbClr val="C00000"/>
                </a:solidFill>
                <a:latin typeface="Arial" pitchFamily="34" charset="0"/>
                <a:cs typeface="Arial" pitchFamily="34" charset="0"/>
                <a:sym typeface="Wingdings" pitchFamily="2" charset="2"/>
              </a:rPr>
              <a:t>2</a:t>
            </a:r>
            <a:r>
              <a:rPr lang="en-US" b="0" baseline="-25000" dirty="0">
                <a:solidFill>
                  <a:srgbClr val="C00000"/>
                </a:solidFill>
                <a:latin typeface="Arial" pitchFamily="34" charset="0"/>
                <a:cs typeface="Arial" pitchFamily="34" charset="0"/>
                <a:sym typeface="Wingdings" pitchFamily="2" charset="2"/>
              </a:rPr>
              <a:t>/5</a:t>
            </a:r>
            <a:r>
              <a:rPr lang="en-US" sz="2200" b="0" dirty="0">
                <a:solidFill>
                  <a:srgbClr val="C00000"/>
                </a:solidFill>
                <a:latin typeface="Arial" pitchFamily="34" charset="0"/>
                <a:cs typeface="Arial" pitchFamily="34" charset="0"/>
                <a:sym typeface="Wingdings" pitchFamily="2" charset="2"/>
              </a:rPr>
              <a:t>  40%)</a:t>
            </a:r>
          </a:p>
          <a:p>
            <a:pPr>
              <a:defRPr/>
            </a:pPr>
            <a:r>
              <a:rPr lang="en-US" sz="2200" b="0" dirty="0">
                <a:solidFill>
                  <a:srgbClr val="C00000"/>
                </a:solidFill>
                <a:latin typeface="Arial" pitchFamily="34" charset="0"/>
                <a:cs typeface="Arial" pitchFamily="34" charset="0"/>
                <a:sym typeface="Wingdings" pitchFamily="2" charset="2"/>
              </a:rPr>
              <a:t>b) Eggs  3 (s = 3</a:t>
            </a:r>
            <a:r>
              <a:rPr lang="en-US" sz="2200" b="0" baseline="-25000" dirty="0">
                <a:solidFill>
                  <a:srgbClr val="C00000"/>
                </a:solidFill>
                <a:latin typeface="Arial" pitchFamily="34" charset="0"/>
                <a:cs typeface="Arial" pitchFamily="34" charset="0"/>
                <a:sym typeface="Wingdings" pitchFamily="2" charset="2"/>
              </a:rPr>
              <a:t>/5</a:t>
            </a:r>
            <a:r>
              <a:rPr lang="en-US" sz="2200" b="0" dirty="0">
                <a:solidFill>
                  <a:srgbClr val="C00000"/>
                </a:solidFill>
                <a:latin typeface="Arial" pitchFamily="34" charset="0"/>
                <a:cs typeface="Arial" pitchFamily="34" charset="0"/>
                <a:sym typeface="Wingdings" pitchFamily="2" charset="2"/>
              </a:rPr>
              <a:t>  60%) </a:t>
            </a:r>
            <a:r>
              <a:rPr lang="en-US" sz="2200" b="0" dirty="0">
                <a:solidFill>
                  <a:srgbClr val="C00000"/>
                </a:solidFill>
                <a:latin typeface="Arial" pitchFamily="34" charset="0"/>
                <a:cs typeface="Arial" pitchFamily="34" charset="0"/>
              </a:rPr>
              <a:t> </a:t>
            </a:r>
          </a:p>
          <a:p>
            <a:pPr>
              <a:defRPr/>
            </a:pPr>
            <a:r>
              <a:rPr lang="en-US" sz="2200" b="0" dirty="0">
                <a:solidFill>
                  <a:srgbClr val="C00000"/>
                </a:solidFill>
                <a:latin typeface="Arial" pitchFamily="34" charset="0"/>
                <a:cs typeface="Arial" pitchFamily="34" charset="0"/>
              </a:rPr>
              <a:t>c) {Beer, Diapers} </a:t>
            </a:r>
            <a:r>
              <a:rPr lang="en-US" sz="2200" b="0" dirty="0">
                <a:solidFill>
                  <a:srgbClr val="C00000"/>
                </a:solidFill>
                <a:latin typeface="Arial" pitchFamily="34" charset="0"/>
                <a:cs typeface="Arial" pitchFamily="34" charset="0"/>
                <a:sym typeface="Wingdings" pitchFamily="2" charset="2"/>
              </a:rPr>
              <a:t> 3 (s = 3</a:t>
            </a:r>
            <a:r>
              <a:rPr lang="en-US" sz="2200" b="0" baseline="-25000" dirty="0">
                <a:solidFill>
                  <a:srgbClr val="C00000"/>
                </a:solidFill>
                <a:latin typeface="Arial" pitchFamily="34" charset="0"/>
                <a:cs typeface="Arial" pitchFamily="34" charset="0"/>
                <a:sym typeface="Wingdings" pitchFamily="2" charset="2"/>
              </a:rPr>
              <a:t>/5</a:t>
            </a:r>
            <a:r>
              <a:rPr lang="en-US" sz="2200" b="0" dirty="0">
                <a:solidFill>
                  <a:srgbClr val="C00000"/>
                </a:solidFill>
                <a:latin typeface="Arial" pitchFamily="34" charset="0"/>
                <a:cs typeface="Arial" pitchFamily="34" charset="0"/>
                <a:sym typeface="Wingdings" pitchFamily="2" charset="2"/>
              </a:rPr>
              <a:t>  60%)</a:t>
            </a:r>
          </a:p>
          <a:p>
            <a:pPr>
              <a:defRPr/>
            </a:pPr>
            <a:r>
              <a:rPr lang="en-US" sz="2200" b="0" dirty="0">
                <a:solidFill>
                  <a:srgbClr val="C00000"/>
                </a:solidFill>
                <a:latin typeface="Arial" pitchFamily="34" charset="0"/>
                <a:cs typeface="Arial" pitchFamily="34" charset="0"/>
                <a:sym typeface="Wingdings" pitchFamily="2" charset="2"/>
              </a:rPr>
              <a:t>d) {Beer}  4 (s = 4</a:t>
            </a:r>
            <a:r>
              <a:rPr lang="en-US" sz="2200" b="0" baseline="-25000" dirty="0">
                <a:solidFill>
                  <a:srgbClr val="C00000"/>
                </a:solidFill>
                <a:latin typeface="Arial" pitchFamily="34" charset="0"/>
                <a:cs typeface="Arial" pitchFamily="34" charset="0"/>
                <a:sym typeface="Wingdings" pitchFamily="2" charset="2"/>
              </a:rPr>
              <a:t>/5</a:t>
            </a:r>
            <a:r>
              <a:rPr lang="en-US" sz="2200" b="0" dirty="0">
                <a:solidFill>
                  <a:srgbClr val="C00000"/>
                </a:solidFill>
                <a:latin typeface="Arial" pitchFamily="34" charset="0"/>
                <a:cs typeface="Arial" pitchFamily="34" charset="0"/>
                <a:sym typeface="Wingdings" pitchFamily="2" charset="2"/>
              </a:rPr>
              <a:t>  80</a:t>
            </a:r>
            <a:r>
              <a:rPr lang="en-US" sz="2200" b="0" dirty="0" smtClean="0">
                <a:solidFill>
                  <a:srgbClr val="C00000"/>
                </a:solidFill>
                <a:latin typeface="Arial" pitchFamily="34" charset="0"/>
                <a:cs typeface="Arial" pitchFamily="34" charset="0"/>
                <a:sym typeface="Wingdings" pitchFamily="2" charset="2"/>
              </a:rPr>
              <a:t>%)</a:t>
            </a:r>
            <a:endParaRPr lang="en-US" sz="2200" b="0" dirty="0">
              <a:solidFill>
                <a:srgbClr val="C00000"/>
              </a:solidFill>
              <a:latin typeface="Arial" pitchFamily="34" charset="0"/>
              <a:cs typeface="Arial" pitchFamily="34" charset="0"/>
              <a:sym typeface="Wingdings" pitchFamily="2" charset="2"/>
            </a:endParaRPr>
          </a:p>
        </p:txBody>
      </p:sp>
      <p:sp>
        <p:nvSpPr>
          <p:cNvPr id="5" name="Rectangle 4"/>
          <p:cNvSpPr/>
          <p:nvPr/>
        </p:nvSpPr>
        <p:spPr bwMode="auto">
          <a:xfrm>
            <a:off x="457200" y="6248400"/>
            <a:ext cx="67056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4"/>
          <p:cNvPicPr>
            <a:picLocks noChangeAspect="1" noChangeArrowheads="1"/>
          </p:cNvPicPr>
          <p:nvPr/>
        </p:nvPicPr>
        <p:blipFill>
          <a:blip r:embed="rId2" cstate="print"/>
          <a:srcRect/>
          <a:stretch>
            <a:fillRect/>
          </a:stretch>
        </p:blipFill>
        <p:spPr bwMode="auto">
          <a:xfrm>
            <a:off x="152400" y="561975"/>
            <a:ext cx="8686800" cy="2333625"/>
          </a:xfrm>
          <a:prstGeom prst="rect">
            <a:avLst/>
          </a:prstGeom>
          <a:noFill/>
          <a:ln w="9525">
            <a:solidFill>
              <a:schemeClr val="tx1"/>
            </a:solidFill>
            <a:miter lim="800000"/>
            <a:headEnd/>
            <a:tailEnd/>
          </a:ln>
        </p:spPr>
      </p:pic>
      <p:sp>
        <p:nvSpPr>
          <p:cNvPr id="7" name="TextBox 6"/>
          <p:cNvSpPr txBox="1"/>
          <p:nvPr/>
        </p:nvSpPr>
        <p:spPr>
          <a:xfrm>
            <a:off x="76200" y="0"/>
            <a:ext cx="8991600" cy="523875"/>
          </a:xfrm>
          <a:prstGeom prst="rect">
            <a:avLst/>
          </a:prstGeom>
          <a:solidFill>
            <a:schemeClr val="bg1">
              <a:lumMod val="85000"/>
            </a:schemeClr>
          </a:solidFill>
          <a:ln>
            <a:solidFill>
              <a:schemeClr val="tx1"/>
            </a:solidFill>
          </a:ln>
        </p:spPr>
        <p:txBody>
          <a:bodyPr>
            <a:spAutoFit/>
          </a:bodyPr>
          <a:lstStyle/>
          <a:p>
            <a:pPr>
              <a:defRPr/>
            </a:pPr>
            <a:r>
              <a:rPr lang="en-US" dirty="0"/>
              <a:t>Association rule analysis of frequent patterns….</a:t>
            </a:r>
          </a:p>
        </p:txBody>
      </p:sp>
      <p:sp>
        <p:nvSpPr>
          <p:cNvPr id="9" name="TextBox 8"/>
          <p:cNvSpPr txBox="1"/>
          <p:nvPr/>
        </p:nvSpPr>
        <p:spPr>
          <a:xfrm>
            <a:off x="0" y="2971800"/>
            <a:ext cx="9144000" cy="1200150"/>
          </a:xfrm>
          <a:prstGeom prst="rect">
            <a:avLst/>
          </a:prstGeom>
          <a:solidFill>
            <a:schemeClr val="bg1">
              <a:lumMod val="95000"/>
            </a:schemeClr>
          </a:solidFill>
          <a:ln>
            <a:solidFill>
              <a:schemeClr val="tx1"/>
            </a:solidFill>
          </a:ln>
        </p:spPr>
        <p:txBody>
          <a:bodyPr>
            <a:spAutoFit/>
          </a:bodyPr>
          <a:lstStyle/>
          <a:p>
            <a:pPr>
              <a:defRPr/>
            </a:pPr>
            <a:r>
              <a:rPr lang="en-US" sz="2400" b="0" dirty="0">
                <a:latin typeface="Arial" pitchFamily="34" charset="0"/>
                <a:cs typeface="Arial" pitchFamily="34" charset="0"/>
              </a:rPr>
              <a:t>What is the support, relative support and confidence of the association rules : Bread </a:t>
            </a:r>
            <a:r>
              <a:rPr lang="en-US" sz="2400" b="0" dirty="0">
                <a:latin typeface="Arial" pitchFamily="34" charset="0"/>
                <a:cs typeface="Arial" pitchFamily="34" charset="0"/>
                <a:sym typeface="Wingdings" pitchFamily="2" charset="2"/>
              </a:rPr>
              <a:t> Milk, </a:t>
            </a:r>
            <a:r>
              <a:rPr lang="en-US" sz="2400" b="0" dirty="0">
                <a:latin typeface="Arial" pitchFamily="34" charset="0"/>
                <a:cs typeface="Arial" pitchFamily="34" charset="0"/>
              </a:rPr>
              <a:t>{Milk, Diapers} </a:t>
            </a:r>
            <a:r>
              <a:rPr lang="en-US" sz="2400" b="0" dirty="0">
                <a:latin typeface="Arial" pitchFamily="34" charset="0"/>
                <a:cs typeface="Arial" pitchFamily="34" charset="0"/>
                <a:sym typeface="Wingdings" pitchFamily="2" charset="2"/>
              </a:rPr>
              <a:t></a:t>
            </a:r>
            <a:r>
              <a:rPr lang="en-US" sz="2400" b="0" dirty="0">
                <a:latin typeface="Arial" pitchFamily="34" charset="0"/>
                <a:cs typeface="Arial" pitchFamily="34" charset="0"/>
              </a:rPr>
              <a:t> Beer,    Diapers </a:t>
            </a:r>
            <a:r>
              <a:rPr lang="en-US" sz="2400" b="0" dirty="0">
                <a:latin typeface="Arial" pitchFamily="34" charset="0"/>
                <a:cs typeface="Arial" pitchFamily="34" charset="0"/>
                <a:sym typeface="Wingdings" pitchFamily="2" charset="2"/>
              </a:rPr>
              <a:t></a:t>
            </a:r>
            <a:r>
              <a:rPr lang="en-US" sz="2400" b="0" dirty="0">
                <a:latin typeface="Arial" pitchFamily="34" charset="0"/>
                <a:cs typeface="Arial" pitchFamily="34" charset="0"/>
              </a:rPr>
              <a:t> {Milk, Cola} ?</a:t>
            </a:r>
          </a:p>
        </p:txBody>
      </p:sp>
      <p:sp>
        <p:nvSpPr>
          <p:cNvPr id="8" name="TextBox 7"/>
          <p:cNvSpPr txBox="1"/>
          <p:nvPr/>
        </p:nvSpPr>
        <p:spPr>
          <a:xfrm>
            <a:off x="0" y="4321076"/>
            <a:ext cx="9144000" cy="2308324"/>
          </a:xfrm>
          <a:prstGeom prst="rect">
            <a:avLst/>
          </a:prstGeom>
          <a:solidFill>
            <a:srgbClr val="FFFFCC"/>
          </a:solidFill>
          <a:ln>
            <a:solidFill>
              <a:schemeClr val="tx1"/>
            </a:solidFill>
          </a:ln>
        </p:spPr>
        <p:txBody>
          <a:bodyPr wrap="square">
            <a:spAutoFit/>
          </a:bodyPr>
          <a:lstStyle/>
          <a:p>
            <a:pPr>
              <a:defRPr/>
            </a:pPr>
            <a:r>
              <a:rPr lang="en-US" sz="2400" b="0" dirty="0" err="1">
                <a:solidFill>
                  <a:srgbClr val="990000"/>
                </a:solidFill>
                <a:latin typeface="Sitka Display" pitchFamily="2" charset="0"/>
              </a:rPr>
              <a:t>Ans</a:t>
            </a:r>
            <a:r>
              <a:rPr lang="en-US" sz="2400" b="0" dirty="0">
                <a:solidFill>
                  <a:srgbClr val="990000"/>
                </a:solidFill>
                <a:latin typeface="Sitka Display" pitchFamily="2" charset="0"/>
              </a:rPr>
              <a:t>: Support (s) for Bread: 4 out of 5 transactions, Relative Support: 4</a:t>
            </a:r>
            <a:r>
              <a:rPr lang="en-US" sz="2400" b="0" baseline="-25000" dirty="0">
                <a:solidFill>
                  <a:srgbClr val="990000"/>
                </a:solidFill>
                <a:latin typeface="Sitka Display" pitchFamily="2" charset="0"/>
              </a:rPr>
              <a:t>/5</a:t>
            </a:r>
            <a:r>
              <a:rPr lang="en-US" sz="2400" b="0" dirty="0">
                <a:solidFill>
                  <a:srgbClr val="990000"/>
                </a:solidFill>
                <a:latin typeface="Sitka Display" pitchFamily="2" charset="0"/>
              </a:rPr>
              <a:t>. Support (s) for Milk: 4 out of 5 transactions, Relative support: 4</a:t>
            </a:r>
            <a:r>
              <a:rPr lang="en-US" sz="2400" b="0" baseline="-25000" dirty="0">
                <a:solidFill>
                  <a:srgbClr val="990000"/>
                </a:solidFill>
                <a:latin typeface="Sitka Display" pitchFamily="2" charset="0"/>
              </a:rPr>
              <a:t>/5</a:t>
            </a:r>
            <a:r>
              <a:rPr lang="en-US" sz="2400" b="0" dirty="0">
                <a:solidFill>
                  <a:srgbClr val="990000"/>
                </a:solidFill>
                <a:latin typeface="Sitka Display" pitchFamily="2" charset="0"/>
              </a:rPr>
              <a:t> = 80%.</a:t>
            </a:r>
          </a:p>
          <a:p>
            <a:pPr>
              <a:defRPr/>
            </a:pPr>
            <a:r>
              <a:rPr lang="en-US" sz="2400" b="0" dirty="0">
                <a:solidFill>
                  <a:srgbClr val="990000"/>
                </a:solidFill>
                <a:latin typeface="Sitka Display" pitchFamily="2" charset="0"/>
              </a:rPr>
              <a:t>Now the association rule Bread </a:t>
            </a:r>
            <a:r>
              <a:rPr lang="en-US" sz="2400" b="0" dirty="0">
                <a:solidFill>
                  <a:srgbClr val="990000"/>
                </a:solidFill>
                <a:latin typeface="Sitka Display" pitchFamily="2" charset="0"/>
                <a:sym typeface="Wingdings" pitchFamily="2" charset="2"/>
              </a:rPr>
              <a:t> Milk asks for ‘what is the confidence that customer buying Bread will definitely buy Milk?’ thus,        Confidence = s(Bread  Milk)</a:t>
            </a:r>
            <a:r>
              <a:rPr lang="en-US" sz="2400" b="0" baseline="-25000" dirty="0">
                <a:solidFill>
                  <a:srgbClr val="990000"/>
                </a:solidFill>
                <a:latin typeface="Sitka Display" pitchFamily="2" charset="0"/>
                <a:sym typeface="Wingdings" pitchFamily="2" charset="2"/>
              </a:rPr>
              <a:t>/s(Bread)</a:t>
            </a:r>
            <a:r>
              <a:rPr lang="en-US" sz="2400" b="0" dirty="0">
                <a:solidFill>
                  <a:srgbClr val="990000"/>
                </a:solidFill>
                <a:latin typeface="Sitka Display" pitchFamily="2" charset="0"/>
                <a:sym typeface="Wingdings" pitchFamily="2" charset="2"/>
              </a:rPr>
              <a:t> = ¾ = .</a:t>
            </a:r>
            <a:r>
              <a:rPr lang="en-US" sz="2400" b="0" dirty="0" smtClean="0">
                <a:solidFill>
                  <a:srgbClr val="990000"/>
                </a:solidFill>
                <a:latin typeface="Sitka Display" pitchFamily="2" charset="0"/>
                <a:sym typeface="Wingdings" pitchFamily="2" charset="2"/>
              </a:rPr>
              <a:t>75</a:t>
            </a:r>
          </a:p>
          <a:p>
            <a:pPr>
              <a:defRPr/>
            </a:pPr>
            <a:endParaRPr lang="en-US" sz="2400" b="0" dirty="0">
              <a:solidFill>
                <a:srgbClr val="990000"/>
              </a:solidFill>
              <a:latin typeface="Sitka Display" pitchFamily="2"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248400"/>
            <a:ext cx="67056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graphicFrame>
        <p:nvGraphicFramePr>
          <p:cNvPr id="3" name="Table 2"/>
          <p:cNvGraphicFramePr>
            <a:graphicFrameLocks noGrp="1"/>
          </p:cNvGraphicFramePr>
          <p:nvPr/>
        </p:nvGraphicFramePr>
        <p:xfrm>
          <a:off x="76200" y="457200"/>
          <a:ext cx="6477000" cy="2377440"/>
        </p:xfrm>
        <a:graphic>
          <a:graphicData uri="http://schemas.openxmlformats.org/drawingml/2006/table">
            <a:tbl>
              <a:tblPr firstRow="1" bandRow="1">
                <a:tableStyleId>{ED083AE6-46FA-4A59-8FB0-9F97EB10719F}</a:tableStyleId>
              </a:tblPr>
              <a:tblGrid>
                <a:gridCol w="890589"/>
                <a:gridCol w="5586411"/>
              </a:tblGrid>
              <a:tr h="370840">
                <a:tc>
                  <a:txBody>
                    <a:bodyPr/>
                    <a:lstStyle/>
                    <a:p>
                      <a:r>
                        <a:rPr lang="en-US" sz="2000" dirty="0" err="1" smtClean="0"/>
                        <a:t>Tid</a:t>
                      </a:r>
                      <a:endParaRPr lang="en-US" sz="2000" dirty="0"/>
                    </a:p>
                  </a:txBody>
                  <a:tcPr>
                    <a:solidFill>
                      <a:srgbClr val="F4E0CC"/>
                    </a:solidFill>
                  </a:tcPr>
                </a:tc>
                <a:tc>
                  <a:txBody>
                    <a:bodyPr/>
                    <a:lstStyle/>
                    <a:p>
                      <a:r>
                        <a:rPr lang="en-US" sz="2000" dirty="0" smtClean="0"/>
                        <a:t>Items bought                                 [Table-1]</a:t>
                      </a:r>
                      <a:endParaRPr lang="en-US" sz="2000" dirty="0"/>
                    </a:p>
                  </a:txBody>
                  <a:tcPr>
                    <a:solidFill>
                      <a:srgbClr val="F4E0CC"/>
                    </a:solidFill>
                  </a:tcPr>
                </a:tc>
              </a:tr>
              <a:tr h="370840">
                <a:tc>
                  <a:txBody>
                    <a:bodyPr/>
                    <a:lstStyle/>
                    <a:p>
                      <a:r>
                        <a:rPr lang="en-US" sz="2000" dirty="0" smtClean="0"/>
                        <a:t>10</a:t>
                      </a:r>
                      <a:endParaRPr lang="en-US" sz="2000" dirty="0"/>
                    </a:p>
                  </a:txBody>
                  <a:tcPr>
                    <a:solidFill>
                      <a:srgbClr val="F4E0CC"/>
                    </a:solidFill>
                  </a:tcPr>
                </a:tc>
                <a:tc>
                  <a:txBody>
                    <a:bodyPr/>
                    <a:lstStyle/>
                    <a:p>
                      <a:r>
                        <a:rPr lang="en-US" sz="2000" dirty="0" smtClean="0"/>
                        <a:t>Beer, Nuts, Diapers</a:t>
                      </a:r>
                      <a:endParaRPr lang="en-US" sz="2000" dirty="0"/>
                    </a:p>
                  </a:txBody>
                  <a:tcPr>
                    <a:solidFill>
                      <a:srgbClr val="F4E0CC"/>
                    </a:solidFill>
                  </a:tcPr>
                </a:tc>
              </a:tr>
              <a:tr h="370840">
                <a:tc>
                  <a:txBody>
                    <a:bodyPr/>
                    <a:lstStyle/>
                    <a:p>
                      <a:r>
                        <a:rPr lang="en-US" sz="2000" dirty="0" smtClean="0"/>
                        <a:t>20</a:t>
                      </a:r>
                      <a:endParaRPr lang="en-US" sz="2000" dirty="0"/>
                    </a:p>
                  </a:txBody>
                  <a:tcPr>
                    <a:solidFill>
                      <a:srgbClr val="F4E0CC"/>
                    </a:solidFill>
                  </a:tcPr>
                </a:tc>
                <a:tc>
                  <a:txBody>
                    <a:bodyPr/>
                    <a:lstStyle/>
                    <a:p>
                      <a:r>
                        <a:rPr lang="en-US" sz="2000" dirty="0" smtClean="0"/>
                        <a:t>Beer,</a:t>
                      </a:r>
                      <a:r>
                        <a:rPr lang="en-US" sz="2000" baseline="0" dirty="0" smtClean="0"/>
                        <a:t> Coffee, Diapers, Nuts</a:t>
                      </a:r>
                      <a:endParaRPr lang="en-US" sz="2000" dirty="0"/>
                    </a:p>
                  </a:txBody>
                  <a:tcPr>
                    <a:solidFill>
                      <a:srgbClr val="F4E0CC"/>
                    </a:solidFill>
                  </a:tcPr>
                </a:tc>
              </a:tr>
              <a:tr h="370840">
                <a:tc>
                  <a:txBody>
                    <a:bodyPr/>
                    <a:lstStyle/>
                    <a:p>
                      <a:r>
                        <a:rPr lang="en-US" sz="2000" dirty="0" smtClean="0"/>
                        <a:t>30</a:t>
                      </a:r>
                      <a:endParaRPr lang="en-US" sz="2000" dirty="0"/>
                    </a:p>
                  </a:txBody>
                  <a:tcPr>
                    <a:solidFill>
                      <a:srgbClr val="F4E0CC"/>
                    </a:solidFill>
                  </a:tcPr>
                </a:tc>
                <a:tc>
                  <a:txBody>
                    <a:bodyPr/>
                    <a:lstStyle/>
                    <a:p>
                      <a:r>
                        <a:rPr lang="en-US" sz="2000" dirty="0" smtClean="0"/>
                        <a:t>Beer, Diapers, Eggs</a:t>
                      </a:r>
                      <a:endParaRPr lang="en-US" sz="2000" dirty="0"/>
                    </a:p>
                  </a:txBody>
                  <a:tcPr>
                    <a:solidFill>
                      <a:srgbClr val="F4E0CC"/>
                    </a:solidFill>
                  </a:tcPr>
                </a:tc>
              </a:tr>
              <a:tr h="370840">
                <a:tc>
                  <a:txBody>
                    <a:bodyPr/>
                    <a:lstStyle/>
                    <a:p>
                      <a:r>
                        <a:rPr lang="en-US" sz="2000" dirty="0" smtClean="0"/>
                        <a:t>40</a:t>
                      </a:r>
                      <a:endParaRPr lang="en-US" sz="2000" dirty="0"/>
                    </a:p>
                  </a:txBody>
                  <a:tcPr>
                    <a:solidFill>
                      <a:srgbClr val="F4E0CC"/>
                    </a:solidFill>
                  </a:tcPr>
                </a:tc>
                <a:tc>
                  <a:txBody>
                    <a:bodyPr/>
                    <a:lstStyle/>
                    <a:p>
                      <a:r>
                        <a:rPr lang="en-US" sz="2000" dirty="0" smtClean="0"/>
                        <a:t>Beer, Nuts, Eggs, Milk</a:t>
                      </a:r>
                      <a:endParaRPr lang="en-US" sz="2000" dirty="0"/>
                    </a:p>
                  </a:txBody>
                  <a:tcPr>
                    <a:solidFill>
                      <a:srgbClr val="F4E0CC"/>
                    </a:solidFill>
                  </a:tcPr>
                </a:tc>
              </a:tr>
              <a:tr h="370840">
                <a:tc>
                  <a:txBody>
                    <a:bodyPr/>
                    <a:lstStyle/>
                    <a:p>
                      <a:r>
                        <a:rPr lang="en-US" sz="2000" dirty="0" smtClean="0"/>
                        <a:t>50</a:t>
                      </a:r>
                      <a:endParaRPr lang="en-US" sz="2000" dirty="0"/>
                    </a:p>
                  </a:txBody>
                  <a:tcPr>
                    <a:solidFill>
                      <a:srgbClr val="F4E0CC"/>
                    </a:solidFill>
                  </a:tcPr>
                </a:tc>
                <a:tc>
                  <a:txBody>
                    <a:bodyPr/>
                    <a:lstStyle/>
                    <a:p>
                      <a:r>
                        <a:rPr lang="en-US" sz="2000" dirty="0" smtClean="0"/>
                        <a:t>Nuts, Coffee, Diapers,</a:t>
                      </a:r>
                      <a:r>
                        <a:rPr lang="en-US" sz="2000" baseline="0" dirty="0" smtClean="0"/>
                        <a:t> Eggs, Milk</a:t>
                      </a:r>
                      <a:endParaRPr lang="en-US" sz="2000" dirty="0"/>
                    </a:p>
                  </a:txBody>
                  <a:tcPr>
                    <a:solidFill>
                      <a:srgbClr val="F4E0CC"/>
                    </a:solidFill>
                  </a:tcPr>
                </a:tc>
              </a:tr>
            </a:tbl>
          </a:graphicData>
        </a:graphic>
      </p:graphicFrame>
      <p:sp>
        <p:nvSpPr>
          <p:cNvPr id="5" name="TextBox 4"/>
          <p:cNvSpPr txBox="1"/>
          <p:nvPr/>
        </p:nvSpPr>
        <p:spPr>
          <a:xfrm>
            <a:off x="0" y="0"/>
            <a:ext cx="6553200" cy="461665"/>
          </a:xfrm>
          <a:prstGeom prst="rect">
            <a:avLst/>
          </a:prstGeom>
          <a:solidFill>
            <a:srgbClr val="FFFFCC"/>
          </a:solidFill>
          <a:ln>
            <a:solidFill>
              <a:schemeClr val="tx1"/>
            </a:solidFill>
          </a:ln>
        </p:spPr>
        <p:txBody>
          <a:bodyPr wrap="square" rtlCol="0">
            <a:spAutoFit/>
          </a:bodyPr>
          <a:lstStyle/>
          <a:p>
            <a:r>
              <a:rPr lang="en-US" sz="2400" b="0" dirty="0" smtClean="0"/>
              <a:t>Transactions from a database :-</a:t>
            </a:r>
            <a:endParaRPr lang="en-US" sz="2400" b="0" dirty="0"/>
          </a:p>
        </p:txBody>
      </p:sp>
      <p:sp>
        <p:nvSpPr>
          <p:cNvPr id="6" name="TextBox 5"/>
          <p:cNvSpPr txBox="1"/>
          <p:nvPr/>
        </p:nvSpPr>
        <p:spPr>
          <a:xfrm>
            <a:off x="0" y="2895600"/>
            <a:ext cx="9144000" cy="3046988"/>
          </a:xfrm>
          <a:prstGeom prst="rect">
            <a:avLst/>
          </a:prstGeom>
          <a:solidFill>
            <a:srgbClr val="FFFFCC"/>
          </a:solidFill>
          <a:ln>
            <a:solidFill>
              <a:schemeClr val="tx1"/>
            </a:solidFill>
          </a:ln>
        </p:spPr>
        <p:txBody>
          <a:bodyPr wrap="square" rtlCol="0">
            <a:spAutoFit/>
          </a:bodyPr>
          <a:lstStyle/>
          <a:p>
            <a:r>
              <a:rPr lang="en-US" sz="2400" b="0" dirty="0" smtClean="0"/>
              <a:t>Given, min-support (</a:t>
            </a:r>
            <a:r>
              <a:rPr lang="en-US" sz="2400" b="0" dirty="0" err="1" smtClean="0"/>
              <a:t>minsup</a:t>
            </a:r>
            <a:r>
              <a:rPr lang="en-US" sz="2400" b="0" dirty="0" smtClean="0"/>
              <a:t>), s = 50%,                                         min-confidence (</a:t>
            </a:r>
            <a:r>
              <a:rPr lang="en-US" sz="2400" b="0" dirty="0" err="1" smtClean="0"/>
              <a:t>minconf</a:t>
            </a:r>
            <a:r>
              <a:rPr lang="en-US" sz="2400" b="0" dirty="0" smtClean="0"/>
              <a:t>), c = 50%.                                              Which of the following is/are association rule(s) ?</a:t>
            </a:r>
          </a:p>
          <a:p>
            <a:pPr marL="457200" indent="-457200">
              <a:buAutoNum type="alphaLcParenBoth"/>
            </a:pPr>
            <a:r>
              <a:rPr lang="en-US" sz="2400" b="0" dirty="0" smtClean="0"/>
              <a:t>Beer </a:t>
            </a:r>
            <a:r>
              <a:rPr lang="en-US" sz="2400" b="0" dirty="0" smtClean="0">
                <a:sym typeface="Wingdings" pitchFamily="2" charset="2"/>
              </a:rPr>
              <a:t> Nuts,  </a:t>
            </a:r>
          </a:p>
          <a:p>
            <a:pPr marL="457200" indent="-457200">
              <a:buAutoNum type="alphaLcParenBoth"/>
            </a:pPr>
            <a:r>
              <a:rPr lang="en-US" sz="2400" b="0" dirty="0" smtClean="0">
                <a:sym typeface="Wingdings" pitchFamily="2" charset="2"/>
              </a:rPr>
              <a:t>coffee  milk,  </a:t>
            </a:r>
          </a:p>
          <a:p>
            <a:pPr marL="457200" indent="-457200">
              <a:buAutoNum type="alphaLcParenBoth"/>
            </a:pPr>
            <a:r>
              <a:rPr lang="en-US" sz="2400" b="0" dirty="0" smtClean="0">
                <a:sym typeface="Wingdings" pitchFamily="2" charset="2"/>
              </a:rPr>
              <a:t>Nuts  Diapers,  </a:t>
            </a:r>
          </a:p>
          <a:p>
            <a:pPr marL="457200" indent="-457200">
              <a:buAutoNum type="alphaLcParenBoth" startAt="4"/>
            </a:pPr>
            <a:r>
              <a:rPr lang="en-US" sz="2400" b="0" dirty="0" smtClean="0">
                <a:sym typeface="Wingdings" pitchFamily="2" charset="2"/>
              </a:rPr>
              <a:t>Diapers  eggs,    </a:t>
            </a:r>
          </a:p>
          <a:p>
            <a:pPr marL="457200" indent="-457200">
              <a:buAutoNum type="alphaLcParenBoth" startAt="4"/>
            </a:pPr>
            <a:r>
              <a:rPr lang="en-US" sz="2400" b="0" dirty="0" smtClean="0">
                <a:sym typeface="Wingdings" pitchFamily="2" charset="2"/>
              </a:rPr>
              <a:t>Nuts  eggs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248400"/>
            <a:ext cx="67056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TextBox 2"/>
          <p:cNvSpPr txBox="1"/>
          <p:nvPr/>
        </p:nvSpPr>
        <p:spPr>
          <a:xfrm>
            <a:off x="0" y="0"/>
            <a:ext cx="9144000" cy="3170099"/>
          </a:xfrm>
          <a:prstGeom prst="rect">
            <a:avLst/>
          </a:prstGeom>
          <a:solidFill>
            <a:srgbClr val="FFFFCC"/>
          </a:solidFill>
          <a:ln>
            <a:solidFill>
              <a:schemeClr val="tx1"/>
            </a:solidFill>
          </a:ln>
        </p:spPr>
        <p:txBody>
          <a:bodyPr wrap="square" rtlCol="0">
            <a:spAutoFit/>
          </a:bodyPr>
          <a:lstStyle/>
          <a:p>
            <a:pPr marL="457200" indent="-457200">
              <a:buAutoNum type="alphaLcParenBoth"/>
            </a:pPr>
            <a:r>
              <a:rPr lang="en-US" sz="2000" b="0" dirty="0" smtClean="0"/>
              <a:t>Beer </a:t>
            </a:r>
            <a:r>
              <a:rPr lang="en-US" sz="2000" b="0" dirty="0" smtClean="0">
                <a:sym typeface="Wingdings" pitchFamily="2" charset="2"/>
              </a:rPr>
              <a:t> Nuts : </a:t>
            </a:r>
          </a:p>
          <a:p>
            <a:pPr marL="457200" indent="-457200"/>
            <a:r>
              <a:rPr lang="en-US" sz="2000" b="0" dirty="0" err="1" smtClean="0">
                <a:solidFill>
                  <a:srgbClr val="C00000"/>
                </a:solidFill>
                <a:sym typeface="Wingdings" pitchFamily="2" charset="2"/>
              </a:rPr>
              <a:t>Ans</a:t>
            </a:r>
            <a:r>
              <a:rPr lang="en-US" sz="2000" b="0" dirty="0" smtClean="0">
                <a:solidFill>
                  <a:srgbClr val="C00000"/>
                </a:solidFill>
                <a:sym typeface="Wingdings" pitchFamily="2" charset="2"/>
              </a:rPr>
              <a:t>: for transactions that has beer and nuts both, i.e., customers buying beer are also buying nuts, i.e., frequent-</a:t>
            </a:r>
            <a:r>
              <a:rPr lang="en-US" sz="2000" b="0" dirty="0" err="1" smtClean="0">
                <a:solidFill>
                  <a:srgbClr val="C00000"/>
                </a:solidFill>
                <a:sym typeface="Wingdings" pitchFamily="2" charset="2"/>
              </a:rPr>
              <a:t>itemset</a:t>
            </a:r>
            <a:r>
              <a:rPr lang="en-US" sz="2000" b="0" dirty="0" smtClean="0">
                <a:solidFill>
                  <a:srgbClr val="C00000"/>
                </a:solidFill>
                <a:sym typeface="Wingdings" pitchFamily="2" charset="2"/>
              </a:rPr>
              <a:t> (count for beer </a:t>
            </a:r>
            <a:r>
              <a:rPr lang="en-US" sz="2000" b="0" dirty="0" smtClean="0">
                <a:solidFill>
                  <a:srgbClr val="C00000"/>
                </a:solidFill>
                <a:sym typeface="Symbol"/>
              </a:rPr>
              <a:t> nuts) : 3.</a:t>
            </a:r>
          </a:p>
          <a:p>
            <a:pPr marL="457200" indent="-457200"/>
            <a:r>
              <a:rPr lang="en-US" sz="2000" b="0" dirty="0" smtClean="0">
                <a:solidFill>
                  <a:srgbClr val="C00000"/>
                </a:solidFill>
                <a:sym typeface="Symbol"/>
              </a:rPr>
              <a:t>Total transactions (T) = 5; support, s = 3</a:t>
            </a:r>
            <a:r>
              <a:rPr lang="en-US" sz="2000" b="0" baseline="-25000" dirty="0" smtClean="0">
                <a:solidFill>
                  <a:srgbClr val="C00000"/>
                </a:solidFill>
                <a:sym typeface="Symbol"/>
              </a:rPr>
              <a:t>/5</a:t>
            </a:r>
            <a:r>
              <a:rPr lang="en-US" sz="2000" b="0" dirty="0" smtClean="0">
                <a:solidFill>
                  <a:srgbClr val="C00000"/>
                </a:solidFill>
                <a:sym typeface="Symbol"/>
              </a:rPr>
              <a:t> (60%);                                          confidence (c) = (beer </a:t>
            </a:r>
            <a:r>
              <a:rPr lang="en-US" sz="2000" b="0" dirty="0" smtClean="0">
                <a:solidFill>
                  <a:srgbClr val="C00000"/>
                </a:solidFill>
                <a:sym typeface="Wingdings" pitchFamily="2" charset="2"/>
              </a:rPr>
              <a:t> nuts)</a:t>
            </a:r>
            <a:r>
              <a:rPr lang="en-US" sz="2000" b="0" baseline="-25000" dirty="0" smtClean="0">
                <a:solidFill>
                  <a:srgbClr val="C00000"/>
                </a:solidFill>
                <a:sym typeface="Wingdings" pitchFamily="2" charset="2"/>
              </a:rPr>
              <a:t>/beer</a:t>
            </a:r>
            <a:r>
              <a:rPr lang="en-US" sz="2000" b="0" dirty="0" smtClean="0">
                <a:solidFill>
                  <a:srgbClr val="C00000"/>
                </a:solidFill>
                <a:sym typeface="Wingdings" pitchFamily="2" charset="2"/>
              </a:rPr>
              <a:t> = 3</a:t>
            </a:r>
            <a:r>
              <a:rPr lang="en-US" sz="2000" b="0" baseline="-25000" dirty="0" smtClean="0">
                <a:solidFill>
                  <a:srgbClr val="C00000"/>
                </a:solidFill>
                <a:sym typeface="Wingdings" pitchFamily="2" charset="2"/>
              </a:rPr>
              <a:t>/4</a:t>
            </a:r>
            <a:r>
              <a:rPr lang="en-US" sz="2000" b="0" dirty="0" smtClean="0">
                <a:solidFill>
                  <a:srgbClr val="C00000"/>
                </a:solidFill>
                <a:sym typeface="Wingdings" pitchFamily="2" charset="2"/>
              </a:rPr>
              <a:t> = 75%</a:t>
            </a:r>
          </a:p>
          <a:p>
            <a:pPr marL="457200" indent="-457200"/>
            <a:r>
              <a:rPr lang="en-US" sz="2000" b="0" dirty="0" smtClean="0">
                <a:sym typeface="Wingdings" pitchFamily="2" charset="2"/>
              </a:rPr>
              <a:t>(b) Coffee  Milk : </a:t>
            </a:r>
            <a:r>
              <a:rPr lang="en-US" sz="2000" b="0" dirty="0" smtClean="0">
                <a:solidFill>
                  <a:srgbClr val="C00000"/>
                </a:solidFill>
                <a:sym typeface="Wingdings" pitchFamily="2" charset="2"/>
              </a:rPr>
              <a:t>Customers buying coffee also buying milk, support (s) = 1</a:t>
            </a:r>
            <a:r>
              <a:rPr lang="en-US" sz="2000" b="0" baseline="-25000" dirty="0" smtClean="0">
                <a:solidFill>
                  <a:srgbClr val="C00000"/>
                </a:solidFill>
                <a:sym typeface="Wingdings" pitchFamily="2" charset="2"/>
              </a:rPr>
              <a:t>/5 </a:t>
            </a:r>
            <a:r>
              <a:rPr lang="en-US" sz="2000" b="0" dirty="0" smtClean="0">
                <a:solidFill>
                  <a:srgbClr val="C00000"/>
                </a:solidFill>
                <a:sym typeface="Wingdings" pitchFamily="2" charset="2"/>
              </a:rPr>
              <a:t>(20%), confidence (c) = 1</a:t>
            </a:r>
            <a:r>
              <a:rPr lang="en-US" sz="2000" b="0" baseline="-25000" dirty="0" smtClean="0">
                <a:solidFill>
                  <a:srgbClr val="C00000"/>
                </a:solidFill>
                <a:sym typeface="Wingdings" pitchFamily="2" charset="2"/>
              </a:rPr>
              <a:t>/2</a:t>
            </a:r>
            <a:r>
              <a:rPr lang="en-US" sz="2000" b="0" dirty="0" smtClean="0">
                <a:solidFill>
                  <a:srgbClr val="C00000"/>
                </a:solidFill>
                <a:sym typeface="Wingdings" pitchFamily="2" charset="2"/>
              </a:rPr>
              <a:t> (50%)</a:t>
            </a:r>
          </a:p>
          <a:p>
            <a:pPr marL="457200" indent="-457200"/>
            <a:r>
              <a:rPr lang="en-US" sz="2000" b="0" dirty="0" smtClean="0">
                <a:sym typeface="Wingdings" pitchFamily="2" charset="2"/>
              </a:rPr>
              <a:t>(c) Nuts  Diapers : </a:t>
            </a:r>
            <a:r>
              <a:rPr lang="en-US" sz="2000" b="0" dirty="0" smtClean="0">
                <a:solidFill>
                  <a:srgbClr val="C00000"/>
                </a:solidFill>
                <a:sym typeface="Wingdings" pitchFamily="2" charset="2"/>
              </a:rPr>
              <a:t>s = 3</a:t>
            </a:r>
            <a:r>
              <a:rPr lang="en-US" sz="2000" b="0" baseline="-25000" dirty="0" smtClean="0">
                <a:solidFill>
                  <a:srgbClr val="C00000"/>
                </a:solidFill>
                <a:sym typeface="Wingdings" pitchFamily="2" charset="2"/>
              </a:rPr>
              <a:t>/5</a:t>
            </a:r>
            <a:r>
              <a:rPr lang="en-US" sz="2000" b="0" dirty="0" smtClean="0">
                <a:solidFill>
                  <a:srgbClr val="C00000"/>
                </a:solidFill>
                <a:sym typeface="Wingdings" pitchFamily="2" charset="2"/>
              </a:rPr>
              <a:t> (60%); c = 3</a:t>
            </a:r>
            <a:r>
              <a:rPr lang="en-US" sz="2000" b="0" baseline="-25000" dirty="0" smtClean="0">
                <a:solidFill>
                  <a:srgbClr val="C00000"/>
                </a:solidFill>
                <a:sym typeface="Wingdings" pitchFamily="2" charset="2"/>
              </a:rPr>
              <a:t>/4</a:t>
            </a:r>
            <a:r>
              <a:rPr lang="en-US" sz="2000" b="0" dirty="0" smtClean="0">
                <a:solidFill>
                  <a:srgbClr val="C00000"/>
                </a:solidFill>
                <a:sym typeface="Wingdings" pitchFamily="2" charset="2"/>
              </a:rPr>
              <a:t> (75%)</a:t>
            </a:r>
          </a:p>
          <a:p>
            <a:pPr marL="457200" indent="-457200"/>
            <a:r>
              <a:rPr lang="en-US" sz="2000" b="0" dirty="0" smtClean="0">
                <a:sym typeface="Wingdings" pitchFamily="2" charset="2"/>
              </a:rPr>
              <a:t>(d) Diapers  Eggs : </a:t>
            </a:r>
            <a:r>
              <a:rPr lang="en-US" sz="2000" b="0" dirty="0" smtClean="0">
                <a:solidFill>
                  <a:srgbClr val="C00000"/>
                </a:solidFill>
                <a:sym typeface="Wingdings" pitchFamily="2" charset="2"/>
              </a:rPr>
              <a:t>s = 2</a:t>
            </a:r>
            <a:r>
              <a:rPr lang="en-US" sz="2000" b="0" baseline="-25000" dirty="0" smtClean="0">
                <a:solidFill>
                  <a:srgbClr val="C00000"/>
                </a:solidFill>
                <a:sym typeface="Wingdings" pitchFamily="2" charset="2"/>
              </a:rPr>
              <a:t>/5</a:t>
            </a:r>
            <a:r>
              <a:rPr lang="en-US" sz="2000" b="0" dirty="0" smtClean="0">
                <a:solidFill>
                  <a:srgbClr val="C00000"/>
                </a:solidFill>
                <a:sym typeface="Wingdings" pitchFamily="2" charset="2"/>
              </a:rPr>
              <a:t> (40%); c = 2</a:t>
            </a:r>
            <a:r>
              <a:rPr lang="en-US" sz="2000" b="0" baseline="-25000" dirty="0" smtClean="0">
                <a:solidFill>
                  <a:srgbClr val="C00000"/>
                </a:solidFill>
                <a:sym typeface="Wingdings" pitchFamily="2" charset="2"/>
              </a:rPr>
              <a:t>/4</a:t>
            </a:r>
            <a:r>
              <a:rPr lang="en-US" sz="2000" b="0" dirty="0" smtClean="0">
                <a:solidFill>
                  <a:srgbClr val="C00000"/>
                </a:solidFill>
                <a:sym typeface="Wingdings" pitchFamily="2" charset="2"/>
              </a:rPr>
              <a:t> (50%)</a:t>
            </a:r>
          </a:p>
          <a:p>
            <a:pPr marL="457200" indent="-457200"/>
            <a:r>
              <a:rPr lang="en-US" sz="2000" b="0" dirty="0" smtClean="0">
                <a:sym typeface="Wingdings" pitchFamily="2" charset="2"/>
              </a:rPr>
              <a:t>(e) Nuts  Eggs : </a:t>
            </a:r>
            <a:r>
              <a:rPr lang="en-US" sz="2000" b="0" dirty="0" smtClean="0">
                <a:solidFill>
                  <a:srgbClr val="C00000"/>
                </a:solidFill>
                <a:sym typeface="Wingdings" pitchFamily="2" charset="2"/>
              </a:rPr>
              <a:t>s = 2</a:t>
            </a:r>
            <a:r>
              <a:rPr lang="en-US" sz="2000" b="0" baseline="-25000" dirty="0" smtClean="0">
                <a:solidFill>
                  <a:srgbClr val="C00000"/>
                </a:solidFill>
                <a:sym typeface="Wingdings" pitchFamily="2" charset="2"/>
              </a:rPr>
              <a:t>/5</a:t>
            </a:r>
            <a:r>
              <a:rPr lang="en-US" sz="2000" b="0" dirty="0" smtClean="0">
                <a:solidFill>
                  <a:srgbClr val="C00000"/>
                </a:solidFill>
                <a:sym typeface="Wingdings" pitchFamily="2" charset="2"/>
              </a:rPr>
              <a:t> (40%); c = 2</a:t>
            </a:r>
            <a:r>
              <a:rPr lang="en-US" sz="2000" b="0" baseline="-25000" dirty="0" smtClean="0">
                <a:solidFill>
                  <a:srgbClr val="C00000"/>
                </a:solidFill>
                <a:sym typeface="Wingdings" pitchFamily="2" charset="2"/>
              </a:rPr>
              <a:t>/4 </a:t>
            </a:r>
            <a:r>
              <a:rPr lang="en-US" sz="2000" b="0" dirty="0" smtClean="0">
                <a:solidFill>
                  <a:srgbClr val="C00000"/>
                </a:solidFill>
                <a:sym typeface="Wingdings" pitchFamily="2" charset="2"/>
              </a:rPr>
              <a:t>(50%)</a:t>
            </a:r>
            <a:endParaRPr lang="en-US" sz="2000" b="0" dirty="0">
              <a:solidFill>
                <a:srgbClr val="C00000"/>
              </a:solidFill>
            </a:endParaRPr>
          </a:p>
        </p:txBody>
      </p:sp>
      <p:sp>
        <p:nvSpPr>
          <p:cNvPr id="5" name="Smiley Face 4"/>
          <p:cNvSpPr/>
          <p:nvPr/>
        </p:nvSpPr>
        <p:spPr bwMode="auto">
          <a:xfrm>
            <a:off x="6019800" y="1066800"/>
            <a:ext cx="533400" cy="457200"/>
          </a:xfrm>
          <a:prstGeom prst="smileyFac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 name="TextBox 5"/>
          <p:cNvSpPr txBox="1"/>
          <p:nvPr/>
        </p:nvSpPr>
        <p:spPr>
          <a:xfrm>
            <a:off x="0" y="3352800"/>
            <a:ext cx="9144000" cy="830997"/>
          </a:xfrm>
          <a:prstGeom prst="rect">
            <a:avLst/>
          </a:prstGeom>
          <a:gradFill>
            <a:gsLst>
              <a:gs pos="0">
                <a:srgbClr val="FFEFD1"/>
              </a:gs>
              <a:gs pos="64999">
                <a:srgbClr val="F0EBD5"/>
              </a:gs>
              <a:gs pos="100000">
                <a:srgbClr val="D1C39F"/>
              </a:gs>
            </a:gsLst>
            <a:lin ang="5400000" scaled="0"/>
          </a:gradFill>
          <a:ln>
            <a:solidFill>
              <a:schemeClr val="tx1"/>
            </a:solidFill>
          </a:ln>
        </p:spPr>
        <p:txBody>
          <a:bodyPr wrap="square" rtlCol="0">
            <a:spAutoFit/>
          </a:bodyPr>
          <a:lstStyle/>
          <a:p>
            <a:r>
              <a:rPr lang="en-US" sz="2400" b="0" dirty="0" smtClean="0"/>
              <a:t> </a:t>
            </a:r>
            <a:r>
              <a:rPr lang="en-US" sz="2300" b="0" dirty="0" smtClean="0"/>
              <a:t>Given the transactions in Table-I, what is the confidence (c) and relative support (s) of the association rule, </a:t>
            </a:r>
            <a:r>
              <a:rPr lang="en-US" sz="2400" b="0" dirty="0" smtClean="0"/>
              <a:t>diapers </a:t>
            </a:r>
            <a:r>
              <a:rPr lang="en-US" sz="2400" b="0" dirty="0" smtClean="0">
                <a:sym typeface="Wingdings" pitchFamily="2" charset="2"/>
              </a:rPr>
              <a:t> {coffee, nuts}</a:t>
            </a:r>
            <a:r>
              <a:rPr lang="en-US" sz="2400" b="0" dirty="0" smtClean="0"/>
              <a:t>.</a:t>
            </a:r>
            <a:endParaRPr lang="en-US" sz="2400" b="0" dirty="0"/>
          </a:p>
        </p:txBody>
      </p:sp>
      <p:sp>
        <p:nvSpPr>
          <p:cNvPr id="7" name="Smiley Face 6"/>
          <p:cNvSpPr/>
          <p:nvPr/>
        </p:nvSpPr>
        <p:spPr bwMode="auto">
          <a:xfrm>
            <a:off x="5486400" y="2133600"/>
            <a:ext cx="533400" cy="457200"/>
          </a:xfrm>
          <a:prstGeom prst="smileyFace">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8" name="TextBox 7"/>
          <p:cNvSpPr txBox="1"/>
          <p:nvPr/>
        </p:nvSpPr>
        <p:spPr>
          <a:xfrm>
            <a:off x="0" y="4343400"/>
            <a:ext cx="9144000" cy="707886"/>
          </a:xfrm>
          <a:prstGeom prst="rect">
            <a:avLst/>
          </a:prstGeom>
          <a:solidFill>
            <a:srgbClr val="F4E0CC"/>
          </a:solidFill>
          <a:ln>
            <a:solidFill>
              <a:schemeClr val="tx1"/>
            </a:solidFill>
          </a:ln>
        </p:spPr>
        <p:txBody>
          <a:bodyPr wrap="square" rtlCol="0">
            <a:spAutoFit/>
          </a:bodyPr>
          <a:lstStyle/>
          <a:p>
            <a:r>
              <a:rPr lang="en-US" sz="2000" b="0" dirty="0" smtClean="0">
                <a:solidFill>
                  <a:srgbClr val="C00000"/>
                </a:solidFill>
              </a:rPr>
              <a:t>Support = 2, relative support (s) = 2</a:t>
            </a:r>
            <a:r>
              <a:rPr lang="en-US" sz="2000" b="0" baseline="-25000" dirty="0" smtClean="0">
                <a:solidFill>
                  <a:srgbClr val="C00000"/>
                </a:solidFill>
              </a:rPr>
              <a:t>/5</a:t>
            </a:r>
            <a:r>
              <a:rPr lang="en-US" sz="2000" b="0" dirty="0" smtClean="0">
                <a:solidFill>
                  <a:srgbClr val="C00000"/>
                </a:solidFill>
              </a:rPr>
              <a:t> (40%) (0.4)</a:t>
            </a:r>
          </a:p>
          <a:p>
            <a:r>
              <a:rPr lang="en-US" sz="2000" b="0" dirty="0" smtClean="0">
                <a:solidFill>
                  <a:srgbClr val="C00000"/>
                </a:solidFill>
              </a:rPr>
              <a:t>Confidence = (diapers </a:t>
            </a:r>
            <a:r>
              <a:rPr lang="en-US" sz="2000" b="0" dirty="0" smtClean="0">
                <a:solidFill>
                  <a:srgbClr val="C00000"/>
                </a:solidFill>
                <a:sym typeface="Wingdings" pitchFamily="2" charset="2"/>
              </a:rPr>
              <a:t> coffee, nuts</a:t>
            </a:r>
            <a:r>
              <a:rPr lang="en-US" sz="2000" b="0" dirty="0" smtClean="0">
                <a:solidFill>
                  <a:srgbClr val="C00000"/>
                </a:solidFill>
              </a:rPr>
              <a:t>)</a:t>
            </a:r>
            <a:r>
              <a:rPr lang="en-US" sz="2000" b="0" baseline="-2000" dirty="0" smtClean="0">
                <a:solidFill>
                  <a:srgbClr val="C00000"/>
                </a:solidFill>
              </a:rPr>
              <a:t>/diapers</a:t>
            </a:r>
            <a:r>
              <a:rPr lang="en-US" sz="2000" b="0" dirty="0" smtClean="0">
                <a:solidFill>
                  <a:srgbClr val="C00000"/>
                </a:solidFill>
              </a:rPr>
              <a:t> = 2</a:t>
            </a:r>
            <a:r>
              <a:rPr lang="en-US" sz="2000" b="0" baseline="-1000" dirty="0" smtClean="0">
                <a:solidFill>
                  <a:srgbClr val="C00000"/>
                </a:solidFill>
              </a:rPr>
              <a:t>/4</a:t>
            </a:r>
            <a:r>
              <a:rPr lang="en-US" sz="2000" b="0" dirty="0" smtClean="0">
                <a:solidFill>
                  <a:srgbClr val="C00000"/>
                </a:solidFill>
              </a:rPr>
              <a:t> = 50% (0.5).</a:t>
            </a:r>
            <a:endParaRPr lang="en-US" sz="2000" b="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0"/>
            <a:ext cx="9144000" cy="533400"/>
          </a:xfr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a:lstStyle/>
          <a:p>
            <a:pPr algn="ctr"/>
            <a:r>
              <a:rPr lang="en-US" altLang="en-US" sz="2400" b="0" dirty="0" smtClean="0"/>
              <a:t>Mining Association Rules</a:t>
            </a:r>
          </a:p>
        </p:txBody>
      </p:sp>
      <p:sp>
        <p:nvSpPr>
          <p:cNvPr id="11267" name="Rectangle 3"/>
          <p:cNvSpPr>
            <a:spLocks noGrp="1" noChangeArrowheads="1"/>
          </p:cNvSpPr>
          <p:nvPr>
            <p:ph type="body" idx="1"/>
          </p:nvPr>
        </p:nvSpPr>
        <p:spPr/>
        <p:txBody>
          <a:bodyPr/>
          <a:lstStyle/>
          <a:p>
            <a:pPr marL="533400" indent="-533400"/>
            <a:r>
              <a:rPr lang="en-US" altLang="en-US" dirty="0" smtClean="0"/>
              <a:t>Two-step approach: </a:t>
            </a:r>
          </a:p>
          <a:p>
            <a:pPr marL="914400" lvl="1" indent="-457200">
              <a:buFont typeface="Arial" charset="0"/>
              <a:buAutoNum type="arabicPeriod"/>
            </a:pPr>
            <a:r>
              <a:rPr lang="en-US" altLang="en-US" dirty="0" smtClean="0">
                <a:solidFill>
                  <a:srgbClr val="FF0000"/>
                </a:solidFill>
              </a:rPr>
              <a:t>Frequent </a:t>
            </a:r>
            <a:r>
              <a:rPr lang="en-US" altLang="en-US" dirty="0" err="1" smtClean="0">
                <a:solidFill>
                  <a:srgbClr val="FF0000"/>
                </a:solidFill>
              </a:rPr>
              <a:t>Itemset</a:t>
            </a:r>
            <a:r>
              <a:rPr lang="en-US" altLang="en-US" dirty="0" smtClean="0">
                <a:solidFill>
                  <a:srgbClr val="FF0000"/>
                </a:solidFill>
              </a:rPr>
              <a:t> Generation</a:t>
            </a:r>
            <a:endParaRPr lang="en-US" altLang="en-US" dirty="0" smtClean="0"/>
          </a:p>
          <a:p>
            <a:pPr marL="1295400" lvl="2" indent="-381000">
              <a:buFont typeface="Arial" charset="0"/>
              <a:buChar char="–"/>
            </a:pPr>
            <a:r>
              <a:rPr lang="en-US" altLang="en-US" dirty="0" smtClean="0"/>
              <a:t>Generate all </a:t>
            </a:r>
            <a:r>
              <a:rPr lang="en-US" altLang="en-US" dirty="0" err="1" smtClean="0"/>
              <a:t>itemsets</a:t>
            </a:r>
            <a:r>
              <a:rPr lang="en-US" altLang="en-US" dirty="0" smtClean="0"/>
              <a:t> whose support </a:t>
            </a:r>
            <a:r>
              <a:rPr lang="en-US" altLang="en-US" dirty="0" smtClean="0">
                <a:sym typeface="Symbol" pitchFamily="18" charset="2"/>
              </a:rPr>
              <a:t> </a:t>
            </a:r>
            <a:r>
              <a:rPr lang="en-US" altLang="en-US" dirty="0" err="1" smtClean="0"/>
              <a:t>minsup</a:t>
            </a:r>
            <a:endParaRPr lang="en-US" altLang="en-US" dirty="0" smtClean="0"/>
          </a:p>
          <a:p>
            <a:pPr marL="1295400" lvl="2" indent="-381000">
              <a:buFont typeface="Arial" charset="0"/>
              <a:buNone/>
            </a:pPr>
            <a:endParaRPr lang="en-US" altLang="en-US" dirty="0" smtClean="0"/>
          </a:p>
          <a:p>
            <a:pPr marL="914400" lvl="1" indent="-457200">
              <a:buFont typeface="Arial" charset="0"/>
              <a:buAutoNum type="arabicPeriod"/>
            </a:pPr>
            <a:r>
              <a:rPr lang="en-US" altLang="en-US" dirty="0" smtClean="0">
                <a:solidFill>
                  <a:srgbClr val="FF0000"/>
                </a:solidFill>
              </a:rPr>
              <a:t>Rule Generation</a:t>
            </a:r>
            <a:endParaRPr lang="en-US" altLang="en-US" dirty="0" smtClean="0"/>
          </a:p>
          <a:p>
            <a:pPr marL="1295400" lvl="2" indent="-381000">
              <a:buFont typeface="Arial" charset="0"/>
              <a:buChar char="–"/>
            </a:pPr>
            <a:r>
              <a:rPr lang="en-US" altLang="en-US" dirty="0" smtClean="0"/>
              <a:t>Generate high confidence rules from each frequent </a:t>
            </a:r>
            <a:r>
              <a:rPr lang="en-US" altLang="en-US" dirty="0" err="1" smtClean="0"/>
              <a:t>itemset</a:t>
            </a:r>
            <a:r>
              <a:rPr lang="en-US" altLang="en-US" dirty="0" smtClean="0"/>
              <a:t>, where each rule is a binary partitioning of a frequent </a:t>
            </a:r>
            <a:r>
              <a:rPr lang="en-US" altLang="en-US" dirty="0" err="1" smtClean="0"/>
              <a:t>itemset</a:t>
            </a:r>
            <a:endParaRPr lang="en-US" altLang="en-US" dirty="0" smtClean="0"/>
          </a:p>
          <a:p>
            <a:pPr marL="533400" indent="-533400"/>
            <a:r>
              <a:rPr lang="en-US" altLang="en-US" dirty="0" smtClean="0"/>
              <a:t>frequent </a:t>
            </a:r>
            <a:r>
              <a:rPr lang="en-US" altLang="en-US" dirty="0" err="1" smtClean="0"/>
              <a:t>itemset</a:t>
            </a:r>
            <a:r>
              <a:rPr lang="en-US" altLang="en-US" dirty="0" smtClean="0"/>
              <a:t> generation is still computationally expensive</a:t>
            </a:r>
          </a:p>
          <a:p>
            <a:pPr marL="533400" indent="-533400">
              <a:buFont typeface="Monotype Sorts" pitchFamily="2" charset="2"/>
              <a:buNone/>
            </a:pPr>
            <a:endParaRPr lang="en-US" altLang="en-US" dirty="0" smtClean="0"/>
          </a:p>
        </p:txBody>
      </p:sp>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graphicFrame>
        <p:nvGraphicFramePr>
          <p:cNvPr id="6" name="Table 5"/>
          <p:cNvGraphicFramePr>
            <a:graphicFrameLocks noGrp="1"/>
          </p:cNvGraphicFramePr>
          <p:nvPr/>
        </p:nvGraphicFramePr>
        <p:xfrm>
          <a:off x="5714999" y="4632960"/>
          <a:ext cx="3429001" cy="2225040"/>
        </p:xfrm>
        <a:graphic>
          <a:graphicData uri="http://schemas.openxmlformats.org/drawingml/2006/table">
            <a:tbl>
              <a:tblPr firstRow="1" bandRow="1">
                <a:tableStyleId>{ED083AE6-46FA-4A59-8FB0-9F97EB10719F}</a:tableStyleId>
              </a:tblPr>
              <a:tblGrid>
                <a:gridCol w="471488"/>
                <a:gridCol w="2957513"/>
              </a:tblGrid>
              <a:tr h="370840">
                <a:tc>
                  <a:txBody>
                    <a:bodyPr/>
                    <a:lstStyle/>
                    <a:p>
                      <a:r>
                        <a:rPr lang="en-US" sz="1400" dirty="0" err="1" smtClean="0"/>
                        <a:t>Tid</a:t>
                      </a:r>
                      <a:endParaRPr lang="en-US" sz="1400" dirty="0"/>
                    </a:p>
                  </a:txBody>
                  <a:tcPr>
                    <a:solidFill>
                      <a:srgbClr val="F4E0CC"/>
                    </a:solidFill>
                  </a:tcPr>
                </a:tc>
                <a:tc>
                  <a:txBody>
                    <a:bodyPr/>
                    <a:lstStyle/>
                    <a:p>
                      <a:r>
                        <a:rPr lang="en-US" sz="1400" dirty="0" smtClean="0"/>
                        <a:t>Items bought                                 </a:t>
                      </a:r>
                      <a:endParaRPr lang="en-US" sz="1400" dirty="0"/>
                    </a:p>
                  </a:txBody>
                  <a:tcPr>
                    <a:solidFill>
                      <a:srgbClr val="F4E0CC"/>
                    </a:solidFill>
                  </a:tcPr>
                </a:tc>
              </a:tr>
              <a:tr h="370840">
                <a:tc>
                  <a:txBody>
                    <a:bodyPr/>
                    <a:lstStyle/>
                    <a:p>
                      <a:r>
                        <a:rPr lang="en-US" sz="1400" dirty="0" smtClean="0"/>
                        <a:t>10</a:t>
                      </a:r>
                      <a:endParaRPr lang="en-US" sz="1400" dirty="0"/>
                    </a:p>
                  </a:txBody>
                  <a:tcPr>
                    <a:solidFill>
                      <a:srgbClr val="F4E0CC"/>
                    </a:solidFill>
                  </a:tcPr>
                </a:tc>
                <a:tc>
                  <a:txBody>
                    <a:bodyPr/>
                    <a:lstStyle/>
                    <a:p>
                      <a:r>
                        <a:rPr lang="en-US" sz="1400" dirty="0" smtClean="0"/>
                        <a:t>Beer, Nuts, Diapers</a:t>
                      </a:r>
                      <a:endParaRPr lang="en-US" sz="1400" dirty="0"/>
                    </a:p>
                  </a:txBody>
                  <a:tcPr>
                    <a:solidFill>
                      <a:srgbClr val="F4E0CC"/>
                    </a:solidFill>
                  </a:tcPr>
                </a:tc>
              </a:tr>
              <a:tr h="370840">
                <a:tc>
                  <a:txBody>
                    <a:bodyPr/>
                    <a:lstStyle/>
                    <a:p>
                      <a:r>
                        <a:rPr lang="en-US" sz="1400" dirty="0" smtClean="0"/>
                        <a:t>20</a:t>
                      </a:r>
                      <a:endParaRPr lang="en-US" sz="1400" dirty="0"/>
                    </a:p>
                  </a:txBody>
                  <a:tcPr>
                    <a:solidFill>
                      <a:srgbClr val="F4E0CC"/>
                    </a:solidFill>
                  </a:tcPr>
                </a:tc>
                <a:tc>
                  <a:txBody>
                    <a:bodyPr/>
                    <a:lstStyle/>
                    <a:p>
                      <a:r>
                        <a:rPr lang="en-US" sz="1400" dirty="0" smtClean="0"/>
                        <a:t>Beer,</a:t>
                      </a:r>
                      <a:r>
                        <a:rPr lang="en-US" sz="1400" baseline="0" dirty="0" smtClean="0"/>
                        <a:t> Coffee, Diapers, Nuts</a:t>
                      </a:r>
                      <a:endParaRPr lang="en-US" sz="1400" dirty="0"/>
                    </a:p>
                  </a:txBody>
                  <a:tcPr>
                    <a:solidFill>
                      <a:srgbClr val="F4E0CC"/>
                    </a:solidFill>
                  </a:tcPr>
                </a:tc>
              </a:tr>
              <a:tr h="370840">
                <a:tc>
                  <a:txBody>
                    <a:bodyPr/>
                    <a:lstStyle/>
                    <a:p>
                      <a:r>
                        <a:rPr lang="en-US" sz="1400" dirty="0" smtClean="0"/>
                        <a:t>30</a:t>
                      </a:r>
                      <a:endParaRPr lang="en-US" sz="1400" dirty="0"/>
                    </a:p>
                  </a:txBody>
                  <a:tcPr>
                    <a:solidFill>
                      <a:srgbClr val="F4E0CC"/>
                    </a:solidFill>
                  </a:tcPr>
                </a:tc>
                <a:tc>
                  <a:txBody>
                    <a:bodyPr/>
                    <a:lstStyle/>
                    <a:p>
                      <a:r>
                        <a:rPr lang="en-US" sz="1400" dirty="0" smtClean="0"/>
                        <a:t>Beer, Diapers, Eggs</a:t>
                      </a:r>
                      <a:endParaRPr lang="en-US" sz="1400" dirty="0"/>
                    </a:p>
                  </a:txBody>
                  <a:tcPr>
                    <a:solidFill>
                      <a:srgbClr val="F4E0CC"/>
                    </a:solidFill>
                  </a:tcPr>
                </a:tc>
              </a:tr>
              <a:tr h="370840">
                <a:tc>
                  <a:txBody>
                    <a:bodyPr/>
                    <a:lstStyle/>
                    <a:p>
                      <a:r>
                        <a:rPr lang="en-US" sz="1400" dirty="0" smtClean="0"/>
                        <a:t>40</a:t>
                      </a:r>
                      <a:endParaRPr lang="en-US" sz="1400" dirty="0"/>
                    </a:p>
                  </a:txBody>
                  <a:tcPr>
                    <a:solidFill>
                      <a:srgbClr val="F4E0CC"/>
                    </a:solidFill>
                  </a:tcPr>
                </a:tc>
                <a:tc>
                  <a:txBody>
                    <a:bodyPr/>
                    <a:lstStyle/>
                    <a:p>
                      <a:r>
                        <a:rPr lang="en-US" sz="1400" dirty="0" smtClean="0"/>
                        <a:t>Beer, Nuts, Eggs, Milk</a:t>
                      </a:r>
                      <a:endParaRPr lang="en-US" sz="1400" dirty="0"/>
                    </a:p>
                  </a:txBody>
                  <a:tcPr>
                    <a:solidFill>
                      <a:srgbClr val="F4E0CC"/>
                    </a:solidFill>
                  </a:tcPr>
                </a:tc>
              </a:tr>
              <a:tr h="370840">
                <a:tc>
                  <a:txBody>
                    <a:bodyPr/>
                    <a:lstStyle/>
                    <a:p>
                      <a:r>
                        <a:rPr lang="en-US" sz="1400" dirty="0" smtClean="0"/>
                        <a:t>50</a:t>
                      </a:r>
                      <a:endParaRPr lang="en-US" sz="1400" dirty="0"/>
                    </a:p>
                  </a:txBody>
                  <a:tcPr>
                    <a:solidFill>
                      <a:srgbClr val="F4E0CC"/>
                    </a:solidFill>
                  </a:tcPr>
                </a:tc>
                <a:tc>
                  <a:txBody>
                    <a:bodyPr/>
                    <a:lstStyle/>
                    <a:p>
                      <a:r>
                        <a:rPr lang="en-US" sz="1400" dirty="0" smtClean="0"/>
                        <a:t>Nuts, Coffee, Diapers,</a:t>
                      </a:r>
                      <a:r>
                        <a:rPr lang="en-US" sz="1400" baseline="0" dirty="0" smtClean="0"/>
                        <a:t> Eggs, Milk</a:t>
                      </a:r>
                      <a:endParaRPr lang="en-US" sz="1400" dirty="0"/>
                    </a:p>
                  </a:txBody>
                  <a:tcPr>
                    <a:solidFill>
                      <a:srgbClr val="F4E0CC"/>
                    </a:solid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248400"/>
            <a:ext cx="67056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61665"/>
          </a:xfrm>
          <a:prstGeom prst="rect">
            <a:avLst/>
          </a:prstGeom>
          <a:solidFill>
            <a:srgbClr val="EAC29A"/>
          </a:solidFill>
          <a:ln>
            <a:solidFill>
              <a:schemeClr val="tx1"/>
            </a:solidFill>
          </a:ln>
        </p:spPr>
        <p:txBody>
          <a:bodyPr wrap="square">
            <a:spAutoFit/>
          </a:bodyPr>
          <a:lstStyle/>
          <a:p>
            <a:pPr algn="ctr"/>
            <a:r>
              <a:rPr lang="en-US" sz="2400" b="0" dirty="0" smtClean="0"/>
              <a:t>Frequent </a:t>
            </a:r>
            <a:r>
              <a:rPr lang="en-US" sz="2400" b="0" dirty="0" err="1" smtClean="0"/>
              <a:t>Itemset</a:t>
            </a:r>
            <a:r>
              <a:rPr lang="en-US" sz="2400" b="0" dirty="0" smtClean="0"/>
              <a:t> Generation</a:t>
            </a:r>
            <a:endParaRPr lang="en-US" sz="2400" b="0" dirty="0"/>
          </a:p>
        </p:txBody>
      </p:sp>
      <p:sp>
        <p:nvSpPr>
          <p:cNvPr id="5" name="Rectangle 4"/>
          <p:cNvSpPr/>
          <p:nvPr/>
        </p:nvSpPr>
        <p:spPr>
          <a:xfrm>
            <a:off x="0" y="457200"/>
            <a:ext cx="9144000" cy="2677656"/>
          </a:xfrm>
          <a:prstGeom prst="rect">
            <a:avLst/>
          </a:prstGeom>
          <a:solidFill>
            <a:srgbClr val="FFFFCC"/>
          </a:solidFill>
          <a:ln>
            <a:solidFill>
              <a:schemeClr val="tx1"/>
            </a:solidFill>
          </a:ln>
        </p:spPr>
        <p:txBody>
          <a:bodyPr wrap="square">
            <a:spAutoFit/>
          </a:bodyPr>
          <a:lstStyle/>
          <a:p>
            <a:pPr algn="just"/>
            <a:r>
              <a:rPr lang="en-GB" sz="2400" b="0" dirty="0" smtClean="0"/>
              <a:t>A </a:t>
            </a:r>
            <a:r>
              <a:rPr lang="en-GB" sz="2400" b="0" i="1" dirty="0" smtClean="0">
                <a:solidFill>
                  <a:srgbClr val="7D0508"/>
                </a:solidFill>
              </a:rPr>
              <a:t>lattice structure</a:t>
            </a:r>
            <a:r>
              <a:rPr lang="en-GB" sz="2400" b="0" dirty="0" smtClean="0"/>
              <a:t> can be used to enumerate the list of all possible item sets. Figure 2 shows an item set lattice for </a:t>
            </a:r>
            <a:r>
              <a:rPr lang="en-GB" sz="2400" i="1" dirty="0" smtClean="0">
                <a:solidFill>
                  <a:srgbClr val="7D0508"/>
                </a:solidFill>
              </a:rPr>
              <a:t>I = {a, b, c, d, e}. </a:t>
            </a:r>
            <a:r>
              <a:rPr lang="en-GB" sz="2400" b="0" i="1" dirty="0" smtClean="0"/>
              <a:t>In general, a data set </a:t>
            </a:r>
            <a:r>
              <a:rPr lang="en-GB" sz="2400" b="0" dirty="0" smtClean="0"/>
              <a:t>that contains </a:t>
            </a:r>
            <a:r>
              <a:rPr lang="en-GB" sz="2400" i="1" dirty="0" smtClean="0">
                <a:solidFill>
                  <a:srgbClr val="C00000"/>
                </a:solidFill>
              </a:rPr>
              <a:t>k</a:t>
            </a:r>
            <a:r>
              <a:rPr lang="en-GB" sz="2400" b="0" i="1" dirty="0" smtClean="0"/>
              <a:t> items can potentially generate up to </a:t>
            </a:r>
            <a:r>
              <a:rPr lang="en-GB" sz="2400" i="1" dirty="0" smtClean="0">
                <a:solidFill>
                  <a:srgbClr val="C00000"/>
                </a:solidFill>
              </a:rPr>
              <a:t>2</a:t>
            </a:r>
            <a:r>
              <a:rPr lang="en-GB" sz="2400" i="1" baseline="30000" dirty="0" smtClean="0">
                <a:solidFill>
                  <a:srgbClr val="C00000"/>
                </a:solidFill>
              </a:rPr>
              <a:t>k</a:t>
            </a:r>
            <a:r>
              <a:rPr lang="en-GB" sz="2400" i="1" dirty="0" smtClean="0">
                <a:solidFill>
                  <a:srgbClr val="C00000"/>
                </a:solidFill>
              </a:rPr>
              <a:t> −1</a:t>
            </a:r>
            <a:r>
              <a:rPr lang="en-GB" sz="2400" b="0" i="1" dirty="0" smtClean="0"/>
              <a:t> frequent item sets, </a:t>
            </a:r>
            <a:r>
              <a:rPr lang="en-GB" sz="2400" b="0" dirty="0" smtClean="0"/>
              <a:t>excluding the null set. Because </a:t>
            </a:r>
            <a:r>
              <a:rPr lang="en-GB" sz="2400" i="1" dirty="0" smtClean="0">
                <a:solidFill>
                  <a:srgbClr val="C00000"/>
                </a:solidFill>
              </a:rPr>
              <a:t>k</a:t>
            </a:r>
            <a:r>
              <a:rPr lang="en-GB" sz="2400" b="0" i="1" dirty="0" smtClean="0"/>
              <a:t> can be very large in many practical applications, </a:t>
            </a:r>
            <a:r>
              <a:rPr lang="en-GB" sz="2400" b="0" dirty="0" smtClean="0"/>
              <a:t>the </a:t>
            </a:r>
            <a:r>
              <a:rPr lang="en-GB" sz="2400" b="0" i="1" dirty="0" smtClean="0">
                <a:solidFill>
                  <a:srgbClr val="7D0508"/>
                </a:solidFill>
              </a:rPr>
              <a:t>search space</a:t>
            </a:r>
            <a:r>
              <a:rPr lang="en-GB" sz="2400" b="0" dirty="0" smtClean="0"/>
              <a:t> of item sets that need to be explored is </a:t>
            </a:r>
            <a:r>
              <a:rPr lang="en-GB" sz="2400" b="0" i="1" dirty="0" smtClean="0">
                <a:solidFill>
                  <a:srgbClr val="7D0508"/>
                </a:solidFill>
              </a:rPr>
              <a:t>exponentially </a:t>
            </a:r>
            <a:r>
              <a:rPr lang="en-US" sz="2400" b="0" i="1" dirty="0" smtClean="0">
                <a:solidFill>
                  <a:srgbClr val="7D0508"/>
                </a:solidFill>
              </a:rPr>
              <a:t>large</a:t>
            </a:r>
            <a:r>
              <a:rPr lang="en-US" sz="2400" b="0" dirty="0" smtClean="0"/>
              <a:t>.</a:t>
            </a:r>
            <a:endParaRPr lang="en-US" sz="2400" b="0" dirty="0"/>
          </a:p>
        </p:txBody>
      </p:sp>
      <p:sp>
        <p:nvSpPr>
          <p:cNvPr id="6" name="Rectangle 5"/>
          <p:cNvSpPr/>
          <p:nvPr/>
        </p:nvSpPr>
        <p:spPr>
          <a:xfrm>
            <a:off x="0" y="3200400"/>
            <a:ext cx="9144000" cy="3170099"/>
          </a:xfrm>
          <a:prstGeom prst="rect">
            <a:avLst/>
          </a:prstGeom>
          <a:solidFill>
            <a:srgbClr val="FFFFCC"/>
          </a:solidFill>
          <a:ln>
            <a:solidFill>
              <a:schemeClr val="tx1"/>
            </a:solidFill>
          </a:ln>
        </p:spPr>
        <p:txBody>
          <a:bodyPr wrap="square">
            <a:spAutoFit/>
          </a:bodyPr>
          <a:lstStyle/>
          <a:p>
            <a:pPr algn="just"/>
            <a:r>
              <a:rPr lang="en-GB" sz="2000" b="0" dirty="0" smtClean="0"/>
              <a:t>A brute-force approach for finding frequent item sets is to determine the support count for every candidate item set in the lattice structure. To do this, we need to compare each candidate against every transaction, an operation that is shown in </a:t>
            </a:r>
            <a:r>
              <a:rPr lang="en-GB" sz="2000" dirty="0" smtClean="0">
                <a:solidFill>
                  <a:srgbClr val="C00000"/>
                </a:solidFill>
              </a:rPr>
              <a:t>Figure 2</a:t>
            </a:r>
            <a:r>
              <a:rPr lang="en-GB" sz="2000" b="0" dirty="0" smtClean="0"/>
              <a:t>. If the candidate is contained in a transaction, its support count will be incremented. </a:t>
            </a:r>
            <a:r>
              <a:rPr lang="en-GB" sz="2000" b="0" dirty="0" smtClean="0">
                <a:solidFill>
                  <a:srgbClr val="004442"/>
                </a:solidFill>
              </a:rPr>
              <a:t>For example, the support for </a:t>
            </a:r>
            <a:r>
              <a:rPr lang="en-GB" sz="2000" b="0" i="1" dirty="0" smtClean="0">
                <a:solidFill>
                  <a:srgbClr val="C00000"/>
                </a:solidFill>
              </a:rPr>
              <a:t>{Bread, </a:t>
            </a:r>
            <a:r>
              <a:rPr lang="en-GB" sz="2000" b="0" dirty="0" smtClean="0">
                <a:solidFill>
                  <a:srgbClr val="C00000"/>
                </a:solidFill>
              </a:rPr>
              <a:t>Milk</a:t>
            </a:r>
            <a:r>
              <a:rPr lang="en-GB" sz="2000" b="0" i="1" dirty="0" smtClean="0">
                <a:solidFill>
                  <a:srgbClr val="C00000"/>
                </a:solidFill>
              </a:rPr>
              <a:t>} is incremented three times because the item set is contained in transactions </a:t>
            </a:r>
            <a:r>
              <a:rPr lang="en-GB" sz="2000" b="0" dirty="0" smtClean="0">
                <a:solidFill>
                  <a:srgbClr val="C00000"/>
                </a:solidFill>
              </a:rPr>
              <a:t>1, 4, and 5. </a:t>
            </a:r>
            <a:r>
              <a:rPr lang="en-GB" sz="2000" b="0" dirty="0" smtClean="0">
                <a:solidFill>
                  <a:srgbClr val="004442"/>
                </a:solidFill>
              </a:rPr>
              <a:t>Such an approach can be </a:t>
            </a:r>
            <a:r>
              <a:rPr lang="en-GB" sz="2000" b="0" dirty="0" smtClean="0">
                <a:solidFill>
                  <a:srgbClr val="C00000"/>
                </a:solidFill>
              </a:rPr>
              <a:t>very expensive because it requires </a:t>
            </a:r>
            <a:r>
              <a:rPr lang="en-GB" sz="2000" b="0" i="1" dirty="0" smtClean="0">
                <a:solidFill>
                  <a:srgbClr val="C00000"/>
                </a:solidFill>
              </a:rPr>
              <a:t>O(</a:t>
            </a:r>
            <a:r>
              <a:rPr lang="en-GB" sz="2000" b="0" i="1" dirty="0" err="1" smtClean="0">
                <a:solidFill>
                  <a:srgbClr val="C00000"/>
                </a:solidFill>
              </a:rPr>
              <a:t>NMw</a:t>
            </a:r>
            <a:r>
              <a:rPr lang="en-GB" sz="2000" b="0" i="1" dirty="0" smtClean="0">
                <a:solidFill>
                  <a:srgbClr val="C00000"/>
                </a:solidFill>
              </a:rPr>
              <a:t>) comparisons, where N is the number of transactions, M = 2</a:t>
            </a:r>
            <a:r>
              <a:rPr lang="en-GB" sz="2000" b="0" i="1" baseline="30000" dirty="0" smtClean="0">
                <a:solidFill>
                  <a:srgbClr val="C00000"/>
                </a:solidFill>
              </a:rPr>
              <a:t>k </a:t>
            </a:r>
            <a:r>
              <a:rPr lang="en-GB" sz="2000" b="0" i="1" dirty="0" smtClean="0">
                <a:solidFill>
                  <a:srgbClr val="C00000"/>
                </a:solidFill>
              </a:rPr>
              <a:t>−1 is </a:t>
            </a:r>
            <a:r>
              <a:rPr lang="en-GB" sz="2000" b="0" dirty="0" smtClean="0">
                <a:solidFill>
                  <a:srgbClr val="C00000"/>
                </a:solidFill>
              </a:rPr>
              <a:t>the number of candidate </a:t>
            </a:r>
            <a:r>
              <a:rPr lang="en-GB" sz="2000" b="0" dirty="0" err="1" smtClean="0">
                <a:solidFill>
                  <a:srgbClr val="C00000"/>
                </a:solidFill>
              </a:rPr>
              <a:t>itemsets</a:t>
            </a:r>
            <a:r>
              <a:rPr lang="en-GB" sz="2000" b="0" dirty="0" smtClean="0">
                <a:solidFill>
                  <a:srgbClr val="C00000"/>
                </a:solidFill>
              </a:rPr>
              <a:t>, and </a:t>
            </a:r>
            <a:r>
              <a:rPr lang="en-GB" sz="2000" b="0" i="1" dirty="0" smtClean="0">
                <a:solidFill>
                  <a:srgbClr val="C00000"/>
                </a:solidFill>
              </a:rPr>
              <a:t>w is the maximum transaction width. </a:t>
            </a:r>
            <a:r>
              <a:rPr lang="en-GB" sz="2000" b="0" dirty="0" smtClean="0">
                <a:solidFill>
                  <a:srgbClr val="004442"/>
                </a:solidFill>
              </a:rPr>
              <a:t>Transaction width is the number of items present in a transaction</a:t>
            </a:r>
            <a:r>
              <a:rPr lang="en-GB" sz="2000" b="0" dirty="0" smtClean="0"/>
              <a:t>.</a:t>
            </a:r>
            <a:endParaRPr lang="en-US" sz="2000" b="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b="0" dirty="0" smtClean="0"/>
              <a:t>Frequent </a:t>
            </a:r>
            <a:r>
              <a:rPr lang="en-US" altLang="en-US" b="0" dirty="0" err="1" smtClean="0"/>
              <a:t>Itemset</a:t>
            </a:r>
            <a:r>
              <a:rPr lang="en-US" altLang="en-US" b="0" dirty="0" smtClean="0"/>
              <a:t> Generation</a:t>
            </a:r>
          </a:p>
        </p:txBody>
      </p:sp>
      <p:graphicFrame>
        <p:nvGraphicFramePr>
          <p:cNvPr id="12291" name="Object 3"/>
          <p:cNvGraphicFramePr>
            <a:graphicFrameLocks noChangeAspect="1"/>
          </p:cNvGraphicFramePr>
          <p:nvPr/>
        </p:nvGraphicFramePr>
        <p:xfrm>
          <a:off x="304800" y="990600"/>
          <a:ext cx="8229600" cy="5313363"/>
        </p:xfrm>
        <a:graphic>
          <a:graphicData uri="http://schemas.openxmlformats.org/presentationml/2006/ole">
            <mc:AlternateContent xmlns:mc="http://schemas.openxmlformats.org/markup-compatibility/2006">
              <mc:Choice xmlns:v="urn:schemas-microsoft-com:vml" Requires="v">
                <p:oleObj spid="_x0000_s12332" name="VISIO" r:id="rId3" imgW="9811512" imgH="7395972" progId="">
                  <p:embed/>
                </p:oleObj>
              </mc:Choice>
              <mc:Fallback>
                <p:oleObj name="VISIO" r:id="rId3" imgW="9811512" imgH="7395972" progId="">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8229600" cy="5313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2" name="Text Box 4"/>
          <p:cNvSpPr txBox="1">
            <a:spLocks noChangeArrowheads="1"/>
          </p:cNvSpPr>
          <p:nvPr/>
        </p:nvSpPr>
        <p:spPr bwMode="auto">
          <a:xfrm>
            <a:off x="6248400" y="5534561"/>
            <a:ext cx="2743200" cy="1323439"/>
          </a:xfrm>
          <a:prstGeom prst="rect">
            <a:avLst/>
          </a:prstGeom>
          <a:solidFill>
            <a:srgbClr val="FFFFCC"/>
          </a:solidFill>
          <a:ln>
            <a:solidFill>
              <a:schemeClr val="tx1"/>
            </a:solidFill>
          </a:ln>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smtClean="0"/>
              <a:t>Figure-2: Given </a:t>
            </a:r>
            <a:r>
              <a:rPr lang="en-US" altLang="en-US" sz="2000" dirty="0"/>
              <a:t>d items, there are 2</a:t>
            </a:r>
            <a:r>
              <a:rPr lang="en-US" altLang="en-US" sz="2000" baseline="30000" dirty="0"/>
              <a:t>d</a:t>
            </a:r>
            <a:r>
              <a:rPr lang="en-US" altLang="en-US" sz="2000" dirty="0"/>
              <a:t> possible candidate </a:t>
            </a:r>
            <a:r>
              <a:rPr lang="en-US" altLang="en-US" sz="2000" dirty="0" smtClean="0"/>
              <a:t>item sets</a:t>
            </a:r>
            <a:endParaRPr lang="en-US" altLang="en-US" sz="2000" dirty="0">
              <a:sym typeface="Symbol" pitchFamily="18" charset="2"/>
            </a:endParaRPr>
          </a:p>
        </p:txBody>
      </p:sp>
      <p:sp>
        <p:nvSpPr>
          <p:cNvPr id="5" name="Rectangle 4"/>
          <p:cNvSpPr/>
          <p:nvPr/>
        </p:nvSpPr>
        <p:spPr bwMode="auto">
          <a:xfrm>
            <a:off x="0" y="6400800"/>
            <a:ext cx="61722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smtClean="0"/>
              <a:t>Frequent Itemset Generation</a:t>
            </a:r>
          </a:p>
        </p:txBody>
      </p:sp>
      <p:sp>
        <p:nvSpPr>
          <p:cNvPr id="13315" name="Rectangle 3"/>
          <p:cNvSpPr>
            <a:spLocks noGrp="1" noChangeArrowheads="1"/>
          </p:cNvSpPr>
          <p:nvPr>
            <p:ph type="body" idx="1"/>
          </p:nvPr>
        </p:nvSpPr>
        <p:spPr>
          <a:xfrm>
            <a:off x="152400" y="990600"/>
            <a:ext cx="8839200" cy="5410200"/>
          </a:xfrm>
        </p:spPr>
        <p:txBody>
          <a:bodyPr/>
          <a:lstStyle/>
          <a:p>
            <a:r>
              <a:rPr lang="en-US" altLang="en-US" dirty="0" smtClean="0"/>
              <a:t>Brute-force approach: </a:t>
            </a:r>
          </a:p>
          <a:p>
            <a:pPr lvl="1"/>
            <a:r>
              <a:rPr lang="en-US" altLang="en-US" dirty="0" smtClean="0"/>
              <a:t>Each </a:t>
            </a:r>
            <a:r>
              <a:rPr lang="en-US" altLang="en-US" dirty="0" err="1" smtClean="0"/>
              <a:t>itemset</a:t>
            </a:r>
            <a:r>
              <a:rPr lang="en-US" altLang="en-US" dirty="0" smtClean="0"/>
              <a:t> in the lattice is a </a:t>
            </a:r>
            <a:r>
              <a:rPr lang="en-US" altLang="en-US" dirty="0" smtClean="0">
                <a:solidFill>
                  <a:srgbClr val="C00000"/>
                </a:solidFill>
              </a:rPr>
              <a:t>candidate</a:t>
            </a:r>
            <a:r>
              <a:rPr lang="en-US" altLang="en-US" dirty="0" smtClean="0"/>
              <a:t> frequent </a:t>
            </a:r>
            <a:r>
              <a:rPr lang="en-US" altLang="en-US" dirty="0" err="1" smtClean="0"/>
              <a:t>itemset</a:t>
            </a:r>
            <a:endParaRPr lang="en-US" altLang="en-US" dirty="0" smtClean="0"/>
          </a:p>
          <a:p>
            <a:pPr lvl="1"/>
            <a:r>
              <a:rPr lang="en-US" altLang="en-US" dirty="0" smtClean="0"/>
              <a:t>Count the support of each candidate by scanning the database</a:t>
            </a:r>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endParaRPr lang="en-US" altLang="en-US" dirty="0" smtClean="0"/>
          </a:p>
          <a:p>
            <a:pPr lvl="1"/>
            <a:r>
              <a:rPr lang="en-US" altLang="en-US" dirty="0" smtClean="0"/>
              <a:t>Match each transaction against every candidate</a:t>
            </a:r>
          </a:p>
          <a:p>
            <a:pPr lvl="1"/>
            <a:r>
              <a:rPr lang="en-US" altLang="en-US" dirty="0" smtClean="0"/>
              <a:t>Complexity ~ O(</a:t>
            </a:r>
            <a:r>
              <a:rPr lang="en-US" altLang="en-US" dirty="0" err="1" smtClean="0"/>
              <a:t>NMw</a:t>
            </a:r>
            <a:r>
              <a:rPr lang="en-US" altLang="en-US" dirty="0" smtClean="0"/>
              <a:t>) =&gt; </a:t>
            </a:r>
            <a:r>
              <a:rPr lang="en-US" altLang="en-US" dirty="0" smtClean="0">
                <a:solidFill>
                  <a:srgbClr val="C00000"/>
                </a:solidFill>
              </a:rPr>
              <a:t>Expensive since M = 2</a:t>
            </a:r>
            <a:r>
              <a:rPr lang="en-US" altLang="en-US" baseline="30000" dirty="0" smtClean="0">
                <a:solidFill>
                  <a:srgbClr val="C00000"/>
                </a:solidFill>
              </a:rPr>
              <a:t>d</a:t>
            </a:r>
            <a:r>
              <a:rPr lang="en-US" altLang="en-US" dirty="0" smtClean="0">
                <a:solidFill>
                  <a:srgbClr val="C00000"/>
                </a:solidFill>
              </a:rPr>
              <a:t> </a:t>
            </a:r>
            <a:r>
              <a:rPr lang="en-US" altLang="en-US" dirty="0" smtClean="0"/>
              <a:t>!!!</a:t>
            </a:r>
          </a:p>
        </p:txBody>
      </p:sp>
      <p:graphicFrame>
        <p:nvGraphicFramePr>
          <p:cNvPr id="13316" name="Object 4"/>
          <p:cNvGraphicFramePr>
            <a:graphicFrameLocks noChangeAspect="1"/>
          </p:cNvGraphicFramePr>
          <p:nvPr/>
        </p:nvGraphicFramePr>
        <p:xfrm>
          <a:off x="1144588" y="2743200"/>
          <a:ext cx="7281862" cy="2667000"/>
        </p:xfrm>
        <a:graphic>
          <a:graphicData uri="http://schemas.openxmlformats.org/presentationml/2006/ole">
            <mc:AlternateContent xmlns:mc="http://schemas.openxmlformats.org/markup-compatibility/2006">
              <mc:Choice xmlns:v="urn:schemas-microsoft-com:vml" Requires="v">
                <p:oleObj spid="_x0000_s13356" name="Visio" r:id="rId3" imgW="7643978" imgH="2744343" progId="">
                  <p:embed/>
                </p:oleObj>
              </mc:Choice>
              <mc:Fallback>
                <p:oleObj name="Visio" r:id="rId3" imgW="7643978" imgH="2744343" progId="">
                  <p:embed/>
                  <p:pic>
                    <p:nvPicPr>
                      <p:cNvPr id="0" name="Picture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588" y="2743200"/>
                        <a:ext cx="7281862"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4"/>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457200" y="6248400"/>
            <a:ext cx="67056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23553" name="Picture 1"/>
          <p:cNvPicPr>
            <a:picLocks noChangeAspect="1" noChangeArrowheads="1"/>
          </p:cNvPicPr>
          <p:nvPr/>
        </p:nvPicPr>
        <p:blipFill>
          <a:blip r:embed="rId2" cstate="print"/>
          <a:srcRect/>
          <a:stretch>
            <a:fillRect/>
          </a:stretch>
        </p:blipFill>
        <p:spPr bwMode="auto">
          <a:xfrm>
            <a:off x="4038600" y="3124200"/>
            <a:ext cx="5105400" cy="3276600"/>
          </a:xfrm>
          <a:prstGeom prst="rect">
            <a:avLst/>
          </a:prstGeom>
          <a:noFill/>
          <a:ln w="9525">
            <a:noFill/>
            <a:miter lim="800000"/>
            <a:headEnd/>
            <a:tailEnd/>
          </a:ln>
        </p:spPr>
      </p:pic>
      <p:pic>
        <p:nvPicPr>
          <p:cNvPr id="23554" name="Picture 2"/>
          <p:cNvPicPr>
            <a:picLocks noChangeAspect="1" noChangeArrowheads="1"/>
          </p:cNvPicPr>
          <p:nvPr/>
        </p:nvPicPr>
        <p:blipFill>
          <a:blip r:embed="rId3" cstate="print"/>
          <a:srcRect/>
          <a:stretch>
            <a:fillRect/>
          </a:stretch>
        </p:blipFill>
        <p:spPr bwMode="auto">
          <a:xfrm>
            <a:off x="76200" y="3124200"/>
            <a:ext cx="3848100" cy="3352800"/>
          </a:xfrm>
          <a:prstGeom prst="rect">
            <a:avLst/>
          </a:prstGeom>
          <a:noFill/>
          <a:ln w="9525">
            <a:solidFill>
              <a:schemeClr val="tx1"/>
            </a:solidFill>
            <a:miter lim="800000"/>
            <a:headEnd/>
            <a:tailEnd/>
          </a:ln>
        </p:spPr>
      </p:pic>
      <p:pic>
        <p:nvPicPr>
          <p:cNvPr id="7" name="Picture 6"/>
          <p:cNvPicPr>
            <a:picLocks noChangeAspect="1"/>
          </p:cNvPicPr>
          <p:nvPr/>
        </p:nvPicPr>
        <p:blipFill>
          <a:blip r:embed="rId4"/>
          <a:stretch>
            <a:fillRect/>
          </a:stretch>
        </p:blipFill>
        <p:spPr>
          <a:xfrm>
            <a:off x="0" y="70513"/>
            <a:ext cx="9144000" cy="1364776"/>
          </a:xfrm>
          <a:prstGeom prst="rect">
            <a:avLst/>
          </a:prstGeom>
        </p:spPr>
      </p:pic>
      <p:pic>
        <p:nvPicPr>
          <p:cNvPr id="8" name="Picture 7"/>
          <p:cNvPicPr>
            <a:picLocks noChangeAspect="1"/>
          </p:cNvPicPr>
          <p:nvPr/>
        </p:nvPicPr>
        <p:blipFill>
          <a:blip r:embed="rId5"/>
          <a:stretch>
            <a:fillRect/>
          </a:stretch>
        </p:blipFill>
        <p:spPr>
          <a:xfrm>
            <a:off x="40944" y="1448937"/>
            <a:ext cx="9034818" cy="1675263"/>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1000" y="152400"/>
            <a:ext cx="8534400" cy="533400"/>
          </a:xfrm>
          <a:solidFill>
            <a:srgbClr val="EAC29A"/>
          </a:solidFill>
          <a:ln>
            <a:solidFill>
              <a:schemeClr val="tx1"/>
            </a:solidFill>
          </a:ln>
        </p:spPr>
        <p:txBody>
          <a:bodyPr/>
          <a:lstStyle/>
          <a:p>
            <a:r>
              <a:rPr lang="en-US" altLang="en-US" b="0" dirty="0" smtClean="0"/>
              <a:t>Frequent </a:t>
            </a:r>
            <a:r>
              <a:rPr lang="en-US" altLang="en-US" b="0" dirty="0" err="1" smtClean="0"/>
              <a:t>Itemset</a:t>
            </a:r>
            <a:r>
              <a:rPr lang="en-US" altLang="en-US" b="0" dirty="0" smtClean="0"/>
              <a:t> Generation Strategies</a:t>
            </a:r>
          </a:p>
        </p:txBody>
      </p:sp>
      <p:sp>
        <p:nvSpPr>
          <p:cNvPr id="14339" name="Rectangle 3"/>
          <p:cNvSpPr>
            <a:spLocks noGrp="1" noChangeArrowheads="1"/>
          </p:cNvSpPr>
          <p:nvPr>
            <p:ph type="body" idx="1"/>
          </p:nvPr>
        </p:nvSpPr>
        <p:spPr>
          <a:xfrm>
            <a:off x="411163" y="1066800"/>
            <a:ext cx="8318500" cy="5257800"/>
          </a:xfrm>
        </p:spPr>
        <p:txBody>
          <a:bodyPr/>
          <a:lstStyle/>
          <a:p>
            <a:pPr>
              <a:lnSpc>
                <a:spcPct val="90000"/>
              </a:lnSpc>
            </a:pPr>
            <a:r>
              <a:rPr lang="en-US" altLang="en-US" smtClean="0"/>
              <a:t>Reduce the </a:t>
            </a:r>
            <a:r>
              <a:rPr lang="en-US" altLang="en-US" smtClean="0">
                <a:solidFill>
                  <a:srgbClr val="FF0000"/>
                </a:solidFill>
              </a:rPr>
              <a:t>number of candidates</a:t>
            </a:r>
            <a:r>
              <a:rPr lang="en-US" altLang="en-US" smtClean="0"/>
              <a:t> (M)</a:t>
            </a:r>
          </a:p>
          <a:p>
            <a:pPr lvl="1">
              <a:lnSpc>
                <a:spcPct val="90000"/>
              </a:lnSpc>
            </a:pPr>
            <a:r>
              <a:rPr lang="en-US" altLang="en-US" smtClean="0"/>
              <a:t>Complete search: M=2</a:t>
            </a:r>
            <a:r>
              <a:rPr lang="en-US" altLang="en-US" baseline="30000" smtClean="0"/>
              <a:t>d</a:t>
            </a:r>
          </a:p>
          <a:p>
            <a:pPr lvl="1">
              <a:lnSpc>
                <a:spcPct val="90000"/>
              </a:lnSpc>
            </a:pPr>
            <a:r>
              <a:rPr lang="en-US" altLang="en-US" smtClean="0"/>
              <a:t>Use pruning techniques to reduce M</a:t>
            </a:r>
          </a:p>
          <a:p>
            <a:pPr lvl="4">
              <a:lnSpc>
                <a:spcPct val="90000"/>
              </a:lnSpc>
            </a:pPr>
            <a:endParaRPr lang="en-US" altLang="en-US" sz="1200" smtClean="0"/>
          </a:p>
          <a:p>
            <a:pPr>
              <a:lnSpc>
                <a:spcPct val="90000"/>
              </a:lnSpc>
            </a:pPr>
            <a:r>
              <a:rPr lang="en-US" altLang="en-US" smtClean="0"/>
              <a:t>Reduce the </a:t>
            </a:r>
            <a:r>
              <a:rPr lang="en-US" altLang="en-US" smtClean="0">
                <a:solidFill>
                  <a:srgbClr val="FF0000"/>
                </a:solidFill>
              </a:rPr>
              <a:t>number of transactions </a:t>
            </a:r>
            <a:r>
              <a:rPr lang="en-US" altLang="en-US" smtClean="0"/>
              <a:t>(N)</a:t>
            </a:r>
          </a:p>
          <a:p>
            <a:pPr lvl="1">
              <a:lnSpc>
                <a:spcPct val="90000"/>
              </a:lnSpc>
            </a:pPr>
            <a:r>
              <a:rPr lang="en-US" altLang="en-US" smtClean="0"/>
              <a:t>Reduce size of N as the size of itemset increases</a:t>
            </a:r>
          </a:p>
          <a:p>
            <a:pPr lvl="1">
              <a:lnSpc>
                <a:spcPct val="90000"/>
              </a:lnSpc>
            </a:pPr>
            <a:r>
              <a:rPr lang="en-US" altLang="en-US" smtClean="0"/>
              <a:t>Used by DHP and vertical-based mining algorithms</a:t>
            </a:r>
          </a:p>
          <a:p>
            <a:pPr lvl="4">
              <a:lnSpc>
                <a:spcPct val="90000"/>
              </a:lnSpc>
            </a:pPr>
            <a:endParaRPr lang="en-US" altLang="en-US" sz="1000" smtClean="0"/>
          </a:p>
          <a:p>
            <a:pPr>
              <a:lnSpc>
                <a:spcPct val="90000"/>
              </a:lnSpc>
            </a:pPr>
            <a:r>
              <a:rPr lang="en-US" altLang="en-US" smtClean="0"/>
              <a:t>Reduce the </a:t>
            </a:r>
            <a:r>
              <a:rPr lang="en-US" altLang="en-US" smtClean="0">
                <a:solidFill>
                  <a:srgbClr val="FF0000"/>
                </a:solidFill>
              </a:rPr>
              <a:t>number of comparisons</a:t>
            </a:r>
            <a:r>
              <a:rPr lang="en-US" altLang="en-US" smtClean="0"/>
              <a:t> (NM)</a:t>
            </a:r>
          </a:p>
          <a:p>
            <a:pPr lvl="1">
              <a:lnSpc>
                <a:spcPct val="90000"/>
              </a:lnSpc>
            </a:pPr>
            <a:r>
              <a:rPr lang="en-US" altLang="en-US" smtClean="0"/>
              <a:t>Use efficient data structures to store the candidates or transactions</a:t>
            </a:r>
          </a:p>
          <a:p>
            <a:pPr lvl="1">
              <a:lnSpc>
                <a:spcPct val="90000"/>
              </a:lnSpc>
            </a:pPr>
            <a:r>
              <a:rPr lang="en-US" altLang="en-US" smtClean="0"/>
              <a:t>No need to match every candidate against every transaction</a:t>
            </a:r>
          </a:p>
        </p:txBody>
      </p:sp>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6166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a:spAutoFit/>
          </a:bodyPr>
          <a:lstStyle/>
          <a:p>
            <a:pPr algn="ctr"/>
            <a:r>
              <a:rPr lang="en-US" sz="2400" dirty="0" smtClean="0"/>
              <a:t>The </a:t>
            </a:r>
            <a:r>
              <a:rPr lang="en-US" sz="2400" i="1" dirty="0" err="1" smtClean="0"/>
              <a:t>Apriori</a:t>
            </a:r>
            <a:r>
              <a:rPr lang="en-US" sz="2400" i="1" dirty="0" smtClean="0"/>
              <a:t> Principle</a:t>
            </a:r>
            <a:endParaRPr lang="en-US" sz="2400" dirty="0"/>
          </a:p>
        </p:txBody>
      </p:sp>
      <p:sp>
        <p:nvSpPr>
          <p:cNvPr id="5" name="Rectangle 4"/>
          <p:cNvSpPr/>
          <p:nvPr/>
        </p:nvSpPr>
        <p:spPr>
          <a:xfrm>
            <a:off x="0" y="457200"/>
            <a:ext cx="9144000" cy="6217087"/>
          </a:xfrm>
          <a:prstGeom prst="rect">
            <a:avLst/>
          </a:prstGeom>
          <a:gradFill flip="none" rotWithShape="1">
            <a:gsLst>
              <a:gs pos="0">
                <a:srgbClr val="FFEFD1"/>
              </a:gs>
              <a:gs pos="64999">
                <a:srgbClr val="F0EBD5"/>
              </a:gs>
              <a:gs pos="100000">
                <a:srgbClr val="D1C39F"/>
              </a:gs>
            </a:gsLst>
            <a:lin ang="5400000" scaled="0"/>
            <a:tileRect r="-100000" b="-100000"/>
          </a:gradFill>
          <a:ln>
            <a:solidFill>
              <a:schemeClr val="tx1"/>
            </a:solidFill>
          </a:ln>
        </p:spPr>
        <p:txBody>
          <a:bodyPr wrap="square">
            <a:spAutoFit/>
          </a:bodyPr>
          <a:lstStyle/>
          <a:p>
            <a:pPr algn="just"/>
            <a:r>
              <a:rPr lang="en-GB" sz="2200" b="0" dirty="0" smtClean="0"/>
              <a:t>We have to check </a:t>
            </a:r>
            <a:r>
              <a:rPr lang="en-GB" sz="2200" b="0" dirty="0" smtClean="0">
                <a:solidFill>
                  <a:srgbClr val="C00000"/>
                </a:solidFill>
              </a:rPr>
              <a:t>how the support measure can be used to reduce the</a:t>
            </a:r>
          </a:p>
          <a:p>
            <a:pPr algn="just"/>
            <a:r>
              <a:rPr lang="en-GB" sz="2200" b="0" dirty="0" smtClean="0">
                <a:solidFill>
                  <a:srgbClr val="C00000"/>
                </a:solidFill>
              </a:rPr>
              <a:t>number of candidate </a:t>
            </a:r>
            <a:r>
              <a:rPr lang="en-GB" sz="2200" b="0" dirty="0" err="1" smtClean="0">
                <a:solidFill>
                  <a:srgbClr val="C00000"/>
                </a:solidFill>
              </a:rPr>
              <a:t>itemsets</a:t>
            </a:r>
            <a:r>
              <a:rPr lang="en-GB" sz="2200" b="0" dirty="0" smtClean="0">
                <a:solidFill>
                  <a:srgbClr val="C00000"/>
                </a:solidFill>
              </a:rPr>
              <a:t> explored during frequent </a:t>
            </a:r>
            <a:r>
              <a:rPr lang="en-GB" sz="2200" b="0" dirty="0" err="1" smtClean="0">
                <a:solidFill>
                  <a:srgbClr val="C00000"/>
                </a:solidFill>
              </a:rPr>
              <a:t>itemset</a:t>
            </a:r>
            <a:r>
              <a:rPr lang="en-GB" sz="2200" b="0" dirty="0" smtClean="0">
                <a:solidFill>
                  <a:srgbClr val="C00000"/>
                </a:solidFill>
              </a:rPr>
              <a:t> generation</a:t>
            </a:r>
            <a:r>
              <a:rPr lang="en-GB" sz="2200" b="0" dirty="0" smtClean="0"/>
              <a:t>. The use of support for pruning candidate </a:t>
            </a:r>
            <a:r>
              <a:rPr lang="en-GB" sz="2200" b="0" dirty="0" err="1" smtClean="0"/>
              <a:t>itemsets</a:t>
            </a:r>
            <a:r>
              <a:rPr lang="en-GB" sz="2200" b="0" dirty="0" smtClean="0"/>
              <a:t> is guided by the following </a:t>
            </a:r>
            <a:r>
              <a:rPr lang="en-US" sz="2200" b="0" dirty="0" smtClean="0"/>
              <a:t>principle.</a:t>
            </a:r>
          </a:p>
          <a:p>
            <a:pPr algn="just"/>
            <a:r>
              <a:rPr lang="en-GB" sz="2400" b="0" dirty="0" smtClean="0">
                <a:solidFill>
                  <a:srgbClr val="7D0508"/>
                </a:solidFill>
              </a:rPr>
              <a:t>(</a:t>
            </a:r>
            <a:r>
              <a:rPr lang="en-GB" sz="2400" b="0" i="1" dirty="0" err="1" smtClean="0">
                <a:solidFill>
                  <a:srgbClr val="7D0508"/>
                </a:solidFill>
              </a:rPr>
              <a:t>Apriori</a:t>
            </a:r>
            <a:r>
              <a:rPr lang="en-GB" sz="2400" b="0" i="1" dirty="0" smtClean="0">
                <a:solidFill>
                  <a:srgbClr val="7D0508"/>
                </a:solidFill>
              </a:rPr>
              <a:t> Principle). If an </a:t>
            </a:r>
            <a:r>
              <a:rPr lang="en-GB" sz="2400" b="0" i="1" dirty="0" err="1" smtClean="0">
                <a:solidFill>
                  <a:srgbClr val="7D0508"/>
                </a:solidFill>
              </a:rPr>
              <a:t>itemset</a:t>
            </a:r>
            <a:r>
              <a:rPr lang="en-GB" sz="2400" b="0" i="1" dirty="0" smtClean="0">
                <a:solidFill>
                  <a:srgbClr val="7D0508"/>
                </a:solidFill>
              </a:rPr>
              <a:t> is frequent, then all of its</a:t>
            </a:r>
          </a:p>
          <a:p>
            <a:pPr algn="just"/>
            <a:r>
              <a:rPr lang="en-GB" sz="2400" b="0" i="1" dirty="0" smtClean="0">
                <a:solidFill>
                  <a:srgbClr val="7D0508"/>
                </a:solidFill>
              </a:rPr>
              <a:t>subsets must also be frequent.</a:t>
            </a:r>
          </a:p>
          <a:p>
            <a:pPr algn="just"/>
            <a:r>
              <a:rPr lang="en-GB" sz="2000" b="0" dirty="0" smtClean="0"/>
              <a:t>To illustrate the idea behind the </a:t>
            </a:r>
            <a:r>
              <a:rPr lang="en-GB" sz="2000" b="0" i="1" dirty="0" err="1" smtClean="0"/>
              <a:t>Apriori</a:t>
            </a:r>
            <a:r>
              <a:rPr lang="en-GB" sz="2000" b="0" i="1" dirty="0" smtClean="0"/>
              <a:t> principle, consider the </a:t>
            </a:r>
            <a:r>
              <a:rPr lang="en-GB" sz="2000" b="0" i="1" dirty="0" err="1" smtClean="0"/>
              <a:t>itemset</a:t>
            </a:r>
            <a:r>
              <a:rPr lang="en-GB" sz="2000" b="0" i="1" dirty="0" smtClean="0"/>
              <a:t> </a:t>
            </a:r>
            <a:r>
              <a:rPr lang="en-GB" sz="2000" b="0" dirty="0" smtClean="0"/>
              <a:t>lattice shown in </a:t>
            </a:r>
            <a:r>
              <a:rPr lang="en-GB" sz="2000" b="0" dirty="0" smtClean="0">
                <a:solidFill>
                  <a:srgbClr val="C00000"/>
                </a:solidFill>
              </a:rPr>
              <a:t>Figure 3</a:t>
            </a:r>
            <a:r>
              <a:rPr lang="en-GB" sz="2000" b="0" dirty="0" smtClean="0"/>
              <a:t>. </a:t>
            </a:r>
            <a:r>
              <a:rPr lang="en-GB" sz="2000" b="0" dirty="0" smtClean="0">
                <a:solidFill>
                  <a:srgbClr val="1C5A61"/>
                </a:solidFill>
              </a:rPr>
              <a:t>Suppose </a:t>
            </a:r>
            <a:r>
              <a:rPr lang="en-GB" sz="2000" b="0" i="1" dirty="0" smtClean="0">
                <a:solidFill>
                  <a:srgbClr val="1C5A61"/>
                </a:solidFill>
              </a:rPr>
              <a:t>{c, d, e} is a frequent </a:t>
            </a:r>
            <a:r>
              <a:rPr lang="en-GB" sz="2000" b="0" i="1" dirty="0" err="1" smtClean="0">
                <a:solidFill>
                  <a:srgbClr val="1C5A61"/>
                </a:solidFill>
              </a:rPr>
              <a:t>itemset</a:t>
            </a:r>
            <a:r>
              <a:rPr lang="en-GB" sz="2000" b="0" i="1" dirty="0" smtClean="0">
                <a:solidFill>
                  <a:srgbClr val="1C5A61"/>
                </a:solidFill>
              </a:rPr>
              <a:t>. Clearly, any </a:t>
            </a:r>
            <a:r>
              <a:rPr lang="en-GB" sz="2000" b="0" dirty="0" smtClean="0">
                <a:solidFill>
                  <a:srgbClr val="1C5A61"/>
                </a:solidFill>
              </a:rPr>
              <a:t>transaction that contains </a:t>
            </a:r>
            <a:r>
              <a:rPr lang="en-GB" sz="2000" b="0" i="1" dirty="0" smtClean="0">
                <a:solidFill>
                  <a:srgbClr val="1C5A61"/>
                </a:solidFill>
              </a:rPr>
              <a:t>{c, d, e} must also contain its subsets, {c, d}, {c, e}, {d, e}, {c}, {d}, and {e}. As a result, if {c, d, e} is frequent, then all subsets </a:t>
            </a:r>
            <a:r>
              <a:rPr lang="en-GB" sz="2000" b="0" dirty="0" smtClean="0">
                <a:solidFill>
                  <a:srgbClr val="1C5A61"/>
                </a:solidFill>
              </a:rPr>
              <a:t>of </a:t>
            </a:r>
            <a:r>
              <a:rPr lang="en-GB" sz="2000" b="0" i="1" dirty="0" smtClean="0">
                <a:solidFill>
                  <a:srgbClr val="1C5A61"/>
                </a:solidFill>
              </a:rPr>
              <a:t>{c, d, e} (i.e., the shaded </a:t>
            </a:r>
            <a:r>
              <a:rPr lang="en-GB" sz="2000" b="0" i="1" dirty="0" err="1" smtClean="0">
                <a:solidFill>
                  <a:srgbClr val="1C5A61"/>
                </a:solidFill>
              </a:rPr>
              <a:t>itemsets</a:t>
            </a:r>
            <a:r>
              <a:rPr lang="en-GB" sz="2000" b="0" i="1" dirty="0" smtClean="0">
                <a:solidFill>
                  <a:srgbClr val="1C5A61"/>
                </a:solidFill>
              </a:rPr>
              <a:t> in this figure) must also be frequent.</a:t>
            </a:r>
          </a:p>
          <a:p>
            <a:pPr algn="just"/>
            <a:r>
              <a:rPr lang="en-GB" sz="2000" b="0" dirty="0" smtClean="0"/>
              <a:t>Conversely, if an </a:t>
            </a:r>
            <a:r>
              <a:rPr lang="en-GB" sz="2000" b="0" dirty="0" err="1" smtClean="0"/>
              <a:t>itemset</a:t>
            </a:r>
            <a:r>
              <a:rPr lang="en-GB" sz="2000" b="0" dirty="0" smtClean="0"/>
              <a:t> such as </a:t>
            </a:r>
            <a:r>
              <a:rPr lang="en-GB" sz="2000" b="0" i="1" dirty="0" smtClean="0"/>
              <a:t>{a, b} is infrequent, then all of its supersets </a:t>
            </a:r>
            <a:r>
              <a:rPr lang="en-GB" sz="2000" b="0" dirty="0" smtClean="0"/>
              <a:t>must be infrequent too. As illustrated in </a:t>
            </a:r>
            <a:r>
              <a:rPr lang="en-GB" sz="2000" b="0" dirty="0" smtClean="0">
                <a:solidFill>
                  <a:srgbClr val="C00000"/>
                </a:solidFill>
              </a:rPr>
              <a:t>Figure 4</a:t>
            </a:r>
            <a:r>
              <a:rPr lang="en-GB" sz="2000" b="0" dirty="0" smtClean="0"/>
              <a:t>, </a:t>
            </a:r>
            <a:r>
              <a:rPr lang="en-GB" sz="2000" b="0" dirty="0" smtClean="0">
                <a:solidFill>
                  <a:srgbClr val="1C5A61"/>
                </a:solidFill>
              </a:rPr>
              <a:t>the entire </a:t>
            </a:r>
            <a:r>
              <a:rPr lang="en-GB" sz="2000" b="0" dirty="0" err="1" smtClean="0">
                <a:solidFill>
                  <a:srgbClr val="1C5A61"/>
                </a:solidFill>
              </a:rPr>
              <a:t>subgraph</a:t>
            </a:r>
            <a:r>
              <a:rPr lang="en-GB" sz="2000" b="0" dirty="0" smtClean="0">
                <a:solidFill>
                  <a:srgbClr val="1C5A61"/>
                </a:solidFill>
              </a:rPr>
              <a:t> containing the supersets of </a:t>
            </a:r>
            <a:r>
              <a:rPr lang="en-GB" sz="2000" b="0" i="1" dirty="0" smtClean="0">
                <a:solidFill>
                  <a:srgbClr val="1C5A61"/>
                </a:solidFill>
              </a:rPr>
              <a:t>{a, b} can be pruned immediately once {a, b} is </a:t>
            </a:r>
            <a:r>
              <a:rPr lang="en-GB" sz="2000" b="0" dirty="0" smtClean="0">
                <a:solidFill>
                  <a:srgbClr val="1C5A61"/>
                </a:solidFill>
              </a:rPr>
              <a:t>found to be infrequent. </a:t>
            </a:r>
            <a:r>
              <a:rPr lang="en-GB" sz="2000" b="0" dirty="0" smtClean="0"/>
              <a:t>This strategy of trimming the exponential search space based on the support measure is known as support-based pruning. Such a pruning strategy is made possible by a key property of the support measure, namely, that the support for an </a:t>
            </a:r>
            <a:r>
              <a:rPr lang="en-GB" sz="2000" b="0" dirty="0" err="1" smtClean="0"/>
              <a:t>itemset</a:t>
            </a:r>
            <a:r>
              <a:rPr lang="en-GB" sz="2000" b="0" dirty="0" smtClean="0"/>
              <a:t> never exceeds the support for its subsets. This property is also known as the </a:t>
            </a:r>
            <a:r>
              <a:rPr lang="en-GB" sz="2400" b="0" i="1" dirty="0" smtClean="0">
                <a:solidFill>
                  <a:srgbClr val="C00000"/>
                </a:solidFill>
              </a:rPr>
              <a:t>anti-monotone property of the </a:t>
            </a:r>
            <a:r>
              <a:rPr lang="en-US" sz="2400" b="0" i="1" dirty="0" smtClean="0">
                <a:solidFill>
                  <a:srgbClr val="C00000"/>
                </a:solidFill>
              </a:rPr>
              <a:t>support measure</a:t>
            </a:r>
            <a:r>
              <a:rPr lang="en-US" sz="2000" b="0" dirty="0" smtClean="0"/>
              <a:t>.</a:t>
            </a:r>
            <a:r>
              <a:rPr lang="en-GB" sz="2200" b="0" i="1" dirty="0" smtClean="0"/>
              <a:t> </a:t>
            </a:r>
            <a:endParaRPr lang="en-US" sz="2200" b="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39937" name="Picture 1"/>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23906"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smtClean="0"/>
              <a:t>Reducing Number of Candidates</a:t>
            </a:r>
          </a:p>
        </p:txBody>
      </p:sp>
      <p:sp>
        <p:nvSpPr>
          <p:cNvPr id="15363" name="Rectangle 3"/>
          <p:cNvSpPr>
            <a:spLocks noGrp="1" noChangeArrowheads="1"/>
          </p:cNvSpPr>
          <p:nvPr>
            <p:ph type="body" idx="1"/>
          </p:nvPr>
        </p:nvSpPr>
        <p:spPr>
          <a:xfrm>
            <a:off x="411163" y="1143000"/>
            <a:ext cx="8580437" cy="5181600"/>
          </a:xfrm>
        </p:spPr>
        <p:txBody>
          <a:bodyPr/>
          <a:lstStyle/>
          <a:p>
            <a:r>
              <a:rPr lang="en-US" altLang="en-US" dirty="0" err="1" smtClean="0">
                <a:solidFill>
                  <a:srgbClr val="7D0508"/>
                </a:solidFill>
              </a:rPr>
              <a:t>Apriori</a:t>
            </a:r>
            <a:r>
              <a:rPr lang="en-US" altLang="en-US" dirty="0" smtClean="0">
                <a:solidFill>
                  <a:srgbClr val="7D0508"/>
                </a:solidFill>
              </a:rPr>
              <a:t> principle</a:t>
            </a:r>
            <a:r>
              <a:rPr lang="en-US" altLang="en-US" dirty="0" smtClean="0">
                <a:solidFill>
                  <a:srgbClr val="C00000"/>
                </a:solidFill>
              </a:rPr>
              <a:t>:</a:t>
            </a:r>
          </a:p>
          <a:p>
            <a:pPr lvl="1"/>
            <a:r>
              <a:rPr lang="en-US" altLang="en-US" dirty="0" smtClean="0">
                <a:solidFill>
                  <a:srgbClr val="004442"/>
                </a:solidFill>
              </a:rPr>
              <a:t>If an </a:t>
            </a:r>
            <a:r>
              <a:rPr lang="en-US" altLang="en-US" dirty="0" err="1" smtClean="0">
                <a:solidFill>
                  <a:srgbClr val="004442"/>
                </a:solidFill>
              </a:rPr>
              <a:t>itemset</a:t>
            </a:r>
            <a:r>
              <a:rPr lang="en-US" altLang="en-US" dirty="0" smtClean="0">
                <a:solidFill>
                  <a:srgbClr val="004442"/>
                </a:solidFill>
              </a:rPr>
              <a:t> is frequent, then all of its subsets must also be frequent</a:t>
            </a:r>
          </a:p>
          <a:p>
            <a:pPr lvl="4"/>
            <a:endParaRPr lang="en-US" altLang="en-US" dirty="0" smtClean="0"/>
          </a:p>
          <a:p>
            <a:r>
              <a:rPr lang="en-US" altLang="en-US" dirty="0" err="1" smtClean="0"/>
              <a:t>Apriori</a:t>
            </a:r>
            <a:r>
              <a:rPr lang="en-US" altLang="en-US" dirty="0" smtClean="0"/>
              <a:t> principle holds due to the following property of the support measure:</a:t>
            </a:r>
          </a:p>
          <a:p>
            <a:endParaRPr lang="en-US" altLang="en-US" dirty="0" smtClean="0"/>
          </a:p>
          <a:p>
            <a:endParaRPr lang="en-US" altLang="en-US" dirty="0" smtClean="0"/>
          </a:p>
          <a:p>
            <a:pPr lvl="1"/>
            <a:r>
              <a:rPr lang="en-US" altLang="en-US" dirty="0" smtClean="0">
                <a:solidFill>
                  <a:srgbClr val="7D0508"/>
                </a:solidFill>
              </a:rPr>
              <a:t>Support of an </a:t>
            </a:r>
            <a:r>
              <a:rPr lang="en-US" altLang="en-US" dirty="0" err="1" smtClean="0">
                <a:solidFill>
                  <a:srgbClr val="7D0508"/>
                </a:solidFill>
              </a:rPr>
              <a:t>itemset</a:t>
            </a:r>
            <a:r>
              <a:rPr lang="en-US" altLang="en-US" dirty="0" smtClean="0">
                <a:solidFill>
                  <a:srgbClr val="7D0508"/>
                </a:solidFill>
              </a:rPr>
              <a:t> never exceeds the support of its subsets</a:t>
            </a:r>
          </a:p>
          <a:p>
            <a:pPr lvl="1"/>
            <a:r>
              <a:rPr lang="en-US" altLang="en-US" dirty="0" smtClean="0"/>
              <a:t>This is known as the </a:t>
            </a:r>
            <a:r>
              <a:rPr lang="en-US" altLang="en-US" dirty="0" smtClean="0">
                <a:solidFill>
                  <a:srgbClr val="7D0508"/>
                </a:solidFill>
              </a:rPr>
              <a:t>anti-monotone</a:t>
            </a:r>
            <a:r>
              <a:rPr lang="en-US" altLang="en-US" dirty="0" smtClean="0"/>
              <a:t> property of support</a:t>
            </a:r>
          </a:p>
        </p:txBody>
      </p:sp>
      <p:graphicFrame>
        <p:nvGraphicFramePr>
          <p:cNvPr id="15364" name="Object 4"/>
          <p:cNvGraphicFramePr>
            <a:graphicFrameLocks noChangeAspect="1"/>
          </p:cNvGraphicFramePr>
          <p:nvPr/>
        </p:nvGraphicFramePr>
        <p:xfrm>
          <a:off x="1981200" y="3984625"/>
          <a:ext cx="5715000" cy="582613"/>
        </p:xfrm>
        <a:graphic>
          <a:graphicData uri="http://schemas.openxmlformats.org/presentationml/2006/ole">
            <mc:AlternateContent xmlns:mc="http://schemas.openxmlformats.org/markup-compatibility/2006">
              <mc:Choice xmlns:v="urn:schemas-microsoft-com:vml" Requires="v">
                <p:oleObj spid="_x0000_s125956" name="Equation" r:id="rId3" imgW="1993900" imgH="203200" progId="">
                  <p:embed/>
                </p:oleObj>
              </mc:Choice>
              <mc:Fallback>
                <p:oleObj name="Equation" r:id="rId3" imgW="1993900" imgH="203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984625"/>
                        <a:ext cx="5715000" cy="582613"/>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61665"/>
          </a:xfrm>
          <a:prstGeom prst="rect">
            <a:avLst/>
          </a:prstGeom>
          <a:gradFill>
            <a:gsLst>
              <a:gs pos="0">
                <a:srgbClr val="FFEFD1"/>
              </a:gs>
              <a:gs pos="64999">
                <a:srgbClr val="F0EBD5"/>
              </a:gs>
              <a:gs pos="100000">
                <a:srgbClr val="D1C39F"/>
              </a:gs>
            </a:gsLst>
            <a:lin ang="5400000" scaled="0"/>
          </a:gradFill>
          <a:ln>
            <a:solidFill>
              <a:schemeClr val="tx1"/>
            </a:solidFill>
          </a:ln>
        </p:spPr>
        <p:txBody>
          <a:bodyPr wrap="square">
            <a:spAutoFit/>
          </a:bodyPr>
          <a:lstStyle/>
          <a:p>
            <a:pPr algn="ctr"/>
            <a:r>
              <a:rPr lang="en-GB" sz="2400" b="0" dirty="0" smtClean="0"/>
              <a:t>Frequent </a:t>
            </a:r>
            <a:r>
              <a:rPr lang="en-GB" sz="2400" b="0" dirty="0" err="1" smtClean="0"/>
              <a:t>Itemset</a:t>
            </a:r>
            <a:r>
              <a:rPr lang="en-GB" sz="2400" b="0" dirty="0" smtClean="0"/>
              <a:t> Generation in the </a:t>
            </a:r>
            <a:r>
              <a:rPr lang="en-GB" sz="2400" b="0" i="1" dirty="0" err="1" smtClean="0"/>
              <a:t>Apriori</a:t>
            </a:r>
            <a:r>
              <a:rPr lang="en-GB" sz="2400" b="0" i="1" dirty="0" smtClean="0"/>
              <a:t> Algorithm</a:t>
            </a:r>
            <a:endParaRPr lang="en-US" sz="2400" b="0" dirty="0"/>
          </a:p>
        </p:txBody>
      </p:sp>
      <p:sp>
        <p:nvSpPr>
          <p:cNvPr id="5" name="Rectangle 4"/>
          <p:cNvSpPr/>
          <p:nvPr/>
        </p:nvSpPr>
        <p:spPr>
          <a:xfrm>
            <a:off x="0" y="0"/>
            <a:ext cx="9144000" cy="2246769"/>
          </a:xfrm>
          <a:prstGeom prst="rect">
            <a:avLst/>
          </a:prstGeom>
          <a:solidFill>
            <a:srgbClr val="FFFFE7"/>
          </a:solidFill>
          <a:ln>
            <a:solidFill>
              <a:schemeClr val="tx1"/>
            </a:solidFill>
          </a:ln>
        </p:spPr>
        <p:txBody>
          <a:bodyPr wrap="square">
            <a:spAutoFit/>
          </a:bodyPr>
          <a:lstStyle/>
          <a:p>
            <a:pPr algn="just">
              <a:buFont typeface="Wingdings" pitchFamily="2" charset="2"/>
              <a:buChar char="q"/>
            </a:pPr>
            <a:r>
              <a:rPr lang="en-GB" sz="2000" b="0" i="1" dirty="0" smtClean="0"/>
              <a:t> </a:t>
            </a:r>
            <a:r>
              <a:rPr lang="en-GB" sz="2000" b="0" i="1" dirty="0" err="1" smtClean="0"/>
              <a:t>Apriori</a:t>
            </a:r>
            <a:r>
              <a:rPr lang="en-GB" sz="2000" b="0" i="1" dirty="0" smtClean="0"/>
              <a:t> is the first association rule mining algorithm that pioneered the use </a:t>
            </a:r>
            <a:r>
              <a:rPr lang="en-GB" sz="2000" b="0" dirty="0" smtClean="0"/>
              <a:t>of support-based pruning to systematically control the exponential growth of candidate item sets. </a:t>
            </a:r>
          </a:p>
          <a:p>
            <a:pPr algn="just"/>
            <a:r>
              <a:rPr lang="en-GB" sz="2000" b="0" dirty="0" smtClean="0"/>
              <a:t> Figure 5 provides a high-level illustration of the frequent </a:t>
            </a:r>
            <a:r>
              <a:rPr lang="en-GB" sz="2000" b="0" dirty="0" err="1" smtClean="0"/>
              <a:t>itemset</a:t>
            </a:r>
            <a:r>
              <a:rPr lang="en-GB" sz="2000" b="0" dirty="0" smtClean="0"/>
              <a:t> generation part of the </a:t>
            </a:r>
            <a:r>
              <a:rPr lang="en-GB" sz="2000" b="0" i="1" dirty="0" err="1" smtClean="0"/>
              <a:t>Apriori</a:t>
            </a:r>
            <a:r>
              <a:rPr lang="en-GB" sz="2000" b="0" i="1" dirty="0" smtClean="0"/>
              <a:t> algorithm for the transactions shown in Table-1. </a:t>
            </a:r>
          </a:p>
          <a:p>
            <a:pPr algn="just"/>
            <a:r>
              <a:rPr lang="en-GB" sz="2000" b="0" dirty="0" smtClean="0"/>
              <a:t>We assume that the support threshold is 60%, which is equivalent to a minimum support count equal to 3.</a:t>
            </a:r>
            <a:endParaRPr lang="en-US" sz="2000" b="0" dirty="0"/>
          </a:p>
        </p:txBody>
      </p:sp>
      <p:pic>
        <p:nvPicPr>
          <p:cNvPr id="39937" name="Picture 1"/>
          <p:cNvPicPr>
            <a:picLocks noChangeAspect="1" noChangeArrowheads="1"/>
          </p:cNvPicPr>
          <p:nvPr/>
        </p:nvPicPr>
        <p:blipFill>
          <a:blip r:embed="rId2" cstate="print"/>
          <a:srcRect/>
          <a:stretch>
            <a:fillRect/>
          </a:stretch>
        </p:blipFill>
        <p:spPr bwMode="auto">
          <a:xfrm>
            <a:off x="0" y="2209800"/>
            <a:ext cx="9144000" cy="4648200"/>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26978"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solidFill>
              <a:schemeClr val="tx1"/>
            </a:solidFill>
            <a:miter lim="800000"/>
            <a:headEnd/>
            <a:tailEnd/>
          </a:ln>
        </p:spPr>
      </p:pic>
      <p:pic>
        <p:nvPicPr>
          <p:cNvPr id="126979" name="Picture 3"/>
          <p:cNvPicPr>
            <a:picLocks noChangeAspect="1" noChangeArrowheads="1"/>
          </p:cNvPicPr>
          <p:nvPr/>
        </p:nvPicPr>
        <p:blipFill>
          <a:blip r:embed="rId3" cstate="print"/>
          <a:srcRect/>
          <a:stretch>
            <a:fillRect/>
          </a:stretch>
        </p:blipFill>
        <p:spPr bwMode="auto">
          <a:xfrm>
            <a:off x="6267450" y="1676400"/>
            <a:ext cx="2876550" cy="2590800"/>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61665"/>
          </a:xfrm>
          <a:prstGeom prst="rect">
            <a:avLst/>
          </a:prstGeom>
          <a:gradFill>
            <a:gsLst>
              <a:gs pos="0">
                <a:srgbClr val="FFEFD1"/>
              </a:gs>
              <a:gs pos="64999">
                <a:srgbClr val="F0EBD5"/>
              </a:gs>
              <a:gs pos="100000">
                <a:srgbClr val="D1C39F"/>
              </a:gs>
            </a:gsLst>
            <a:lin ang="5400000" scaled="0"/>
          </a:gradFill>
          <a:ln>
            <a:solidFill>
              <a:schemeClr val="tx1"/>
            </a:solidFill>
          </a:ln>
        </p:spPr>
        <p:txBody>
          <a:bodyPr wrap="square">
            <a:spAutoFit/>
          </a:bodyPr>
          <a:lstStyle/>
          <a:p>
            <a:pPr algn="ctr"/>
            <a:r>
              <a:rPr lang="en-GB" sz="2400" b="0" dirty="0" smtClean="0"/>
              <a:t>Frequent </a:t>
            </a:r>
            <a:r>
              <a:rPr lang="en-GB" sz="2400" b="0" dirty="0" err="1" smtClean="0"/>
              <a:t>Itemset</a:t>
            </a:r>
            <a:r>
              <a:rPr lang="en-GB" sz="2400" b="0" dirty="0" smtClean="0"/>
              <a:t> Generation in the </a:t>
            </a:r>
            <a:r>
              <a:rPr lang="en-GB" sz="2400" b="0" i="1" dirty="0" err="1" smtClean="0"/>
              <a:t>Apriori</a:t>
            </a:r>
            <a:r>
              <a:rPr lang="en-GB" sz="2400" b="0" i="1" dirty="0" smtClean="0"/>
              <a:t> Algorithm</a:t>
            </a:r>
            <a:endParaRPr lang="en-US" sz="2400" b="0" dirty="0"/>
          </a:p>
        </p:txBody>
      </p:sp>
      <p:sp>
        <p:nvSpPr>
          <p:cNvPr id="6" name="Rectangle 5"/>
          <p:cNvSpPr/>
          <p:nvPr/>
        </p:nvSpPr>
        <p:spPr>
          <a:xfrm>
            <a:off x="1" y="457200"/>
            <a:ext cx="9144000" cy="1631216"/>
          </a:xfrm>
          <a:prstGeom prst="rect">
            <a:avLst/>
          </a:prstGeom>
          <a:solidFill>
            <a:srgbClr val="FFFFE7"/>
          </a:solidFill>
          <a:ln>
            <a:solidFill>
              <a:schemeClr val="tx1"/>
            </a:solidFill>
          </a:ln>
        </p:spPr>
        <p:txBody>
          <a:bodyPr wrap="square">
            <a:spAutoFit/>
          </a:bodyPr>
          <a:lstStyle/>
          <a:p>
            <a:pPr algn="just"/>
            <a:r>
              <a:rPr lang="en-GB" sz="2000" b="0" dirty="0" smtClean="0"/>
              <a:t>The only candidate that has this property is </a:t>
            </a:r>
            <a:r>
              <a:rPr lang="en-GB" sz="2000" b="0" i="1" dirty="0" smtClean="0"/>
              <a:t>{Bread, </a:t>
            </a:r>
            <a:r>
              <a:rPr lang="en-GB" sz="2000" b="0" dirty="0" smtClean="0"/>
              <a:t>Diapers, Milk</a:t>
            </a:r>
            <a:r>
              <a:rPr lang="en-GB" sz="2000" b="0" i="1" dirty="0" smtClean="0"/>
              <a:t>}. </a:t>
            </a:r>
          </a:p>
          <a:p>
            <a:pPr algn="just"/>
            <a:r>
              <a:rPr lang="en-GB" sz="2000" b="0" i="1" dirty="0" smtClean="0"/>
              <a:t>However, even though the subsets of {Bread, Diapers, Milk} </a:t>
            </a:r>
            <a:r>
              <a:rPr lang="en-GB" sz="2000" b="0" dirty="0" smtClean="0"/>
              <a:t>are frequent, the item set itself is not. The effectiveness of the </a:t>
            </a:r>
            <a:r>
              <a:rPr lang="en-GB" sz="2000" b="0" i="1" dirty="0" err="1" smtClean="0"/>
              <a:t>Apriori</a:t>
            </a:r>
            <a:r>
              <a:rPr lang="en-GB" sz="2000" b="0" i="1" dirty="0" smtClean="0"/>
              <a:t> pruning strategy can be shown by counting </a:t>
            </a:r>
            <a:r>
              <a:rPr lang="en-GB" sz="2000" b="0" dirty="0" smtClean="0"/>
              <a:t>the number of candidate item sets generated. A brute-force strategy of enumerating all item sets (up to size 3) as candidates will produce:</a:t>
            </a:r>
            <a:endParaRPr lang="en-US" sz="2000" b="0" dirty="0"/>
          </a:p>
        </p:txBody>
      </p:sp>
      <p:pic>
        <p:nvPicPr>
          <p:cNvPr id="129026" name="Picture 2"/>
          <p:cNvPicPr>
            <a:picLocks noChangeAspect="1" noChangeArrowheads="1"/>
          </p:cNvPicPr>
          <p:nvPr/>
        </p:nvPicPr>
        <p:blipFill>
          <a:blip r:embed="rId2" cstate="print"/>
          <a:srcRect/>
          <a:stretch>
            <a:fillRect/>
          </a:stretch>
        </p:blipFill>
        <p:spPr bwMode="auto">
          <a:xfrm>
            <a:off x="0" y="2095500"/>
            <a:ext cx="9144000" cy="30099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solidFill>
            <a:srgbClr val="EAC29A"/>
          </a:solidFill>
          <a:ln>
            <a:solidFill>
              <a:schemeClr val="tx1"/>
            </a:solidFill>
          </a:ln>
        </p:spPr>
        <p:txBody>
          <a:bodyPr/>
          <a:lstStyle/>
          <a:p>
            <a:r>
              <a:rPr lang="en-US" altLang="en-US" b="0" dirty="0" err="1" smtClean="0"/>
              <a:t>Apriori</a:t>
            </a:r>
            <a:r>
              <a:rPr lang="en-US" altLang="en-US" b="0" dirty="0" smtClean="0"/>
              <a:t> Algorithm</a:t>
            </a:r>
          </a:p>
        </p:txBody>
      </p:sp>
      <p:sp>
        <p:nvSpPr>
          <p:cNvPr id="23555" name="Rectangle 3"/>
          <p:cNvSpPr>
            <a:spLocks noGrp="1" noChangeArrowheads="1"/>
          </p:cNvSpPr>
          <p:nvPr>
            <p:ph idx="1"/>
          </p:nvPr>
        </p:nvSpPr>
        <p:spPr/>
        <p:txBody>
          <a:bodyPr/>
          <a:lstStyle/>
          <a:p>
            <a:pPr marL="742950" lvl="1" indent="-285750">
              <a:lnSpc>
                <a:spcPct val="90000"/>
              </a:lnSpc>
            </a:pPr>
            <a:r>
              <a:rPr lang="en-US" altLang="en-US" dirty="0" err="1" smtClean="0"/>
              <a:t>F</a:t>
            </a:r>
            <a:r>
              <a:rPr lang="en-US" altLang="en-US" baseline="-25000" dirty="0" err="1" smtClean="0"/>
              <a:t>k</a:t>
            </a:r>
            <a:r>
              <a:rPr lang="en-US" altLang="en-US" dirty="0" smtClean="0"/>
              <a:t>: frequent k-</a:t>
            </a:r>
            <a:r>
              <a:rPr lang="en-US" altLang="en-US" dirty="0" err="1" smtClean="0"/>
              <a:t>itemsets</a:t>
            </a:r>
            <a:endParaRPr lang="en-US" altLang="en-US" dirty="0" smtClean="0"/>
          </a:p>
          <a:p>
            <a:pPr marL="742950" lvl="1" indent="-285750">
              <a:lnSpc>
                <a:spcPct val="90000"/>
              </a:lnSpc>
            </a:pPr>
            <a:r>
              <a:rPr lang="en-US" altLang="en-US" dirty="0" err="1" smtClean="0"/>
              <a:t>L</a:t>
            </a:r>
            <a:r>
              <a:rPr lang="en-US" altLang="en-US" baseline="-25000" dirty="0" err="1" smtClean="0"/>
              <a:t>k</a:t>
            </a:r>
            <a:r>
              <a:rPr lang="en-US" altLang="en-US" dirty="0" smtClean="0"/>
              <a:t>: candidate k-</a:t>
            </a:r>
            <a:r>
              <a:rPr lang="en-US" altLang="en-US" dirty="0" err="1" smtClean="0"/>
              <a:t>itemsets</a:t>
            </a:r>
            <a:endParaRPr lang="en-US" altLang="en-US" dirty="0" smtClean="0"/>
          </a:p>
          <a:p>
            <a:pPr marL="1543050" lvl="3" indent="-285750">
              <a:lnSpc>
                <a:spcPct val="90000"/>
              </a:lnSpc>
            </a:pPr>
            <a:endParaRPr lang="en-US" altLang="en-US" sz="800" dirty="0" smtClean="0"/>
          </a:p>
          <a:p>
            <a:pPr marL="234950" indent="-285750">
              <a:lnSpc>
                <a:spcPct val="90000"/>
              </a:lnSpc>
            </a:pPr>
            <a:r>
              <a:rPr lang="en-US" altLang="en-US" dirty="0" smtClean="0"/>
              <a:t>Algorithm</a:t>
            </a:r>
          </a:p>
          <a:p>
            <a:pPr marL="742950" lvl="1" indent="-285750">
              <a:lnSpc>
                <a:spcPct val="90000"/>
              </a:lnSpc>
            </a:pPr>
            <a:r>
              <a:rPr lang="en-US" altLang="en-US" dirty="0" smtClean="0"/>
              <a:t>Let k=1</a:t>
            </a:r>
          </a:p>
          <a:p>
            <a:pPr marL="742950" lvl="1" indent="-285750">
              <a:lnSpc>
                <a:spcPct val="90000"/>
              </a:lnSpc>
            </a:pPr>
            <a:r>
              <a:rPr lang="en-US" altLang="en-US" dirty="0" smtClean="0"/>
              <a:t>Generate F</a:t>
            </a:r>
            <a:r>
              <a:rPr lang="en-US" altLang="en-US" baseline="-25000" dirty="0" smtClean="0"/>
              <a:t>1</a:t>
            </a:r>
            <a:r>
              <a:rPr lang="en-US" altLang="en-US" dirty="0" smtClean="0"/>
              <a:t> = {frequent 1-itemsets}</a:t>
            </a:r>
          </a:p>
          <a:p>
            <a:pPr marL="742950" lvl="1" indent="-285750">
              <a:lnSpc>
                <a:spcPct val="90000"/>
              </a:lnSpc>
            </a:pPr>
            <a:r>
              <a:rPr lang="en-US" altLang="en-US" dirty="0" smtClean="0"/>
              <a:t>Repeat until </a:t>
            </a:r>
            <a:r>
              <a:rPr lang="en-US" altLang="en-US" dirty="0" err="1" smtClean="0"/>
              <a:t>F</a:t>
            </a:r>
            <a:r>
              <a:rPr lang="en-US" altLang="en-US" baseline="-25000" dirty="0" err="1" smtClean="0"/>
              <a:t>k</a:t>
            </a:r>
            <a:r>
              <a:rPr lang="en-US" altLang="en-US" dirty="0" smtClean="0"/>
              <a:t> is empty</a:t>
            </a:r>
          </a:p>
          <a:p>
            <a:pPr marL="1143000" lvl="2" indent="-228600">
              <a:lnSpc>
                <a:spcPct val="90000"/>
              </a:lnSpc>
            </a:pPr>
            <a:r>
              <a:rPr lang="en-US" altLang="en-US" b="1" dirty="0" smtClean="0"/>
              <a:t>Candidate Generation</a:t>
            </a:r>
            <a:r>
              <a:rPr lang="en-US" altLang="en-US" dirty="0" smtClean="0"/>
              <a:t>: Generate L</a:t>
            </a:r>
            <a:r>
              <a:rPr lang="en-US" altLang="en-US" baseline="-25000" dirty="0" smtClean="0"/>
              <a:t>k+1 </a:t>
            </a:r>
            <a:r>
              <a:rPr lang="en-US" altLang="en-US" dirty="0" smtClean="0"/>
              <a:t>from </a:t>
            </a:r>
            <a:r>
              <a:rPr lang="en-US" altLang="en-US" dirty="0" err="1" smtClean="0"/>
              <a:t>F</a:t>
            </a:r>
            <a:r>
              <a:rPr lang="en-US" altLang="en-US" baseline="-25000" dirty="0" err="1" smtClean="0"/>
              <a:t>k</a:t>
            </a:r>
            <a:endParaRPr lang="en-US" altLang="en-US" baseline="-25000" dirty="0" smtClean="0"/>
          </a:p>
          <a:p>
            <a:pPr marL="1143000" lvl="2" indent="-228600">
              <a:lnSpc>
                <a:spcPct val="90000"/>
              </a:lnSpc>
            </a:pPr>
            <a:r>
              <a:rPr lang="en-US" altLang="en-US" b="1" dirty="0" smtClean="0"/>
              <a:t>Candidate Pruning</a:t>
            </a:r>
            <a:r>
              <a:rPr lang="en-US" altLang="en-US" dirty="0" smtClean="0"/>
              <a:t>: Prune candidate </a:t>
            </a:r>
            <a:r>
              <a:rPr lang="en-US" altLang="en-US" dirty="0" err="1" smtClean="0"/>
              <a:t>itemsets</a:t>
            </a:r>
            <a:r>
              <a:rPr lang="en-US" altLang="en-US" dirty="0" smtClean="0"/>
              <a:t> in L</a:t>
            </a:r>
            <a:r>
              <a:rPr lang="en-US" altLang="en-US" baseline="-25000" dirty="0" smtClean="0"/>
              <a:t>k+1 </a:t>
            </a:r>
            <a:r>
              <a:rPr lang="en-US" altLang="en-US" dirty="0" smtClean="0"/>
              <a:t>containing subsets of length k that are infrequent </a:t>
            </a:r>
          </a:p>
          <a:p>
            <a:pPr marL="1143000" lvl="2" indent="-228600">
              <a:lnSpc>
                <a:spcPct val="90000"/>
              </a:lnSpc>
            </a:pPr>
            <a:r>
              <a:rPr lang="en-US" altLang="en-US" b="1" dirty="0" smtClean="0"/>
              <a:t>Support Counting</a:t>
            </a:r>
            <a:r>
              <a:rPr lang="en-US" altLang="en-US" dirty="0" smtClean="0"/>
              <a:t>: Count the support of each candidate in L</a:t>
            </a:r>
            <a:r>
              <a:rPr lang="en-US" altLang="en-US" baseline="-25000" dirty="0" smtClean="0"/>
              <a:t>k+1 </a:t>
            </a:r>
            <a:r>
              <a:rPr lang="en-US" altLang="en-US" dirty="0" smtClean="0"/>
              <a:t>by scanning the DB</a:t>
            </a:r>
          </a:p>
          <a:p>
            <a:pPr marL="1143000" lvl="2" indent="-228600">
              <a:lnSpc>
                <a:spcPct val="90000"/>
              </a:lnSpc>
            </a:pPr>
            <a:r>
              <a:rPr lang="en-US" altLang="en-US" b="1" dirty="0" smtClean="0"/>
              <a:t>Candidate Elimination</a:t>
            </a:r>
            <a:r>
              <a:rPr lang="en-US" altLang="en-US" dirty="0" smtClean="0"/>
              <a:t>: Eliminate candidates in L</a:t>
            </a:r>
            <a:r>
              <a:rPr lang="en-US" altLang="en-US" baseline="-25000" dirty="0" smtClean="0"/>
              <a:t>k+1 </a:t>
            </a:r>
            <a:r>
              <a:rPr lang="en-US" altLang="en-US" dirty="0" smtClean="0"/>
              <a:t>that are infrequent, leaving only those that are frequent =&gt; F</a:t>
            </a:r>
            <a:r>
              <a:rPr lang="en-US" altLang="en-US" baseline="-25000" dirty="0" smtClean="0"/>
              <a:t>k+1</a:t>
            </a:r>
          </a:p>
        </p:txBody>
      </p:sp>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32097" name="Picture 1"/>
          <p:cNvPicPr>
            <a:picLocks noChangeAspect="1" noChangeArrowheads="1"/>
          </p:cNvPicPr>
          <p:nvPr/>
        </p:nvPicPr>
        <p:blipFill>
          <a:blip r:embed="rId2" cstate="print"/>
          <a:srcRect/>
          <a:stretch>
            <a:fillRect/>
          </a:stretch>
        </p:blipFill>
        <p:spPr bwMode="auto">
          <a:xfrm>
            <a:off x="4763" y="23813"/>
            <a:ext cx="9134475" cy="681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 name="Rectangle 2"/>
          <p:cNvSpPr>
            <a:spLocks noGrp="1" noChangeArrowheads="1"/>
          </p:cNvSpPr>
          <p:nvPr>
            <p:ph type="title"/>
          </p:nvPr>
        </p:nvSpPr>
        <p:spPr>
          <a:xfrm>
            <a:off x="0" y="0"/>
            <a:ext cx="9144000" cy="533400"/>
          </a:xfr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a:lstStyle/>
          <a:p>
            <a:r>
              <a:rPr lang="en-US" altLang="en-US" sz="2800" b="0" dirty="0" smtClean="0"/>
              <a:t>Association Rule Mining</a:t>
            </a:r>
          </a:p>
        </p:txBody>
      </p:sp>
      <p:sp>
        <p:nvSpPr>
          <p:cNvPr id="6" name="Rectangle 5"/>
          <p:cNvSpPr/>
          <p:nvPr/>
        </p:nvSpPr>
        <p:spPr>
          <a:xfrm>
            <a:off x="0" y="533400"/>
            <a:ext cx="9144000" cy="3785652"/>
          </a:xfrm>
          <a:prstGeom prst="rect">
            <a:avLst/>
          </a:prstGeom>
          <a:solidFill>
            <a:srgbClr val="F4E0CC"/>
          </a:solidFill>
          <a:ln>
            <a:solidFill>
              <a:schemeClr val="tx1"/>
            </a:solidFill>
          </a:ln>
        </p:spPr>
        <p:txBody>
          <a:bodyPr wrap="square">
            <a:spAutoFit/>
          </a:bodyPr>
          <a:lstStyle/>
          <a:p>
            <a:pPr marL="457200" indent="-457200" algn="just">
              <a:buFont typeface="+mj-lt"/>
              <a:buAutoNum type="arabicPeriod"/>
            </a:pPr>
            <a:r>
              <a:rPr lang="en-GB" sz="2000" b="0" dirty="0" smtClean="0"/>
              <a:t>Many business enterprises accumulate large quantities of data from their day-to-day operations. </a:t>
            </a:r>
          </a:p>
          <a:p>
            <a:pPr marL="457200" indent="-457200" algn="just">
              <a:buFont typeface="+mj-lt"/>
              <a:buAutoNum type="arabicPeriod"/>
            </a:pPr>
            <a:r>
              <a:rPr lang="en-GB" sz="2000" b="0" dirty="0" smtClean="0"/>
              <a:t>or example, huge amounts of customer purchase data are collected daily at the checkout counters of grocery stores. Table 1 gives an example of such data, commonly known as market basket transactions.</a:t>
            </a:r>
          </a:p>
          <a:p>
            <a:pPr marL="457200" indent="-457200" algn="just">
              <a:buFont typeface="+mj-lt"/>
              <a:buAutoNum type="arabicPeriod"/>
            </a:pPr>
            <a:r>
              <a:rPr lang="en-GB" sz="2000" b="0" dirty="0" smtClean="0"/>
              <a:t>Each row in this table corresponds to a transaction, which contains a unique identifier </a:t>
            </a:r>
            <a:r>
              <a:rPr lang="en-GB" sz="2000" b="0" dirty="0" err="1" smtClean="0"/>
              <a:t>labeled</a:t>
            </a:r>
            <a:r>
              <a:rPr lang="en-GB" sz="2000" b="0" dirty="0" smtClean="0"/>
              <a:t> </a:t>
            </a:r>
            <a:r>
              <a:rPr lang="en-GB" sz="2000" b="0" i="1" dirty="0" smtClean="0"/>
              <a:t>TID and a set of items bought by a given customer. </a:t>
            </a:r>
          </a:p>
          <a:p>
            <a:pPr marL="457200" indent="-457200" algn="just">
              <a:buFont typeface="+mj-lt"/>
              <a:buAutoNum type="arabicPeriod"/>
            </a:pPr>
            <a:r>
              <a:rPr lang="en-GB" sz="2000" b="0" i="1" dirty="0" smtClean="0"/>
              <a:t>Retailers </a:t>
            </a:r>
            <a:r>
              <a:rPr lang="en-GB" sz="2000" b="0" dirty="0" smtClean="0"/>
              <a:t>are interested in analyzing the data to learn about the purchasing </a:t>
            </a:r>
            <a:r>
              <a:rPr lang="en-GB" sz="2000" b="0" dirty="0" err="1" smtClean="0"/>
              <a:t>behavior</a:t>
            </a:r>
            <a:r>
              <a:rPr lang="en-GB" sz="2000" b="0" dirty="0" smtClean="0"/>
              <a:t> of their customers. </a:t>
            </a:r>
          </a:p>
          <a:p>
            <a:pPr marL="457200" indent="-457200" algn="just">
              <a:buFont typeface="+mj-lt"/>
              <a:buAutoNum type="arabicPeriod"/>
            </a:pPr>
            <a:r>
              <a:rPr lang="en-GB" sz="2000" b="0" dirty="0" smtClean="0"/>
              <a:t>Such valuable information can be used to support a variety of business-related applications such as marketing promotions, inventory management, and customer relationship management.</a:t>
            </a:r>
            <a:endParaRPr lang="en-US" sz="2000" b="0" dirty="0"/>
          </a:p>
        </p:txBody>
      </p:sp>
      <p:pic>
        <p:nvPicPr>
          <p:cNvPr id="113666" name="Picture 2"/>
          <p:cNvPicPr>
            <a:picLocks noChangeAspect="1" noChangeArrowheads="1"/>
          </p:cNvPicPr>
          <p:nvPr/>
        </p:nvPicPr>
        <p:blipFill>
          <a:blip r:embed="rId2" cstate="print"/>
          <a:srcRect/>
          <a:stretch>
            <a:fillRect/>
          </a:stretch>
        </p:blipFill>
        <p:spPr bwMode="auto">
          <a:xfrm>
            <a:off x="1143000" y="4343400"/>
            <a:ext cx="6248400" cy="23622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31074" name="Picture 2"/>
          <p:cNvPicPr>
            <a:picLocks noChangeAspect="1" noChangeArrowheads="1"/>
          </p:cNvPicPr>
          <p:nvPr/>
        </p:nvPicPr>
        <p:blipFill>
          <a:blip r:embed="rId2" cstate="print"/>
          <a:srcRect/>
          <a:stretch>
            <a:fillRect/>
          </a:stretch>
        </p:blipFill>
        <p:spPr bwMode="auto">
          <a:xfrm>
            <a:off x="0" y="0"/>
            <a:ext cx="9144000" cy="3581400"/>
          </a:xfrm>
          <a:prstGeom prst="rect">
            <a:avLst/>
          </a:prstGeom>
          <a:noFill/>
          <a:ln w="9525">
            <a:noFill/>
            <a:miter lim="800000"/>
            <a:headEnd/>
            <a:tailEnd/>
          </a:ln>
        </p:spPr>
      </p:pic>
      <p:pic>
        <p:nvPicPr>
          <p:cNvPr id="131075" name="Picture 3"/>
          <p:cNvPicPr>
            <a:picLocks noChangeAspect="1" noChangeArrowheads="1"/>
          </p:cNvPicPr>
          <p:nvPr/>
        </p:nvPicPr>
        <p:blipFill>
          <a:blip r:embed="rId3" cstate="print"/>
          <a:srcRect/>
          <a:stretch>
            <a:fillRect/>
          </a:stretch>
        </p:blipFill>
        <p:spPr bwMode="auto">
          <a:xfrm>
            <a:off x="0" y="3657600"/>
            <a:ext cx="9144000" cy="3200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smtClean="0"/>
              <a:t>Illustrating Apriori Principle</a:t>
            </a:r>
          </a:p>
        </p:txBody>
      </p:sp>
      <p:sp>
        <p:nvSpPr>
          <p:cNvPr id="17411"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graphicFrame>
        <p:nvGraphicFramePr>
          <p:cNvPr id="17412" name="Object 21"/>
          <p:cNvGraphicFramePr>
            <a:graphicFrameLocks noGrp="1" noChangeAspect="1"/>
          </p:cNvGraphicFramePr>
          <p:nvPr/>
        </p:nvGraphicFramePr>
        <p:xfrm>
          <a:off x="381000" y="1358900"/>
          <a:ext cx="3568700" cy="2146300"/>
        </p:xfrm>
        <a:graphic>
          <a:graphicData uri="http://schemas.openxmlformats.org/presentationml/2006/ole">
            <mc:AlternateContent xmlns:mc="http://schemas.openxmlformats.org/markup-compatibility/2006">
              <mc:Choice xmlns:v="urn:schemas-microsoft-com:vml" Requires="v">
                <p:oleObj spid="_x0000_s17491" name="Document" r:id="rId4" imgW="3352666" imgH="2016134" progId="Word.Document.8">
                  <p:embed/>
                </p:oleObj>
              </mc:Choice>
              <mc:Fallback>
                <p:oleObj name="Document" r:id="rId4" imgW="3352666" imgH="2016134" progId="Word.Document.8">
                  <p:embed/>
                  <p:pic>
                    <p:nvPicPr>
                      <p:cNvPr id="0" name="Picture 7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358900"/>
                        <a:ext cx="3568700" cy="21463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3" name="Text Box 6"/>
          <p:cNvSpPr txBox="1">
            <a:spLocks noChangeArrowheads="1"/>
          </p:cNvSpPr>
          <p:nvPr/>
        </p:nvSpPr>
        <p:spPr bwMode="auto">
          <a:xfrm>
            <a:off x="5410200" y="13716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17414" name="Right Arrow 16"/>
          <p:cNvSpPr>
            <a:spLocks noChangeArrowheads="1"/>
          </p:cNvSpPr>
          <p:nvPr/>
        </p:nvSpPr>
        <p:spPr bwMode="auto">
          <a:xfrm>
            <a:off x="4114800" y="2286000"/>
            <a:ext cx="685800" cy="304800"/>
          </a:xfrm>
          <a:prstGeom prst="rightArrow">
            <a:avLst>
              <a:gd name="adj1" fmla="val 50000"/>
              <a:gd name="adj2" fmla="val 50000"/>
            </a:avLst>
          </a:prstGeom>
          <a:solidFill>
            <a:schemeClr val="tx1"/>
          </a:solidFill>
          <a:ln w="12700" algn="ctr">
            <a:solidFill>
              <a:schemeClr val="accent1"/>
            </a:solidFill>
            <a:round/>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17415"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+ 4 = 16</a:t>
            </a:r>
          </a:p>
        </p:txBody>
      </p:sp>
      <p:graphicFrame>
        <p:nvGraphicFramePr>
          <p:cNvPr id="17416" name="Object 3"/>
          <p:cNvGraphicFramePr>
            <a:graphicFrameLocks noChangeAspect="1"/>
          </p:cNvGraphicFramePr>
          <p:nvPr/>
        </p:nvGraphicFramePr>
        <p:xfrm>
          <a:off x="5502275" y="1905000"/>
          <a:ext cx="2270125" cy="2468563"/>
        </p:xfrm>
        <a:graphic>
          <a:graphicData uri="http://schemas.openxmlformats.org/presentationml/2006/ole">
            <mc:AlternateContent xmlns:mc="http://schemas.openxmlformats.org/markup-compatibility/2006">
              <mc:Choice xmlns:v="urn:schemas-microsoft-com:vml" Requires="v">
                <p:oleObj spid="_x0000_s17492" name="Document" r:id="rId7" imgW="2289908" imgH="2495536" progId="Word.Document.8">
                  <p:embed/>
                </p:oleObj>
              </mc:Choice>
              <mc:Fallback>
                <p:oleObj name="Document" r:id="rId7" imgW="2289908" imgH="2495536" progId="Word.Document.8">
                  <p:embed/>
                  <p:pic>
                    <p:nvPicPr>
                      <p:cNvPr id="0" name="Picture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2275" y="1905000"/>
                        <a:ext cx="2270125" cy="246856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8"/>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smtClean="0"/>
              <a:t>Illustrating Apriori Principle</a:t>
            </a:r>
          </a:p>
        </p:txBody>
      </p:sp>
      <p:sp>
        <p:nvSpPr>
          <p:cNvPr id="18435"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18436"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+ 4 = 16</a:t>
            </a:r>
          </a:p>
        </p:txBody>
      </p:sp>
      <p:graphicFrame>
        <p:nvGraphicFramePr>
          <p:cNvPr id="18437" name="Object 21"/>
          <p:cNvGraphicFramePr>
            <a:graphicFrameLocks noGrp="1" noChangeAspect="1"/>
          </p:cNvGraphicFramePr>
          <p:nvPr/>
        </p:nvGraphicFramePr>
        <p:xfrm>
          <a:off x="381000" y="1295400"/>
          <a:ext cx="3568700" cy="2146300"/>
        </p:xfrm>
        <a:graphic>
          <a:graphicData uri="http://schemas.openxmlformats.org/presentationml/2006/ole">
            <mc:AlternateContent xmlns:mc="http://schemas.openxmlformats.org/markup-compatibility/2006">
              <mc:Choice xmlns:v="urn:schemas-microsoft-com:vml" Requires="v">
                <p:oleObj spid="_x0000_s18515" name="Document" r:id="rId4" imgW="3352666" imgH="2016134" progId="Word.Document.8">
                  <p:embed/>
                </p:oleObj>
              </mc:Choice>
              <mc:Fallback>
                <p:oleObj name="Document" r:id="rId4" imgW="3352666" imgH="2016134" progId="Word.Document.8">
                  <p:embed/>
                  <p:pic>
                    <p:nvPicPr>
                      <p:cNvPr id="0" name="Picture 79"/>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1295400"/>
                        <a:ext cx="3568700" cy="21463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Text Box 6"/>
          <p:cNvSpPr txBox="1">
            <a:spLocks noChangeArrowheads="1"/>
          </p:cNvSpPr>
          <p:nvPr/>
        </p:nvSpPr>
        <p:spPr bwMode="auto">
          <a:xfrm>
            <a:off x="5410200" y="13716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18439" name="Right Arrow 16"/>
          <p:cNvSpPr>
            <a:spLocks noChangeArrowheads="1"/>
          </p:cNvSpPr>
          <p:nvPr/>
        </p:nvSpPr>
        <p:spPr bwMode="auto">
          <a:xfrm>
            <a:off x="4114800" y="2286000"/>
            <a:ext cx="685800" cy="304800"/>
          </a:xfrm>
          <a:prstGeom prst="rightArrow">
            <a:avLst>
              <a:gd name="adj1" fmla="val 50000"/>
              <a:gd name="adj2" fmla="val 50000"/>
            </a:avLst>
          </a:prstGeom>
          <a:solidFill>
            <a:schemeClr val="tx1"/>
          </a:solidFill>
          <a:ln w="12700" algn="ctr">
            <a:solidFill>
              <a:schemeClr val="accent1"/>
            </a:solidFill>
            <a:round/>
            <a:headEnd/>
            <a:tailEnd/>
          </a:ln>
        </p:spPr>
        <p:txBody>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graphicFrame>
        <p:nvGraphicFramePr>
          <p:cNvPr id="18440" name="Object 3"/>
          <p:cNvGraphicFramePr>
            <a:graphicFrameLocks noChangeAspect="1"/>
          </p:cNvGraphicFramePr>
          <p:nvPr/>
        </p:nvGraphicFramePr>
        <p:xfrm>
          <a:off x="5407025" y="1905000"/>
          <a:ext cx="2289175" cy="2498725"/>
        </p:xfrm>
        <a:graphic>
          <a:graphicData uri="http://schemas.openxmlformats.org/presentationml/2006/ole">
            <mc:AlternateContent xmlns:mc="http://schemas.openxmlformats.org/markup-compatibility/2006">
              <mc:Choice xmlns:v="urn:schemas-microsoft-com:vml" Requires="v">
                <p:oleObj spid="_x0000_s18516" name="Document" r:id="rId7" imgW="2289908" imgH="2495536" progId="Word.Document.8">
                  <p:embed/>
                </p:oleObj>
              </mc:Choice>
              <mc:Fallback>
                <p:oleObj name="Document" r:id="rId7" imgW="2289908" imgH="2495536" progId="Word.Document.8">
                  <p:embed/>
                  <p:pic>
                    <p:nvPicPr>
                      <p:cNvPr id="0" name="Picture 8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7025" y="1905000"/>
                        <a:ext cx="2289175" cy="24987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8"/>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0" name="Rectangle 9"/>
          <p:cNvSpPr/>
          <p:nvPr/>
        </p:nvSpPr>
        <p:spPr bwMode="auto">
          <a:xfrm>
            <a:off x="6096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smtClean="0"/>
              <a:t>Illustrating Apriori Principle</a:t>
            </a:r>
          </a:p>
        </p:txBody>
      </p:sp>
      <p:graphicFrame>
        <p:nvGraphicFramePr>
          <p:cNvPr id="19459"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spid="_x0000_s19540" name="Document" r:id="rId4" imgW="2289908" imgH="2495536" progId="Word.Document.8">
                  <p:embed/>
                </p:oleObj>
              </mc:Choice>
              <mc:Fallback>
                <p:oleObj name="Document" r:id="rId4" imgW="2289908" imgH="2495536" progId="Word.Document.8">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
          <p:cNvGraphicFramePr>
            <a:graphicFrameLocks noChangeAspect="1"/>
          </p:cNvGraphicFramePr>
          <p:nvPr/>
        </p:nvGraphicFramePr>
        <p:xfrm>
          <a:off x="3352800" y="2133600"/>
          <a:ext cx="3246438" cy="1951038"/>
        </p:xfrm>
        <a:graphic>
          <a:graphicData uri="http://schemas.openxmlformats.org/presentationml/2006/ole">
            <mc:AlternateContent xmlns:mc="http://schemas.openxmlformats.org/markup-compatibility/2006">
              <mc:Choice xmlns:v="urn:schemas-microsoft-com:vml" Requires="v">
                <p:oleObj spid="_x0000_s19541" name="Document" r:id="rId7" imgW="3328641" imgH="2008846" progId="Word.Document.8">
                  <p:embed/>
                </p:oleObj>
              </mc:Choice>
              <mc:Fallback>
                <p:oleObj name="Document" r:id="rId7" imgW="3328641" imgH="2008846" progId="Word.Document.8">
                  <p:embed/>
                  <p:pic>
                    <p:nvPicPr>
                      <p:cNvPr id="0" name="Picture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2133600"/>
                        <a:ext cx="3246438" cy="19510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61"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19462"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19463"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19464"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19465"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+ 4 = 16</a:t>
            </a:r>
          </a:p>
        </p:txBody>
      </p:sp>
      <p:sp>
        <p:nvSpPr>
          <p:cNvPr id="10" name="Rectangle 9"/>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9538" name="Picture 82"/>
          <p:cNvPicPr>
            <a:picLocks noChangeAspect="1" noChangeArrowheads="1"/>
          </p:cNvPicPr>
          <p:nvPr/>
        </p:nvPicPr>
        <p:blipFill>
          <a:blip r:embed="rId9" cstate="print"/>
          <a:srcRect/>
          <a:stretch>
            <a:fillRect/>
          </a:stretch>
        </p:blipFill>
        <p:spPr bwMode="auto">
          <a:xfrm>
            <a:off x="5715000" y="3962400"/>
            <a:ext cx="3429000" cy="194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smtClean="0"/>
              <a:t>Illustrating Apriori Principle</a:t>
            </a:r>
          </a:p>
        </p:txBody>
      </p:sp>
      <p:graphicFrame>
        <p:nvGraphicFramePr>
          <p:cNvPr id="20483"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spid="_x0000_s20564" name="Document" r:id="rId4" imgW="2289908" imgH="2495536" progId="Word.Document.8">
                  <p:embed/>
                </p:oleObj>
              </mc:Choice>
              <mc:Fallback>
                <p:oleObj name="Document" r:id="rId4" imgW="2289908" imgH="2495536" progId="Word.Document.8">
                  <p:embed/>
                  <p:pic>
                    <p:nvPicPr>
                      <p:cNvPr id="0" name="Picture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4"/>
          <p:cNvGraphicFramePr>
            <a:graphicFrameLocks noChangeAspect="1"/>
          </p:cNvGraphicFramePr>
          <p:nvPr/>
        </p:nvGraphicFramePr>
        <p:xfrm>
          <a:off x="3352800" y="2133600"/>
          <a:ext cx="3292475" cy="1981200"/>
        </p:xfrm>
        <a:graphic>
          <a:graphicData uri="http://schemas.openxmlformats.org/presentationml/2006/ole">
            <mc:AlternateContent xmlns:mc="http://schemas.openxmlformats.org/markup-compatibility/2006">
              <mc:Choice xmlns:v="urn:schemas-microsoft-com:vml" Requires="v">
                <p:oleObj spid="_x0000_s20565" name="Document" r:id="rId7" imgW="3328641" imgH="2008846" progId="Word.Document.8">
                  <p:embed/>
                </p:oleObj>
              </mc:Choice>
              <mc:Fallback>
                <p:oleObj name="Document" r:id="rId7" imgW="3328641" imgH="2008846" progId="Word.Document.8">
                  <p:embed/>
                  <p:pic>
                    <p:nvPicPr>
                      <p:cNvPr id="0" name="Picture 8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2133600"/>
                        <a:ext cx="3292475" cy="1981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20486"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20487"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20489"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+ 4 = 16</a:t>
            </a:r>
          </a:p>
        </p:txBody>
      </p:sp>
      <p:sp>
        <p:nvSpPr>
          <p:cNvPr id="10" name="Rectangle 9"/>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20562" name="Picture 82"/>
          <p:cNvPicPr>
            <a:picLocks noChangeAspect="1" noChangeArrowheads="1"/>
          </p:cNvPicPr>
          <p:nvPr/>
        </p:nvPicPr>
        <p:blipFill>
          <a:blip r:embed="rId9" cstate="print"/>
          <a:srcRect/>
          <a:stretch>
            <a:fillRect/>
          </a:stretch>
        </p:blipFill>
        <p:spPr bwMode="auto">
          <a:xfrm>
            <a:off x="5715000" y="4038600"/>
            <a:ext cx="3429000" cy="1943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152400"/>
            <a:ext cx="8280400" cy="533400"/>
          </a:xfrm>
        </p:spPr>
        <p:txBody>
          <a:bodyPr/>
          <a:lstStyle/>
          <a:p>
            <a:r>
              <a:rPr lang="en-US" altLang="en-US" sz="2400" b="0" dirty="0" smtClean="0"/>
              <a:t>Illustrating </a:t>
            </a:r>
            <a:r>
              <a:rPr lang="en-US" altLang="en-US" sz="2400" b="0" dirty="0" err="1" smtClean="0"/>
              <a:t>Apriori</a:t>
            </a:r>
            <a:r>
              <a:rPr lang="en-US" altLang="en-US" sz="2400" b="0" dirty="0" smtClean="0"/>
              <a:t> Principle</a:t>
            </a:r>
          </a:p>
        </p:txBody>
      </p:sp>
      <p:graphicFrame>
        <p:nvGraphicFramePr>
          <p:cNvPr id="21507"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spid="_x0000_s21626" name="Document" r:id="rId4" imgW="2289908" imgH="2495536" progId="Word.Document.8">
                  <p:embed/>
                </p:oleObj>
              </mc:Choice>
              <mc:Fallback>
                <p:oleObj name="Document" r:id="rId4" imgW="2289908" imgH="2495536" progId="Word.Document.8">
                  <p:embed/>
                  <p:pic>
                    <p:nvPicPr>
                      <p:cNvPr id="0" name="Picture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8" name="Object 4"/>
          <p:cNvGraphicFramePr>
            <a:graphicFrameLocks noChangeAspect="1"/>
          </p:cNvGraphicFramePr>
          <p:nvPr/>
        </p:nvGraphicFramePr>
        <p:xfrm>
          <a:off x="3352800" y="2133600"/>
          <a:ext cx="3327400" cy="2128838"/>
        </p:xfrm>
        <a:graphic>
          <a:graphicData uri="http://schemas.openxmlformats.org/presentationml/2006/ole">
            <mc:AlternateContent xmlns:mc="http://schemas.openxmlformats.org/markup-compatibility/2006">
              <mc:Choice xmlns:v="urn:schemas-microsoft-com:vml" Requires="v">
                <p:oleObj spid="_x0000_s21627" name="Document" r:id="rId7" imgW="3328641" imgH="2008846" progId="Word.Document.8">
                  <p:embed/>
                </p:oleObj>
              </mc:Choice>
              <mc:Fallback>
                <p:oleObj name="Document" r:id="rId7" imgW="3328641" imgH="2008846" progId="Word.Document.8">
                  <p:embed/>
                  <p:pic>
                    <p:nvPicPr>
                      <p:cNvPr id="0" name="Picture 1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2133600"/>
                        <a:ext cx="3327400" cy="21288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4876800" y="4572000"/>
          <a:ext cx="3094038" cy="1508125"/>
        </p:xfrm>
        <a:graphic>
          <a:graphicData uri="http://schemas.openxmlformats.org/presentationml/2006/ole">
            <mc:AlternateContent xmlns:mc="http://schemas.openxmlformats.org/markup-compatibility/2006">
              <mc:Choice xmlns:v="urn:schemas-microsoft-com:vml" Requires="v">
                <p:oleObj spid="_x0000_s21628" name="Document" r:id="rId10" imgW="3124026" imgH="1522425" progId="Word.Document.8">
                  <p:embed/>
                </p:oleObj>
              </mc:Choice>
              <mc:Fallback>
                <p:oleObj name="Document" r:id="rId10" imgW="3124026" imgH="1522425" progId="Word.Document.8">
                  <p:embed/>
                  <p:pic>
                    <p:nvPicPr>
                      <p:cNvPr id="0" name="Picture 1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4572000"/>
                        <a:ext cx="3094038" cy="1508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21511"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21512" name="Text Box 8"/>
          <p:cNvSpPr txBox="1">
            <a:spLocks noChangeArrowheads="1"/>
          </p:cNvSpPr>
          <p:nvPr/>
        </p:nvSpPr>
        <p:spPr bwMode="auto">
          <a:xfrm>
            <a:off x="6781800" y="4038600"/>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Triplets (3-itemsets)</a:t>
            </a:r>
            <a:endParaRPr lang="en-US" altLang="en-US" sz="2400" b="0">
              <a:latin typeface="Times New Roman" pitchFamily="18" charset="0"/>
            </a:endParaRPr>
          </a:p>
        </p:txBody>
      </p:sp>
      <p:sp>
        <p:nvSpPr>
          <p:cNvPr id="21513" name="Line 9"/>
          <p:cNvSpPr>
            <a:spLocks noChangeShapeType="1"/>
          </p:cNvSpPr>
          <p:nvPr/>
        </p:nvSpPr>
        <p:spPr bwMode="auto">
          <a:xfrm>
            <a:off x="5410200" y="40386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1514"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1515"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21516"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+ 4 = 16</a:t>
            </a:r>
          </a:p>
        </p:txBody>
      </p:sp>
      <p:sp>
        <p:nvSpPr>
          <p:cNvPr id="13" name="Rectangle 12"/>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21623" name="Picture 119"/>
          <p:cNvPicPr>
            <a:picLocks noChangeAspect="1" noChangeArrowheads="1"/>
          </p:cNvPicPr>
          <p:nvPr/>
        </p:nvPicPr>
        <p:blipFill>
          <a:blip r:embed="rId12" cstate="print"/>
          <a:srcRect/>
          <a:stretch>
            <a:fillRect/>
          </a:stretch>
        </p:blipFill>
        <p:spPr bwMode="auto">
          <a:xfrm>
            <a:off x="5715000" y="0"/>
            <a:ext cx="3429000" cy="1752600"/>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152400"/>
            <a:ext cx="8280400" cy="533400"/>
          </a:xfrm>
        </p:spPr>
        <p:txBody>
          <a:bodyPr/>
          <a:lstStyle/>
          <a:p>
            <a:r>
              <a:rPr lang="en-US" altLang="en-US" sz="2400" b="0" dirty="0" smtClean="0"/>
              <a:t>Illustrating </a:t>
            </a:r>
            <a:r>
              <a:rPr lang="en-US" altLang="en-US" sz="2400" b="0" dirty="0" err="1" smtClean="0"/>
              <a:t>Apriori</a:t>
            </a:r>
            <a:r>
              <a:rPr lang="en-US" altLang="en-US" sz="2400" b="0" dirty="0" smtClean="0"/>
              <a:t> Principle</a:t>
            </a:r>
          </a:p>
        </p:txBody>
      </p:sp>
      <p:graphicFrame>
        <p:nvGraphicFramePr>
          <p:cNvPr id="22531"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spid="_x0000_s22650" name="Document" r:id="rId4" imgW="2289908" imgH="2495536" progId="Word.Document.8">
                  <p:embed/>
                </p:oleObj>
              </mc:Choice>
              <mc:Fallback>
                <p:oleObj name="Document" r:id="rId4" imgW="2289908" imgH="2495536" progId="Word.Document.8">
                  <p:embed/>
                  <p:pic>
                    <p:nvPicPr>
                      <p:cNvPr id="0" name="Picture 1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4"/>
          <p:cNvGraphicFramePr>
            <a:graphicFrameLocks noChangeAspect="1"/>
          </p:cNvGraphicFramePr>
          <p:nvPr/>
        </p:nvGraphicFramePr>
        <p:xfrm>
          <a:off x="3352800" y="2133600"/>
          <a:ext cx="3327400" cy="2128838"/>
        </p:xfrm>
        <a:graphic>
          <a:graphicData uri="http://schemas.openxmlformats.org/presentationml/2006/ole">
            <mc:AlternateContent xmlns:mc="http://schemas.openxmlformats.org/markup-compatibility/2006">
              <mc:Choice xmlns:v="urn:schemas-microsoft-com:vml" Requires="v">
                <p:oleObj spid="_x0000_s22651" name="Document" r:id="rId7" imgW="3328641" imgH="2008846" progId="Word.Document.8">
                  <p:embed/>
                </p:oleObj>
              </mc:Choice>
              <mc:Fallback>
                <p:oleObj name="Document" r:id="rId7" imgW="3328641" imgH="2008846" progId="Word.Document.8">
                  <p:embed/>
                  <p:pic>
                    <p:nvPicPr>
                      <p:cNvPr id="0" name="Picture 1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2133600"/>
                        <a:ext cx="3327400" cy="21288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3" name="Object 5"/>
          <p:cNvGraphicFramePr>
            <a:graphicFrameLocks noChangeAspect="1"/>
          </p:cNvGraphicFramePr>
          <p:nvPr/>
        </p:nvGraphicFramePr>
        <p:xfrm>
          <a:off x="4876800" y="4572000"/>
          <a:ext cx="3094038" cy="1508125"/>
        </p:xfrm>
        <a:graphic>
          <a:graphicData uri="http://schemas.openxmlformats.org/presentationml/2006/ole">
            <mc:AlternateContent xmlns:mc="http://schemas.openxmlformats.org/markup-compatibility/2006">
              <mc:Choice xmlns:v="urn:schemas-microsoft-com:vml" Requires="v">
                <p:oleObj spid="_x0000_s22652" name="Document" r:id="rId10" imgW="3124026" imgH="1522425" progId="Word.Document.8">
                  <p:embed/>
                </p:oleObj>
              </mc:Choice>
              <mc:Fallback>
                <p:oleObj name="Document" r:id="rId10" imgW="3124026" imgH="1522425" progId="Word.Document.8">
                  <p:embed/>
                  <p:pic>
                    <p:nvPicPr>
                      <p:cNvPr id="0" name="Picture 1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4572000"/>
                        <a:ext cx="3094038" cy="1508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4"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22535"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22536" name="Text Box 8"/>
          <p:cNvSpPr txBox="1">
            <a:spLocks noChangeArrowheads="1"/>
          </p:cNvSpPr>
          <p:nvPr/>
        </p:nvSpPr>
        <p:spPr bwMode="auto">
          <a:xfrm>
            <a:off x="6781800" y="4038600"/>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Triplets (3-itemsets)</a:t>
            </a:r>
            <a:endParaRPr lang="en-US" altLang="en-US" sz="2400" b="0">
              <a:latin typeface="Times New Roman" pitchFamily="18" charset="0"/>
            </a:endParaRPr>
          </a:p>
        </p:txBody>
      </p:sp>
      <p:sp>
        <p:nvSpPr>
          <p:cNvPr id="22537" name="Line 9"/>
          <p:cNvSpPr>
            <a:spLocks noChangeShapeType="1"/>
          </p:cNvSpPr>
          <p:nvPr/>
        </p:nvSpPr>
        <p:spPr bwMode="auto">
          <a:xfrm>
            <a:off x="5410200" y="40386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2538"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2539"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22540" name="Text Box 13"/>
          <p:cNvSpPr txBox="1">
            <a:spLocks noChangeArrowheads="1"/>
          </p:cNvSpPr>
          <p:nvPr/>
        </p:nvSpPr>
        <p:spPr bwMode="auto">
          <a:xfrm>
            <a:off x="304800" y="4418013"/>
            <a:ext cx="3244850" cy="1754187"/>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+ 4 = 16</a:t>
            </a:r>
          </a:p>
          <a:p>
            <a:pPr>
              <a:spcBef>
                <a:spcPct val="0"/>
              </a:spcBef>
              <a:spcAft>
                <a:spcPct val="0"/>
              </a:spcAft>
              <a:buClrTx/>
              <a:buSzTx/>
              <a:buFontTx/>
              <a:buNone/>
            </a:pPr>
            <a:r>
              <a:rPr lang="en-US" altLang="en-US" sz="1800" b="0">
                <a:latin typeface="Tahoma" pitchFamily="34" charset="0"/>
              </a:rPr>
              <a:t>	</a:t>
            </a:r>
            <a:r>
              <a:rPr lang="en-US" altLang="en-US" sz="1800" b="0">
                <a:solidFill>
                  <a:srgbClr val="FF0000"/>
                </a:solidFill>
                <a:latin typeface="Tahoma" pitchFamily="34" charset="0"/>
              </a:rPr>
              <a:t>6 + 6 + 1 = 13</a:t>
            </a:r>
          </a:p>
        </p:txBody>
      </p:sp>
      <p:sp>
        <p:nvSpPr>
          <p:cNvPr id="13" name="Rectangle 12"/>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22647" name="Picture 119"/>
          <p:cNvPicPr>
            <a:picLocks noChangeAspect="1" noChangeArrowheads="1"/>
          </p:cNvPicPr>
          <p:nvPr/>
        </p:nvPicPr>
        <p:blipFill>
          <a:blip r:embed="rId12" cstate="print"/>
          <a:srcRect/>
          <a:stretch>
            <a:fillRect/>
          </a:stretch>
        </p:blipFill>
        <p:spPr bwMode="auto">
          <a:xfrm>
            <a:off x="5715000" y="0"/>
            <a:ext cx="3429000" cy="1676400"/>
          </a:xfrm>
          <a:prstGeom prst="rect">
            <a:avLst/>
          </a:prstGeom>
          <a:noFill/>
          <a:ln w="9525">
            <a:solidFill>
              <a:srgbClr val="C00000"/>
            </a:solid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32097" name="Picture 1"/>
          <p:cNvPicPr>
            <a:picLocks noChangeAspect="1" noChangeArrowheads="1"/>
          </p:cNvPicPr>
          <p:nvPr/>
        </p:nvPicPr>
        <p:blipFill>
          <a:blip r:embed="rId2" cstate="print"/>
          <a:srcRect/>
          <a:stretch>
            <a:fillRect/>
          </a:stretch>
        </p:blipFill>
        <p:spPr bwMode="auto">
          <a:xfrm>
            <a:off x="4763" y="23813"/>
            <a:ext cx="9134475" cy="6810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6166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wrap="square">
            <a:spAutoFit/>
          </a:bodyPr>
          <a:lstStyle/>
          <a:p>
            <a:pPr algn="ctr"/>
            <a:r>
              <a:rPr lang="en-US" sz="2400" b="0" dirty="0" smtClean="0"/>
              <a:t>Candidate Generation and Pruning</a:t>
            </a:r>
            <a:endParaRPr lang="en-US" sz="2400" b="0" dirty="0"/>
          </a:p>
        </p:txBody>
      </p:sp>
      <p:sp>
        <p:nvSpPr>
          <p:cNvPr id="5" name="Rectangle 4"/>
          <p:cNvSpPr/>
          <p:nvPr/>
        </p:nvSpPr>
        <p:spPr>
          <a:xfrm>
            <a:off x="0" y="457200"/>
            <a:ext cx="9144000" cy="5139869"/>
          </a:xfrm>
          <a:prstGeom prst="rect">
            <a:avLst/>
          </a:prstGeom>
          <a:solidFill>
            <a:srgbClr val="FFFFE7"/>
          </a:solidFill>
          <a:ln>
            <a:solidFill>
              <a:schemeClr val="tx1"/>
            </a:solidFill>
          </a:ln>
        </p:spPr>
        <p:txBody>
          <a:bodyPr wrap="square">
            <a:spAutoFit/>
          </a:bodyPr>
          <a:lstStyle/>
          <a:p>
            <a:pPr algn="just"/>
            <a:r>
              <a:rPr lang="en-GB" sz="2400" b="0" dirty="0" smtClean="0"/>
              <a:t>The candidate-gen and candidate-prune functions shown in </a:t>
            </a:r>
            <a:r>
              <a:rPr lang="en-GB" sz="2400" b="0" i="1" dirty="0" smtClean="0">
                <a:solidFill>
                  <a:srgbClr val="C00000"/>
                </a:solidFill>
              </a:rPr>
              <a:t>Steps 5 and 6 of Algorithm 1 </a:t>
            </a:r>
            <a:r>
              <a:rPr lang="en-GB" sz="2400" b="0" dirty="0" smtClean="0"/>
              <a:t>generate candidate </a:t>
            </a:r>
            <a:r>
              <a:rPr lang="en-GB" sz="2400" b="0" dirty="0" err="1" smtClean="0"/>
              <a:t>itemsets</a:t>
            </a:r>
            <a:r>
              <a:rPr lang="en-GB" sz="2400" b="0" dirty="0" smtClean="0"/>
              <a:t> and prunes unnecessary ones by performing the following two operations, respectively:</a:t>
            </a:r>
          </a:p>
          <a:p>
            <a:pPr algn="just"/>
            <a:endParaRPr lang="en-GB" sz="800" b="0" dirty="0" smtClean="0"/>
          </a:p>
          <a:p>
            <a:pPr algn="just"/>
            <a:r>
              <a:rPr lang="en-GB" sz="2400" b="0" dirty="0" smtClean="0"/>
              <a:t>1. </a:t>
            </a:r>
            <a:r>
              <a:rPr lang="en-GB" sz="2400" b="0" dirty="0" smtClean="0">
                <a:solidFill>
                  <a:srgbClr val="C00000"/>
                </a:solidFill>
              </a:rPr>
              <a:t>Candidate Generation.</a:t>
            </a:r>
            <a:r>
              <a:rPr lang="en-GB" sz="2400" b="0" dirty="0" smtClean="0"/>
              <a:t> This operation generates new candidate </a:t>
            </a:r>
            <a:r>
              <a:rPr lang="en-GB" sz="2400" b="0" i="1" dirty="0" smtClean="0"/>
              <a:t>k-</a:t>
            </a:r>
            <a:r>
              <a:rPr lang="en-GB" sz="2400" b="0" i="1" dirty="0" err="1" smtClean="0"/>
              <a:t>itemsets</a:t>
            </a:r>
            <a:r>
              <a:rPr lang="en-GB" sz="2400" b="0" i="1" dirty="0" smtClean="0"/>
              <a:t> </a:t>
            </a:r>
            <a:r>
              <a:rPr lang="en-GB" sz="2400" b="0" dirty="0" smtClean="0"/>
              <a:t>based on the frequent (</a:t>
            </a:r>
            <a:r>
              <a:rPr lang="en-GB" sz="2400" b="0" i="1" dirty="0" smtClean="0"/>
              <a:t>k − 1)-</a:t>
            </a:r>
            <a:r>
              <a:rPr lang="en-GB" sz="2400" b="0" i="1" dirty="0" err="1" smtClean="0"/>
              <a:t>itemsets</a:t>
            </a:r>
            <a:r>
              <a:rPr lang="en-GB" sz="2400" b="0" i="1" dirty="0" smtClean="0"/>
              <a:t> found in the previous iteration.</a:t>
            </a:r>
          </a:p>
          <a:p>
            <a:pPr algn="just"/>
            <a:endParaRPr lang="en-GB" sz="800" b="0" dirty="0" smtClean="0"/>
          </a:p>
          <a:p>
            <a:pPr algn="just"/>
            <a:r>
              <a:rPr lang="en-GB" sz="2400" b="0" dirty="0" smtClean="0"/>
              <a:t>2. </a:t>
            </a:r>
            <a:r>
              <a:rPr lang="en-GB" sz="2400" b="0" dirty="0" smtClean="0">
                <a:solidFill>
                  <a:srgbClr val="C00000"/>
                </a:solidFill>
              </a:rPr>
              <a:t>Candidate Pruning. </a:t>
            </a:r>
            <a:r>
              <a:rPr lang="en-GB" sz="2400" b="0" dirty="0" smtClean="0"/>
              <a:t>This operation eliminates some of the candidate </a:t>
            </a:r>
            <a:r>
              <a:rPr lang="en-GB" sz="2400" b="0" i="1" dirty="0" smtClean="0"/>
              <a:t>k-</a:t>
            </a:r>
            <a:r>
              <a:rPr lang="en-GB" sz="2400" b="0" i="1" dirty="0" err="1" smtClean="0"/>
              <a:t>itemsets</a:t>
            </a:r>
            <a:r>
              <a:rPr lang="en-GB" sz="2400" b="0" i="1" dirty="0" smtClean="0"/>
              <a:t> using support-based pruning, i.e. by removing k-</a:t>
            </a:r>
            <a:r>
              <a:rPr lang="en-GB" sz="2400" b="0" i="1" dirty="0" err="1" smtClean="0"/>
              <a:t>itemsets</a:t>
            </a:r>
            <a:r>
              <a:rPr lang="en-GB" sz="2400" b="0" i="1" dirty="0" smtClean="0"/>
              <a:t> </a:t>
            </a:r>
            <a:r>
              <a:rPr lang="en-GB" sz="2400" b="0" dirty="0" smtClean="0"/>
              <a:t>whose subsets are known to be infrequent in previous iterations. Note that this pruning is done without computing the actual support of these </a:t>
            </a:r>
            <a:r>
              <a:rPr lang="en-GB" sz="2400" b="0" i="1" dirty="0" smtClean="0"/>
              <a:t>k-</a:t>
            </a:r>
            <a:r>
              <a:rPr lang="en-GB" sz="2400" b="0" i="1" dirty="0" err="1" smtClean="0"/>
              <a:t>itemsets</a:t>
            </a:r>
            <a:r>
              <a:rPr lang="en-GB" sz="2400" b="0" i="1" dirty="0" smtClean="0"/>
              <a:t> (which could have required comparing them against each </a:t>
            </a:r>
            <a:r>
              <a:rPr lang="en-US" sz="2400" b="0" dirty="0" smtClean="0"/>
              <a:t>transaction).</a:t>
            </a:r>
            <a:endParaRPr lang="en-US" sz="2400" b="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6166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wrap="square">
            <a:spAutoFit/>
          </a:bodyPr>
          <a:lstStyle/>
          <a:p>
            <a:pPr algn="ctr"/>
            <a:r>
              <a:rPr lang="en-US" sz="2400" b="0" dirty="0" smtClean="0"/>
              <a:t>Candidate Generation and Pruning</a:t>
            </a:r>
            <a:endParaRPr lang="en-US" sz="2400" b="0" dirty="0"/>
          </a:p>
        </p:txBody>
      </p:sp>
      <p:sp>
        <p:nvSpPr>
          <p:cNvPr id="5" name="Rectangle 4"/>
          <p:cNvSpPr/>
          <p:nvPr/>
        </p:nvSpPr>
        <p:spPr>
          <a:xfrm>
            <a:off x="0" y="457200"/>
            <a:ext cx="9144000" cy="6186309"/>
          </a:xfrm>
          <a:prstGeom prst="rect">
            <a:avLst/>
          </a:prstGeom>
          <a:solidFill>
            <a:srgbClr val="FFFFCC"/>
          </a:solidFill>
          <a:ln>
            <a:solidFill>
              <a:srgbClr val="C00000"/>
            </a:solidFill>
          </a:ln>
        </p:spPr>
        <p:txBody>
          <a:bodyPr wrap="square">
            <a:spAutoFit/>
          </a:bodyPr>
          <a:lstStyle/>
          <a:p>
            <a:pPr algn="just">
              <a:buFont typeface="Wingdings" pitchFamily="2" charset="2"/>
              <a:buChar char="q"/>
            </a:pPr>
            <a:r>
              <a:rPr lang="en-GB" sz="2200" b="0" dirty="0" smtClean="0"/>
              <a:t> In principle, there are many ways to generate candidate </a:t>
            </a:r>
            <a:r>
              <a:rPr lang="en-GB" sz="2200" b="0" dirty="0" err="1" smtClean="0"/>
              <a:t>itemsets</a:t>
            </a:r>
            <a:r>
              <a:rPr lang="en-GB" sz="2200" b="0" dirty="0" smtClean="0"/>
              <a:t>. </a:t>
            </a:r>
          </a:p>
          <a:p>
            <a:pPr algn="just">
              <a:buFont typeface="Wingdings" pitchFamily="2" charset="2"/>
              <a:buChar char="q"/>
            </a:pPr>
            <a:r>
              <a:rPr lang="en-GB" sz="2200" b="0" dirty="0" smtClean="0"/>
              <a:t> An effective candidate generation procedure must be complete and non-redundant.</a:t>
            </a:r>
          </a:p>
          <a:p>
            <a:pPr algn="just">
              <a:buFont typeface="Wingdings" pitchFamily="2" charset="2"/>
              <a:buChar char="q"/>
            </a:pPr>
            <a:r>
              <a:rPr lang="en-GB" sz="2200" b="0" dirty="0" smtClean="0"/>
              <a:t> A candidate generation procedure is said to be </a:t>
            </a:r>
            <a:r>
              <a:rPr lang="en-GB" sz="2200" b="0" i="1" dirty="0" smtClean="0"/>
              <a:t>complete if it does not omit </a:t>
            </a:r>
            <a:r>
              <a:rPr lang="en-GB" sz="2200" b="0" dirty="0" smtClean="0"/>
              <a:t>any frequent </a:t>
            </a:r>
            <a:r>
              <a:rPr lang="en-GB" sz="2200" b="0" dirty="0" err="1" smtClean="0"/>
              <a:t>itemsets</a:t>
            </a:r>
            <a:r>
              <a:rPr lang="en-GB" sz="2200" b="0" dirty="0" smtClean="0"/>
              <a:t>. </a:t>
            </a:r>
          </a:p>
          <a:p>
            <a:pPr algn="just">
              <a:buFont typeface="Wingdings" pitchFamily="2" charset="2"/>
              <a:buChar char="q"/>
            </a:pPr>
            <a:r>
              <a:rPr lang="en-GB" sz="2200" b="0" dirty="0" smtClean="0"/>
              <a:t> </a:t>
            </a:r>
            <a:r>
              <a:rPr lang="en-GB" sz="2200" b="0" dirty="0" smtClean="0">
                <a:solidFill>
                  <a:srgbClr val="004442"/>
                </a:solidFill>
              </a:rPr>
              <a:t>To ensure completeness, the set of candidate </a:t>
            </a:r>
            <a:r>
              <a:rPr lang="en-GB" sz="2200" b="0" dirty="0" err="1" smtClean="0">
                <a:solidFill>
                  <a:srgbClr val="004442"/>
                </a:solidFill>
              </a:rPr>
              <a:t>itemsets</a:t>
            </a:r>
            <a:r>
              <a:rPr lang="en-GB" sz="2200" b="0" dirty="0" smtClean="0">
                <a:solidFill>
                  <a:srgbClr val="004442"/>
                </a:solidFill>
              </a:rPr>
              <a:t> must subsume the set of all frequent </a:t>
            </a:r>
            <a:r>
              <a:rPr lang="en-GB" sz="2200" b="0" dirty="0" err="1" smtClean="0">
                <a:solidFill>
                  <a:srgbClr val="004442"/>
                </a:solidFill>
              </a:rPr>
              <a:t>itemsets</a:t>
            </a:r>
            <a:r>
              <a:rPr lang="en-GB" sz="2200" b="0" dirty="0" smtClean="0">
                <a:solidFill>
                  <a:srgbClr val="004442"/>
                </a:solidFill>
              </a:rPr>
              <a:t>, i.e., </a:t>
            </a:r>
            <a:r>
              <a:rPr lang="en-GB" sz="2200" b="0" i="1" dirty="0" smtClean="0">
                <a:solidFill>
                  <a:srgbClr val="004442"/>
                </a:solidFill>
              </a:rPr>
              <a:t>∀k : </a:t>
            </a:r>
            <a:r>
              <a:rPr lang="en-GB" sz="2200" b="0" i="1" dirty="0" err="1" smtClean="0">
                <a:solidFill>
                  <a:srgbClr val="004442"/>
                </a:solidFill>
              </a:rPr>
              <a:t>F</a:t>
            </a:r>
            <a:r>
              <a:rPr lang="en-GB" sz="2200" b="0" i="1" baseline="-25000" dirty="0" err="1" smtClean="0">
                <a:solidFill>
                  <a:srgbClr val="004442"/>
                </a:solidFill>
              </a:rPr>
              <a:t>k</a:t>
            </a:r>
            <a:r>
              <a:rPr lang="en-GB" sz="2200" b="0" i="1" dirty="0" smtClean="0">
                <a:solidFill>
                  <a:srgbClr val="004442"/>
                </a:solidFill>
              </a:rPr>
              <a:t> ⊆ C</a:t>
            </a:r>
            <a:r>
              <a:rPr lang="en-GB" sz="2200" b="0" i="1" baseline="-25000" dirty="0" smtClean="0">
                <a:solidFill>
                  <a:srgbClr val="004442"/>
                </a:solidFill>
              </a:rPr>
              <a:t>k</a:t>
            </a:r>
            <a:r>
              <a:rPr lang="en-GB" sz="2200" b="0" i="1" dirty="0" smtClean="0">
                <a:solidFill>
                  <a:srgbClr val="004442"/>
                </a:solidFill>
              </a:rPr>
              <a:t>. A candidate </a:t>
            </a:r>
            <a:r>
              <a:rPr lang="en-GB" sz="2200" b="0" dirty="0" smtClean="0">
                <a:solidFill>
                  <a:srgbClr val="004442"/>
                </a:solidFill>
              </a:rPr>
              <a:t>generation procedure is </a:t>
            </a:r>
            <a:r>
              <a:rPr lang="en-GB" sz="2200" b="0" i="1" dirty="0" smtClean="0">
                <a:solidFill>
                  <a:srgbClr val="004442"/>
                </a:solidFill>
              </a:rPr>
              <a:t>non-redundant if it does not generate the same candidate </a:t>
            </a:r>
            <a:r>
              <a:rPr lang="en-GB" sz="2200" b="0" dirty="0" err="1" smtClean="0">
                <a:solidFill>
                  <a:srgbClr val="004442"/>
                </a:solidFill>
              </a:rPr>
              <a:t>itemset</a:t>
            </a:r>
            <a:r>
              <a:rPr lang="en-GB" sz="2200" b="0" dirty="0" smtClean="0">
                <a:solidFill>
                  <a:srgbClr val="004442"/>
                </a:solidFill>
              </a:rPr>
              <a:t> more than once. </a:t>
            </a:r>
          </a:p>
          <a:p>
            <a:pPr algn="just">
              <a:buFont typeface="Wingdings" pitchFamily="2" charset="2"/>
              <a:buChar char="q"/>
            </a:pPr>
            <a:r>
              <a:rPr lang="en-GB" sz="2200" b="0" dirty="0" smtClean="0"/>
              <a:t> </a:t>
            </a:r>
            <a:r>
              <a:rPr lang="en-GB" sz="2200" b="0" dirty="0" smtClean="0">
                <a:solidFill>
                  <a:srgbClr val="C00000"/>
                </a:solidFill>
              </a:rPr>
              <a:t>For example, the candidate </a:t>
            </a:r>
            <a:r>
              <a:rPr lang="en-GB" sz="2200" b="0" dirty="0" err="1" smtClean="0">
                <a:solidFill>
                  <a:srgbClr val="C00000"/>
                </a:solidFill>
              </a:rPr>
              <a:t>itemset</a:t>
            </a:r>
            <a:r>
              <a:rPr lang="en-GB" sz="2200" b="0" dirty="0" smtClean="0">
                <a:solidFill>
                  <a:srgbClr val="C00000"/>
                </a:solidFill>
              </a:rPr>
              <a:t> </a:t>
            </a:r>
            <a:r>
              <a:rPr lang="en-GB" sz="2200" b="0" i="1" dirty="0" smtClean="0">
                <a:solidFill>
                  <a:srgbClr val="C00000"/>
                </a:solidFill>
              </a:rPr>
              <a:t>{a, b, c, d} </a:t>
            </a:r>
            <a:r>
              <a:rPr lang="en-GB" sz="2200" b="0" dirty="0" smtClean="0">
                <a:solidFill>
                  <a:srgbClr val="C00000"/>
                </a:solidFill>
              </a:rPr>
              <a:t>can be generated in many ways—by merging </a:t>
            </a:r>
            <a:r>
              <a:rPr lang="en-GB" sz="2200" b="0" i="1" dirty="0" smtClean="0">
                <a:solidFill>
                  <a:srgbClr val="C00000"/>
                </a:solidFill>
              </a:rPr>
              <a:t>{a, b, c} with {d}, {b, d} with {a, c}, {c} with {a, b, d}, etc. </a:t>
            </a:r>
          </a:p>
          <a:p>
            <a:pPr algn="just">
              <a:buFont typeface="Wingdings" pitchFamily="2" charset="2"/>
              <a:buChar char="q"/>
            </a:pPr>
            <a:r>
              <a:rPr lang="en-GB" sz="2200" b="0" i="1" dirty="0" smtClean="0"/>
              <a:t> Generation of duplicate candidates leads to </a:t>
            </a:r>
            <a:r>
              <a:rPr lang="en-GB" sz="2200" b="0" dirty="0" smtClean="0"/>
              <a:t>wasted computations and thus should be avoided for efficiency reasons. </a:t>
            </a:r>
          </a:p>
          <a:p>
            <a:pPr algn="just">
              <a:buFont typeface="Wingdings" pitchFamily="2" charset="2"/>
              <a:buChar char="q"/>
            </a:pPr>
            <a:r>
              <a:rPr lang="en-GB" sz="2200" b="0" dirty="0" smtClean="0"/>
              <a:t> </a:t>
            </a:r>
            <a:r>
              <a:rPr lang="en-GB" sz="2200" b="0" dirty="0" smtClean="0">
                <a:solidFill>
                  <a:srgbClr val="C00000"/>
                </a:solidFill>
              </a:rPr>
              <a:t>Also, an effective candidate generation procedure should avoid generating too many unnecessary candidates. A candidate </a:t>
            </a:r>
            <a:r>
              <a:rPr lang="en-GB" sz="2200" b="0" dirty="0" err="1" smtClean="0">
                <a:solidFill>
                  <a:srgbClr val="C00000"/>
                </a:solidFill>
              </a:rPr>
              <a:t>itemset</a:t>
            </a:r>
            <a:r>
              <a:rPr lang="en-GB" sz="2200" b="0" dirty="0" smtClean="0">
                <a:solidFill>
                  <a:srgbClr val="C00000"/>
                </a:solidFill>
              </a:rPr>
              <a:t> is unnecessary if at least one of its subsets is infrequent, and thus, eliminated in the candidate pruning step.</a:t>
            </a:r>
            <a:endParaRPr lang="en-US" sz="2200" b="0" dirty="0">
              <a:solidFill>
                <a:srgbClr val="C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14691" name="Picture 3"/>
          <p:cNvPicPr>
            <a:picLocks noChangeAspect="1" noChangeArrowheads="1"/>
          </p:cNvPicPr>
          <p:nvPr/>
        </p:nvPicPr>
        <p:blipFill>
          <a:blip r:embed="rId2" cstate="print"/>
          <a:srcRect/>
          <a:stretch>
            <a:fillRect/>
          </a:stretch>
        </p:blipFill>
        <p:spPr bwMode="auto">
          <a:xfrm>
            <a:off x="1600200" y="5334000"/>
            <a:ext cx="5610225" cy="1524000"/>
          </a:xfrm>
          <a:prstGeom prst="rect">
            <a:avLst/>
          </a:prstGeom>
          <a:noFill/>
          <a:ln w="9525">
            <a:noFill/>
            <a:miter lim="800000"/>
            <a:headEnd/>
            <a:tailEnd/>
          </a:ln>
        </p:spPr>
      </p:pic>
      <p:pic>
        <p:nvPicPr>
          <p:cNvPr id="114692" name="Picture 4"/>
          <p:cNvPicPr>
            <a:picLocks noChangeAspect="1" noChangeArrowheads="1"/>
          </p:cNvPicPr>
          <p:nvPr/>
        </p:nvPicPr>
        <p:blipFill>
          <a:blip r:embed="rId3" cstate="print"/>
          <a:srcRect/>
          <a:stretch>
            <a:fillRect/>
          </a:stretch>
        </p:blipFill>
        <p:spPr bwMode="auto">
          <a:xfrm>
            <a:off x="33338" y="19050"/>
            <a:ext cx="9077325" cy="5314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6" name="Title 1"/>
          <p:cNvSpPr>
            <a:spLocks noGrp="1"/>
          </p:cNvSpPr>
          <p:nvPr>
            <p:ph type="title"/>
          </p:nvPr>
        </p:nvSpPr>
        <p:spPr>
          <a:xfrm>
            <a:off x="0" y="0"/>
            <a:ext cx="9144000" cy="533400"/>
          </a:xfrm>
          <a:solidFill>
            <a:srgbClr val="FFFFCC"/>
          </a:solidFill>
        </p:spPr>
        <p:txBody>
          <a:bodyPr/>
          <a:lstStyle/>
          <a:p>
            <a:r>
              <a:rPr lang="en-US" sz="2400" dirty="0" smtClean="0"/>
              <a:t>Candidate Generation and Pruning </a:t>
            </a:r>
            <a:r>
              <a:rPr lang="en-US" altLang="en-US" sz="2400" dirty="0" smtClean="0"/>
              <a:t>: Brute-force method</a:t>
            </a:r>
          </a:p>
        </p:txBody>
      </p:sp>
      <p:pic>
        <p:nvPicPr>
          <p:cNvPr id="199682" name="Picture 2"/>
          <p:cNvPicPr>
            <a:picLocks noChangeAspect="1" noChangeArrowheads="1"/>
          </p:cNvPicPr>
          <p:nvPr/>
        </p:nvPicPr>
        <p:blipFill>
          <a:blip r:embed="rId2" cstate="print"/>
          <a:srcRect/>
          <a:stretch>
            <a:fillRect/>
          </a:stretch>
        </p:blipFill>
        <p:spPr bwMode="auto">
          <a:xfrm>
            <a:off x="0" y="533400"/>
            <a:ext cx="9144000" cy="4343400"/>
          </a:xfrm>
          <a:prstGeom prst="rect">
            <a:avLst/>
          </a:prstGeom>
          <a:noFill/>
          <a:ln w="9525">
            <a:solidFill>
              <a:srgbClr val="7D0508"/>
            </a:solid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0" y="0"/>
            <a:ext cx="9144000" cy="457200"/>
          </a:xfr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a:lstStyle/>
          <a:p>
            <a:r>
              <a:rPr lang="en-GB" altLang="en-US" sz="2000" b="0" dirty="0" smtClean="0">
                <a:latin typeface="Arial" pitchFamily="34" charset="0"/>
                <a:cs typeface="Arial" pitchFamily="34" charset="0"/>
              </a:rPr>
              <a:t>Candidate Generation and Pruning : Brute-force method</a:t>
            </a:r>
            <a:endParaRPr lang="en-US" altLang="en-US" sz="2000" b="0" dirty="0" smtClean="0">
              <a:latin typeface="Arial" pitchFamily="34" charset="0"/>
              <a:cs typeface="Arial" pitchFamily="34" charset="0"/>
            </a:endParaRPr>
          </a:p>
        </p:txBody>
      </p:sp>
      <p:pic>
        <p:nvPicPr>
          <p:cNvPr id="24579" name="Picture 2"/>
          <p:cNvPicPr>
            <a:picLocks noChangeAspect="1" noChangeArrowheads="1"/>
          </p:cNvPicPr>
          <p:nvPr/>
        </p:nvPicPr>
        <p:blipFill>
          <a:blip r:embed="rId2" cstate="print">
            <a:lum contrast="40000"/>
            <a:extLst>
              <a:ext uri="{28A0092B-C50C-407E-A947-70E740481C1C}">
                <a14:useLocalDpi xmlns:a14="http://schemas.microsoft.com/office/drawing/2010/main" val="0"/>
              </a:ext>
            </a:extLst>
          </a:blip>
          <a:srcRect/>
          <a:stretch>
            <a:fillRect/>
          </a:stretch>
        </p:blipFill>
        <p:spPr bwMode="auto">
          <a:xfrm>
            <a:off x="0" y="685800"/>
            <a:ext cx="777875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4" name="Picture 2"/>
          <p:cNvPicPr>
            <a:picLocks noChangeAspect="1" noChangeArrowheads="1"/>
          </p:cNvPicPr>
          <p:nvPr/>
        </p:nvPicPr>
        <p:blipFill>
          <a:blip r:embed="rId3" cstate="print">
            <a:lum contrast="40000"/>
            <a:extLst>
              <a:ext uri="{28A0092B-C50C-407E-A947-70E740481C1C}">
                <a14:useLocalDpi xmlns:a14="http://schemas.microsoft.com/office/drawing/2010/main" val="0"/>
              </a:ext>
            </a:extLst>
          </a:blip>
          <a:srcRect l="12039" r="70956" b="62019"/>
          <a:stretch>
            <a:fillRect/>
          </a:stretch>
        </p:blipFill>
        <p:spPr bwMode="auto">
          <a:xfrm>
            <a:off x="7086600" y="533400"/>
            <a:ext cx="20574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5"/>
          <p:cNvSpPr/>
          <p:nvPr/>
        </p:nvSpPr>
        <p:spPr bwMode="auto">
          <a:xfrm>
            <a:off x="1447800" y="5638800"/>
            <a:ext cx="228600" cy="381000"/>
          </a:xfrm>
          <a:prstGeom prst="rect">
            <a:avLst/>
          </a:prstGeom>
          <a:solidFill>
            <a:srgbClr val="FFFFE7"/>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7" name="Picture 3"/>
          <p:cNvPicPr>
            <a:picLocks noChangeAspect="1" noChangeArrowheads="1"/>
          </p:cNvPicPr>
          <p:nvPr/>
        </p:nvPicPr>
        <p:blipFill>
          <a:blip r:embed="rId4" cstate="print"/>
          <a:srcRect/>
          <a:stretch>
            <a:fillRect/>
          </a:stretch>
        </p:blipFill>
        <p:spPr bwMode="auto">
          <a:xfrm>
            <a:off x="5715000" y="3810000"/>
            <a:ext cx="3429000" cy="2514600"/>
          </a:xfrm>
          <a:prstGeom prst="rect">
            <a:avLst/>
          </a:prstGeom>
          <a:noFill/>
          <a:ln w="9525">
            <a:solidFill>
              <a:srgbClr val="C00000"/>
            </a:solidFill>
            <a:miter lim="800000"/>
            <a:headEnd/>
            <a:tailEnd/>
          </a:ln>
        </p:spPr>
      </p:pic>
      <p:sp>
        <p:nvSpPr>
          <p:cNvPr id="8" name="TextBox 7"/>
          <p:cNvSpPr txBox="1"/>
          <p:nvPr/>
        </p:nvSpPr>
        <p:spPr>
          <a:xfrm>
            <a:off x="228600" y="838200"/>
            <a:ext cx="1676400" cy="461665"/>
          </a:xfrm>
          <a:prstGeom prst="rect">
            <a:avLst/>
          </a:prstGeom>
          <a:noFill/>
          <a:ln>
            <a:solidFill>
              <a:srgbClr val="C00000"/>
            </a:solidFill>
          </a:ln>
        </p:spPr>
        <p:txBody>
          <a:bodyPr wrap="square" rtlCol="0">
            <a:spAutoFit/>
          </a:bodyPr>
          <a:lstStyle/>
          <a:p>
            <a:r>
              <a:rPr lang="en-US" sz="2400" b="0" dirty="0" smtClean="0">
                <a:solidFill>
                  <a:schemeClr val="accent5">
                    <a:lumMod val="10000"/>
                  </a:schemeClr>
                </a:solidFill>
              </a:rPr>
              <a:t>Figure - 6</a:t>
            </a:r>
            <a:endParaRPr lang="en-US" sz="2400" b="0" dirty="0">
              <a:solidFill>
                <a:schemeClr val="accent5">
                  <a:lumMod val="10000"/>
                </a:schemeClr>
              </a:solidFill>
            </a:endParaRPr>
          </a:p>
        </p:txBody>
      </p:sp>
      <p:sp>
        <p:nvSpPr>
          <p:cNvPr id="10" name="Rectangle 9"/>
          <p:cNvSpPr/>
          <p:nvPr/>
        </p:nvSpPr>
        <p:spPr bwMode="auto">
          <a:xfrm>
            <a:off x="1295400" y="6324600"/>
            <a:ext cx="1524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49506" name="Picture 2"/>
          <p:cNvPicPr>
            <a:picLocks noChangeAspect="1" noChangeArrowheads="1"/>
          </p:cNvPicPr>
          <p:nvPr/>
        </p:nvPicPr>
        <p:blipFill>
          <a:blip r:embed="rId5" cstate="print"/>
          <a:srcRect/>
          <a:stretch>
            <a:fillRect/>
          </a:stretch>
        </p:blipFill>
        <p:spPr bwMode="auto">
          <a:xfrm>
            <a:off x="1295400" y="4648200"/>
            <a:ext cx="1095375" cy="876300"/>
          </a:xfrm>
          <a:prstGeom prst="rect">
            <a:avLst/>
          </a:prstGeom>
          <a:noFill/>
          <a:ln w="9525">
            <a:noFill/>
            <a:miter lim="800000"/>
            <a:headEnd/>
            <a:tailEnd/>
          </a:ln>
        </p:spPr>
      </p:pic>
      <p:cxnSp>
        <p:nvCxnSpPr>
          <p:cNvPr id="12" name="Straight Arrow Connector 11"/>
          <p:cNvCxnSpPr>
            <a:endCxn id="7" idx="1"/>
          </p:cNvCxnSpPr>
          <p:nvPr/>
        </p:nvCxnSpPr>
        <p:spPr bwMode="auto">
          <a:xfrm>
            <a:off x="4419600" y="4648200"/>
            <a:ext cx="1295400" cy="419100"/>
          </a:xfrm>
          <a:prstGeom prst="straightConnector1">
            <a:avLst/>
          </a:prstGeom>
          <a:solidFill>
            <a:schemeClr val="accent1"/>
          </a:solidFill>
          <a:ln w="50800" cap="flat" cmpd="sng" algn="ctr">
            <a:solidFill>
              <a:srgbClr val="C00000"/>
            </a:solidFill>
            <a:prstDash val="sysDot"/>
            <a:round/>
            <a:headEnd type="none" w="med" len="med"/>
            <a:tailEnd type="arrow"/>
          </a:ln>
          <a:effectLst/>
        </p:spPr>
      </p:cxnSp>
      <p:sp>
        <p:nvSpPr>
          <p:cNvPr id="13" name="TextBox 12"/>
          <p:cNvSpPr txBox="1"/>
          <p:nvPr/>
        </p:nvSpPr>
        <p:spPr>
          <a:xfrm>
            <a:off x="4419600" y="4876800"/>
            <a:ext cx="990600" cy="1169551"/>
          </a:xfrm>
          <a:prstGeom prst="rect">
            <a:avLst/>
          </a:prstGeom>
          <a:noFill/>
        </p:spPr>
        <p:txBody>
          <a:bodyPr wrap="square" rtlCol="0">
            <a:spAutoFit/>
          </a:bodyPr>
          <a:lstStyle/>
          <a:p>
            <a:r>
              <a:rPr lang="en-US" dirty="0" smtClean="0">
                <a:solidFill>
                  <a:srgbClr val="C00000"/>
                </a:solidFill>
              </a:rPr>
              <a:t>Check Table-1 for support count</a:t>
            </a:r>
            <a:endParaRPr lang="en-US" dirty="0">
              <a:solidFill>
                <a:srgbClr val="C00000"/>
              </a:solidFill>
            </a:endParaRPr>
          </a:p>
        </p:txBody>
      </p:sp>
      <p:sp>
        <p:nvSpPr>
          <p:cNvPr id="14" name="TextBox 13"/>
          <p:cNvSpPr txBox="1"/>
          <p:nvPr/>
        </p:nvSpPr>
        <p:spPr>
          <a:xfrm>
            <a:off x="7086600" y="3200400"/>
            <a:ext cx="1219200" cy="461665"/>
          </a:xfrm>
          <a:prstGeom prst="rect">
            <a:avLst/>
          </a:prstGeom>
          <a:noFill/>
        </p:spPr>
        <p:txBody>
          <a:bodyPr wrap="square" rtlCol="0">
            <a:spAutoFit/>
          </a:bodyPr>
          <a:lstStyle/>
          <a:p>
            <a:r>
              <a:rPr lang="en-US" sz="2400" b="0" dirty="0" smtClean="0">
                <a:solidFill>
                  <a:srgbClr val="C00000"/>
                </a:solidFill>
                <a:sym typeface="Symbol"/>
              </a:rPr>
              <a:t> = 2</a:t>
            </a:r>
            <a:endParaRPr lang="en-US" sz="2400" b="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57200" y="6400800"/>
            <a:ext cx="5638800" cy="3048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 name="Rectangle 3"/>
          <p:cNvSpPr/>
          <p:nvPr/>
        </p:nvSpPr>
        <p:spPr>
          <a:xfrm>
            <a:off x="0" y="0"/>
            <a:ext cx="9144000" cy="46166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noFill/>
          </a:ln>
        </p:spPr>
        <p:txBody>
          <a:bodyPr wrap="square">
            <a:spAutoFit/>
          </a:bodyPr>
          <a:lstStyle/>
          <a:p>
            <a:pPr algn="ctr"/>
            <a:r>
              <a:rPr lang="en-US" sz="2400" b="0" dirty="0" smtClean="0"/>
              <a:t>F</a:t>
            </a:r>
            <a:r>
              <a:rPr lang="en-US" sz="2400" b="0" i="1" baseline="-25000" dirty="0" smtClean="0"/>
              <a:t>k−1 </a:t>
            </a:r>
            <a:r>
              <a:rPr lang="en-US" sz="2400" b="0" i="1" dirty="0" smtClean="0"/>
              <a:t>× F</a:t>
            </a:r>
            <a:r>
              <a:rPr lang="en-US" sz="2400" b="0" i="1" baseline="-25000" dirty="0" smtClean="0"/>
              <a:t>1</a:t>
            </a:r>
            <a:r>
              <a:rPr lang="en-US" sz="2400" b="0" i="1" dirty="0" smtClean="0"/>
              <a:t> Method</a:t>
            </a:r>
            <a:endParaRPr lang="en-US" sz="2400" b="0" dirty="0"/>
          </a:p>
        </p:txBody>
      </p:sp>
      <p:sp>
        <p:nvSpPr>
          <p:cNvPr id="5" name="Rectangle 4"/>
          <p:cNvSpPr/>
          <p:nvPr/>
        </p:nvSpPr>
        <p:spPr>
          <a:xfrm>
            <a:off x="0" y="425470"/>
            <a:ext cx="9144000" cy="6432530"/>
          </a:xfrm>
          <a:prstGeom prst="rect">
            <a:avLst/>
          </a:prstGeom>
          <a:solidFill>
            <a:srgbClr val="FFFFCC"/>
          </a:solidFill>
          <a:ln>
            <a:solidFill>
              <a:schemeClr val="tx1"/>
            </a:solidFill>
          </a:ln>
        </p:spPr>
        <p:txBody>
          <a:bodyPr wrap="square">
            <a:spAutoFit/>
          </a:bodyPr>
          <a:lstStyle/>
          <a:p>
            <a:pPr algn="just">
              <a:buFont typeface="Wingdings" pitchFamily="2" charset="2"/>
              <a:buChar char="q"/>
            </a:pPr>
            <a:r>
              <a:rPr lang="en-GB" sz="2200" b="0" dirty="0" smtClean="0"/>
              <a:t> </a:t>
            </a:r>
            <a:r>
              <a:rPr lang="en-GB" sz="2200" b="0" dirty="0" smtClean="0">
                <a:solidFill>
                  <a:srgbClr val="004442"/>
                </a:solidFill>
              </a:rPr>
              <a:t>An alternative method for candidate generation is to extend each frequent (</a:t>
            </a:r>
            <a:r>
              <a:rPr lang="en-GB" sz="2200" b="0" i="1" dirty="0" smtClean="0">
                <a:solidFill>
                  <a:srgbClr val="004442"/>
                </a:solidFill>
              </a:rPr>
              <a:t>k − 1)-</a:t>
            </a:r>
            <a:r>
              <a:rPr lang="en-GB" sz="2200" b="0" i="1" dirty="0" err="1" smtClean="0">
                <a:solidFill>
                  <a:srgbClr val="004442"/>
                </a:solidFill>
              </a:rPr>
              <a:t>itemset</a:t>
            </a:r>
            <a:r>
              <a:rPr lang="en-GB" sz="2200" b="0" i="1" dirty="0" smtClean="0">
                <a:solidFill>
                  <a:srgbClr val="004442"/>
                </a:solidFill>
              </a:rPr>
              <a:t> with frequent items that are not part </a:t>
            </a:r>
            <a:r>
              <a:rPr lang="en-GB" sz="2200" b="0" dirty="0" smtClean="0">
                <a:solidFill>
                  <a:srgbClr val="004442"/>
                </a:solidFill>
              </a:rPr>
              <a:t>of the        (</a:t>
            </a:r>
            <a:r>
              <a:rPr lang="en-GB" sz="2200" b="0" i="1" dirty="0" smtClean="0">
                <a:solidFill>
                  <a:srgbClr val="004442"/>
                </a:solidFill>
              </a:rPr>
              <a:t>k − 1)-</a:t>
            </a:r>
            <a:r>
              <a:rPr lang="en-GB" sz="2200" b="0" i="1" dirty="0" err="1" smtClean="0">
                <a:solidFill>
                  <a:srgbClr val="004442"/>
                </a:solidFill>
              </a:rPr>
              <a:t>itemset</a:t>
            </a:r>
            <a:r>
              <a:rPr lang="en-GB" sz="2200" b="0" i="1" dirty="0" smtClean="0">
                <a:solidFill>
                  <a:srgbClr val="004442"/>
                </a:solidFill>
              </a:rPr>
              <a:t>. </a:t>
            </a:r>
          </a:p>
          <a:p>
            <a:pPr algn="just">
              <a:buFont typeface="Wingdings" pitchFamily="2" charset="2"/>
              <a:buChar char="q"/>
            </a:pPr>
            <a:r>
              <a:rPr lang="en-GB" sz="2200" b="0" i="1" dirty="0" smtClean="0"/>
              <a:t> Figure 7 illustrates </a:t>
            </a:r>
            <a:r>
              <a:rPr lang="en-GB" sz="2200" b="0" i="1" dirty="0" smtClean="0">
                <a:solidFill>
                  <a:srgbClr val="C00000"/>
                </a:solidFill>
              </a:rPr>
              <a:t>how a frequent 2-itemset such as {Beer, Diapers} can be expanded with a frequent item such as Bread to </a:t>
            </a:r>
            <a:r>
              <a:rPr lang="en-GB" sz="2200" b="0" dirty="0" smtClean="0">
                <a:solidFill>
                  <a:srgbClr val="C00000"/>
                </a:solidFill>
              </a:rPr>
              <a:t>produce a candidate 3-itemset </a:t>
            </a:r>
            <a:r>
              <a:rPr lang="en-GB" sz="2200" b="0" i="1" dirty="0" smtClean="0">
                <a:solidFill>
                  <a:srgbClr val="C00000"/>
                </a:solidFill>
              </a:rPr>
              <a:t>{Beer, Diapers, Bread}.</a:t>
            </a:r>
          </a:p>
          <a:p>
            <a:pPr>
              <a:buFont typeface="Wingdings" pitchFamily="2" charset="2"/>
              <a:buChar char="q"/>
            </a:pPr>
            <a:r>
              <a:rPr lang="en-GB" sz="2200" b="0" dirty="0" smtClean="0"/>
              <a:t> </a:t>
            </a:r>
            <a:r>
              <a:rPr lang="en-GB" sz="2200" b="0" dirty="0" smtClean="0">
                <a:solidFill>
                  <a:srgbClr val="004442"/>
                </a:solidFill>
              </a:rPr>
              <a:t>The procedure is complete because every frequent </a:t>
            </a:r>
            <a:r>
              <a:rPr lang="en-GB" sz="2200" b="0" i="1" dirty="0" smtClean="0">
                <a:solidFill>
                  <a:srgbClr val="004442"/>
                </a:solidFill>
              </a:rPr>
              <a:t>k-</a:t>
            </a:r>
            <a:r>
              <a:rPr lang="en-GB" sz="2200" b="0" i="1" dirty="0" err="1" smtClean="0">
                <a:solidFill>
                  <a:srgbClr val="004442"/>
                </a:solidFill>
              </a:rPr>
              <a:t>itemset</a:t>
            </a:r>
            <a:r>
              <a:rPr lang="en-GB" sz="2200" b="0" i="1" dirty="0" smtClean="0">
                <a:solidFill>
                  <a:srgbClr val="004442"/>
                </a:solidFill>
              </a:rPr>
              <a:t> is composed </a:t>
            </a:r>
            <a:r>
              <a:rPr lang="en-GB" sz="2200" b="0" dirty="0" smtClean="0">
                <a:solidFill>
                  <a:srgbClr val="004442"/>
                </a:solidFill>
              </a:rPr>
              <a:t>of a frequent (</a:t>
            </a:r>
            <a:r>
              <a:rPr lang="en-GB" sz="2200" b="0" i="1" dirty="0" smtClean="0">
                <a:solidFill>
                  <a:srgbClr val="004442"/>
                </a:solidFill>
              </a:rPr>
              <a:t>k − 1)-</a:t>
            </a:r>
            <a:r>
              <a:rPr lang="en-GB" sz="2200" b="0" i="1" dirty="0" err="1" smtClean="0">
                <a:solidFill>
                  <a:srgbClr val="004442"/>
                </a:solidFill>
              </a:rPr>
              <a:t>itemset</a:t>
            </a:r>
            <a:r>
              <a:rPr lang="en-GB" sz="2200" b="0" i="1" dirty="0" smtClean="0">
                <a:solidFill>
                  <a:srgbClr val="004442"/>
                </a:solidFill>
              </a:rPr>
              <a:t> and a frequent 1-itemset. Therefore, all frequent k-</a:t>
            </a:r>
            <a:r>
              <a:rPr lang="en-GB" sz="2200" b="0" i="1" dirty="0" err="1" smtClean="0">
                <a:solidFill>
                  <a:srgbClr val="004442"/>
                </a:solidFill>
              </a:rPr>
              <a:t>itemsets</a:t>
            </a:r>
            <a:r>
              <a:rPr lang="en-GB" sz="2200" b="0" i="1" dirty="0" smtClean="0">
                <a:solidFill>
                  <a:srgbClr val="004442"/>
                </a:solidFill>
              </a:rPr>
              <a:t> are part of the candidate k-</a:t>
            </a:r>
            <a:r>
              <a:rPr lang="en-GB" sz="2200" b="0" i="1" dirty="0" err="1" smtClean="0">
                <a:solidFill>
                  <a:srgbClr val="004442"/>
                </a:solidFill>
              </a:rPr>
              <a:t>itemsets</a:t>
            </a:r>
            <a:r>
              <a:rPr lang="en-GB" sz="2200" b="0" i="1" dirty="0" smtClean="0">
                <a:solidFill>
                  <a:srgbClr val="004442"/>
                </a:solidFill>
              </a:rPr>
              <a:t> generated by this procedure.</a:t>
            </a:r>
          </a:p>
          <a:p>
            <a:pPr>
              <a:buFont typeface="Wingdings" pitchFamily="2" charset="2"/>
              <a:buChar char="q"/>
            </a:pPr>
            <a:r>
              <a:rPr lang="en-GB" sz="2200" b="0" dirty="0" smtClean="0"/>
              <a:t> </a:t>
            </a:r>
            <a:r>
              <a:rPr lang="en-GB" sz="2200" b="0" dirty="0" smtClean="0">
                <a:solidFill>
                  <a:srgbClr val="C00000"/>
                </a:solidFill>
              </a:rPr>
              <a:t>Figure 7 shows that the F</a:t>
            </a:r>
            <a:r>
              <a:rPr lang="en-GB" sz="2200" b="0" i="1" baseline="-25000" dirty="0" smtClean="0">
                <a:solidFill>
                  <a:srgbClr val="C00000"/>
                </a:solidFill>
              </a:rPr>
              <a:t>k−1</a:t>
            </a:r>
            <a:r>
              <a:rPr lang="en-GB" sz="2200" b="0" i="1" dirty="0" smtClean="0">
                <a:solidFill>
                  <a:srgbClr val="C00000"/>
                </a:solidFill>
              </a:rPr>
              <a:t> × F</a:t>
            </a:r>
            <a:r>
              <a:rPr lang="en-GB" sz="2200" b="0" i="1" baseline="-25000" dirty="0" smtClean="0">
                <a:solidFill>
                  <a:srgbClr val="C00000"/>
                </a:solidFill>
              </a:rPr>
              <a:t>1</a:t>
            </a:r>
            <a:r>
              <a:rPr lang="en-GB" sz="2200" b="0" i="1" dirty="0" smtClean="0">
                <a:solidFill>
                  <a:srgbClr val="C00000"/>
                </a:solidFill>
              </a:rPr>
              <a:t> candidate generation method only produces </a:t>
            </a:r>
            <a:r>
              <a:rPr lang="en-GB" sz="2200" b="0" dirty="0" smtClean="0">
                <a:solidFill>
                  <a:srgbClr val="C00000"/>
                </a:solidFill>
              </a:rPr>
              <a:t>four candidate 3-itemsets, instead of the                </a:t>
            </a:r>
            <a:r>
              <a:rPr lang="en-US" sz="2200" b="0" dirty="0" err="1" smtClean="0">
                <a:solidFill>
                  <a:srgbClr val="C00000"/>
                </a:solidFill>
              </a:rPr>
              <a:t>itemsets</a:t>
            </a:r>
            <a:r>
              <a:rPr lang="en-US" sz="2200" b="0" dirty="0" smtClean="0">
                <a:solidFill>
                  <a:srgbClr val="C00000"/>
                </a:solidFill>
              </a:rPr>
              <a:t> produced </a:t>
            </a:r>
            <a:r>
              <a:rPr lang="en-GB" sz="2200" b="0" dirty="0" smtClean="0">
                <a:solidFill>
                  <a:srgbClr val="C00000"/>
                </a:solidFill>
              </a:rPr>
              <a:t>by the brute-force method. </a:t>
            </a:r>
          </a:p>
          <a:p>
            <a:pPr>
              <a:buFont typeface="Wingdings" pitchFamily="2" charset="2"/>
              <a:buChar char="q"/>
            </a:pPr>
            <a:r>
              <a:rPr lang="en-GB" sz="2200" b="0" dirty="0" smtClean="0"/>
              <a:t> </a:t>
            </a:r>
            <a:r>
              <a:rPr lang="en-GB" sz="2200" b="0" dirty="0" smtClean="0">
                <a:solidFill>
                  <a:srgbClr val="004442"/>
                </a:solidFill>
              </a:rPr>
              <a:t>The F</a:t>
            </a:r>
            <a:r>
              <a:rPr lang="en-GB" sz="2200" b="0" i="1" baseline="-25000" dirty="0" smtClean="0">
                <a:solidFill>
                  <a:srgbClr val="004442"/>
                </a:solidFill>
              </a:rPr>
              <a:t>k−1</a:t>
            </a:r>
            <a:r>
              <a:rPr lang="en-GB" sz="2200" b="0" i="1" dirty="0" smtClean="0">
                <a:solidFill>
                  <a:srgbClr val="004442"/>
                </a:solidFill>
              </a:rPr>
              <a:t> × F</a:t>
            </a:r>
            <a:r>
              <a:rPr lang="en-GB" sz="2200" b="0" i="1" baseline="-25000" dirty="0" smtClean="0">
                <a:solidFill>
                  <a:srgbClr val="004442"/>
                </a:solidFill>
              </a:rPr>
              <a:t>1</a:t>
            </a:r>
            <a:r>
              <a:rPr lang="en-GB" sz="2200" b="0" i="1" dirty="0" smtClean="0">
                <a:solidFill>
                  <a:srgbClr val="004442"/>
                </a:solidFill>
              </a:rPr>
              <a:t> method generates lower number </a:t>
            </a:r>
            <a:r>
              <a:rPr lang="en-GB" sz="2200" b="0" dirty="0" smtClean="0">
                <a:solidFill>
                  <a:srgbClr val="004442"/>
                </a:solidFill>
              </a:rPr>
              <a:t>of candidates because every candidate is guaranteed to contain at least one frequent (</a:t>
            </a:r>
            <a:r>
              <a:rPr lang="en-GB" sz="2200" b="0" i="1" dirty="0" smtClean="0">
                <a:solidFill>
                  <a:srgbClr val="004442"/>
                </a:solidFill>
              </a:rPr>
              <a:t>k − 1)-</a:t>
            </a:r>
            <a:r>
              <a:rPr lang="en-GB" sz="2200" b="0" i="1" dirty="0" err="1" smtClean="0">
                <a:solidFill>
                  <a:srgbClr val="004442"/>
                </a:solidFill>
              </a:rPr>
              <a:t>itemset</a:t>
            </a:r>
            <a:r>
              <a:rPr lang="en-GB" sz="2200" b="0" i="1" dirty="0" smtClean="0">
                <a:solidFill>
                  <a:srgbClr val="004442"/>
                </a:solidFill>
              </a:rPr>
              <a:t>. </a:t>
            </a:r>
          </a:p>
          <a:p>
            <a:pPr>
              <a:buFont typeface="Wingdings" pitchFamily="2" charset="2"/>
              <a:buChar char="q"/>
            </a:pPr>
            <a:r>
              <a:rPr lang="en-GB" sz="2000" b="0" i="1" dirty="0" smtClean="0"/>
              <a:t> While this procedure is a substantial improvement </a:t>
            </a:r>
            <a:r>
              <a:rPr lang="en-GB" sz="2000" b="0" dirty="0" smtClean="0"/>
              <a:t>over the brute-force method, it can still produce a large number of unnecessary candidates, as the remaining subsets of a candidate </a:t>
            </a:r>
            <a:r>
              <a:rPr lang="en-GB" sz="2000" b="0" dirty="0" err="1" smtClean="0"/>
              <a:t>itemset</a:t>
            </a:r>
            <a:r>
              <a:rPr lang="en-GB" sz="2000" b="0" dirty="0" smtClean="0"/>
              <a:t> can still be </a:t>
            </a:r>
            <a:r>
              <a:rPr lang="en-US" sz="2000" b="0" dirty="0" smtClean="0"/>
              <a:t>infrequent.</a:t>
            </a:r>
            <a:endParaRPr lang="en-US" sz="2000" b="0" dirty="0"/>
          </a:p>
        </p:txBody>
      </p:sp>
      <p:pic>
        <p:nvPicPr>
          <p:cNvPr id="201730" name="Picture 2"/>
          <p:cNvPicPr>
            <a:picLocks noChangeAspect="1" noChangeArrowheads="1"/>
          </p:cNvPicPr>
          <p:nvPr/>
        </p:nvPicPr>
        <p:blipFill>
          <a:blip r:embed="rId2" cstate="print"/>
          <a:srcRect/>
          <a:stretch>
            <a:fillRect/>
          </a:stretch>
        </p:blipFill>
        <p:spPr bwMode="auto">
          <a:xfrm>
            <a:off x="6324600" y="4267200"/>
            <a:ext cx="1152525" cy="447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lum contrast="40000"/>
            <a:extLst>
              <a:ext uri="{28A0092B-C50C-407E-A947-70E740481C1C}">
                <a14:useLocalDpi xmlns:a14="http://schemas.microsoft.com/office/drawing/2010/main" val="0"/>
              </a:ext>
            </a:extLst>
          </a:blip>
          <a:srcRect/>
          <a:stretch>
            <a:fillRect/>
          </a:stretch>
        </p:blipFill>
        <p:spPr bwMode="auto">
          <a:xfrm>
            <a:off x="0" y="457200"/>
            <a:ext cx="9144000" cy="6400800"/>
          </a:xfrm>
          <a:prstGeom prst="rect">
            <a:avLst/>
          </a:prstGeom>
          <a:noFill/>
          <a:ln>
            <a:solidFill>
              <a:srgbClr val="7D0508"/>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1"/>
            <a:ext cx="9144000" cy="461665"/>
          </a:xfrm>
          <a:prstGeom prst="rect">
            <a:avLst/>
          </a:prstGeom>
          <a:solidFill>
            <a:srgbClr val="FFFFCC"/>
          </a:solidFill>
        </p:spPr>
        <p:txBody>
          <a:bodyPr wrap="square">
            <a:spAutoFit/>
          </a:bodyPr>
          <a:lstStyle/>
          <a:p>
            <a:pPr>
              <a:defRPr/>
            </a:pPr>
            <a:r>
              <a:rPr lang="en-US" sz="2400" b="0" dirty="0"/>
              <a:t>Candidate Generation: </a:t>
            </a:r>
            <a:r>
              <a:rPr lang="en-US" sz="2400" b="0" kern="0" dirty="0"/>
              <a:t>Merge F</a:t>
            </a:r>
            <a:r>
              <a:rPr lang="en-US" sz="2400" b="0" kern="0" baseline="-25000" dirty="0"/>
              <a:t>k-1</a:t>
            </a:r>
            <a:r>
              <a:rPr lang="en-US" sz="2400" b="0" kern="0" dirty="0"/>
              <a:t> and F</a:t>
            </a:r>
            <a:r>
              <a:rPr lang="en-US" sz="2400" b="0" kern="0" baseline="-25000" dirty="0"/>
              <a:t>1</a:t>
            </a:r>
            <a:r>
              <a:rPr lang="en-US" sz="2400" b="0" kern="0" dirty="0"/>
              <a:t> </a:t>
            </a:r>
            <a:r>
              <a:rPr lang="en-US" sz="2400" b="0" kern="0" dirty="0" err="1" smtClean="0"/>
              <a:t>itemsets</a:t>
            </a:r>
            <a:endParaRPr lang="en-US" sz="2800" b="0" dirty="0"/>
          </a:p>
        </p:txBody>
      </p:sp>
      <p:sp>
        <p:nvSpPr>
          <p:cNvPr id="5" name="TextBox 4"/>
          <p:cNvSpPr txBox="1"/>
          <p:nvPr/>
        </p:nvSpPr>
        <p:spPr>
          <a:xfrm>
            <a:off x="76200" y="5791200"/>
            <a:ext cx="1295400" cy="400110"/>
          </a:xfrm>
          <a:prstGeom prst="rect">
            <a:avLst/>
          </a:prstGeom>
          <a:solidFill>
            <a:srgbClr val="FFFFCC"/>
          </a:solidFill>
          <a:ln>
            <a:solidFill>
              <a:srgbClr val="C00000"/>
            </a:solidFill>
          </a:ln>
        </p:spPr>
        <p:txBody>
          <a:bodyPr wrap="square" rtlCol="0">
            <a:spAutoFit/>
          </a:bodyPr>
          <a:lstStyle/>
          <a:p>
            <a:pPr algn="r"/>
            <a:r>
              <a:rPr lang="en-US" sz="2000" b="0" dirty="0" smtClean="0">
                <a:solidFill>
                  <a:schemeClr val="accent5">
                    <a:lumMod val="10000"/>
                  </a:schemeClr>
                </a:solidFill>
              </a:rPr>
              <a:t>Figure - 7</a:t>
            </a:r>
            <a:endParaRPr lang="en-US" sz="2000" b="0" dirty="0">
              <a:solidFill>
                <a:schemeClr val="accent5">
                  <a:lumMod val="1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4038600" y="533400"/>
            <a:ext cx="2657475" cy="1190625"/>
          </a:xfrm>
          <a:prstGeom prst="rect">
            <a:avLst/>
          </a:prstGeom>
          <a:noFill/>
          <a:ln w="9525">
            <a:solidFill>
              <a:schemeClr val="tx1"/>
            </a:solidFill>
            <a:miter lim="800000"/>
            <a:headEnd/>
            <a:tailEnd/>
          </a:ln>
        </p:spPr>
      </p:pic>
      <p:pic>
        <p:nvPicPr>
          <p:cNvPr id="148481" name="Picture 1"/>
          <p:cNvPicPr>
            <a:picLocks noChangeAspect="1" noChangeArrowheads="1"/>
          </p:cNvPicPr>
          <p:nvPr/>
        </p:nvPicPr>
        <p:blipFill>
          <a:blip r:embed="rId4" cstate="print"/>
          <a:srcRect/>
          <a:stretch>
            <a:fillRect/>
          </a:stretch>
        </p:blipFill>
        <p:spPr bwMode="auto">
          <a:xfrm>
            <a:off x="6858000" y="533400"/>
            <a:ext cx="2133600" cy="1219200"/>
          </a:xfrm>
          <a:prstGeom prst="rect">
            <a:avLst/>
          </a:prstGeom>
          <a:noFill/>
          <a:ln w="9525">
            <a:noFill/>
            <a:miter lim="800000"/>
            <a:headEnd/>
            <a:tailEnd/>
          </a:ln>
        </p:spPr>
      </p:pic>
      <p:pic>
        <p:nvPicPr>
          <p:cNvPr id="148482" name="Picture 2"/>
          <p:cNvPicPr>
            <a:picLocks noChangeAspect="1" noChangeArrowheads="1"/>
          </p:cNvPicPr>
          <p:nvPr/>
        </p:nvPicPr>
        <p:blipFill>
          <a:blip r:embed="rId5" cstate="print"/>
          <a:srcRect/>
          <a:stretch>
            <a:fillRect/>
          </a:stretch>
        </p:blipFill>
        <p:spPr bwMode="auto">
          <a:xfrm>
            <a:off x="6096000" y="3886200"/>
            <a:ext cx="3048000" cy="1905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4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8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57200" y="6400800"/>
            <a:ext cx="5638800" cy="3048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 name="TextBox 3"/>
          <p:cNvSpPr txBox="1"/>
          <p:nvPr/>
        </p:nvSpPr>
        <p:spPr>
          <a:xfrm>
            <a:off x="0" y="0"/>
            <a:ext cx="9144000" cy="46166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rgbClr val="7D0508"/>
            </a:solidFill>
          </a:ln>
        </p:spPr>
        <p:txBody>
          <a:bodyPr wrap="square">
            <a:spAutoFit/>
          </a:bodyPr>
          <a:lstStyle/>
          <a:p>
            <a:pPr algn="ctr">
              <a:defRPr/>
            </a:pPr>
            <a:r>
              <a:rPr lang="en-US" sz="2400" b="0" dirty="0"/>
              <a:t>Candidate Generation: </a:t>
            </a:r>
            <a:r>
              <a:rPr lang="en-US" sz="2400" b="0" kern="0" dirty="0" smtClean="0"/>
              <a:t>F</a:t>
            </a:r>
            <a:r>
              <a:rPr lang="en-US" sz="2400" b="0" kern="0" baseline="-25000" dirty="0" smtClean="0"/>
              <a:t>k-1</a:t>
            </a:r>
            <a:r>
              <a:rPr lang="en-US" sz="2400" b="0" kern="0" dirty="0" smtClean="0"/>
              <a:t> x F</a:t>
            </a:r>
            <a:r>
              <a:rPr lang="en-US" sz="2400" b="0" kern="0" baseline="-25000" dirty="0" smtClean="0"/>
              <a:t>k-1</a:t>
            </a:r>
            <a:r>
              <a:rPr lang="en-US" sz="2400" b="0" kern="0" dirty="0" smtClean="0"/>
              <a:t> Method</a:t>
            </a:r>
            <a:endParaRPr lang="en-US" sz="2800" b="0" dirty="0"/>
          </a:p>
        </p:txBody>
      </p:sp>
      <p:sp>
        <p:nvSpPr>
          <p:cNvPr id="5" name="Rectangle 4"/>
          <p:cNvSpPr/>
          <p:nvPr/>
        </p:nvSpPr>
        <p:spPr>
          <a:xfrm>
            <a:off x="0" y="457200"/>
            <a:ext cx="9144000" cy="6186309"/>
          </a:xfrm>
          <a:prstGeom prst="rect">
            <a:avLst/>
          </a:prstGeom>
          <a:solidFill>
            <a:srgbClr val="FFFFCC"/>
          </a:solidFill>
          <a:ln>
            <a:solidFill>
              <a:schemeClr val="tx1"/>
            </a:solidFill>
          </a:ln>
        </p:spPr>
        <p:txBody>
          <a:bodyPr wrap="square">
            <a:spAutoFit/>
          </a:bodyPr>
          <a:lstStyle/>
          <a:p>
            <a:pPr algn="just"/>
            <a:r>
              <a:rPr lang="en-GB" sz="2400" b="0" dirty="0" smtClean="0"/>
              <a:t>This candidate generation procedure, which is used in the candidate-gen function of the </a:t>
            </a:r>
            <a:r>
              <a:rPr lang="en-GB" sz="2400" b="0" i="1" dirty="0" err="1" smtClean="0">
                <a:solidFill>
                  <a:srgbClr val="7D0508"/>
                </a:solidFill>
              </a:rPr>
              <a:t>Apriori</a:t>
            </a:r>
            <a:r>
              <a:rPr lang="en-GB" sz="2400" b="0" i="1" dirty="0" smtClean="0"/>
              <a:t> algorithm, </a:t>
            </a:r>
            <a:r>
              <a:rPr lang="en-GB" sz="2800" b="0" i="1" dirty="0" smtClean="0">
                <a:solidFill>
                  <a:srgbClr val="7D0508"/>
                </a:solidFill>
              </a:rPr>
              <a:t>merges a pair of frequent </a:t>
            </a:r>
            <a:r>
              <a:rPr lang="en-GB" sz="2800" b="0" dirty="0" smtClean="0">
                <a:solidFill>
                  <a:srgbClr val="7D0508"/>
                </a:solidFill>
              </a:rPr>
              <a:t>(</a:t>
            </a:r>
            <a:r>
              <a:rPr lang="en-GB" sz="2800" b="0" i="1" dirty="0" smtClean="0">
                <a:solidFill>
                  <a:srgbClr val="7D0508"/>
                </a:solidFill>
              </a:rPr>
              <a:t>k−1)-</a:t>
            </a:r>
            <a:r>
              <a:rPr lang="en-GB" sz="2800" b="0" i="1" dirty="0" err="1" smtClean="0">
                <a:solidFill>
                  <a:srgbClr val="7D0508"/>
                </a:solidFill>
              </a:rPr>
              <a:t>itemsets</a:t>
            </a:r>
            <a:r>
              <a:rPr lang="en-GB" sz="2800" b="0" i="1" dirty="0" smtClean="0">
                <a:solidFill>
                  <a:srgbClr val="7D0508"/>
                </a:solidFill>
              </a:rPr>
              <a:t> only if </a:t>
            </a:r>
            <a:r>
              <a:rPr lang="en-GB" sz="2800" b="0" i="1" dirty="0" smtClean="0"/>
              <a:t>their </a:t>
            </a:r>
            <a:r>
              <a:rPr lang="en-GB" sz="2800" b="0" i="1" dirty="0" smtClean="0">
                <a:solidFill>
                  <a:srgbClr val="7D0508"/>
                </a:solidFill>
              </a:rPr>
              <a:t>first k−2 items</a:t>
            </a:r>
            <a:r>
              <a:rPr lang="en-GB" sz="2800" b="0" i="1" dirty="0" smtClean="0"/>
              <a:t>, arranged in lexicographic order, </a:t>
            </a:r>
            <a:r>
              <a:rPr lang="en-GB" sz="2800" b="0" dirty="0" smtClean="0"/>
              <a:t>are identical. </a:t>
            </a:r>
          </a:p>
          <a:p>
            <a:pPr algn="just"/>
            <a:r>
              <a:rPr lang="en-GB" sz="2400" b="0" dirty="0" smtClean="0">
                <a:solidFill>
                  <a:srgbClr val="7D0508"/>
                </a:solidFill>
              </a:rPr>
              <a:t>Let </a:t>
            </a:r>
            <a:r>
              <a:rPr lang="en-GB" sz="2400" b="0" i="1" dirty="0" smtClean="0">
                <a:solidFill>
                  <a:srgbClr val="7D0508"/>
                </a:solidFill>
              </a:rPr>
              <a:t>A = {a</a:t>
            </a:r>
            <a:r>
              <a:rPr lang="en-GB" sz="2400" b="0" i="1" baseline="-25000" dirty="0" smtClean="0">
                <a:solidFill>
                  <a:srgbClr val="7D0508"/>
                </a:solidFill>
              </a:rPr>
              <a:t>1</a:t>
            </a:r>
            <a:r>
              <a:rPr lang="en-GB" sz="2400" b="0" i="1" dirty="0" smtClean="0">
                <a:solidFill>
                  <a:srgbClr val="7D0508"/>
                </a:solidFill>
              </a:rPr>
              <a:t>, a</a:t>
            </a:r>
            <a:r>
              <a:rPr lang="en-GB" sz="2400" b="0" i="1" baseline="-25000" dirty="0" smtClean="0">
                <a:solidFill>
                  <a:srgbClr val="7D0508"/>
                </a:solidFill>
              </a:rPr>
              <a:t>2</a:t>
            </a:r>
            <a:r>
              <a:rPr lang="en-GB" sz="2400" b="0" i="1" dirty="0" smtClean="0">
                <a:solidFill>
                  <a:srgbClr val="7D0508"/>
                </a:solidFill>
              </a:rPr>
              <a:t>, . . . , a</a:t>
            </a:r>
            <a:r>
              <a:rPr lang="en-GB" sz="2400" b="0" i="1" baseline="-25000" dirty="0" smtClean="0">
                <a:solidFill>
                  <a:srgbClr val="7D0508"/>
                </a:solidFill>
              </a:rPr>
              <a:t>k−1</a:t>
            </a:r>
            <a:r>
              <a:rPr lang="en-GB" sz="2400" b="0" i="1" dirty="0" smtClean="0">
                <a:solidFill>
                  <a:srgbClr val="7D0508"/>
                </a:solidFill>
              </a:rPr>
              <a:t>} and B = {b</a:t>
            </a:r>
            <a:r>
              <a:rPr lang="en-GB" sz="2400" b="0" i="1" baseline="-25000" dirty="0" smtClean="0">
                <a:solidFill>
                  <a:srgbClr val="7D0508"/>
                </a:solidFill>
              </a:rPr>
              <a:t>1</a:t>
            </a:r>
            <a:r>
              <a:rPr lang="en-GB" sz="2400" b="0" i="1" dirty="0" smtClean="0">
                <a:solidFill>
                  <a:srgbClr val="7D0508"/>
                </a:solidFill>
              </a:rPr>
              <a:t>, b</a:t>
            </a:r>
            <a:r>
              <a:rPr lang="en-GB" sz="2400" b="0" i="1" baseline="-25000" dirty="0" smtClean="0">
                <a:solidFill>
                  <a:srgbClr val="7D0508"/>
                </a:solidFill>
              </a:rPr>
              <a:t>2</a:t>
            </a:r>
            <a:r>
              <a:rPr lang="en-GB" sz="2400" b="0" i="1" dirty="0" smtClean="0">
                <a:solidFill>
                  <a:srgbClr val="7D0508"/>
                </a:solidFill>
              </a:rPr>
              <a:t>, . . . , b</a:t>
            </a:r>
            <a:r>
              <a:rPr lang="en-GB" sz="2400" b="0" i="1" baseline="-25000" dirty="0" smtClean="0">
                <a:solidFill>
                  <a:srgbClr val="7D0508"/>
                </a:solidFill>
              </a:rPr>
              <a:t>k−1</a:t>
            </a:r>
            <a:r>
              <a:rPr lang="en-GB" sz="2400" b="0" i="1" dirty="0" smtClean="0">
                <a:solidFill>
                  <a:srgbClr val="7D0508"/>
                </a:solidFill>
              </a:rPr>
              <a:t>} be a pair </a:t>
            </a:r>
            <a:r>
              <a:rPr lang="en-GB" sz="2400" b="0" dirty="0" smtClean="0">
                <a:solidFill>
                  <a:srgbClr val="7D0508"/>
                </a:solidFill>
              </a:rPr>
              <a:t>of frequent (</a:t>
            </a:r>
            <a:r>
              <a:rPr lang="en-GB" sz="2400" b="0" i="1" dirty="0" smtClean="0">
                <a:solidFill>
                  <a:srgbClr val="7D0508"/>
                </a:solidFill>
              </a:rPr>
              <a:t>k − 1)-</a:t>
            </a:r>
            <a:r>
              <a:rPr lang="en-GB" sz="2400" b="0" i="1" dirty="0" err="1" smtClean="0">
                <a:solidFill>
                  <a:srgbClr val="7D0508"/>
                </a:solidFill>
              </a:rPr>
              <a:t>itemsets</a:t>
            </a:r>
            <a:r>
              <a:rPr lang="en-GB" sz="2400" b="0" i="1" dirty="0" smtClean="0"/>
              <a:t>, arranged lexicographically. </a:t>
            </a:r>
          </a:p>
          <a:p>
            <a:pPr algn="just"/>
            <a:r>
              <a:rPr lang="en-GB" sz="2400" b="0" i="1" dirty="0" smtClean="0"/>
              <a:t>A and B are merged </a:t>
            </a:r>
            <a:r>
              <a:rPr lang="en-GB" sz="2400" b="0" dirty="0" smtClean="0"/>
              <a:t>if they satisfy the following conditions:</a:t>
            </a:r>
          </a:p>
          <a:p>
            <a:pPr algn="ctr"/>
            <a:r>
              <a:rPr lang="en-US" sz="2400" b="0" i="1" dirty="0" err="1" smtClean="0">
                <a:solidFill>
                  <a:srgbClr val="7030A0"/>
                </a:solidFill>
              </a:rPr>
              <a:t>a</a:t>
            </a:r>
            <a:r>
              <a:rPr lang="en-US" sz="2400" b="0" i="1" baseline="-25000" dirty="0" err="1" smtClean="0">
                <a:solidFill>
                  <a:srgbClr val="7030A0"/>
                </a:solidFill>
              </a:rPr>
              <a:t>i</a:t>
            </a:r>
            <a:r>
              <a:rPr lang="en-US" sz="2400" b="0" i="1" dirty="0" smtClean="0">
                <a:solidFill>
                  <a:srgbClr val="7030A0"/>
                </a:solidFill>
              </a:rPr>
              <a:t> = b</a:t>
            </a:r>
            <a:r>
              <a:rPr lang="en-US" sz="2400" b="0" i="1" baseline="-25000" dirty="0" smtClean="0">
                <a:solidFill>
                  <a:srgbClr val="7030A0"/>
                </a:solidFill>
              </a:rPr>
              <a:t>i</a:t>
            </a:r>
            <a:r>
              <a:rPr lang="en-US" sz="2400" b="0" i="1" dirty="0" smtClean="0">
                <a:solidFill>
                  <a:srgbClr val="7030A0"/>
                </a:solidFill>
              </a:rPr>
              <a:t> (for </a:t>
            </a:r>
            <a:r>
              <a:rPr lang="en-US" sz="2400" b="0" i="1" dirty="0" err="1" smtClean="0">
                <a:solidFill>
                  <a:srgbClr val="7030A0"/>
                </a:solidFill>
              </a:rPr>
              <a:t>i</a:t>
            </a:r>
            <a:r>
              <a:rPr lang="en-US" sz="2400" b="0" i="1" dirty="0" smtClean="0">
                <a:solidFill>
                  <a:srgbClr val="7030A0"/>
                </a:solidFill>
              </a:rPr>
              <a:t> = 1, 2, . . . , k − 2).</a:t>
            </a:r>
          </a:p>
          <a:p>
            <a:pPr algn="just"/>
            <a:r>
              <a:rPr lang="en-GB" sz="2400" b="0" dirty="0" smtClean="0"/>
              <a:t>Note that in this case, </a:t>
            </a:r>
            <a:r>
              <a:rPr lang="en-GB" sz="2400" b="0" i="1" dirty="0" smtClean="0"/>
              <a:t>a</a:t>
            </a:r>
            <a:r>
              <a:rPr lang="en-GB" sz="2400" b="0" i="1" baseline="-25000" dirty="0" smtClean="0"/>
              <a:t>k−1</a:t>
            </a:r>
            <a:r>
              <a:rPr lang="en-GB" sz="2400" b="0" i="1" dirty="0" smtClean="0"/>
              <a:t> = b</a:t>
            </a:r>
            <a:r>
              <a:rPr lang="en-GB" sz="2400" b="0" i="1" baseline="-25000" dirty="0" smtClean="0"/>
              <a:t>k−1</a:t>
            </a:r>
            <a:r>
              <a:rPr lang="en-GB" sz="2400" b="0" i="1" dirty="0" smtClean="0"/>
              <a:t> because A and B are two distinct </a:t>
            </a:r>
            <a:r>
              <a:rPr lang="en-GB" sz="2400" b="0" dirty="0" err="1" smtClean="0"/>
              <a:t>itemsets</a:t>
            </a:r>
            <a:r>
              <a:rPr lang="en-GB" sz="2400" b="0" dirty="0" smtClean="0"/>
              <a:t>. </a:t>
            </a:r>
            <a:r>
              <a:rPr lang="en-GB" sz="2400" b="0" dirty="0" smtClean="0">
                <a:solidFill>
                  <a:srgbClr val="7D0508"/>
                </a:solidFill>
              </a:rPr>
              <a:t>The candidate </a:t>
            </a:r>
            <a:r>
              <a:rPr lang="en-GB" sz="2400" b="0" i="1" dirty="0" smtClean="0">
                <a:solidFill>
                  <a:srgbClr val="7D0508"/>
                </a:solidFill>
              </a:rPr>
              <a:t>k-</a:t>
            </a:r>
            <a:r>
              <a:rPr lang="en-GB" sz="2400" b="0" i="1" dirty="0" err="1" smtClean="0">
                <a:solidFill>
                  <a:srgbClr val="7D0508"/>
                </a:solidFill>
              </a:rPr>
              <a:t>itemset</a:t>
            </a:r>
            <a:r>
              <a:rPr lang="en-GB" sz="2400" b="0" i="1" dirty="0" smtClean="0">
                <a:solidFill>
                  <a:srgbClr val="7D0508"/>
                </a:solidFill>
              </a:rPr>
              <a:t> generated by merging A and B consists </a:t>
            </a:r>
            <a:r>
              <a:rPr lang="en-GB" sz="2400" b="0" dirty="0" smtClean="0">
                <a:solidFill>
                  <a:srgbClr val="7D0508"/>
                </a:solidFill>
              </a:rPr>
              <a:t>of the first </a:t>
            </a:r>
            <a:r>
              <a:rPr lang="en-GB" sz="2400" b="0" i="1" dirty="0" smtClean="0">
                <a:solidFill>
                  <a:srgbClr val="7D0508"/>
                </a:solidFill>
              </a:rPr>
              <a:t>k − 2 common items followed by a</a:t>
            </a:r>
            <a:r>
              <a:rPr lang="en-GB" sz="2400" b="0" i="1" baseline="-25000" dirty="0" smtClean="0">
                <a:solidFill>
                  <a:srgbClr val="7D0508"/>
                </a:solidFill>
              </a:rPr>
              <a:t>k−1</a:t>
            </a:r>
            <a:r>
              <a:rPr lang="en-GB" sz="2400" b="0" i="1" dirty="0" smtClean="0">
                <a:solidFill>
                  <a:srgbClr val="7D0508"/>
                </a:solidFill>
              </a:rPr>
              <a:t> and b</a:t>
            </a:r>
            <a:r>
              <a:rPr lang="en-GB" sz="2400" b="0" i="1" baseline="-25000" dirty="0" smtClean="0">
                <a:solidFill>
                  <a:srgbClr val="7D0508"/>
                </a:solidFill>
              </a:rPr>
              <a:t>k−1</a:t>
            </a:r>
            <a:r>
              <a:rPr lang="en-GB" sz="2400" b="0" i="1" dirty="0" smtClean="0">
                <a:solidFill>
                  <a:srgbClr val="7D0508"/>
                </a:solidFill>
              </a:rPr>
              <a:t> in lexicographic </a:t>
            </a:r>
            <a:r>
              <a:rPr lang="en-GB" sz="2400" b="0" dirty="0" smtClean="0">
                <a:solidFill>
                  <a:srgbClr val="7D0508"/>
                </a:solidFill>
              </a:rPr>
              <a:t>order</a:t>
            </a:r>
            <a:r>
              <a:rPr lang="en-GB" sz="2400" b="0" dirty="0" smtClean="0"/>
              <a:t>. This candidate generation procedure is complete, because for every lexicographically ordered frequent </a:t>
            </a:r>
            <a:r>
              <a:rPr lang="en-GB" sz="2400" b="0" i="1" dirty="0" smtClean="0"/>
              <a:t>k-</a:t>
            </a:r>
            <a:r>
              <a:rPr lang="en-GB" sz="2400" b="0" i="1" dirty="0" err="1" smtClean="0"/>
              <a:t>itemset</a:t>
            </a:r>
            <a:r>
              <a:rPr lang="en-GB" sz="2400" b="0" i="1" dirty="0" smtClean="0"/>
              <a:t>, there exists two lexicographically </a:t>
            </a:r>
            <a:r>
              <a:rPr lang="en-GB" sz="2400" b="0" dirty="0" smtClean="0">
                <a:solidFill>
                  <a:srgbClr val="7D0508"/>
                </a:solidFill>
              </a:rPr>
              <a:t>ordered frequent          (</a:t>
            </a:r>
            <a:r>
              <a:rPr lang="en-GB" sz="2400" b="0" i="1" dirty="0" smtClean="0">
                <a:solidFill>
                  <a:srgbClr val="7D0508"/>
                </a:solidFill>
              </a:rPr>
              <a:t>k − 1)-</a:t>
            </a:r>
            <a:r>
              <a:rPr lang="en-GB" sz="2400" b="0" i="1" dirty="0" err="1" smtClean="0">
                <a:solidFill>
                  <a:srgbClr val="7D0508"/>
                </a:solidFill>
              </a:rPr>
              <a:t>itemsets</a:t>
            </a:r>
            <a:r>
              <a:rPr lang="en-GB" sz="2400" b="0" i="1" dirty="0" smtClean="0">
                <a:solidFill>
                  <a:srgbClr val="7D0508"/>
                </a:solidFill>
              </a:rPr>
              <a:t> that have identical items in the first k − 2 p</a:t>
            </a:r>
            <a:r>
              <a:rPr lang="en-US" sz="2400" b="0" dirty="0" err="1" smtClean="0">
                <a:solidFill>
                  <a:srgbClr val="7D0508"/>
                </a:solidFill>
              </a:rPr>
              <a:t>ositions</a:t>
            </a:r>
            <a:r>
              <a:rPr lang="en-US" sz="2400" b="0" dirty="0" smtClean="0">
                <a:solidFill>
                  <a:srgbClr val="7D0508"/>
                </a:solidFill>
              </a:rPr>
              <a:t>.</a:t>
            </a:r>
            <a:endParaRPr lang="en-US" sz="2400" b="0" dirty="0">
              <a:solidFill>
                <a:srgbClr val="7D0508"/>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57200" y="6400800"/>
            <a:ext cx="5638800" cy="3048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 name="Rectangle 3"/>
          <p:cNvSpPr/>
          <p:nvPr/>
        </p:nvSpPr>
        <p:spPr>
          <a:xfrm>
            <a:off x="0" y="0"/>
            <a:ext cx="9144000" cy="5386090"/>
          </a:xfrm>
          <a:prstGeom prst="rect">
            <a:avLst/>
          </a:prstGeom>
          <a:gradFill flip="none" rotWithShape="1">
            <a:gsLst>
              <a:gs pos="0">
                <a:srgbClr val="FFFFCC">
                  <a:shade val="30000"/>
                  <a:satMod val="115000"/>
                </a:srgbClr>
              </a:gs>
              <a:gs pos="50000">
                <a:srgbClr val="FFFFCC">
                  <a:shade val="67500"/>
                  <a:satMod val="115000"/>
                </a:srgbClr>
              </a:gs>
              <a:gs pos="100000">
                <a:srgbClr val="FFFFCC">
                  <a:shade val="100000"/>
                  <a:satMod val="115000"/>
                </a:srgbClr>
              </a:gs>
            </a:gsLst>
            <a:path path="circle">
              <a:fillToRect l="100000" b="100000"/>
            </a:path>
            <a:tileRect t="-100000" r="-100000"/>
          </a:gradFill>
          <a:ln>
            <a:solidFill>
              <a:schemeClr val="tx1"/>
            </a:solidFill>
          </a:ln>
        </p:spPr>
        <p:txBody>
          <a:bodyPr wrap="square">
            <a:spAutoFit/>
          </a:bodyPr>
          <a:lstStyle/>
          <a:p>
            <a:pPr>
              <a:buFont typeface="Wingdings" pitchFamily="2" charset="2"/>
              <a:buChar char="q"/>
            </a:pPr>
            <a:r>
              <a:rPr lang="en-GB" sz="2000" b="0" dirty="0" smtClean="0">
                <a:solidFill>
                  <a:srgbClr val="002060"/>
                </a:solidFill>
              </a:rPr>
              <a:t> In Figure 8, the frequent </a:t>
            </a:r>
            <a:r>
              <a:rPr lang="en-GB" sz="2000" b="0" dirty="0" err="1" smtClean="0">
                <a:solidFill>
                  <a:srgbClr val="002060"/>
                </a:solidFill>
              </a:rPr>
              <a:t>itemsets</a:t>
            </a:r>
            <a:r>
              <a:rPr lang="en-GB" sz="2000" b="0" dirty="0" smtClean="0">
                <a:solidFill>
                  <a:srgbClr val="002060"/>
                </a:solidFill>
              </a:rPr>
              <a:t> </a:t>
            </a:r>
            <a:r>
              <a:rPr lang="en-GB" sz="2000" b="0" i="1" dirty="0" smtClean="0">
                <a:solidFill>
                  <a:srgbClr val="002060"/>
                </a:solidFill>
              </a:rPr>
              <a:t>{Bread, Diapers} and {Bread, Milk} </a:t>
            </a:r>
            <a:r>
              <a:rPr lang="en-GB" sz="2000" b="0" dirty="0" smtClean="0">
                <a:solidFill>
                  <a:srgbClr val="002060"/>
                </a:solidFill>
              </a:rPr>
              <a:t>are merged to form a candidate 3-itemset </a:t>
            </a:r>
            <a:r>
              <a:rPr lang="en-GB" sz="2000" b="0" i="1" dirty="0" smtClean="0">
                <a:solidFill>
                  <a:srgbClr val="002060"/>
                </a:solidFill>
              </a:rPr>
              <a:t>{Bread, Diapers, Milk}. </a:t>
            </a:r>
          </a:p>
          <a:p>
            <a:pPr>
              <a:buFont typeface="Wingdings" pitchFamily="2" charset="2"/>
              <a:buChar char="q"/>
            </a:pPr>
            <a:r>
              <a:rPr lang="en-GB" sz="2000" b="0" i="1" dirty="0" smtClean="0">
                <a:solidFill>
                  <a:srgbClr val="002060"/>
                </a:solidFill>
              </a:rPr>
              <a:t> The algorithm </a:t>
            </a:r>
            <a:r>
              <a:rPr lang="en-GB" sz="2000" b="0" dirty="0" smtClean="0">
                <a:solidFill>
                  <a:srgbClr val="002060"/>
                </a:solidFill>
              </a:rPr>
              <a:t>does </a:t>
            </a:r>
            <a:r>
              <a:rPr lang="en-GB" sz="2400" b="0" i="1" dirty="0" smtClean="0">
                <a:solidFill>
                  <a:srgbClr val="002060"/>
                </a:solidFill>
              </a:rPr>
              <a:t>not</a:t>
            </a:r>
            <a:r>
              <a:rPr lang="en-GB" sz="2000" b="0" dirty="0" smtClean="0">
                <a:solidFill>
                  <a:srgbClr val="002060"/>
                </a:solidFill>
              </a:rPr>
              <a:t> have to merge </a:t>
            </a:r>
            <a:r>
              <a:rPr lang="en-GB" sz="2000" b="0" i="1" dirty="0" smtClean="0">
                <a:solidFill>
                  <a:srgbClr val="002060"/>
                </a:solidFill>
              </a:rPr>
              <a:t>{Beer, Diapers} with {Diapers, Milk} because </a:t>
            </a:r>
            <a:r>
              <a:rPr lang="en-GB" sz="2000" b="0" dirty="0" smtClean="0">
                <a:solidFill>
                  <a:srgbClr val="002060"/>
                </a:solidFill>
              </a:rPr>
              <a:t>the first item in both </a:t>
            </a:r>
            <a:r>
              <a:rPr lang="en-GB" sz="2000" b="0" dirty="0" err="1" smtClean="0">
                <a:solidFill>
                  <a:srgbClr val="002060"/>
                </a:solidFill>
              </a:rPr>
              <a:t>itemsets</a:t>
            </a:r>
            <a:r>
              <a:rPr lang="en-GB" sz="2000" b="0" dirty="0" smtClean="0">
                <a:solidFill>
                  <a:srgbClr val="002060"/>
                </a:solidFill>
              </a:rPr>
              <a:t> is different.</a:t>
            </a:r>
          </a:p>
          <a:p>
            <a:pPr>
              <a:buFont typeface="Wingdings" pitchFamily="2" charset="2"/>
              <a:buChar char="q"/>
            </a:pPr>
            <a:r>
              <a:rPr lang="en-GB" sz="2000" b="0" dirty="0" smtClean="0"/>
              <a:t> Also, if we order the frequent (</a:t>
            </a:r>
            <a:r>
              <a:rPr lang="en-GB" sz="2000" b="0" i="1" dirty="0" smtClean="0"/>
              <a:t>k−1)-</a:t>
            </a:r>
            <a:r>
              <a:rPr lang="en-GB" sz="2000" b="0" dirty="0" err="1" smtClean="0"/>
              <a:t>itemsets</a:t>
            </a:r>
            <a:r>
              <a:rPr lang="en-GB" sz="2000" b="0" dirty="0" smtClean="0"/>
              <a:t> according to their lexicographic rank, </a:t>
            </a:r>
            <a:r>
              <a:rPr lang="en-GB" sz="2000" b="0" dirty="0" err="1" smtClean="0"/>
              <a:t>itemsets</a:t>
            </a:r>
            <a:r>
              <a:rPr lang="en-GB" sz="2000" b="0" dirty="0" smtClean="0"/>
              <a:t> with identical first </a:t>
            </a:r>
            <a:r>
              <a:rPr lang="en-GB" sz="2000" b="0" i="1" dirty="0" smtClean="0"/>
              <a:t>k − 2 items would take consecutive ranks. As a result, the F</a:t>
            </a:r>
            <a:r>
              <a:rPr lang="en-GB" sz="2000" b="0" i="1" baseline="-25000" dirty="0" smtClean="0"/>
              <a:t>k−1</a:t>
            </a:r>
            <a:r>
              <a:rPr lang="en-GB" sz="2000" b="0" i="1" dirty="0" smtClean="0"/>
              <a:t> × F</a:t>
            </a:r>
            <a:r>
              <a:rPr lang="en-GB" sz="2000" b="0" i="1" baseline="-25000" dirty="0" smtClean="0"/>
              <a:t>k−1</a:t>
            </a:r>
            <a:r>
              <a:rPr lang="en-GB" sz="2000" b="0" i="1" dirty="0" smtClean="0"/>
              <a:t> </a:t>
            </a:r>
            <a:r>
              <a:rPr lang="en-GB" sz="2000" b="0" dirty="0" smtClean="0"/>
              <a:t>candidate generation method would consider merging a frequent </a:t>
            </a:r>
            <a:r>
              <a:rPr lang="en-GB" sz="2000" b="0" dirty="0" err="1" smtClean="0"/>
              <a:t>itemset</a:t>
            </a:r>
            <a:r>
              <a:rPr lang="en-GB" sz="2000" b="0" dirty="0" smtClean="0"/>
              <a:t> only with ones that occupy the next few ranks in the sorted list, thus saving some </a:t>
            </a:r>
            <a:r>
              <a:rPr lang="en-US" sz="2000" b="0" dirty="0" smtClean="0"/>
              <a:t>computations. </a:t>
            </a:r>
          </a:p>
          <a:p>
            <a:pPr>
              <a:buFont typeface="Wingdings" pitchFamily="2" charset="2"/>
              <a:buChar char="q"/>
            </a:pPr>
            <a:r>
              <a:rPr lang="en-GB" sz="2000" b="0" dirty="0" smtClean="0"/>
              <a:t> Figure 8 shows that the F</a:t>
            </a:r>
            <a:r>
              <a:rPr lang="en-GB" sz="2000" b="0" i="1" baseline="-25000" dirty="0" smtClean="0"/>
              <a:t>k−1</a:t>
            </a:r>
            <a:r>
              <a:rPr lang="en-GB" sz="2000" b="0" i="1" dirty="0" smtClean="0"/>
              <a:t> × F</a:t>
            </a:r>
            <a:r>
              <a:rPr lang="en-GB" sz="2000" b="0" i="1" baseline="-25000" dirty="0" smtClean="0"/>
              <a:t>k−1</a:t>
            </a:r>
            <a:r>
              <a:rPr lang="en-GB" sz="2000" b="0" i="1" dirty="0" smtClean="0"/>
              <a:t> candidate generation procedure </a:t>
            </a:r>
            <a:r>
              <a:rPr lang="en-GB" sz="2000" b="0" dirty="0" smtClean="0"/>
              <a:t>results in only one candidate 3-itemset. This is a considerable reduction from the four candidate 3-itemsets generated by the F</a:t>
            </a:r>
            <a:r>
              <a:rPr lang="en-GB" sz="2000" b="0" i="1" baseline="-25000" dirty="0" smtClean="0"/>
              <a:t>k−1</a:t>
            </a:r>
            <a:r>
              <a:rPr lang="en-GB" sz="2000" b="0" i="1" dirty="0" smtClean="0"/>
              <a:t> × F</a:t>
            </a:r>
            <a:r>
              <a:rPr lang="en-GB" sz="2000" b="0" i="1" baseline="-25000" dirty="0" smtClean="0"/>
              <a:t>1</a:t>
            </a:r>
            <a:r>
              <a:rPr lang="en-GB" sz="2000" b="0" i="1" dirty="0" smtClean="0"/>
              <a:t> method. This is </a:t>
            </a:r>
            <a:r>
              <a:rPr lang="en-GB" sz="2000" b="0" dirty="0" smtClean="0"/>
              <a:t>because the </a:t>
            </a:r>
            <a:r>
              <a:rPr lang="en-GB" sz="2000" b="0" i="1" dirty="0" smtClean="0"/>
              <a:t>F</a:t>
            </a:r>
            <a:r>
              <a:rPr lang="en-GB" sz="2000" b="0" i="1" baseline="-25000" dirty="0" smtClean="0"/>
              <a:t>k−1</a:t>
            </a:r>
            <a:r>
              <a:rPr lang="en-GB" sz="2000" b="0" i="1" dirty="0" smtClean="0"/>
              <a:t> × F</a:t>
            </a:r>
            <a:r>
              <a:rPr lang="en-GB" sz="2000" b="0" i="1" baseline="-25000" dirty="0" smtClean="0"/>
              <a:t>k−1</a:t>
            </a:r>
            <a:r>
              <a:rPr lang="en-GB" sz="2000" b="0" i="1" dirty="0" smtClean="0"/>
              <a:t> method ensures that every candidate k-</a:t>
            </a:r>
            <a:r>
              <a:rPr lang="en-GB" sz="2000" b="0" i="1" dirty="0" err="1" smtClean="0"/>
              <a:t>itemset</a:t>
            </a:r>
            <a:r>
              <a:rPr lang="en-GB" sz="2000" b="0" i="1" dirty="0" smtClean="0"/>
              <a:t> </a:t>
            </a:r>
            <a:r>
              <a:rPr lang="en-GB" sz="2000" b="0" dirty="0" smtClean="0"/>
              <a:t>contains at least two frequent (</a:t>
            </a:r>
            <a:r>
              <a:rPr lang="en-GB" sz="2000" b="0" i="1" dirty="0" smtClean="0"/>
              <a:t>k − 1)-</a:t>
            </a:r>
            <a:r>
              <a:rPr lang="en-GB" sz="2000" b="0" i="1" dirty="0" err="1" smtClean="0"/>
              <a:t>itemsets</a:t>
            </a:r>
            <a:r>
              <a:rPr lang="en-GB" sz="2000" b="0" i="1" dirty="0" smtClean="0"/>
              <a:t>, thus greatly reducing the </a:t>
            </a:r>
            <a:r>
              <a:rPr lang="en-GB" sz="2000" b="0" dirty="0" smtClean="0"/>
              <a:t>number of candidates that are generated in this step.</a:t>
            </a:r>
          </a:p>
          <a:p>
            <a:pPr>
              <a:buFont typeface="Wingdings" pitchFamily="2" charset="2"/>
              <a:buChar char="q"/>
            </a:pPr>
            <a:r>
              <a:rPr lang="en-GB" sz="2000" b="0" dirty="0" smtClean="0"/>
              <a:t> For example, </a:t>
            </a:r>
            <a:r>
              <a:rPr lang="en-GB" sz="2000" b="0" i="1" dirty="0" smtClean="0"/>
              <a:t>{Bread, Diapers} and {Diapers, Milk} could </a:t>
            </a:r>
            <a:r>
              <a:rPr lang="en-GB" sz="2000" b="0" dirty="0" smtClean="0"/>
              <a:t>be merged using this approach to generate the candidate 3-itemset </a:t>
            </a:r>
            <a:r>
              <a:rPr lang="en-GB" sz="2000" b="0" i="1" dirty="0" smtClean="0"/>
              <a:t>{Bread, </a:t>
            </a:r>
            <a:r>
              <a:rPr lang="en-US" sz="2000" b="0" dirty="0" smtClean="0"/>
              <a:t>Diapers, Milk</a:t>
            </a:r>
            <a:r>
              <a:rPr lang="en-US" sz="2000" b="0" i="1" dirty="0" smtClean="0"/>
              <a:t>}.</a:t>
            </a:r>
            <a:endParaRPr lang="en-US" sz="2000" b="0" dirty="0">
              <a:solidFill>
                <a:srgbClr val="00206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0"/>
            <a:ext cx="9144000" cy="461665"/>
          </a:xfrm>
          <a:prstGeom prst="rect">
            <a:avLst/>
          </a:prstGeom>
          <a:solidFill>
            <a:srgbClr val="FFFFCC"/>
          </a:solidFill>
          <a:ln>
            <a:solidFill>
              <a:srgbClr val="7D0508"/>
            </a:solidFill>
          </a:ln>
        </p:spPr>
        <p:txBody>
          <a:bodyPr wrap="square">
            <a:spAutoFit/>
          </a:bodyPr>
          <a:lstStyle/>
          <a:p>
            <a:pPr>
              <a:defRPr/>
            </a:pPr>
            <a:r>
              <a:rPr lang="en-US" sz="2400" b="0" dirty="0"/>
              <a:t>Candidate Generation: </a:t>
            </a:r>
            <a:r>
              <a:rPr lang="en-US" sz="2400" b="0" kern="0" dirty="0" smtClean="0"/>
              <a:t>F</a:t>
            </a:r>
            <a:r>
              <a:rPr lang="en-US" sz="2400" b="0" kern="0" baseline="-25000" dirty="0" smtClean="0"/>
              <a:t>k-1</a:t>
            </a:r>
            <a:r>
              <a:rPr lang="en-US" sz="2400" b="0" kern="0" dirty="0" smtClean="0"/>
              <a:t> x F</a:t>
            </a:r>
            <a:r>
              <a:rPr lang="en-US" sz="2400" b="0" kern="0" baseline="-25000" dirty="0" smtClean="0"/>
              <a:t>k-1</a:t>
            </a:r>
            <a:r>
              <a:rPr lang="en-US" sz="2400" b="0" kern="0" dirty="0" smtClean="0"/>
              <a:t> Method</a:t>
            </a:r>
            <a:endParaRPr lang="en-US" sz="2800" b="0" dirty="0"/>
          </a:p>
        </p:txBody>
      </p:sp>
      <p:pic>
        <p:nvPicPr>
          <p:cNvPr id="2" name="Picture 1"/>
          <p:cNvPicPr>
            <a:picLocks noChangeAspect="1"/>
          </p:cNvPicPr>
          <p:nvPr/>
        </p:nvPicPr>
        <p:blipFill>
          <a:blip r:embed="rId2" cstate="print"/>
          <a:stretch>
            <a:fillRect/>
          </a:stretch>
        </p:blipFill>
        <p:spPr>
          <a:xfrm>
            <a:off x="0" y="457200"/>
            <a:ext cx="9144000" cy="6400800"/>
          </a:xfrm>
          <a:prstGeom prst="rect">
            <a:avLst/>
          </a:prstGeom>
          <a:solidFill>
            <a:srgbClr val="FFFFCC"/>
          </a:solidFill>
          <a:ln>
            <a:solidFill>
              <a:srgbClr val="7D0508"/>
            </a:solidFill>
          </a:ln>
        </p:spPr>
      </p:pic>
      <p:sp>
        <p:nvSpPr>
          <p:cNvPr id="4" name="TextBox 3"/>
          <p:cNvSpPr txBox="1"/>
          <p:nvPr/>
        </p:nvSpPr>
        <p:spPr>
          <a:xfrm>
            <a:off x="0" y="6412468"/>
            <a:ext cx="1066800" cy="400110"/>
          </a:xfrm>
          <a:prstGeom prst="rect">
            <a:avLst/>
          </a:prstGeom>
          <a:solidFill>
            <a:srgbClr val="FFFFCC"/>
          </a:solidFill>
          <a:ln>
            <a:solidFill>
              <a:srgbClr val="C00000"/>
            </a:solidFill>
          </a:ln>
        </p:spPr>
        <p:txBody>
          <a:bodyPr wrap="square" rtlCol="0">
            <a:spAutoFit/>
          </a:bodyPr>
          <a:lstStyle/>
          <a:p>
            <a:pPr algn="r"/>
            <a:r>
              <a:rPr lang="en-US" sz="2000" b="0" dirty="0" smtClean="0">
                <a:solidFill>
                  <a:schemeClr val="accent5">
                    <a:lumMod val="10000"/>
                  </a:schemeClr>
                </a:solidFill>
              </a:rPr>
              <a:t>Fig - 8</a:t>
            </a:r>
            <a:endParaRPr lang="en-US" sz="2000" b="0" dirty="0">
              <a:solidFill>
                <a:schemeClr val="accent5">
                  <a:lumMod val="10000"/>
                </a:schemeClr>
              </a:solidFill>
            </a:endParaRPr>
          </a:p>
        </p:txBody>
      </p:sp>
    </p:spTree>
    <p:extLst>
      <p:ext uri="{BB962C8B-B14F-4D97-AF65-F5344CB8AC3E}">
        <p14:creationId xmlns:p14="http://schemas.microsoft.com/office/powerpoint/2010/main" val="9977134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386090"/>
          </a:xfrm>
          <a:prstGeom prst="rect">
            <a:avLst/>
          </a:prstGeom>
          <a:solidFill>
            <a:srgbClr val="FFFFCC"/>
          </a:solidFill>
          <a:ln>
            <a:solidFill>
              <a:schemeClr val="tx1"/>
            </a:solidFill>
          </a:ln>
        </p:spPr>
        <p:txBody>
          <a:bodyPr wrap="square">
            <a:spAutoFit/>
          </a:bodyPr>
          <a:lstStyle/>
          <a:p>
            <a:r>
              <a:rPr lang="en-GB" sz="2400" b="0" dirty="0" smtClean="0"/>
              <a:t>For questions given below consider the </a:t>
            </a:r>
          </a:p>
          <a:p>
            <a:r>
              <a:rPr lang="en-GB" sz="2400" b="0" dirty="0" smtClean="0"/>
              <a:t>data Transactions : </a:t>
            </a:r>
          </a:p>
          <a:p>
            <a:pPr marL="457200" indent="-457200">
              <a:buAutoNum type="arabicPeriod"/>
            </a:pPr>
            <a:r>
              <a:rPr lang="nn-NO" sz="2400" b="0" dirty="0" smtClean="0"/>
              <a:t>I1, I2, I3, I4, I5, I6 </a:t>
            </a:r>
          </a:p>
          <a:p>
            <a:pPr marL="457200" indent="-457200">
              <a:buAutoNum type="arabicPeriod"/>
            </a:pPr>
            <a:r>
              <a:rPr lang="nn-NO" sz="2400" b="0" dirty="0" smtClean="0"/>
              <a:t>I7, I2, I3, I4, I5, I6 </a:t>
            </a:r>
          </a:p>
          <a:p>
            <a:pPr marL="457200" indent="-457200">
              <a:buAutoNum type="arabicPeriod"/>
            </a:pPr>
            <a:r>
              <a:rPr lang="nn-NO" sz="2400" b="0" dirty="0" smtClean="0"/>
              <a:t>I1, I8, I4, I5 </a:t>
            </a:r>
          </a:p>
          <a:p>
            <a:pPr marL="457200" indent="-457200">
              <a:buAutoNum type="arabicPeriod"/>
            </a:pPr>
            <a:r>
              <a:rPr lang="nn-NO" sz="2400" b="0" dirty="0" smtClean="0"/>
              <a:t>I1, I9, I10, I4, I6 </a:t>
            </a:r>
          </a:p>
          <a:p>
            <a:pPr marL="457200" indent="-457200">
              <a:buAutoNum type="arabicPeriod"/>
            </a:pPr>
            <a:r>
              <a:rPr lang="nn-NO" sz="2400" b="0" dirty="0" smtClean="0"/>
              <a:t>I10, I2, I4, I11, I5 </a:t>
            </a:r>
          </a:p>
          <a:p>
            <a:pPr marL="457200" indent="-457200"/>
            <a:endParaRPr lang="nn-NO" sz="800" b="0" dirty="0" smtClean="0"/>
          </a:p>
          <a:p>
            <a:r>
              <a:rPr lang="nn-NO" sz="2400" b="0" dirty="0" smtClean="0"/>
              <a:t>Question. With support as </a:t>
            </a:r>
            <a:r>
              <a:rPr lang="nn-NO" sz="2400" b="0" i="1" dirty="0" smtClean="0">
                <a:solidFill>
                  <a:srgbClr val="C00000"/>
                </a:solidFill>
              </a:rPr>
              <a:t>0.6 </a:t>
            </a:r>
            <a:r>
              <a:rPr lang="nn-NO" sz="2400" b="0" dirty="0" smtClean="0"/>
              <a:t>find all frequent itemsets? </a:t>
            </a:r>
          </a:p>
          <a:p>
            <a:pPr marL="457200" indent="-457200">
              <a:buAutoNum type="alphaLcPeriod"/>
            </a:pPr>
            <a:r>
              <a:rPr lang="nn-NO" sz="2400" b="0" dirty="0" smtClean="0"/>
              <a:t>&lt;I1&gt;, &lt;I2&gt;, &lt;I4&gt;, &lt;I5&gt;, &lt;I6&gt;, &lt;I1, I4&gt;, &lt;I2, I4&gt;, &lt;I2, I5&gt;, &lt;I4, I5&gt;, &lt;I4, I6&gt;, &lt;I2, I4, I5&gt; </a:t>
            </a:r>
          </a:p>
          <a:p>
            <a:pPr marL="457200" indent="-457200"/>
            <a:r>
              <a:rPr lang="nn-NO" sz="2400" b="0" dirty="0" smtClean="0"/>
              <a:t>b. &lt;I2&gt;, &lt;I4&gt;, &lt;I5&gt;, &lt;I2, I4&gt;, &lt;I2, I5&gt;, &lt;I4, I5&gt;, &lt;I2, I4, I5&gt; </a:t>
            </a:r>
          </a:p>
          <a:p>
            <a:pPr marL="457200" indent="-457200"/>
            <a:r>
              <a:rPr lang="nn-NO" sz="2400" b="0" dirty="0" smtClean="0"/>
              <a:t>c. &lt;I11&gt;, &lt;I4&gt;, &lt;I5&gt;, &lt;I6&gt;, &lt;I1, I4&gt;, &lt;I5, I4&gt;, &lt;I11, I5&gt;, &lt;I4, I6&gt;, &lt;I2, I4, I5&gt; </a:t>
            </a:r>
          </a:p>
          <a:p>
            <a:pPr marL="457200" indent="-457200"/>
            <a:r>
              <a:rPr lang="nn-NO" sz="2400" b="0" dirty="0" smtClean="0"/>
              <a:t>d. None of above</a:t>
            </a:r>
            <a:endParaRPr lang="en-US" sz="2400" b="0" dirty="0"/>
          </a:p>
        </p:txBody>
      </p:sp>
      <p:pic>
        <p:nvPicPr>
          <p:cNvPr id="3" name="Picture 2"/>
          <p:cNvPicPr>
            <a:picLocks noChangeAspect="1" noChangeArrowheads="1"/>
          </p:cNvPicPr>
          <p:nvPr/>
        </p:nvPicPr>
        <p:blipFill>
          <a:blip r:embed="rId2" cstate="print"/>
          <a:srcRect/>
          <a:stretch>
            <a:fillRect/>
          </a:stretch>
        </p:blipFill>
        <p:spPr bwMode="auto">
          <a:xfrm>
            <a:off x="6029325" y="1"/>
            <a:ext cx="3114675" cy="838199"/>
          </a:xfrm>
          <a:prstGeom prst="rect">
            <a:avLst/>
          </a:prstGeom>
          <a:noFill/>
          <a:ln w="9525">
            <a:solidFill>
              <a:schemeClr val="tx1"/>
            </a:solidFill>
            <a:miter lim="800000"/>
            <a:headEnd/>
            <a:tailEnd/>
          </a:ln>
        </p:spPr>
      </p:pic>
      <p:sp>
        <p:nvSpPr>
          <p:cNvPr id="6" name="Rectangle 5"/>
          <p:cNvSpPr/>
          <p:nvPr/>
        </p:nvSpPr>
        <p:spPr bwMode="auto">
          <a:xfrm>
            <a:off x="457200" y="6324600"/>
            <a:ext cx="6096000" cy="3048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solidFill>
            <a:srgbClr val="FFFFE7"/>
          </a:solidFill>
          <a:ln>
            <a:solidFill>
              <a:schemeClr val="tx1"/>
            </a:solidFill>
          </a:ln>
        </p:spPr>
        <p:txBody>
          <a:bodyPr/>
          <a:lstStyle/>
          <a:p>
            <a:r>
              <a:rPr lang="en-US" sz="2400" b="0" dirty="0" smtClean="0"/>
              <a:t>Solution:</a:t>
            </a:r>
            <a:endParaRPr lang="en-US" sz="2400" b="0" dirty="0"/>
          </a:p>
        </p:txBody>
      </p:sp>
      <p:sp>
        <p:nvSpPr>
          <p:cNvPr id="3" name="Rectangle 2"/>
          <p:cNvSpPr/>
          <p:nvPr/>
        </p:nvSpPr>
        <p:spPr bwMode="auto">
          <a:xfrm>
            <a:off x="457200" y="6324600"/>
            <a:ext cx="6096000" cy="3048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graphicFrame>
        <p:nvGraphicFramePr>
          <p:cNvPr id="4" name="Table 3"/>
          <p:cNvGraphicFramePr>
            <a:graphicFrameLocks noGrp="1"/>
          </p:cNvGraphicFramePr>
          <p:nvPr/>
        </p:nvGraphicFramePr>
        <p:xfrm>
          <a:off x="76200" y="609600"/>
          <a:ext cx="2667000" cy="4719320"/>
        </p:xfrm>
        <a:graphic>
          <a:graphicData uri="http://schemas.openxmlformats.org/drawingml/2006/table">
            <a:tbl>
              <a:tblPr firstRow="1" bandRow="1">
                <a:tableStyleId>{5940675A-B579-460E-94D1-54222C63F5DA}</a:tableStyleId>
              </a:tblPr>
              <a:tblGrid>
                <a:gridCol w="1333500"/>
                <a:gridCol w="1333500"/>
              </a:tblGrid>
              <a:tr h="370840">
                <a:tc>
                  <a:txBody>
                    <a:bodyPr/>
                    <a:lstStyle/>
                    <a:p>
                      <a:pPr algn="ctr"/>
                      <a:r>
                        <a:rPr lang="en-US" b="1" dirty="0" smtClean="0"/>
                        <a:t>Unique Items</a:t>
                      </a:r>
                      <a:endParaRPr lang="en-US" b="1" dirty="0"/>
                    </a:p>
                  </a:txBody>
                  <a:tcPr>
                    <a:solidFill>
                      <a:srgbClr val="EAC29A"/>
                    </a:solidFill>
                  </a:tcPr>
                </a:tc>
                <a:tc>
                  <a:txBody>
                    <a:bodyPr/>
                    <a:lstStyle/>
                    <a:p>
                      <a:pPr algn="ctr"/>
                      <a:r>
                        <a:rPr lang="en-US" b="1" dirty="0" smtClean="0"/>
                        <a:t>Support Count</a:t>
                      </a:r>
                      <a:endParaRPr lang="en-US" b="1" dirty="0"/>
                    </a:p>
                  </a:txBody>
                  <a:tcPr>
                    <a:solidFill>
                      <a:srgbClr val="EAC29A"/>
                    </a:solidFill>
                  </a:tcPr>
                </a:tc>
              </a:tr>
              <a:tr h="370840">
                <a:tc>
                  <a:txBody>
                    <a:bodyPr/>
                    <a:lstStyle/>
                    <a:p>
                      <a:pPr algn="ctr"/>
                      <a:r>
                        <a:rPr lang="en-US" dirty="0" smtClean="0"/>
                        <a:t>I1</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I2</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I3</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I4</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I5</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I6</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I7</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I8</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I9</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I10</a:t>
                      </a:r>
                      <a:endParaRPr lang="en-US" dirty="0"/>
                    </a:p>
                  </a:txBody>
                  <a:tcPr>
                    <a:solidFill>
                      <a:srgbClr val="FFFFCC"/>
                    </a:solidFill>
                  </a:tcPr>
                </a:tc>
                <a:tc>
                  <a:txBody>
                    <a:bodyPr/>
                    <a:lstStyle/>
                    <a:p>
                      <a:pPr algn="ctr"/>
                      <a:endParaRPr lang="en-US" dirty="0"/>
                    </a:p>
                  </a:txBody>
                  <a:tcPr>
                    <a:solidFill>
                      <a:srgbClr val="FFFFCC"/>
                    </a:solidFill>
                  </a:tcPr>
                </a:tc>
              </a:tr>
              <a:tr h="370840">
                <a:tc>
                  <a:txBody>
                    <a:bodyPr/>
                    <a:lstStyle/>
                    <a:p>
                      <a:pPr algn="ctr"/>
                      <a:r>
                        <a:rPr lang="en-US" dirty="0" smtClean="0"/>
                        <a:t>I11</a:t>
                      </a:r>
                      <a:endParaRPr lang="en-US" dirty="0"/>
                    </a:p>
                  </a:txBody>
                  <a:tcPr>
                    <a:solidFill>
                      <a:srgbClr val="FFFFCC"/>
                    </a:solidFill>
                  </a:tcPr>
                </a:tc>
                <a:tc>
                  <a:txBody>
                    <a:bodyPr/>
                    <a:lstStyle/>
                    <a:p>
                      <a:pPr algn="ctr"/>
                      <a:endParaRPr lang="en-US" dirty="0"/>
                    </a:p>
                  </a:txBody>
                  <a:tcPr>
                    <a:solidFill>
                      <a:srgbClr val="FFFFCC"/>
                    </a:solidFill>
                  </a:tcPr>
                </a:tc>
              </a:tr>
            </a:tbl>
          </a:graphicData>
        </a:graphic>
      </p:graphicFrame>
      <p:sp>
        <p:nvSpPr>
          <p:cNvPr id="5" name="Rectangle 4"/>
          <p:cNvSpPr/>
          <p:nvPr/>
        </p:nvSpPr>
        <p:spPr>
          <a:xfrm>
            <a:off x="4572000" y="0"/>
            <a:ext cx="4572000" cy="2308324"/>
          </a:xfrm>
          <a:prstGeom prst="rect">
            <a:avLst/>
          </a:prstGeom>
          <a:solidFill>
            <a:srgbClr val="EAC29A"/>
          </a:solidFill>
          <a:ln>
            <a:solidFill>
              <a:schemeClr val="tx1"/>
            </a:solidFill>
          </a:ln>
        </p:spPr>
        <p:txBody>
          <a:bodyPr>
            <a:spAutoFit/>
          </a:bodyPr>
          <a:lstStyle/>
          <a:p>
            <a:r>
              <a:rPr lang="en-GB" sz="2400" b="0" u="sng" dirty="0" smtClean="0">
                <a:solidFill>
                  <a:srgbClr val="7D0508"/>
                </a:solidFill>
              </a:rPr>
              <a:t>Given data Transactions : </a:t>
            </a:r>
          </a:p>
          <a:p>
            <a:pPr marL="457200" indent="-457200">
              <a:buAutoNum type="arabicPeriod"/>
            </a:pPr>
            <a:r>
              <a:rPr lang="nn-NO" sz="2400" b="0" dirty="0" smtClean="0"/>
              <a:t>I1, I2, I3, I4, I5, I6 </a:t>
            </a:r>
          </a:p>
          <a:p>
            <a:pPr marL="457200" indent="-457200">
              <a:buAutoNum type="arabicPeriod"/>
            </a:pPr>
            <a:r>
              <a:rPr lang="nn-NO" sz="2400" b="0" dirty="0" smtClean="0"/>
              <a:t>I7, I2, I3, I4, I5, I6 </a:t>
            </a:r>
          </a:p>
          <a:p>
            <a:pPr marL="457200" indent="-457200">
              <a:buAutoNum type="arabicPeriod"/>
            </a:pPr>
            <a:r>
              <a:rPr lang="nn-NO" sz="2400" b="0" dirty="0" smtClean="0"/>
              <a:t>I1, I8, I4, I5 </a:t>
            </a:r>
          </a:p>
          <a:p>
            <a:pPr marL="457200" indent="-457200">
              <a:buAutoNum type="arabicPeriod"/>
            </a:pPr>
            <a:r>
              <a:rPr lang="nn-NO" sz="2400" b="0" dirty="0" smtClean="0"/>
              <a:t>I1, I9, I10, I4, I6 </a:t>
            </a:r>
          </a:p>
          <a:p>
            <a:pPr marL="457200" indent="-457200">
              <a:buAutoNum type="arabicPeriod"/>
            </a:pPr>
            <a:r>
              <a:rPr lang="nn-NO" sz="2400" b="0" dirty="0" smtClean="0"/>
              <a:t>I10, I2, I4, I11, I5 </a:t>
            </a:r>
            <a:endParaRPr lang="en-US" sz="2400" dirty="0"/>
          </a:p>
        </p:txBody>
      </p:sp>
      <p:graphicFrame>
        <p:nvGraphicFramePr>
          <p:cNvPr id="6" name="Table 5"/>
          <p:cNvGraphicFramePr>
            <a:graphicFrameLocks noGrp="1"/>
          </p:cNvGraphicFramePr>
          <p:nvPr/>
        </p:nvGraphicFramePr>
        <p:xfrm>
          <a:off x="2895600" y="2362200"/>
          <a:ext cx="6248400" cy="4404360"/>
        </p:xfrm>
        <a:graphic>
          <a:graphicData uri="http://schemas.openxmlformats.org/drawingml/2006/table">
            <a:tbl>
              <a:tblPr firstRow="1" bandRow="1">
                <a:tableStyleId>{5940675A-B579-460E-94D1-54222C63F5DA}</a:tableStyleId>
              </a:tblPr>
              <a:tblGrid>
                <a:gridCol w="2082800"/>
                <a:gridCol w="2082800"/>
                <a:gridCol w="2082800"/>
              </a:tblGrid>
              <a:tr h="381000">
                <a:tc>
                  <a:txBody>
                    <a:bodyPr/>
                    <a:lstStyle/>
                    <a:p>
                      <a:pPr algn="ctr"/>
                      <a:r>
                        <a:rPr lang="en-US" sz="1600" b="1" dirty="0" smtClean="0"/>
                        <a:t>Frequent</a:t>
                      </a:r>
                      <a:r>
                        <a:rPr lang="en-US" sz="1600" b="1" baseline="0" dirty="0" smtClean="0"/>
                        <a:t> </a:t>
                      </a:r>
                      <a:r>
                        <a:rPr lang="en-US" sz="1600" b="1" dirty="0" smtClean="0"/>
                        <a:t>Item</a:t>
                      </a:r>
                      <a:r>
                        <a:rPr lang="en-US" sz="1600" b="1" baseline="0" dirty="0" smtClean="0"/>
                        <a:t> sets</a:t>
                      </a:r>
                      <a:endParaRPr lang="en-US" sz="1600" b="1" dirty="0"/>
                    </a:p>
                  </a:txBody>
                  <a:tcPr>
                    <a:solidFill>
                      <a:srgbClr val="EAC29A"/>
                    </a:solidFill>
                  </a:tcPr>
                </a:tc>
                <a:tc>
                  <a:txBody>
                    <a:bodyPr/>
                    <a:lstStyle/>
                    <a:p>
                      <a:pPr algn="ctr"/>
                      <a:r>
                        <a:rPr lang="en-US" sz="1600" b="1" dirty="0" smtClean="0"/>
                        <a:t>Support Count</a:t>
                      </a:r>
                      <a:endParaRPr lang="en-US" sz="1600" b="1" dirty="0"/>
                    </a:p>
                  </a:txBody>
                  <a:tcPr>
                    <a:solidFill>
                      <a:srgbClr val="EAC29A"/>
                    </a:solidFill>
                  </a:tcPr>
                </a:tc>
                <a:tc>
                  <a:txBody>
                    <a:bodyPr/>
                    <a:lstStyle/>
                    <a:p>
                      <a:pPr algn="ctr"/>
                      <a:r>
                        <a:rPr lang="en-US" sz="1600" b="1" dirty="0" smtClean="0"/>
                        <a:t>Relative Support</a:t>
                      </a:r>
                      <a:endParaRPr lang="en-US" sz="1600" b="1" dirty="0"/>
                    </a:p>
                  </a:txBody>
                  <a:tcPr>
                    <a:solidFill>
                      <a:srgbClr val="EAC29A"/>
                    </a:solidFill>
                  </a:tcPr>
                </a:tc>
              </a:tr>
              <a:tr h="358588">
                <a:tc>
                  <a:txBody>
                    <a:bodyPr/>
                    <a:lstStyle/>
                    <a:p>
                      <a:pPr algn="ctr"/>
                      <a:r>
                        <a:rPr lang="en-US" dirty="0" smtClean="0"/>
                        <a:t>I1</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I2</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I4</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I5</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I6</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I1, I4</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I2, I4</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I2,</a:t>
                      </a:r>
                      <a:r>
                        <a:rPr lang="en-US" baseline="0" dirty="0" smtClean="0"/>
                        <a:t> I5</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I4, I5</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I4, I6</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r h="358588">
                <a:tc>
                  <a:txBody>
                    <a:bodyPr/>
                    <a:lstStyle/>
                    <a:p>
                      <a:pPr algn="ctr"/>
                      <a:r>
                        <a:rPr lang="en-US" dirty="0" smtClean="0"/>
                        <a:t>I2, I4, I5</a:t>
                      </a:r>
                      <a:endParaRPr lang="en-US" dirty="0"/>
                    </a:p>
                  </a:txBody>
                  <a:tcPr>
                    <a:solidFill>
                      <a:srgbClr val="FFFFCC"/>
                    </a:solidFill>
                  </a:tcPr>
                </a:tc>
                <a:tc>
                  <a:txBody>
                    <a:bodyPr/>
                    <a:lstStyle/>
                    <a:p>
                      <a:pPr algn="ctr"/>
                      <a:endParaRPr lang="en-US" dirty="0"/>
                    </a:p>
                  </a:txBody>
                  <a:tcPr>
                    <a:solidFill>
                      <a:srgbClr val="FFFFCC"/>
                    </a:solidFill>
                  </a:tcPr>
                </a:tc>
                <a:tc>
                  <a:txBody>
                    <a:bodyPr/>
                    <a:lstStyle/>
                    <a:p>
                      <a:pPr algn="ctr"/>
                      <a:endParaRPr lang="en-US" dirty="0"/>
                    </a:p>
                  </a:txBody>
                  <a:tcPr>
                    <a:solidFill>
                      <a:srgbClr val="FFFFCC"/>
                    </a:solidFill>
                  </a:tcPr>
                </a:tc>
              </a:tr>
            </a:tbl>
          </a:graphicData>
        </a:graphic>
      </p:graphicFrame>
      <p:graphicFrame>
        <p:nvGraphicFramePr>
          <p:cNvPr id="7" name="Table 6"/>
          <p:cNvGraphicFramePr>
            <a:graphicFrameLocks noGrp="1"/>
          </p:cNvGraphicFramePr>
          <p:nvPr/>
        </p:nvGraphicFramePr>
        <p:xfrm>
          <a:off x="1409700" y="1219200"/>
          <a:ext cx="1333500" cy="4079240"/>
        </p:xfrm>
        <a:graphic>
          <a:graphicData uri="http://schemas.openxmlformats.org/drawingml/2006/table">
            <a:tbl>
              <a:tblPr firstRow="1" bandRow="1">
                <a:tableStyleId>{5940675A-B579-460E-94D1-54222C63F5DA}</a:tableStyleId>
              </a:tblPr>
              <a:tblGrid>
                <a:gridCol w="1333500"/>
              </a:tblGrid>
              <a:tr h="370840">
                <a:tc>
                  <a:txBody>
                    <a:bodyPr/>
                    <a:lstStyle/>
                    <a:p>
                      <a:pPr algn="ctr"/>
                      <a:r>
                        <a:rPr lang="en-US" dirty="0" smtClean="0"/>
                        <a:t>3</a:t>
                      </a:r>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3</a:t>
                      </a:r>
                      <a:endParaRPr lang="en-US" dirty="0"/>
                    </a:p>
                  </a:txBody>
                  <a:tcPr>
                    <a:lnR w="12700" cap="flat" cmpd="sng" algn="ctr">
                      <a:solidFill>
                        <a:schemeClr val="tx1"/>
                      </a:solidFill>
                      <a:prstDash val="solid"/>
                      <a:round/>
                      <a:headEnd type="none" w="med" len="med"/>
                      <a:tailEnd type="none" w="med" len="med"/>
                    </a:ln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2 </a:t>
                      </a:r>
                      <a:endParaRPr lang="en-US" dirty="0"/>
                    </a:p>
                  </a:txBody>
                  <a:tcPr>
                    <a:lnR w="12700" cap="flat" cmpd="sng" algn="ctr">
                      <a:solidFill>
                        <a:schemeClr val="tx1"/>
                      </a:solidFill>
                      <a:prstDash val="solid"/>
                      <a:round/>
                      <a:headEnd type="none" w="med" len="med"/>
                      <a:tailEnd type="none" w="med" len="med"/>
                    </a:ln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5</a:t>
                      </a:r>
                      <a:endParaRPr lang="en-US" dirty="0"/>
                    </a:p>
                  </a:txBody>
                  <a:tcPr>
                    <a:lnR w="12700" cap="flat" cmpd="sng" algn="ctr">
                      <a:solidFill>
                        <a:schemeClr val="tx1"/>
                      </a:solidFill>
                      <a:prstDash val="solid"/>
                      <a:round/>
                      <a:headEnd type="none" w="med" len="med"/>
                      <a:tailEnd type="none" w="med" len="med"/>
                    </a:ln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4</a:t>
                      </a:r>
                      <a:endParaRPr lang="en-US" dirty="0"/>
                    </a:p>
                  </a:txBody>
                  <a:tcPr>
                    <a:lnR w="12700" cap="flat" cmpd="sng" algn="ctr">
                      <a:solidFill>
                        <a:schemeClr val="tx1"/>
                      </a:solidFill>
                      <a:prstDash val="solid"/>
                      <a:round/>
                      <a:headEnd type="none" w="med" len="med"/>
                      <a:tailEnd type="none" w="med" len="med"/>
                    </a:ln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3</a:t>
                      </a:r>
                      <a:endParaRPr lang="en-US" dirty="0"/>
                    </a:p>
                  </a:txBody>
                  <a:tcPr>
                    <a:lnR w="12700" cap="flat" cmpd="sng" algn="ctr">
                      <a:solidFill>
                        <a:schemeClr val="tx1"/>
                      </a:solidFill>
                      <a:prstDash val="solid"/>
                      <a:round/>
                      <a:headEnd type="none" w="med" len="med"/>
                      <a:tailEnd type="none" w="med" len="med"/>
                    </a:ln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2</a:t>
                      </a:r>
                      <a:endParaRPr lang="en-US" dirty="0"/>
                    </a:p>
                  </a:txBody>
                  <a:tcPr>
                    <a:lnR w="12700" cap="flat" cmpd="sng" algn="ctr">
                      <a:solidFill>
                        <a:schemeClr val="tx1"/>
                      </a:solidFill>
                      <a:prstDash val="solid"/>
                      <a:round/>
                      <a:headEnd type="none" w="med" len="med"/>
                      <a:tailEnd type="none" w="med" len="med"/>
                    </a:lnR>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r h="370840">
                <a:tc>
                  <a:txBody>
                    <a:bodyPr/>
                    <a:lstStyle/>
                    <a:p>
                      <a:pPr algn="ctr"/>
                      <a:r>
                        <a:rPr lang="en-US" dirty="0" smtClean="0"/>
                        <a:t>1</a:t>
                      </a:r>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gradFill flip="none" rotWithShape="1">
                      <a:gsLst>
                        <a:gs pos="0">
                          <a:srgbClr val="FBEAC7"/>
                        </a:gs>
                        <a:gs pos="17999">
                          <a:srgbClr val="FEE7F2"/>
                        </a:gs>
                        <a:gs pos="36000">
                          <a:srgbClr val="FAC77D"/>
                        </a:gs>
                        <a:gs pos="61000">
                          <a:srgbClr val="FBA97D"/>
                        </a:gs>
                        <a:gs pos="82001">
                          <a:srgbClr val="FBD49C"/>
                        </a:gs>
                        <a:gs pos="100000">
                          <a:srgbClr val="FEE7F2"/>
                        </a:gs>
                      </a:gsLst>
                      <a:lin ang="5400000" scaled="0"/>
                      <a:tileRect/>
                    </a:gradFill>
                  </a:tcPr>
                </a:tc>
              </a:tr>
            </a:tbl>
          </a:graphicData>
        </a:graphic>
      </p:graphicFrame>
      <p:graphicFrame>
        <p:nvGraphicFramePr>
          <p:cNvPr id="8" name="Table 7"/>
          <p:cNvGraphicFramePr>
            <a:graphicFrameLocks noGrp="1"/>
          </p:cNvGraphicFramePr>
          <p:nvPr/>
        </p:nvGraphicFramePr>
        <p:xfrm>
          <a:off x="4978400" y="2743200"/>
          <a:ext cx="4165600" cy="4023360"/>
        </p:xfrm>
        <a:graphic>
          <a:graphicData uri="http://schemas.openxmlformats.org/drawingml/2006/table">
            <a:tbl>
              <a:tblPr firstRow="1" bandRow="1">
                <a:tableStyleId>{5940675A-B579-460E-94D1-54222C63F5DA}</a:tableStyleId>
              </a:tblPr>
              <a:tblGrid>
                <a:gridCol w="2082800"/>
                <a:gridCol w="2082800"/>
              </a:tblGrid>
              <a:tr h="358588">
                <a:tc>
                  <a:txBody>
                    <a:bodyPr/>
                    <a:lstStyle/>
                    <a:p>
                      <a:pPr algn="ctr"/>
                      <a:r>
                        <a:rPr lang="en-US" dirty="0" smtClean="0"/>
                        <a:t>3</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.6</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3</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.6</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5</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1.0</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4</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.8</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3</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.6</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3</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.6</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3</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.6</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3</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.6</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4</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.8</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3</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.6</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r h="358588">
                <a:tc>
                  <a:txBody>
                    <a:bodyPr/>
                    <a:lstStyle/>
                    <a:p>
                      <a:pPr algn="ctr"/>
                      <a:r>
                        <a:rPr lang="en-US" dirty="0" smtClean="0"/>
                        <a:t>3</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c>
                  <a:txBody>
                    <a:bodyPr/>
                    <a:lstStyle/>
                    <a:p>
                      <a:pPr algn="ctr"/>
                      <a:r>
                        <a:rPr lang="en-US" dirty="0" smtClean="0"/>
                        <a:t>.6</a:t>
                      </a:r>
                      <a:endParaRPr lang="en-US" dirty="0"/>
                    </a:p>
                  </a:txBody>
                  <a:tcPr>
                    <a:gradFill>
                      <a:gsLst>
                        <a:gs pos="0">
                          <a:srgbClr val="FBEAC7"/>
                        </a:gs>
                        <a:gs pos="17999">
                          <a:srgbClr val="FEE7F2"/>
                        </a:gs>
                        <a:gs pos="36000">
                          <a:srgbClr val="FAC77D"/>
                        </a:gs>
                        <a:gs pos="61000">
                          <a:srgbClr val="FBA97D"/>
                        </a:gs>
                        <a:gs pos="82001">
                          <a:srgbClr val="FBD49C"/>
                        </a:gs>
                        <a:gs pos="100000">
                          <a:srgbClr val="FEE7F2"/>
                        </a:gs>
                      </a:gsLst>
                      <a:lin ang="5400000" scaled="0"/>
                    </a:gradFill>
                  </a:tcPr>
                </a:tc>
              </a:tr>
            </a:tbl>
          </a:graphicData>
        </a:graphic>
      </p:graphicFrame>
      <p:sp>
        <p:nvSpPr>
          <p:cNvPr id="9" name="Multiply 8"/>
          <p:cNvSpPr/>
          <p:nvPr/>
        </p:nvSpPr>
        <p:spPr bwMode="auto">
          <a:xfrm>
            <a:off x="2286000" y="1905000"/>
            <a:ext cx="381000" cy="457200"/>
          </a:xfrm>
          <a:prstGeom prst="mathMultiply">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FF0000"/>
              </a:solidFill>
              <a:effectLst/>
              <a:latin typeface="Arial" charset="0"/>
            </a:endParaRPr>
          </a:p>
        </p:txBody>
      </p:sp>
      <p:sp>
        <p:nvSpPr>
          <p:cNvPr id="10" name="Multiply 9"/>
          <p:cNvSpPr/>
          <p:nvPr/>
        </p:nvSpPr>
        <p:spPr bwMode="auto">
          <a:xfrm>
            <a:off x="2286000" y="3352800"/>
            <a:ext cx="381000" cy="457200"/>
          </a:xfrm>
          <a:prstGeom prst="mathMultiply">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FF0000"/>
              </a:solidFill>
              <a:effectLst/>
              <a:latin typeface="Arial" charset="0"/>
            </a:endParaRPr>
          </a:p>
        </p:txBody>
      </p:sp>
      <p:sp>
        <p:nvSpPr>
          <p:cNvPr id="11" name="Multiply 10"/>
          <p:cNvSpPr/>
          <p:nvPr/>
        </p:nvSpPr>
        <p:spPr bwMode="auto">
          <a:xfrm>
            <a:off x="2286000" y="3810000"/>
            <a:ext cx="381000" cy="457200"/>
          </a:xfrm>
          <a:prstGeom prst="mathMultiply">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FF0000"/>
              </a:solidFill>
              <a:effectLst/>
              <a:latin typeface="Arial" charset="0"/>
            </a:endParaRPr>
          </a:p>
        </p:txBody>
      </p:sp>
      <p:sp>
        <p:nvSpPr>
          <p:cNvPr id="12" name="Multiply 11"/>
          <p:cNvSpPr/>
          <p:nvPr/>
        </p:nvSpPr>
        <p:spPr bwMode="auto">
          <a:xfrm>
            <a:off x="2286000" y="4191000"/>
            <a:ext cx="381000" cy="457200"/>
          </a:xfrm>
          <a:prstGeom prst="mathMultiply">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FF0000"/>
              </a:solidFill>
              <a:effectLst/>
              <a:latin typeface="Arial" charset="0"/>
            </a:endParaRPr>
          </a:p>
        </p:txBody>
      </p:sp>
      <p:sp>
        <p:nvSpPr>
          <p:cNvPr id="13" name="Multiply 12"/>
          <p:cNvSpPr/>
          <p:nvPr/>
        </p:nvSpPr>
        <p:spPr bwMode="auto">
          <a:xfrm>
            <a:off x="2286000" y="4495800"/>
            <a:ext cx="381000" cy="457200"/>
          </a:xfrm>
          <a:prstGeom prst="mathMultiply">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FF0000"/>
              </a:solidFill>
              <a:effectLst/>
              <a:latin typeface="Arial" charset="0"/>
            </a:endParaRPr>
          </a:p>
        </p:txBody>
      </p:sp>
      <p:sp>
        <p:nvSpPr>
          <p:cNvPr id="14" name="Multiply 13"/>
          <p:cNvSpPr/>
          <p:nvPr/>
        </p:nvSpPr>
        <p:spPr bwMode="auto">
          <a:xfrm>
            <a:off x="2286000" y="4876800"/>
            <a:ext cx="381000" cy="457200"/>
          </a:xfrm>
          <a:prstGeom prst="mathMultiply">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dirty="0" smtClean="0">
              <a:ln>
                <a:noFill/>
              </a:ln>
              <a:solidFill>
                <a:srgbClr val="FF0000"/>
              </a:solidFill>
              <a:effectLst/>
              <a:latin typeface="Arial" charset="0"/>
            </a:endParaRPr>
          </a:p>
        </p:txBody>
      </p:sp>
      <p:sp>
        <p:nvSpPr>
          <p:cNvPr id="15" name="Left Brace 14"/>
          <p:cNvSpPr/>
          <p:nvPr/>
        </p:nvSpPr>
        <p:spPr bwMode="auto">
          <a:xfrm>
            <a:off x="3200400" y="2743200"/>
            <a:ext cx="304800" cy="1828800"/>
          </a:xfrm>
          <a:prstGeom prst="leftBrace">
            <a:avLst/>
          </a:prstGeom>
          <a:solidFill>
            <a:srgbClr val="EAC29A"/>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6" name="Left Brace 15"/>
          <p:cNvSpPr/>
          <p:nvPr/>
        </p:nvSpPr>
        <p:spPr bwMode="auto">
          <a:xfrm>
            <a:off x="2971800" y="4572000"/>
            <a:ext cx="304800" cy="1828800"/>
          </a:xfrm>
          <a:prstGeom prst="leftBrace">
            <a:avLst/>
          </a:prstGeom>
          <a:solidFill>
            <a:srgbClr val="EAC29A"/>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7" name="Left Brace 16"/>
          <p:cNvSpPr/>
          <p:nvPr/>
        </p:nvSpPr>
        <p:spPr bwMode="auto">
          <a:xfrm>
            <a:off x="3200400" y="6324600"/>
            <a:ext cx="304800" cy="457200"/>
          </a:xfrm>
          <a:prstGeom prst="leftBrace">
            <a:avLst/>
          </a:prstGeom>
          <a:solidFill>
            <a:srgbClr val="EAC29A"/>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18" name="TextBox 17"/>
          <p:cNvSpPr txBox="1"/>
          <p:nvPr/>
        </p:nvSpPr>
        <p:spPr>
          <a:xfrm>
            <a:off x="304800" y="5867400"/>
            <a:ext cx="1828800" cy="461665"/>
          </a:xfrm>
          <a:prstGeom prst="rect">
            <a:avLst/>
          </a:prstGeom>
          <a:solidFill>
            <a:srgbClr val="FFFFCC"/>
          </a:solidFill>
          <a:ln>
            <a:solidFill>
              <a:schemeClr val="tx1"/>
            </a:solidFill>
          </a:ln>
        </p:spPr>
        <p:txBody>
          <a:bodyPr wrap="square" rtlCol="0">
            <a:spAutoFit/>
          </a:bodyPr>
          <a:lstStyle/>
          <a:p>
            <a:r>
              <a:rPr lang="en-US" sz="2400" b="0" dirty="0" err="1" smtClean="0">
                <a:solidFill>
                  <a:srgbClr val="FF0000"/>
                </a:solidFill>
              </a:rPr>
              <a:t>Ans</a:t>
            </a:r>
            <a:r>
              <a:rPr lang="en-US" sz="2400" b="0" dirty="0" smtClean="0">
                <a:solidFill>
                  <a:srgbClr val="FF0000"/>
                </a:solidFill>
              </a:rPr>
              <a:t>: (a)</a:t>
            </a:r>
            <a:endParaRPr lang="en-US" sz="2400" b="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gradFill>
            <a:gsLst>
              <a:gs pos="0">
                <a:srgbClr val="FFEFD1"/>
              </a:gs>
              <a:gs pos="64999">
                <a:srgbClr val="F0EBD5"/>
              </a:gs>
              <a:gs pos="100000">
                <a:srgbClr val="D1C39F"/>
              </a:gs>
            </a:gsLst>
            <a:lin ang="5400000" scaled="0"/>
          </a:gradFill>
        </p:spPr>
        <p:txBody>
          <a:bodyPr/>
          <a:lstStyle/>
          <a:p>
            <a:r>
              <a:rPr lang="en-US" altLang="en-US" sz="2800" b="0" dirty="0" smtClean="0"/>
              <a:t>Candidate Generation: F</a:t>
            </a:r>
            <a:r>
              <a:rPr lang="en-US" altLang="en-US" sz="2800" b="0" baseline="-25000" dirty="0" smtClean="0"/>
              <a:t>k-1</a:t>
            </a:r>
            <a:r>
              <a:rPr lang="en-US" altLang="en-US" sz="2800" b="0" dirty="0" smtClean="0"/>
              <a:t> </a:t>
            </a:r>
            <a:r>
              <a:rPr lang="en-US" altLang="en-US" sz="2400" b="0" dirty="0" smtClean="0"/>
              <a:t>x</a:t>
            </a:r>
            <a:r>
              <a:rPr lang="en-US" altLang="en-US" sz="2800" b="0" dirty="0" smtClean="0"/>
              <a:t> F</a:t>
            </a:r>
            <a:r>
              <a:rPr lang="en-US" altLang="en-US" sz="2800" b="0" baseline="-25000" dirty="0" smtClean="0"/>
              <a:t>k-1</a:t>
            </a:r>
            <a:r>
              <a:rPr lang="en-US" altLang="en-US" sz="2800" b="0" dirty="0" smtClean="0"/>
              <a:t> Method</a:t>
            </a:r>
            <a:endParaRPr lang="en-US" altLang="en-US" sz="2800" b="0" baseline="-25000" dirty="0" smtClean="0"/>
          </a:p>
        </p:txBody>
      </p:sp>
      <p:sp>
        <p:nvSpPr>
          <p:cNvPr id="26627" name="Rectangle 3"/>
          <p:cNvSpPr>
            <a:spLocks noGrp="1" noChangeArrowheads="1"/>
          </p:cNvSpPr>
          <p:nvPr>
            <p:ph type="body" idx="1"/>
          </p:nvPr>
        </p:nvSpPr>
        <p:spPr>
          <a:solidFill>
            <a:srgbClr val="FFFFCC"/>
          </a:solidFill>
          <a:ln>
            <a:solidFill>
              <a:schemeClr val="tx1"/>
            </a:solidFill>
          </a:ln>
        </p:spPr>
        <p:txBody>
          <a:bodyPr/>
          <a:lstStyle/>
          <a:p>
            <a:r>
              <a:rPr lang="en-US" altLang="en-US" sz="2400" dirty="0" smtClean="0"/>
              <a:t>Merge two frequent (k-1)-</a:t>
            </a:r>
            <a:r>
              <a:rPr lang="en-US" altLang="en-US" sz="2400" dirty="0" err="1" smtClean="0"/>
              <a:t>itemsets</a:t>
            </a:r>
            <a:r>
              <a:rPr lang="en-US" altLang="en-US" sz="2400" dirty="0" smtClean="0"/>
              <a:t> if their first (k-2) items are identical</a:t>
            </a:r>
          </a:p>
          <a:p>
            <a:pPr lvl="1">
              <a:buFont typeface="Arial" charset="0"/>
              <a:buNone/>
            </a:pPr>
            <a:endParaRPr lang="en-US" altLang="en-US" dirty="0" smtClean="0"/>
          </a:p>
          <a:p>
            <a:r>
              <a:rPr lang="en-US" altLang="en-US" dirty="0" smtClean="0"/>
              <a:t>F</a:t>
            </a:r>
            <a:r>
              <a:rPr lang="en-US" altLang="en-US" baseline="-25000" dirty="0" smtClean="0"/>
              <a:t>3</a:t>
            </a:r>
            <a:r>
              <a:rPr lang="en-US" altLang="en-US" dirty="0" smtClean="0"/>
              <a:t> = {ABC,ABD,ABE,ACD,BCD,BDE,CDE}</a:t>
            </a:r>
          </a:p>
          <a:p>
            <a:pPr lvl="1"/>
            <a:r>
              <a:rPr lang="en-US" altLang="en-US" dirty="0" smtClean="0"/>
              <a:t>Merge(</a:t>
            </a:r>
            <a:r>
              <a:rPr lang="en-US" altLang="en-US" b="1" u="sng" dirty="0" smtClean="0"/>
              <a:t>AB</a:t>
            </a:r>
            <a:r>
              <a:rPr lang="en-US" altLang="en-US" dirty="0" smtClean="0"/>
              <a:t>C, </a:t>
            </a:r>
            <a:r>
              <a:rPr lang="en-US" altLang="en-US" b="1" u="sng" dirty="0" smtClean="0"/>
              <a:t>AB</a:t>
            </a:r>
            <a:r>
              <a:rPr lang="en-US" altLang="en-US" dirty="0" smtClean="0"/>
              <a:t>D) = </a:t>
            </a:r>
            <a:r>
              <a:rPr lang="en-US" altLang="en-US" b="1" u="sng" dirty="0" smtClean="0"/>
              <a:t>AB</a:t>
            </a:r>
            <a:r>
              <a:rPr lang="en-US" altLang="en-US" dirty="0" smtClean="0"/>
              <a:t>CD</a:t>
            </a:r>
          </a:p>
          <a:p>
            <a:pPr lvl="1"/>
            <a:r>
              <a:rPr lang="en-US" altLang="en-US" dirty="0" smtClean="0"/>
              <a:t>Merge(</a:t>
            </a:r>
            <a:r>
              <a:rPr lang="en-US" altLang="en-US" b="1" u="sng" dirty="0" smtClean="0"/>
              <a:t>AB</a:t>
            </a:r>
            <a:r>
              <a:rPr lang="en-US" altLang="en-US" dirty="0" smtClean="0"/>
              <a:t>C, </a:t>
            </a:r>
            <a:r>
              <a:rPr lang="en-US" altLang="en-US" b="1" u="sng" dirty="0" smtClean="0"/>
              <a:t>AB</a:t>
            </a:r>
            <a:r>
              <a:rPr lang="en-US" altLang="en-US" dirty="0" smtClean="0"/>
              <a:t>E) = </a:t>
            </a:r>
            <a:r>
              <a:rPr lang="en-US" altLang="en-US" b="1" u="sng" dirty="0" smtClean="0"/>
              <a:t>AB</a:t>
            </a:r>
            <a:r>
              <a:rPr lang="en-US" altLang="en-US" dirty="0" smtClean="0"/>
              <a:t>CE</a:t>
            </a:r>
          </a:p>
          <a:p>
            <a:pPr lvl="1"/>
            <a:r>
              <a:rPr lang="en-US" altLang="en-US" dirty="0" smtClean="0"/>
              <a:t>Merge(</a:t>
            </a:r>
            <a:r>
              <a:rPr lang="en-US" altLang="en-US" b="1" u="sng" dirty="0" smtClean="0"/>
              <a:t>AB</a:t>
            </a:r>
            <a:r>
              <a:rPr lang="en-US" altLang="en-US" dirty="0" smtClean="0"/>
              <a:t>D, </a:t>
            </a:r>
            <a:r>
              <a:rPr lang="en-US" altLang="en-US" b="1" u="sng" dirty="0" smtClean="0"/>
              <a:t>AB</a:t>
            </a:r>
            <a:r>
              <a:rPr lang="en-US" altLang="en-US" dirty="0" smtClean="0"/>
              <a:t>E) = </a:t>
            </a:r>
            <a:r>
              <a:rPr lang="en-US" altLang="en-US" b="1" u="sng" dirty="0" smtClean="0"/>
              <a:t>AB</a:t>
            </a:r>
            <a:r>
              <a:rPr lang="en-US" altLang="en-US" dirty="0" smtClean="0"/>
              <a:t>DE</a:t>
            </a:r>
          </a:p>
          <a:p>
            <a:pPr lvl="2">
              <a:buFont typeface="Wingdings" pitchFamily="2" charset="2"/>
              <a:buNone/>
            </a:pPr>
            <a:endParaRPr lang="en-US" altLang="en-US" dirty="0" smtClean="0"/>
          </a:p>
          <a:p>
            <a:pPr lvl="1"/>
            <a:r>
              <a:rPr lang="en-US" altLang="en-US" dirty="0" smtClean="0"/>
              <a:t>Do not merge(</a:t>
            </a:r>
            <a:r>
              <a:rPr lang="en-US" altLang="en-US" b="1" u="sng" dirty="0" smtClean="0"/>
              <a:t>A</a:t>
            </a:r>
            <a:r>
              <a:rPr lang="en-US" altLang="en-US" dirty="0" smtClean="0"/>
              <a:t>BD,</a:t>
            </a:r>
            <a:r>
              <a:rPr lang="en-US" altLang="en-US" b="1" u="sng" dirty="0" smtClean="0"/>
              <a:t>A</a:t>
            </a:r>
            <a:r>
              <a:rPr lang="en-US" altLang="en-US" dirty="0" smtClean="0"/>
              <a:t>CD) because they share only prefix of length 1 instead of length 2</a:t>
            </a:r>
          </a:p>
        </p:txBody>
      </p:sp>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15714" name="Picture 2"/>
          <p:cNvPicPr>
            <a:picLocks noChangeAspect="1" noChangeArrowheads="1"/>
          </p:cNvPicPr>
          <p:nvPr/>
        </p:nvPicPr>
        <p:blipFill>
          <a:blip r:embed="rId2" cstate="print"/>
          <a:srcRect/>
          <a:stretch>
            <a:fillRect/>
          </a:stretch>
        </p:blipFill>
        <p:spPr bwMode="auto">
          <a:xfrm>
            <a:off x="0" y="0"/>
            <a:ext cx="9144000" cy="61722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6400800"/>
            <a:ext cx="61722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203779" name="Picture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a:lstStyle/>
          <a:p>
            <a:pPr algn="ctr"/>
            <a:r>
              <a:rPr lang="en-US" altLang="en-US" b="0" dirty="0" smtClean="0"/>
              <a:t>Candidate Pruning</a:t>
            </a:r>
          </a:p>
        </p:txBody>
      </p:sp>
      <p:sp>
        <p:nvSpPr>
          <p:cNvPr id="25603" name="Rectangle 3"/>
          <p:cNvSpPr>
            <a:spLocks noGrp="1" noChangeArrowheads="1"/>
          </p:cNvSpPr>
          <p:nvPr>
            <p:ph type="body" idx="1"/>
          </p:nvPr>
        </p:nvSpPr>
        <p:spPr>
          <a:solidFill>
            <a:srgbClr val="FFFFCC"/>
          </a:solidFill>
          <a:ln>
            <a:solidFill>
              <a:schemeClr val="tx1"/>
            </a:solidFill>
          </a:ln>
        </p:spPr>
        <p:txBody>
          <a:bodyPr/>
          <a:lstStyle/>
          <a:p>
            <a:r>
              <a:rPr lang="en-US" altLang="en-US" dirty="0" smtClean="0"/>
              <a:t>Let </a:t>
            </a:r>
            <a:r>
              <a:rPr lang="en-US" altLang="en-US" dirty="0" smtClean="0">
                <a:solidFill>
                  <a:srgbClr val="7030A0"/>
                </a:solidFill>
              </a:rPr>
              <a:t>F</a:t>
            </a:r>
            <a:r>
              <a:rPr lang="en-US" altLang="en-US" baseline="-25000" dirty="0" smtClean="0">
                <a:solidFill>
                  <a:srgbClr val="7030A0"/>
                </a:solidFill>
              </a:rPr>
              <a:t>3</a:t>
            </a:r>
            <a:r>
              <a:rPr lang="en-US" altLang="en-US" dirty="0" smtClean="0">
                <a:solidFill>
                  <a:srgbClr val="7030A0"/>
                </a:solidFill>
              </a:rPr>
              <a:t> = {ABC,ABD,ABE,ACD,BCD,BDE,CDE} </a:t>
            </a:r>
            <a:r>
              <a:rPr lang="en-US" altLang="en-US" dirty="0" smtClean="0"/>
              <a:t>be the set of </a:t>
            </a:r>
            <a:r>
              <a:rPr lang="en-US" altLang="en-US" dirty="0" smtClean="0">
                <a:solidFill>
                  <a:srgbClr val="7030A0"/>
                </a:solidFill>
              </a:rPr>
              <a:t>frequent 3-itemsets</a:t>
            </a:r>
          </a:p>
          <a:p>
            <a:pPr lvl="2"/>
            <a:endParaRPr lang="en-US" altLang="en-US" dirty="0" smtClean="0"/>
          </a:p>
          <a:p>
            <a:r>
              <a:rPr lang="en-US" altLang="en-US" dirty="0" smtClean="0">
                <a:solidFill>
                  <a:srgbClr val="7030A0"/>
                </a:solidFill>
              </a:rPr>
              <a:t>L</a:t>
            </a:r>
            <a:r>
              <a:rPr lang="en-US" altLang="en-US" baseline="-25000" dirty="0" smtClean="0">
                <a:solidFill>
                  <a:srgbClr val="7030A0"/>
                </a:solidFill>
              </a:rPr>
              <a:t>4</a:t>
            </a:r>
            <a:r>
              <a:rPr lang="en-US" altLang="en-US" dirty="0" smtClean="0">
                <a:solidFill>
                  <a:srgbClr val="7030A0"/>
                </a:solidFill>
              </a:rPr>
              <a:t> = {ABCD,ABCE,ABDE} </a:t>
            </a:r>
            <a:r>
              <a:rPr lang="en-US" altLang="en-US" dirty="0" smtClean="0"/>
              <a:t>is the set of candidate </a:t>
            </a:r>
            <a:r>
              <a:rPr lang="en-US" altLang="en-US" dirty="0" smtClean="0">
                <a:solidFill>
                  <a:srgbClr val="7030A0"/>
                </a:solidFill>
              </a:rPr>
              <a:t>4-itemsets generated </a:t>
            </a:r>
            <a:r>
              <a:rPr lang="en-US" altLang="en-US" dirty="0" smtClean="0"/>
              <a:t>(from previous slide)</a:t>
            </a:r>
          </a:p>
          <a:p>
            <a:pPr lvl="2"/>
            <a:endParaRPr lang="en-US" altLang="en-US" dirty="0" smtClean="0"/>
          </a:p>
          <a:p>
            <a:r>
              <a:rPr lang="en-US" altLang="en-US" dirty="0" smtClean="0"/>
              <a:t>Candidate pruning</a:t>
            </a:r>
          </a:p>
          <a:p>
            <a:pPr lvl="1"/>
            <a:r>
              <a:rPr lang="en-US" altLang="en-US" dirty="0" smtClean="0"/>
              <a:t>Prune </a:t>
            </a:r>
            <a:r>
              <a:rPr lang="en-US" altLang="en-US" dirty="0" smtClean="0">
                <a:solidFill>
                  <a:srgbClr val="7030A0"/>
                </a:solidFill>
              </a:rPr>
              <a:t>ABCE</a:t>
            </a:r>
            <a:r>
              <a:rPr lang="en-US" altLang="en-US" dirty="0" smtClean="0"/>
              <a:t> because </a:t>
            </a:r>
            <a:r>
              <a:rPr lang="en-US" altLang="en-US" dirty="0" smtClean="0">
                <a:solidFill>
                  <a:srgbClr val="7030A0"/>
                </a:solidFill>
              </a:rPr>
              <a:t>ACE</a:t>
            </a:r>
            <a:r>
              <a:rPr lang="en-US" altLang="en-US" dirty="0" smtClean="0"/>
              <a:t> and </a:t>
            </a:r>
            <a:r>
              <a:rPr lang="en-US" altLang="en-US" dirty="0" smtClean="0">
                <a:solidFill>
                  <a:srgbClr val="7030A0"/>
                </a:solidFill>
              </a:rPr>
              <a:t>BCE</a:t>
            </a:r>
            <a:r>
              <a:rPr lang="en-US" altLang="en-US" dirty="0" smtClean="0"/>
              <a:t> are </a:t>
            </a:r>
            <a:r>
              <a:rPr lang="en-US" altLang="en-US" dirty="0" smtClean="0">
                <a:solidFill>
                  <a:srgbClr val="7030A0"/>
                </a:solidFill>
              </a:rPr>
              <a:t>infrequent</a:t>
            </a:r>
          </a:p>
          <a:p>
            <a:pPr lvl="1"/>
            <a:r>
              <a:rPr lang="en-US" altLang="en-US" dirty="0" smtClean="0"/>
              <a:t>Prune </a:t>
            </a:r>
            <a:r>
              <a:rPr lang="en-US" altLang="en-US" dirty="0" smtClean="0">
                <a:solidFill>
                  <a:srgbClr val="7030A0"/>
                </a:solidFill>
              </a:rPr>
              <a:t>ABDE</a:t>
            </a:r>
            <a:r>
              <a:rPr lang="en-US" altLang="en-US" dirty="0" smtClean="0"/>
              <a:t> because </a:t>
            </a:r>
            <a:r>
              <a:rPr lang="en-US" altLang="en-US" dirty="0" smtClean="0">
                <a:solidFill>
                  <a:srgbClr val="7030A0"/>
                </a:solidFill>
              </a:rPr>
              <a:t>ADE</a:t>
            </a:r>
            <a:r>
              <a:rPr lang="en-US" altLang="en-US" dirty="0" smtClean="0"/>
              <a:t> is infrequent</a:t>
            </a:r>
          </a:p>
          <a:p>
            <a:pPr lvl="1"/>
            <a:endParaRPr lang="en-US" altLang="en-US" dirty="0" smtClean="0"/>
          </a:p>
          <a:p>
            <a:r>
              <a:rPr lang="en-US" altLang="en-US" dirty="0" smtClean="0"/>
              <a:t>After candidate pruning: </a:t>
            </a:r>
            <a:r>
              <a:rPr lang="en-US" altLang="en-US" dirty="0" smtClean="0">
                <a:solidFill>
                  <a:srgbClr val="7030A0"/>
                </a:solidFill>
              </a:rPr>
              <a:t>L</a:t>
            </a:r>
            <a:r>
              <a:rPr lang="en-US" altLang="en-US" baseline="-25000" dirty="0" smtClean="0">
                <a:solidFill>
                  <a:srgbClr val="7030A0"/>
                </a:solidFill>
              </a:rPr>
              <a:t>4</a:t>
            </a:r>
            <a:r>
              <a:rPr lang="en-US" altLang="en-US" dirty="0" smtClean="0">
                <a:solidFill>
                  <a:srgbClr val="7030A0"/>
                </a:solidFill>
              </a:rPr>
              <a:t> = {ABCD} </a:t>
            </a:r>
          </a:p>
        </p:txBody>
      </p:sp>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a:lstStyle/>
          <a:p>
            <a:pPr algn="ctr"/>
            <a:r>
              <a:rPr lang="en-US" altLang="en-US" sz="2800" b="0" dirty="0" smtClean="0"/>
              <a:t>Alternate F</a:t>
            </a:r>
            <a:r>
              <a:rPr lang="en-US" altLang="en-US" sz="2800" b="0" baseline="-25000" dirty="0" smtClean="0"/>
              <a:t>k-1</a:t>
            </a:r>
            <a:r>
              <a:rPr lang="en-US" altLang="en-US" sz="2800" b="0" dirty="0" smtClean="0"/>
              <a:t> x F</a:t>
            </a:r>
            <a:r>
              <a:rPr lang="en-US" altLang="en-US" sz="2800" b="0" baseline="-25000" dirty="0" smtClean="0"/>
              <a:t>k-1</a:t>
            </a:r>
            <a:r>
              <a:rPr lang="en-US" altLang="en-US" sz="2800" b="0" dirty="0" smtClean="0"/>
              <a:t> Method</a:t>
            </a:r>
            <a:endParaRPr lang="en-US" altLang="en-US" sz="2800" b="0" baseline="-25000" dirty="0" smtClean="0"/>
          </a:p>
        </p:txBody>
      </p:sp>
      <p:sp>
        <p:nvSpPr>
          <p:cNvPr id="26627" name="Rectangle 3"/>
          <p:cNvSpPr>
            <a:spLocks noGrp="1" noChangeArrowheads="1"/>
          </p:cNvSpPr>
          <p:nvPr>
            <p:ph type="body" idx="1"/>
          </p:nvPr>
        </p:nvSpPr>
        <p:spPr>
          <a:solidFill>
            <a:srgbClr val="FFFFCC"/>
          </a:solidFill>
          <a:ln>
            <a:solidFill>
              <a:schemeClr val="tx1"/>
            </a:solidFill>
          </a:ln>
        </p:spPr>
        <p:txBody>
          <a:bodyPr/>
          <a:lstStyle/>
          <a:p>
            <a:r>
              <a:rPr lang="en-US" altLang="en-US" sz="2400" dirty="0" smtClean="0"/>
              <a:t>Merge two frequent (k-1)-</a:t>
            </a:r>
            <a:r>
              <a:rPr lang="en-US" altLang="en-US" sz="2400" dirty="0" err="1" smtClean="0"/>
              <a:t>itemsets</a:t>
            </a:r>
            <a:r>
              <a:rPr lang="en-US" altLang="en-US" sz="2400" dirty="0" smtClean="0"/>
              <a:t> if the last (k-2) items of the first one is identical to the first (k-2) items of the second.</a:t>
            </a:r>
          </a:p>
          <a:p>
            <a:pPr lvl="1">
              <a:buFont typeface="Arial" charset="0"/>
              <a:buNone/>
            </a:pPr>
            <a:endParaRPr lang="en-US" altLang="en-US" dirty="0" smtClean="0"/>
          </a:p>
          <a:p>
            <a:r>
              <a:rPr lang="en-US" altLang="en-US" sz="3200" dirty="0" smtClean="0">
                <a:solidFill>
                  <a:srgbClr val="7030A0"/>
                </a:solidFill>
              </a:rPr>
              <a:t>F</a:t>
            </a:r>
            <a:r>
              <a:rPr lang="en-US" altLang="en-US" sz="3200" baseline="-25000" dirty="0" smtClean="0">
                <a:solidFill>
                  <a:srgbClr val="7030A0"/>
                </a:solidFill>
              </a:rPr>
              <a:t>3</a:t>
            </a:r>
            <a:r>
              <a:rPr lang="en-US" altLang="en-US" sz="3200" dirty="0" smtClean="0">
                <a:solidFill>
                  <a:srgbClr val="7030A0"/>
                </a:solidFill>
              </a:rPr>
              <a:t> = {ABC,ABD,ABE,ACD,BCD,BDE,CDE}</a:t>
            </a:r>
          </a:p>
          <a:p>
            <a:pPr lvl="1"/>
            <a:r>
              <a:rPr lang="en-US" altLang="en-US" sz="3200" dirty="0" smtClean="0"/>
              <a:t>Merge(A</a:t>
            </a:r>
            <a:r>
              <a:rPr lang="en-US" altLang="en-US" sz="3200" b="1" u="sng" dirty="0" smtClean="0">
                <a:solidFill>
                  <a:srgbClr val="7030A0"/>
                </a:solidFill>
              </a:rPr>
              <a:t>BC</a:t>
            </a:r>
            <a:r>
              <a:rPr lang="en-US" altLang="en-US" sz="3200" dirty="0" smtClean="0"/>
              <a:t>, </a:t>
            </a:r>
            <a:r>
              <a:rPr lang="en-US" altLang="en-US" sz="3200" b="1" u="sng" dirty="0" smtClean="0">
                <a:solidFill>
                  <a:srgbClr val="7030A0"/>
                </a:solidFill>
              </a:rPr>
              <a:t>BC</a:t>
            </a:r>
            <a:r>
              <a:rPr lang="en-US" altLang="en-US" sz="3200" dirty="0" smtClean="0"/>
              <a:t>D) = A</a:t>
            </a:r>
            <a:r>
              <a:rPr lang="en-US" altLang="en-US" sz="3200" b="1" u="sng" dirty="0" smtClean="0">
                <a:solidFill>
                  <a:srgbClr val="7030A0"/>
                </a:solidFill>
              </a:rPr>
              <a:t>BC</a:t>
            </a:r>
            <a:r>
              <a:rPr lang="en-US" altLang="en-US" sz="3200" dirty="0" smtClean="0"/>
              <a:t>D</a:t>
            </a:r>
          </a:p>
          <a:p>
            <a:pPr lvl="1"/>
            <a:r>
              <a:rPr lang="en-US" altLang="en-US" sz="3200" dirty="0" smtClean="0"/>
              <a:t>Merge(A</a:t>
            </a:r>
            <a:r>
              <a:rPr lang="en-US" altLang="en-US" sz="3200" b="1" u="sng" dirty="0" smtClean="0">
                <a:solidFill>
                  <a:srgbClr val="7030A0"/>
                </a:solidFill>
              </a:rPr>
              <a:t>BD</a:t>
            </a:r>
            <a:r>
              <a:rPr lang="en-US" altLang="en-US" sz="3200" dirty="0" smtClean="0"/>
              <a:t>, </a:t>
            </a:r>
            <a:r>
              <a:rPr lang="en-US" altLang="en-US" sz="3200" b="1" u="sng" dirty="0" smtClean="0">
                <a:solidFill>
                  <a:srgbClr val="7030A0"/>
                </a:solidFill>
              </a:rPr>
              <a:t>BD</a:t>
            </a:r>
            <a:r>
              <a:rPr lang="en-US" altLang="en-US" sz="3200" dirty="0" smtClean="0"/>
              <a:t>E) = A</a:t>
            </a:r>
            <a:r>
              <a:rPr lang="en-US" altLang="en-US" sz="3200" b="1" u="sng" dirty="0" smtClean="0">
                <a:solidFill>
                  <a:srgbClr val="7030A0"/>
                </a:solidFill>
              </a:rPr>
              <a:t>BD</a:t>
            </a:r>
            <a:r>
              <a:rPr lang="en-US" altLang="en-US" sz="3200" dirty="0" smtClean="0"/>
              <a:t>E</a:t>
            </a:r>
          </a:p>
          <a:p>
            <a:pPr lvl="1"/>
            <a:r>
              <a:rPr lang="en-US" altLang="en-US" sz="3200" dirty="0" smtClean="0"/>
              <a:t>Merge(A</a:t>
            </a:r>
            <a:r>
              <a:rPr lang="en-US" altLang="en-US" sz="3200" b="1" u="sng" dirty="0" smtClean="0">
                <a:solidFill>
                  <a:srgbClr val="7030A0"/>
                </a:solidFill>
              </a:rPr>
              <a:t>CD</a:t>
            </a:r>
            <a:r>
              <a:rPr lang="en-US" altLang="en-US" sz="3200" dirty="0" smtClean="0"/>
              <a:t>, </a:t>
            </a:r>
            <a:r>
              <a:rPr lang="en-US" altLang="en-US" sz="3200" b="1" u="sng" dirty="0" smtClean="0">
                <a:solidFill>
                  <a:srgbClr val="7030A0"/>
                </a:solidFill>
              </a:rPr>
              <a:t>CD</a:t>
            </a:r>
            <a:r>
              <a:rPr lang="en-US" altLang="en-US" sz="3200" dirty="0" smtClean="0"/>
              <a:t>E) = A</a:t>
            </a:r>
            <a:r>
              <a:rPr lang="en-US" altLang="en-US" sz="3200" b="1" u="sng" dirty="0" smtClean="0">
                <a:solidFill>
                  <a:srgbClr val="7030A0"/>
                </a:solidFill>
              </a:rPr>
              <a:t>CD</a:t>
            </a:r>
            <a:r>
              <a:rPr lang="en-US" altLang="en-US" sz="3200" dirty="0" smtClean="0"/>
              <a:t>E</a:t>
            </a:r>
          </a:p>
          <a:p>
            <a:pPr lvl="1"/>
            <a:r>
              <a:rPr lang="en-US" altLang="en-US" sz="3200" dirty="0" smtClean="0"/>
              <a:t>Merge(B</a:t>
            </a:r>
            <a:r>
              <a:rPr lang="en-US" altLang="en-US" sz="3200" b="1" u="sng" dirty="0" smtClean="0">
                <a:solidFill>
                  <a:srgbClr val="7030A0"/>
                </a:solidFill>
              </a:rPr>
              <a:t>CD</a:t>
            </a:r>
            <a:r>
              <a:rPr lang="en-US" altLang="en-US" sz="3200" dirty="0"/>
              <a:t>, </a:t>
            </a:r>
            <a:r>
              <a:rPr lang="en-US" altLang="en-US" sz="3200" b="1" u="sng" dirty="0">
                <a:solidFill>
                  <a:srgbClr val="7030A0"/>
                </a:solidFill>
              </a:rPr>
              <a:t>CD</a:t>
            </a:r>
            <a:r>
              <a:rPr lang="en-US" altLang="en-US" sz="3200" dirty="0"/>
              <a:t>E) = </a:t>
            </a:r>
            <a:r>
              <a:rPr lang="en-US" altLang="en-US" sz="3200" dirty="0" smtClean="0"/>
              <a:t>B</a:t>
            </a:r>
            <a:r>
              <a:rPr lang="en-US" altLang="en-US" sz="3200" b="1" u="sng" dirty="0" smtClean="0">
                <a:solidFill>
                  <a:srgbClr val="7030A0"/>
                </a:solidFill>
              </a:rPr>
              <a:t>CD</a:t>
            </a:r>
            <a:r>
              <a:rPr lang="en-US" altLang="en-US" sz="3200" dirty="0" smtClean="0"/>
              <a:t>E</a:t>
            </a:r>
          </a:p>
        </p:txBody>
      </p:sp>
      <p:sp>
        <p:nvSpPr>
          <p:cNvPr id="4" name="Rectangle 3"/>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0264424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a:lstStyle/>
          <a:p>
            <a:pPr algn="ctr"/>
            <a:r>
              <a:rPr lang="en-US" altLang="en-US" sz="2400" b="0" dirty="0" smtClean="0"/>
              <a:t>Candidate Pruning for </a:t>
            </a:r>
            <a:r>
              <a:rPr lang="en-US" altLang="en-US" sz="2400" b="0" dirty="0"/>
              <a:t>Alternate F</a:t>
            </a:r>
            <a:r>
              <a:rPr lang="en-US" altLang="en-US" sz="2400" b="0" baseline="-25000" dirty="0"/>
              <a:t>k-1</a:t>
            </a:r>
            <a:r>
              <a:rPr lang="en-US" altLang="en-US" sz="2400" b="0" dirty="0"/>
              <a:t> </a:t>
            </a:r>
            <a:r>
              <a:rPr lang="en-US" altLang="en-US" sz="2000" b="0" dirty="0"/>
              <a:t>x</a:t>
            </a:r>
            <a:r>
              <a:rPr lang="en-US" altLang="en-US" sz="2400" b="0" dirty="0"/>
              <a:t> F</a:t>
            </a:r>
            <a:r>
              <a:rPr lang="en-US" altLang="en-US" sz="2400" b="0" baseline="-25000" dirty="0"/>
              <a:t>k-1</a:t>
            </a:r>
            <a:r>
              <a:rPr lang="en-US" altLang="en-US" sz="2400" b="0" dirty="0"/>
              <a:t> </a:t>
            </a:r>
            <a:r>
              <a:rPr lang="en-US" altLang="en-US" sz="2400" b="0" dirty="0" smtClean="0"/>
              <a:t>Method</a:t>
            </a:r>
          </a:p>
        </p:txBody>
      </p:sp>
      <p:sp>
        <p:nvSpPr>
          <p:cNvPr id="25603" name="Rectangle 3"/>
          <p:cNvSpPr>
            <a:spLocks noGrp="1" noChangeArrowheads="1"/>
          </p:cNvSpPr>
          <p:nvPr>
            <p:ph type="body" idx="1"/>
          </p:nvPr>
        </p:nvSpPr>
        <p:spPr>
          <a:xfrm>
            <a:off x="411163" y="1143000"/>
            <a:ext cx="8318500" cy="5257800"/>
          </a:xfrm>
          <a:solidFill>
            <a:srgbClr val="FFFFCC"/>
          </a:solidFill>
          <a:ln>
            <a:solidFill>
              <a:schemeClr val="tx1"/>
            </a:solidFill>
          </a:ln>
        </p:spPr>
        <p:txBody>
          <a:bodyPr/>
          <a:lstStyle/>
          <a:p>
            <a:r>
              <a:rPr lang="en-US" altLang="en-US" dirty="0" smtClean="0"/>
              <a:t>Let </a:t>
            </a:r>
            <a:r>
              <a:rPr lang="en-US" altLang="en-US" dirty="0" smtClean="0">
                <a:solidFill>
                  <a:srgbClr val="7030A0"/>
                </a:solidFill>
              </a:rPr>
              <a:t>F</a:t>
            </a:r>
            <a:r>
              <a:rPr lang="en-US" altLang="en-US" baseline="-25000" dirty="0" smtClean="0">
                <a:solidFill>
                  <a:srgbClr val="7030A0"/>
                </a:solidFill>
              </a:rPr>
              <a:t>3</a:t>
            </a:r>
            <a:r>
              <a:rPr lang="en-US" altLang="en-US" dirty="0" smtClean="0">
                <a:solidFill>
                  <a:srgbClr val="7030A0"/>
                </a:solidFill>
              </a:rPr>
              <a:t> = {ABC,ABD,ABE,ACD,BCD,BDE,CDE} </a:t>
            </a:r>
            <a:r>
              <a:rPr lang="en-US" altLang="en-US" dirty="0" smtClean="0"/>
              <a:t>be the set of </a:t>
            </a:r>
            <a:r>
              <a:rPr lang="en-US" altLang="en-US" dirty="0" smtClean="0">
                <a:solidFill>
                  <a:srgbClr val="7030A0"/>
                </a:solidFill>
              </a:rPr>
              <a:t>frequent 3-itemsets</a:t>
            </a:r>
          </a:p>
          <a:p>
            <a:pPr lvl="2"/>
            <a:endParaRPr lang="en-US" altLang="en-US" dirty="0" smtClean="0"/>
          </a:p>
          <a:p>
            <a:r>
              <a:rPr lang="en-US" altLang="en-US" dirty="0" smtClean="0">
                <a:solidFill>
                  <a:srgbClr val="7030A0"/>
                </a:solidFill>
              </a:rPr>
              <a:t>L</a:t>
            </a:r>
            <a:r>
              <a:rPr lang="en-US" altLang="en-US" baseline="-25000" dirty="0" smtClean="0">
                <a:solidFill>
                  <a:srgbClr val="7030A0"/>
                </a:solidFill>
              </a:rPr>
              <a:t>4</a:t>
            </a:r>
            <a:r>
              <a:rPr lang="en-US" altLang="en-US" dirty="0" smtClean="0">
                <a:solidFill>
                  <a:srgbClr val="7030A0"/>
                </a:solidFill>
              </a:rPr>
              <a:t> = {ABCD,ABDE,ACDE,BCDE} </a:t>
            </a:r>
            <a:r>
              <a:rPr lang="en-US" altLang="en-US" dirty="0" smtClean="0"/>
              <a:t>is the set of </a:t>
            </a:r>
            <a:r>
              <a:rPr lang="en-US" altLang="en-US" dirty="0" smtClean="0">
                <a:solidFill>
                  <a:srgbClr val="7030A0"/>
                </a:solidFill>
              </a:rPr>
              <a:t>candidate 4-itemsets </a:t>
            </a:r>
            <a:r>
              <a:rPr lang="en-US" altLang="en-US" dirty="0" smtClean="0"/>
              <a:t>generated (from previous slide)</a:t>
            </a:r>
          </a:p>
          <a:p>
            <a:r>
              <a:rPr lang="en-US" altLang="en-US" dirty="0" smtClean="0"/>
              <a:t>Candidate pruning</a:t>
            </a:r>
          </a:p>
          <a:p>
            <a:pPr lvl="1"/>
            <a:r>
              <a:rPr lang="en-US" altLang="en-US" dirty="0" smtClean="0"/>
              <a:t>Prune ABDE because ADE is infrequent</a:t>
            </a:r>
          </a:p>
          <a:p>
            <a:pPr lvl="1"/>
            <a:r>
              <a:rPr lang="en-US" altLang="en-US" dirty="0"/>
              <a:t>Prune </a:t>
            </a:r>
            <a:r>
              <a:rPr lang="en-US" altLang="en-US" dirty="0" smtClean="0"/>
              <a:t>ACDE </a:t>
            </a:r>
            <a:r>
              <a:rPr lang="en-US" altLang="en-US" dirty="0"/>
              <a:t>because ACE and </a:t>
            </a:r>
            <a:r>
              <a:rPr lang="en-US" altLang="en-US" dirty="0" smtClean="0"/>
              <a:t>ADE </a:t>
            </a:r>
            <a:r>
              <a:rPr lang="en-US" altLang="en-US" dirty="0"/>
              <a:t>are infrequent</a:t>
            </a:r>
          </a:p>
          <a:p>
            <a:pPr lvl="1"/>
            <a:r>
              <a:rPr lang="en-US" altLang="en-US" dirty="0" smtClean="0"/>
              <a:t>Prune BCDE because BCE </a:t>
            </a:r>
          </a:p>
          <a:p>
            <a:r>
              <a:rPr lang="en-US" altLang="en-US" dirty="0" smtClean="0"/>
              <a:t>After candidate pruning: </a:t>
            </a:r>
            <a:r>
              <a:rPr lang="en-US" altLang="en-US" dirty="0" smtClean="0">
                <a:solidFill>
                  <a:srgbClr val="7030A0"/>
                </a:solidFill>
              </a:rPr>
              <a:t>L</a:t>
            </a:r>
            <a:r>
              <a:rPr lang="en-US" altLang="en-US" baseline="-25000" dirty="0" smtClean="0">
                <a:solidFill>
                  <a:srgbClr val="7030A0"/>
                </a:solidFill>
              </a:rPr>
              <a:t>4</a:t>
            </a:r>
            <a:r>
              <a:rPr lang="en-US" altLang="en-US" dirty="0" smtClean="0">
                <a:solidFill>
                  <a:srgbClr val="7030A0"/>
                </a:solidFill>
              </a:rPr>
              <a:t> = {ABCD} </a:t>
            </a:r>
          </a:p>
        </p:txBody>
      </p:sp>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2141501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56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60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60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solidFill>
            <a:srgbClr val="FFFFCC"/>
          </a:solidFill>
          <a:ln>
            <a:solidFill>
              <a:schemeClr val="tx1"/>
            </a:solidFill>
          </a:ln>
        </p:spPr>
        <p:txBody>
          <a:bodyPr/>
          <a:lstStyle/>
          <a:p>
            <a:r>
              <a:rPr lang="en-US" altLang="en-US" b="0" dirty="0" smtClean="0"/>
              <a:t>Illustrating </a:t>
            </a:r>
            <a:r>
              <a:rPr lang="en-US" altLang="en-US" b="0" dirty="0" err="1" smtClean="0"/>
              <a:t>Apriori</a:t>
            </a:r>
            <a:r>
              <a:rPr lang="en-US" altLang="en-US" b="0" dirty="0" smtClean="0"/>
              <a:t> Principle</a:t>
            </a:r>
          </a:p>
        </p:txBody>
      </p:sp>
      <p:graphicFrame>
        <p:nvGraphicFramePr>
          <p:cNvPr id="28675" name="Object 3"/>
          <p:cNvGraphicFramePr>
            <a:graphicFrameLocks noChangeAspect="1"/>
          </p:cNvGraphicFramePr>
          <p:nvPr/>
        </p:nvGraphicFramePr>
        <p:xfrm>
          <a:off x="304800" y="1387475"/>
          <a:ext cx="2289175" cy="2498725"/>
        </p:xfrm>
        <a:graphic>
          <a:graphicData uri="http://schemas.openxmlformats.org/presentationml/2006/ole">
            <mc:AlternateContent xmlns:mc="http://schemas.openxmlformats.org/markup-compatibility/2006">
              <mc:Choice xmlns:v="urn:schemas-microsoft-com:vml" Requires="v">
                <p:oleObj spid="_x0000_s28795" name="Document" r:id="rId4" imgW="2289908" imgH="2495536" progId="Word.Document.8">
                  <p:embed/>
                </p:oleObj>
              </mc:Choice>
              <mc:Fallback>
                <p:oleObj name="Document" r:id="rId4" imgW="2289908" imgH="2495536" progId="Word.Document.8">
                  <p:embed/>
                  <p:pic>
                    <p:nvPicPr>
                      <p:cNvPr id="0" name="Picture 1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387475"/>
                        <a:ext cx="2289175" cy="24987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4"/>
          <p:cNvGraphicFramePr>
            <a:graphicFrameLocks noChangeAspect="1"/>
          </p:cNvGraphicFramePr>
          <p:nvPr/>
        </p:nvGraphicFramePr>
        <p:xfrm>
          <a:off x="3352800" y="2133600"/>
          <a:ext cx="3327400" cy="2128838"/>
        </p:xfrm>
        <a:graphic>
          <a:graphicData uri="http://schemas.openxmlformats.org/presentationml/2006/ole">
            <mc:AlternateContent xmlns:mc="http://schemas.openxmlformats.org/markup-compatibility/2006">
              <mc:Choice xmlns:v="urn:schemas-microsoft-com:vml" Requires="v">
                <p:oleObj spid="_x0000_s28796" name="Document" r:id="rId7" imgW="3328641" imgH="2008846" progId="Word.Document.8">
                  <p:embed/>
                </p:oleObj>
              </mc:Choice>
              <mc:Fallback>
                <p:oleObj name="Document" r:id="rId7" imgW="3328641" imgH="2008846" progId="Word.Document.8">
                  <p:embed/>
                  <p:pic>
                    <p:nvPicPr>
                      <p:cNvPr id="0" name="Picture 1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2133600"/>
                        <a:ext cx="3327400" cy="212883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p:cNvGraphicFramePr>
            <a:graphicFrameLocks noChangeAspect="1"/>
          </p:cNvGraphicFramePr>
          <p:nvPr/>
        </p:nvGraphicFramePr>
        <p:xfrm>
          <a:off x="4876800" y="4435475"/>
          <a:ext cx="3094038" cy="1508125"/>
        </p:xfrm>
        <a:graphic>
          <a:graphicData uri="http://schemas.openxmlformats.org/presentationml/2006/ole">
            <mc:AlternateContent xmlns:mc="http://schemas.openxmlformats.org/markup-compatibility/2006">
              <mc:Choice xmlns:v="urn:schemas-microsoft-com:vml" Requires="v">
                <p:oleObj spid="_x0000_s28797" name="Document" r:id="rId10" imgW="3124026" imgH="1522425" progId="Word.Document.8">
                  <p:embed/>
                </p:oleObj>
              </mc:Choice>
              <mc:Fallback>
                <p:oleObj name="Document" r:id="rId10" imgW="3124026" imgH="1522425" progId="Word.Document.8">
                  <p:embed/>
                  <p:pic>
                    <p:nvPicPr>
                      <p:cNvPr id="0" name="Picture 1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76800" y="4435475"/>
                        <a:ext cx="3094038" cy="150812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78" name="Text Box 6"/>
          <p:cNvSpPr txBox="1">
            <a:spLocks noChangeArrowheads="1"/>
          </p:cNvSpPr>
          <p:nvPr/>
        </p:nvSpPr>
        <p:spPr bwMode="auto">
          <a:xfrm>
            <a:off x="2514600" y="1295400"/>
            <a:ext cx="2055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Items (1-itemsets)</a:t>
            </a:r>
          </a:p>
        </p:txBody>
      </p:sp>
      <p:sp>
        <p:nvSpPr>
          <p:cNvPr id="28679" name="Text Box 7"/>
          <p:cNvSpPr txBox="1">
            <a:spLocks noChangeArrowheads="1"/>
          </p:cNvSpPr>
          <p:nvPr/>
        </p:nvSpPr>
        <p:spPr bwMode="auto">
          <a:xfrm>
            <a:off x="6096000" y="2055813"/>
            <a:ext cx="2790825"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Pairs (2-itemsets)</a:t>
            </a:r>
          </a:p>
          <a:p>
            <a:pPr>
              <a:spcBef>
                <a:spcPct val="0"/>
              </a:spcBef>
              <a:spcAft>
                <a:spcPct val="0"/>
              </a:spcAft>
              <a:buClrTx/>
              <a:buSzTx/>
              <a:buFontTx/>
              <a:buNone/>
            </a:pPr>
            <a:endParaRPr lang="en-US" altLang="en-US" sz="1800" b="0">
              <a:latin typeface="Tahoma" pitchFamily="34" charset="0"/>
            </a:endParaRPr>
          </a:p>
          <a:p>
            <a:pPr>
              <a:spcBef>
                <a:spcPct val="0"/>
              </a:spcBef>
              <a:spcAft>
                <a:spcPct val="0"/>
              </a:spcAft>
              <a:buClrTx/>
              <a:buSzTx/>
              <a:buFontTx/>
              <a:buNone/>
            </a:pPr>
            <a:r>
              <a:rPr lang="en-US" altLang="en-US" sz="1800" b="0">
                <a:latin typeface="Tahoma" pitchFamily="34" charset="0"/>
              </a:rPr>
              <a:t>(No need to generate</a:t>
            </a:r>
            <a:br>
              <a:rPr lang="en-US" altLang="en-US" sz="1800" b="0">
                <a:latin typeface="Tahoma" pitchFamily="34" charset="0"/>
              </a:rPr>
            </a:br>
            <a:r>
              <a:rPr lang="en-US" altLang="en-US" sz="1800" b="0">
                <a:latin typeface="Tahoma" pitchFamily="34" charset="0"/>
              </a:rPr>
              <a:t>candidates involving Coke</a:t>
            </a:r>
            <a:br>
              <a:rPr lang="en-US" altLang="en-US" sz="1800" b="0">
                <a:latin typeface="Tahoma" pitchFamily="34" charset="0"/>
              </a:rPr>
            </a:br>
            <a:r>
              <a:rPr lang="en-US" altLang="en-US" sz="1800" b="0">
                <a:latin typeface="Tahoma" pitchFamily="34" charset="0"/>
              </a:rPr>
              <a:t>or Eggs)</a:t>
            </a:r>
            <a:endParaRPr lang="en-US" altLang="en-US" sz="2400" b="0">
              <a:latin typeface="Times New Roman" pitchFamily="18" charset="0"/>
            </a:endParaRPr>
          </a:p>
        </p:txBody>
      </p:sp>
      <p:sp>
        <p:nvSpPr>
          <p:cNvPr id="28680" name="Text Box 8"/>
          <p:cNvSpPr txBox="1">
            <a:spLocks noChangeArrowheads="1"/>
          </p:cNvSpPr>
          <p:nvPr/>
        </p:nvSpPr>
        <p:spPr bwMode="auto">
          <a:xfrm>
            <a:off x="6781800" y="4038600"/>
            <a:ext cx="22256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Triplets (3-itemsets)</a:t>
            </a:r>
            <a:endParaRPr lang="en-US" altLang="en-US" sz="2400" b="0">
              <a:latin typeface="Times New Roman" pitchFamily="18" charset="0"/>
            </a:endParaRPr>
          </a:p>
        </p:txBody>
      </p:sp>
      <p:sp>
        <p:nvSpPr>
          <p:cNvPr id="28681" name="Line 9"/>
          <p:cNvSpPr>
            <a:spLocks noChangeShapeType="1"/>
          </p:cNvSpPr>
          <p:nvPr/>
        </p:nvSpPr>
        <p:spPr bwMode="auto">
          <a:xfrm>
            <a:off x="5410200" y="40386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682" name="Line 10"/>
          <p:cNvSpPr>
            <a:spLocks noChangeShapeType="1"/>
          </p:cNvSpPr>
          <p:nvPr/>
        </p:nvSpPr>
        <p:spPr bwMode="auto">
          <a:xfrm>
            <a:off x="2819400" y="1981200"/>
            <a:ext cx="304800" cy="304800"/>
          </a:xfrm>
          <a:prstGeom prst="line">
            <a:avLst/>
          </a:prstGeom>
          <a:noFill/>
          <a:ln w="73025" cmpd="tri">
            <a:solidFill>
              <a:srgbClr val="CC0000"/>
            </a:solidFill>
            <a:round/>
            <a:headEnd/>
            <a:tailEnd type="arrow" w="med" len="sm"/>
          </a:ln>
          <a:extLst>
            <a:ext uri="{909E8E84-426E-40DD-AFC4-6F175D3DCCD1}">
              <a14:hiddenFill xmlns:a14="http://schemas.microsoft.com/office/drawing/2010/main">
                <a:noFill/>
              </a14:hiddenFill>
            </a:ext>
          </a:extLst>
        </p:spPr>
        <p:txBody>
          <a:bodyPr wrap="none" anchor="ctr"/>
          <a:lstStyle/>
          <a:p>
            <a:endParaRPr lang="en-US"/>
          </a:p>
        </p:txBody>
      </p:sp>
      <p:sp>
        <p:nvSpPr>
          <p:cNvPr id="28683" name="Text Box 12"/>
          <p:cNvSpPr txBox="1">
            <a:spLocks noChangeArrowheads="1"/>
          </p:cNvSpPr>
          <p:nvPr/>
        </p:nvSpPr>
        <p:spPr bwMode="auto">
          <a:xfrm>
            <a:off x="304800" y="3810000"/>
            <a:ext cx="2659063" cy="412750"/>
          </a:xfrm>
          <a:prstGeom prst="rect">
            <a:avLst/>
          </a:prstGeom>
          <a:solidFill>
            <a:srgbClr val="FFFF99"/>
          </a:solidFill>
          <a:ln w="1587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2000" b="0">
                <a:latin typeface="Tahoma" pitchFamily="34" charset="0"/>
              </a:rPr>
              <a:t>Minimum Support = 3</a:t>
            </a:r>
          </a:p>
        </p:txBody>
      </p:sp>
      <p:sp>
        <p:nvSpPr>
          <p:cNvPr id="28684" name="Text Box 13"/>
          <p:cNvSpPr txBox="1">
            <a:spLocks noChangeArrowheads="1"/>
          </p:cNvSpPr>
          <p:nvPr/>
        </p:nvSpPr>
        <p:spPr bwMode="auto">
          <a:xfrm>
            <a:off x="304800" y="4381500"/>
            <a:ext cx="3244850" cy="1476375"/>
          </a:xfrm>
          <a:prstGeom prst="rect">
            <a:avLst/>
          </a:prstGeom>
          <a:solidFill>
            <a:srgbClr val="CCFFFF"/>
          </a:solidFill>
          <a:ln w="9525">
            <a:solidFill>
              <a:schemeClr val="tx1"/>
            </a:solidFill>
            <a:miter lim="800000"/>
            <a:headEnd/>
            <a:tailEnd/>
          </a:ln>
        </p:spPr>
        <p:txBody>
          <a:bodyPr wrap="none"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800" b="0">
                <a:latin typeface="Tahoma" pitchFamily="34" charset="0"/>
              </a:rPr>
              <a:t>If every subset is considered, </a:t>
            </a:r>
          </a:p>
          <a:p>
            <a:pPr>
              <a:spcBef>
                <a:spcPct val="0"/>
              </a:spcBef>
              <a:spcAft>
                <a:spcPct val="0"/>
              </a:spcAft>
              <a:buClrTx/>
              <a:buSzTx/>
              <a:buFontTx/>
              <a:buNone/>
            </a:pPr>
            <a:r>
              <a:rPr lang="en-US" altLang="en-US" sz="1800" b="0">
                <a:latin typeface="Tahoma" pitchFamily="34" charset="0"/>
              </a:rPr>
              <a:t>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1</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2</a:t>
            </a:r>
            <a:r>
              <a:rPr lang="en-US" altLang="en-US" sz="1800" b="0">
                <a:latin typeface="Tahoma" pitchFamily="34" charset="0"/>
              </a:rPr>
              <a:t> + </a:t>
            </a:r>
            <a:r>
              <a:rPr lang="en-US" altLang="en-US" sz="1800" b="0" baseline="30000">
                <a:latin typeface="Tahoma" pitchFamily="34" charset="0"/>
              </a:rPr>
              <a:t>6</a:t>
            </a:r>
            <a:r>
              <a:rPr lang="en-US" altLang="en-US" sz="1800" b="0">
                <a:latin typeface="Tahoma" pitchFamily="34" charset="0"/>
              </a:rPr>
              <a:t>C</a:t>
            </a:r>
            <a:r>
              <a:rPr lang="en-US" altLang="en-US" sz="1800" b="0" baseline="-25000">
                <a:latin typeface="Tahoma" pitchFamily="34" charset="0"/>
              </a:rPr>
              <a:t>3</a:t>
            </a:r>
            <a:r>
              <a:rPr lang="en-US" altLang="en-US" sz="1800" b="0">
                <a:latin typeface="Tahoma" pitchFamily="34" charset="0"/>
              </a:rPr>
              <a:t> </a:t>
            </a:r>
          </a:p>
          <a:p>
            <a:pPr>
              <a:spcBef>
                <a:spcPct val="0"/>
              </a:spcBef>
              <a:spcAft>
                <a:spcPct val="0"/>
              </a:spcAft>
              <a:buClrTx/>
              <a:buSzTx/>
              <a:buFontTx/>
              <a:buNone/>
            </a:pPr>
            <a:r>
              <a:rPr lang="en-US" altLang="en-US" sz="1800" b="0">
                <a:latin typeface="Tahoma" pitchFamily="34" charset="0"/>
              </a:rPr>
              <a:t>	6 + 15 + 20 = 41</a:t>
            </a:r>
          </a:p>
          <a:p>
            <a:pPr>
              <a:spcBef>
                <a:spcPct val="0"/>
              </a:spcBef>
              <a:spcAft>
                <a:spcPct val="0"/>
              </a:spcAft>
              <a:buClrTx/>
              <a:buSzTx/>
              <a:buFontTx/>
              <a:buNone/>
            </a:pPr>
            <a:r>
              <a:rPr lang="en-US" altLang="en-US" sz="1800" b="0">
                <a:latin typeface="Tahoma" pitchFamily="34" charset="0"/>
              </a:rPr>
              <a:t>With support-based pruning,</a:t>
            </a:r>
          </a:p>
          <a:p>
            <a:pPr>
              <a:spcBef>
                <a:spcPct val="0"/>
              </a:spcBef>
              <a:spcAft>
                <a:spcPct val="0"/>
              </a:spcAft>
              <a:buClrTx/>
              <a:buSzTx/>
              <a:buFontTx/>
              <a:buNone/>
            </a:pPr>
            <a:r>
              <a:rPr lang="en-US" altLang="en-US" sz="1800" b="0">
                <a:latin typeface="Tahoma" pitchFamily="34" charset="0"/>
              </a:rPr>
              <a:t>	6 + 6 + 1 = 13</a:t>
            </a:r>
          </a:p>
        </p:txBody>
      </p:sp>
      <p:sp>
        <p:nvSpPr>
          <p:cNvPr id="28685" name="TextBox 12"/>
          <p:cNvSpPr txBox="1">
            <a:spLocks noChangeArrowheads="1"/>
          </p:cNvSpPr>
          <p:nvPr/>
        </p:nvSpPr>
        <p:spPr bwMode="auto">
          <a:xfrm>
            <a:off x="3581400" y="5562600"/>
            <a:ext cx="55626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a:spcBef>
                <a:spcPct val="0"/>
              </a:spcBef>
              <a:spcAft>
                <a:spcPct val="0"/>
              </a:spcAft>
              <a:buClrTx/>
              <a:buSzTx/>
              <a:buFontTx/>
              <a:buNone/>
            </a:pPr>
            <a:r>
              <a:rPr lang="en-US" altLang="en-US" sz="1400"/>
              <a:t>Use of F</a:t>
            </a:r>
            <a:r>
              <a:rPr lang="en-US" altLang="en-US" sz="1400" baseline="-25000"/>
              <a:t>k-1</a:t>
            </a:r>
            <a:r>
              <a:rPr lang="en-US" altLang="en-US" sz="1400"/>
              <a:t>xF</a:t>
            </a:r>
            <a:r>
              <a:rPr lang="en-US" altLang="en-US" sz="1400" baseline="-25000"/>
              <a:t>k-1</a:t>
            </a:r>
            <a:r>
              <a:rPr lang="en-US" altLang="en-US" sz="1400"/>
              <a:t> method for candidate generation results in</a:t>
            </a:r>
          </a:p>
          <a:p>
            <a:pPr algn="ctr">
              <a:spcBef>
                <a:spcPct val="0"/>
              </a:spcBef>
              <a:spcAft>
                <a:spcPct val="0"/>
              </a:spcAft>
              <a:buClrTx/>
              <a:buSzTx/>
              <a:buFontTx/>
              <a:buNone/>
            </a:pPr>
            <a:r>
              <a:rPr lang="en-US" altLang="en-US" sz="1400"/>
              <a:t> only one 3-itemset.  This is eliminated after the support counting step.</a:t>
            </a:r>
          </a:p>
        </p:txBody>
      </p:sp>
      <p:sp>
        <p:nvSpPr>
          <p:cNvPr id="14" name="Rectangle 1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lum contrast="40000"/>
            <a:extLst>
              <a:ext uri="{28A0092B-C50C-407E-A947-70E740481C1C}">
                <a14:useLocalDpi xmlns:a14="http://schemas.microsoft.com/office/drawing/2010/main" val="0"/>
              </a:ext>
            </a:extLst>
          </a:blip>
          <a:srcRect/>
          <a:stretch>
            <a:fillRect/>
          </a:stretch>
        </p:blipFill>
        <p:spPr bwMode="auto">
          <a:xfrm>
            <a:off x="0" y="457200"/>
            <a:ext cx="9144000" cy="6400800"/>
          </a:xfrm>
          <a:prstGeom prst="rect">
            <a:avLst/>
          </a:prstGeom>
          <a:noFill/>
          <a:ln>
            <a:solidFill>
              <a:srgbClr val="7D0508"/>
            </a:solidFill>
          </a:ln>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1"/>
            <a:ext cx="9144000" cy="461665"/>
          </a:xfrm>
          <a:prstGeom prst="rect">
            <a:avLst/>
          </a:prstGeom>
          <a:gradFill>
            <a:gsLst>
              <a:gs pos="0">
                <a:srgbClr val="FFEFD1"/>
              </a:gs>
              <a:gs pos="64999">
                <a:srgbClr val="F0EBD5"/>
              </a:gs>
              <a:gs pos="100000">
                <a:srgbClr val="D1C39F"/>
              </a:gs>
            </a:gsLst>
            <a:lin ang="5400000" scaled="0"/>
          </a:gradFill>
        </p:spPr>
        <p:txBody>
          <a:bodyPr wrap="square">
            <a:spAutoFit/>
          </a:bodyPr>
          <a:lstStyle/>
          <a:p>
            <a:pPr>
              <a:defRPr/>
            </a:pPr>
            <a:r>
              <a:rPr lang="en-US" altLang="en-US" sz="2400" b="0" dirty="0" smtClean="0"/>
              <a:t>Rule Generation help </a:t>
            </a:r>
            <a:r>
              <a:rPr lang="en-US" altLang="en-US" sz="2400" b="0" dirty="0" smtClean="0">
                <a:sym typeface="Wingdings" pitchFamily="2" charset="2"/>
              </a:rPr>
              <a:t> from </a:t>
            </a:r>
            <a:r>
              <a:rPr lang="en-US" sz="2400" b="0" kern="0" dirty="0" smtClean="0"/>
              <a:t>F</a:t>
            </a:r>
            <a:r>
              <a:rPr lang="en-US" sz="2400" b="0" kern="0" baseline="-25000" dirty="0" smtClean="0"/>
              <a:t>k-1</a:t>
            </a:r>
            <a:r>
              <a:rPr lang="en-US" sz="2400" b="0" kern="0" dirty="0" smtClean="0"/>
              <a:t> </a:t>
            </a:r>
            <a:r>
              <a:rPr lang="en-US" sz="2400" b="0" kern="0" dirty="0"/>
              <a:t>and F</a:t>
            </a:r>
            <a:r>
              <a:rPr lang="en-US" sz="2400" b="0" kern="0" baseline="-25000" dirty="0"/>
              <a:t>1</a:t>
            </a:r>
            <a:r>
              <a:rPr lang="en-US" sz="2400" b="0" kern="0" dirty="0"/>
              <a:t> </a:t>
            </a:r>
            <a:r>
              <a:rPr lang="en-US" sz="2400" b="0" kern="0" dirty="0" err="1" smtClean="0"/>
              <a:t>itemsets</a:t>
            </a:r>
            <a:endParaRPr lang="en-US" sz="2800" b="0" dirty="0"/>
          </a:p>
        </p:txBody>
      </p:sp>
      <p:sp>
        <p:nvSpPr>
          <p:cNvPr id="5" name="TextBox 4"/>
          <p:cNvSpPr txBox="1"/>
          <p:nvPr/>
        </p:nvSpPr>
        <p:spPr>
          <a:xfrm>
            <a:off x="76200" y="5791200"/>
            <a:ext cx="1295400" cy="400110"/>
          </a:xfrm>
          <a:prstGeom prst="rect">
            <a:avLst/>
          </a:prstGeom>
          <a:solidFill>
            <a:srgbClr val="FFFFCC"/>
          </a:solidFill>
          <a:ln>
            <a:solidFill>
              <a:srgbClr val="C00000"/>
            </a:solidFill>
          </a:ln>
        </p:spPr>
        <p:txBody>
          <a:bodyPr wrap="square" rtlCol="0">
            <a:spAutoFit/>
          </a:bodyPr>
          <a:lstStyle/>
          <a:p>
            <a:pPr algn="r"/>
            <a:r>
              <a:rPr lang="en-US" sz="2000" b="0" dirty="0" smtClean="0">
                <a:solidFill>
                  <a:schemeClr val="accent5">
                    <a:lumMod val="10000"/>
                  </a:schemeClr>
                </a:solidFill>
              </a:rPr>
              <a:t>Figure - 7</a:t>
            </a:r>
            <a:endParaRPr lang="en-US" sz="2000" b="0" dirty="0">
              <a:solidFill>
                <a:schemeClr val="accent5">
                  <a:lumMod val="10000"/>
                </a:schemeClr>
              </a:solidFill>
            </a:endParaRPr>
          </a:p>
        </p:txBody>
      </p:sp>
      <p:pic>
        <p:nvPicPr>
          <p:cNvPr id="8" name="Picture 3"/>
          <p:cNvPicPr>
            <a:picLocks noChangeAspect="1" noChangeArrowheads="1"/>
          </p:cNvPicPr>
          <p:nvPr/>
        </p:nvPicPr>
        <p:blipFill>
          <a:blip r:embed="rId3" cstate="print"/>
          <a:srcRect/>
          <a:stretch>
            <a:fillRect/>
          </a:stretch>
        </p:blipFill>
        <p:spPr bwMode="auto">
          <a:xfrm>
            <a:off x="4038600" y="533400"/>
            <a:ext cx="2657475" cy="1190625"/>
          </a:xfrm>
          <a:prstGeom prst="rect">
            <a:avLst/>
          </a:prstGeom>
          <a:noFill/>
          <a:ln w="9525">
            <a:solidFill>
              <a:schemeClr val="tx1"/>
            </a:solidFill>
            <a:miter lim="800000"/>
            <a:headEnd/>
            <a:tailEnd/>
          </a:ln>
        </p:spPr>
      </p:pic>
      <p:pic>
        <p:nvPicPr>
          <p:cNvPr id="148481" name="Picture 1"/>
          <p:cNvPicPr>
            <a:picLocks noChangeAspect="1" noChangeArrowheads="1"/>
          </p:cNvPicPr>
          <p:nvPr/>
        </p:nvPicPr>
        <p:blipFill>
          <a:blip r:embed="rId4" cstate="print"/>
          <a:srcRect/>
          <a:stretch>
            <a:fillRect/>
          </a:stretch>
        </p:blipFill>
        <p:spPr bwMode="auto">
          <a:xfrm>
            <a:off x="6858000" y="533400"/>
            <a:ext cx="2133600" cy="1219200"/>
          </a:xfrm>
          <a:prstGeom prst="rect">
            <a:avLst/>
          </a:prstGeom>
          <a:noFill/>
          <a:ln w="9525">
            <a:noFill/>
            <a:miter lim="800000"/>
            <a:headEnd/>
            <a:tailEnd/>
          </a:ln>
        </p:spPr>
      </p:pic>
      <p:pic>
        <p:nvPicPr>
          <p:cNvPr id="148482" name="Picture 2"/>
          <p:cNvPicPr>
            <a:picLocks noChangeAspect="1" noChangeArrowheads="1"/>
          </p:cNvPicPr>
          <p:nvPr/>
        </p:nvPicPr>
        <p:blipFill>
          <a:blip r:embed="rId5" cstate="print"/>
          <a:srcRect/>
          <a:stretch>
            <a:fillRect/>
          </a:stretch>
        </p:blipFill>
        <p:spPr bwMode="auto">
          <a:xfrm>
            <a:off x="6096000" y="3886200"/>
            <a:ext cx="3048000" cy="1905000"/>
          </a:xfrm>
          <a:prstGeom prst="rect">
            <a:avLst/>
          </a:prstGeom>
          <a:noFill/>
          <a:ln w="9525">
            <a:solidFill>
              <a:schemeClr val="tx1"/>
            </a:solidFill>
            <a:miter lim="800000"/>
            <a:headEnd/>
            <a:tailEnd/>
          </a:ln>
        </p:spPr>
      </p:pic>
      <p:sp>
        <p:nvSpPr>
          <p:cNvPr id="9" name="TextBox 8"/>
          <p:cNvSpPr txBox="1"/>
          <p:nvPr/>
        </p:nvSpPr>
        <p:spPr>
          <a:xfrm>
            <a:off x="2895600" y="1752600"/>
            <a:ext cx="6248400" cy="738664"/>
          </a:xfrm>
          <a:prstGeom prst="rect">
            <a:avLst/>
          </a:prstGeom>
          <a:noFill/>
        </p:spPr>
        <p:txBody>
          <a:bodyPr wrap="square" rtlCol="0">
            <a:spAutoFit/>
          </a:bodyPr>
          <a:lstStyle/>
          <a:p>
            <a:r>
              <a:rPr lang="en-US" dirty="0" smtClean="0">
                <a:solidFill>
                  <a:srgbClr val="C00000"/>
                </a:solidFill>
              </a:rPr>
              <a:t>Y = {bread, milk, beer, diaper}, X = {bread, milk}, Y – X = {beer, diaper}</a:t>
            </a:r>
          </a:p>
          <a:p>
            <a:r>
              <a:rPr lang="en-US" dirty="0" smtClean="0">
                <a:solidFill>
                  <a:srgbClr val="C00000"/>
                </a:solidFill>
              </a:rPr>
              <a:t>X </a:t>
            </a:r>
            <a:r>
              <a:rPr lang="en-US" dirty="0" smtClean="0">
                <a:solidFill>
                  <a:srgbClr val="C00000"/>
                </a:solidFill>
                <a:sym typeface="Wingdings" pitchFamily="2" charset="2"/>
              </a:rPr>
              <a:t> (Y - X)  If {bread, milk} happens, then {beer, diaper} must occur too.</a:t>
            </a:r>
            <a:endParaRPr lang="en-US"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4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8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 name="Rectangle 2"/>
          <p:cNvSpPr>
            <a:spLocks noGrp="1" noChangeArrowheads="1"/>
          </p:cNvSpPr>
          <p:nvPr>
            <p:ph type="title"/>
          </p:nvPr>
        </p:nvSpPr>
        <p:spPr>
          <a:xfrm>
            <a:off x="0" y="0"/>
            <a:ext cx="9144000" cy="381000"/>
          </a:xfr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a:lstStyle/>
          <a:p>
            <a:pPr algn="ctr"/>
            <a:r>
              <a:rPr lang="en-US" altLang="en-US" sz="2400" b="0" dirty="0" smtClean="0"/>
              <a:t>Rule Generation</a:t>
            </a:r>
          </a:p>
        </p:txBody>
      </p:sp>
      <p:sp>
        <p:nvSpPr>
          <p:cNvPr id="5" name="Rectangle 4"/>
          <p:cNvSpPr/>
          <p:nvPr/>
        </p:nvSpPr>
        <p:spPr>
          <a:xfrm>
            <a:off x="0" y="381000"/>
            <a:ext cx="9144000" cy="2800767"/>
          </a:xfrm>
          <a:prstGeom prst="rect">
            <a:avLst/>
          </a:prstGeom>
          <a:solidFill>
            <a:srgbClr val="FFFFCC"/>
          </a:solidFill>
          <a:ln>
            <a:solidFill>
              <a:schemeClr val="tx1"/>
            </a:solidFill>
          </a:ln>
        </p:spPr>
        <p:txBody>
          <a:bodyPr wrap="square">
            <a:spAutoFit/>
          </a:bodyPr>
          <a:lstStyle/>
          <a:p>
            <a:pPr algn="just"/>
            <a:r>
              <a:rPr lang="en-GB" sz="2800" b="0" dirty="0" smtClean="0">
                <a:solidFill>
                  <a:srgbClr val="7D0508"/>
                </a:solidFill>
              </a:rPr>
              <a:t>How to extract association rules efficiently from a given frequent </a:t>
            </a:r>
            <a:r>
              <a:rPr lang="en-GB" sz="2800" b="0" dirty="0" err="1" smtClean="0">
                <a:solidFill>
                  <a:srgbClr val="7D0508"/>
                </a:solidFill>
              </a:rPr>
              <a:t>itemset</a:t>
            </a:r>
            <a:r>
              <a:rPr lang="en-GB" sz="2800" b="0" dirty="0" smtClean="0">
                <a:solidFill>
                  <a:srgbClr val="7D0508"/>
                </a:solidFill>
              </a:rPr>
              <a:t>?</a:t>
            </a:r>
          </a:p>
          <a:p>
            <a:pPr algn="just"/>
            <a:r>
              <a:rPr lang="en-GB" sz="2400" b="0" dirty="0" smtClean="0">
                <a:solidFill>
                  <a:srgbClr val="C00000"/>
                </a:solidFill>
              </a:rPr>
              <a:t>Each frequent </a:t>
            </a:r>
            <a:r>
              <a:rPr lang="en-GB" sz="2400" b="0" i="1" dirty="0" smtClean="0">
                <a:solidFill>
                  <a:srgbClr val="C00000"/>
                </a:solidFill>
              </a:rPr>
              <a:t>k-</a:t>
            </a:r>
            <a:r>
              <a:rPr lang="en-GB" sz="2400" b="0" i="1" dirty="0" err="1" smtClean="0">
                <a:solidFill>
                  <a:srgbClr val="C00000"/>
                </a:solidFill>
              </a:rPr>
              <a:t>itemset</a:t>
            </a:r>
            <a:r>
              <a:rPr lang="en-GB" sz="2400" b="0" i="1" dirty="0" smtClean="0">
                <a:solidFill>
                  <a:srgbClr val="C00000"/>
                </a:solidFill>
              </a:rPr>
              <a:t>, Y , can produce up to 2</a:t>
            </a:r>
            <a:r>
              <a:rPr lang="en-GB" sz="2400" b="0" i="1" baseline="30000" dirty="0" smtClean="0">
                <a:solidFill>
                  <a:srgbClr val="C00000"/>
                </a:solidFill>
              </a:rPr>
              <a:t>k</a:t>
            </a:r>
            <a:r>
              <a:rPr lang="en-GB" sz="2400" b="0" i="1" dirty="0" smtClean="0">
                <a:solidFill>
                  <a:srgbClr val="C00000"/>
                </a:solidFill>
              </a:rPr>
              <a:t>−2 association </a:t>
            </a:r>
            <a:r>
              <a:rPr lang="en-GB" sz="2400" b="0" dirty="0" smtClean="0">
                <a:solidFill>
                  <a:srgbClr val="C00000"/>
                </a:solidFill>
              </a:rPr>
              <a:t>rules, ignoring rules that have empty antecedents or consequents (i.e.</a:t>
            </a:r>
            <a:r>
              <a:rPr lang="en-GB" sz="2400" b="0" i="1" dirty="0" smtClean="0">
                <a:solidFill>
                  <a:srgbClr val="C00000"/>
                </a:solidFill>
              </a:rPr>
              <a:t> Y</a:t>
            </a:r>
            <a:r>
              <a:rPr lang="en-GB" sz="2400" b="0" i="1" dirty="0" smtClean="0">
                <a:solidFill>
                  <a:srgbClr val="C00000"/>
                </a:solidFill>
                <a:sym typeface="Wingdings" pitchFamily="2" charset="2"/>
              </a:rPr>
              <a:t></a:t>
            </a:r>
            <a:r>
              <a:rPr lang="en-GB" sz="2400" b="0" i="1" dirty="0" smtClean="0">
                <a:solidFill>
                  <a:srgbClr val="C00000"/>
                </a:solidFill>
              </a:rPr>
              <a:t> ∅ or ∅ </a:t>
            </a:r>
            <a:r>
              <a:rPr lang="en-GB" sz="2400" b="0" i="1" dirty="0" smtClean="0">
                <a:solidFill>
                  <a:srgbClr val="C00000"/>
                </a:solidFill>
                <a:sym typeface="Wingdings" pitchFamily="2" charset="2"/>
              </a:rPr>
              <a:t> Y</a:t>
            </a:r>
            <a:r>
              <a:rPr lang="en-GB" sz="2400" b="0" i="1" dirty="0" smtClean="0">
                <a:solidFill>
                  <a:srgbClr val="C00000"/>
                </a:solidFill>
              </a:rPr>
              <a:t>). </a:t>
            </a:r>
          </a:p>
          <a:p>
            <a:pPr algn="just"/>
            <a:r>
              <a:rPr lang="en-GB" sz="2400" b="0" i="1" dirty="0" smtClean="0">
                <a:solidFill>
                  <a:srgbClr val="007A37"/>
                </a:solidFill>
              </a:rPr>
              <a:t>Suppose, 3-itemset is {Bread, Diapers, Milk}</a:t>
            </a:r>
          </a:p>
          <a:p>
            <a:pPr algn="just"/>
            <a:r>
              <a:rPr lang="en-GB" sz="2400" b="0" i="1" dirty="0" smtClean="0">
                <a:solidFill>
                  <a:srgbClr val="007A37"/>
                </a:solidFill>
              </a:rPr>
              <a:t>6 association rules to be made: ??</a:t>
            </a:r>
            <a:endParaRPr lang="en-GB" sz="800" b="0" dirty="0" smtClean="0"/>
          </a:p>
        </p:txBody>
      </p:sp>
      <p:sp>
        <p:nvSpPr>
          <p:cNvPr id="6" name="TextBox 5"/>
          <p:cNvSpPr txBox="1"/>
          <p:nvPr/>
        </p:nvSpPr>
        <p:spPr>
          <a:xfrm>
            <a:off x="0" y="5581471"/>
            <a:ext cx="9144000" cy="1200329"/>
          </a:xfrm>
          <a:prstGeom prst="rect">
            <a:avLst/>
          </a:prstGeom>
          <a:solidFill>
            <a:srgbClr val="FFFFCC"/>
          </a:solidFill>
          <a:ln>
            <a:solidFill>
              <a:schemeClr val="tx1"/>
            </a:solidFill>
          </a:ln>
        </p:spPr>
        <p:txBody>
          <a:bodyPr wrap="square" rtlCol="0">
            <a:spAutoFit/>
          </a:bodyPr>
          <a:lstStyle/>
          <a:p>
            <a:r>
              <a:rPr lang="en-US" sz="2400" b="0" dirty="0" smtClean="0">
                <a:solidFill>
                  <a:srgbClr val="C00000"/>
                </a:solidFill>
              </a:rPr>
              <a:t>Y = {bread, milk, beer, diaper}, X = {bread, milk}, Y – X = {beer, diaper}; X </a:t>
            </a:r>
            <a:r>
              <a:rPr lang="en-US" sz="2400" b="0" dirty="0" smtClean="0">
                <a:solidFill>
                  <a:srgbClr val="C00000"/>
                </a:solidFill>
                <a:sym typeface="Wingdings" pitchFamily="2" charset="2"/>
              </a:rPr>
              <a:t> (Y - X)  If {bread, milk} happens, then {beer, diaper} must occur too. </a:t>
            </a:r>
            <a:endParaRPr lang="en-US" sz="2400" b="0" dirty="0">
              <a:solidFill>
                <a:srgbClr val="C00000"/>
              </a:solidFill>
            </a:endParaRPr>
          </a:p>
        </p:txBody>
      </p:sp>
      <p:sp>
        <p:nvSpPr>
          <p:cNvPr id="7" name="Rectangle 6"/>
          <p:cNvSpPr/>
          <p:nvPr/>
        </p:nvSpPr>
        <p:spPr>
          <a:xfrm>
            <a:off x="0" y="3962400"/>
            <a:ext cx="9144000" cy="1446550"/>
          </a:xfrm>
          <a:prstGeom prst="rect">
            <a:avLst/>
          </a:prstGeom>
          <a:solidFill>
            <a:srgbClr val="FFFFCC"/>
          </a:solidFill>
          <a:ln>
            <a:solidFill>
              <a:schemeClr val="tx1">
                <a:lumMod val="95000"/>
                <a:lumOff val="5000"/>
              </a:schemeClr>
            </a:solidFill>
          </a:ln>
        </p:spPr>
        <p:txBody>
          <a:bodyPr wrap="square">
            <a:spAutoFit/>
          </a:bodyPr>
          <a:lstStyle/>
          <a:p>
            <a:pPr algn="just"/>
            <a:r>
              <a:rPr lang="en-GB" sz="2200" b="0" i="1" dirty="0" smtClean="0"/>
              <a:t>An association rule can be extracted by partitioning the </a:t>
            </a:r>
            <a:r>
              <a:rPr lang="en-GB" sz="2200" b="0" i="1" dirty="0" err="1" smtClean="0">
                <a:solidFill>
                  <a:srgbClr val="C00000"/>
                </a:solidFill>
              </a:rPr>
              <a:t>itemset</a:t>
            </a:r>
            <a:r>
              <a:rPr lang="en-GB" sz="2200" b="0" i="1" dirty="0" smtClean="0">
                <a:solidFill>
                  <a:srgbClr val="C00000"/>
                </a:solidFill>
              </a:rPr>
              <a:t> Y into two non-empty subsets, X and Y −X, such that X </a:t>
            </a:r>
            <a:r>
              <a:rPr lang="en-GB" sz="2200" b="0" i="1" dirty="0" smtClean="0">
                <a:solidFill>
                  <a:srgbClr val="C00000"/>
                </a:solidFill>
                <a:sym typeface="Wingdings" pitchFamily="2" charset="2"/>
              </a:rPr>
              <a:t></a:t>
            </a:r>
            <a:r>
              <a:rPr lang="en-GB" sz="2200" b="0" i="1" dirty="0" smtClean="0">
                <a:solidFill>
                  <a:srgbClr val="C00000"/>
                </a:solidFill>
              </a:rPr>
              <a:t> Y −X satisfies </a:t>
            </a:r>
            <a:r>
              <a:rPr lang="en-GB" sz="2200" b="0" dirty="0" smtClean="0">
                <a:solidFill>
                  <a:srgbClr val="C00000"/>
                </a:solidFill>
              </a:rPr>
              <a:t>the confidence threshold</a:t>
            </a:r>
            <a:r>
              <a:rPr lang="en-GB" sz="2200" b="0" dirty="0" smtClean="0"/>
              <a:t>. Note that all such rules must have already met the support threshold because they are generated from a frequent </a:t>
            </a:r>
            <a:r>
              <a:rPr lang="en-GB" sz="2200" b="0" dirty="0" err="1" smtClean="0"/>
              <a:t>itemset</a:t>
            </a:r>
            <a:r>
              <a:rPr lang="en-GB" sz="2200" b="0" dirty="0" smtClean="0"/>
              <a:t>.</a:t>
            </a:r>
          </a:p>
        </p:txBody>
      </p:sp>
      <p:sp>
        <p:nvSpPr>
          <p:cNvPr id="8" name="TextBox 7"/>
          <p:cNvSpPr txBox="1"/>
          <p:nvPr/>
        </p:nvSpPr>
        <p:spPr>
          <a:xfrm>
            <a:off x="0" y="3200400"/>
            <a:ext cx="9144000" cy="707886"/>
          </a:xfrm>
          <a:prstGeom prst="rect">
            <a:avLst/>
          </a:prstGeom>
          <a:solidFill>
            <a:srgbClr val="FFFFCC"/>
          </a:solidFill>
          <a:ln>
            <a:solidFill>
              <a:schemeClr val="tx1">
                <a:lumMod val="95000"/>
                <a:lumOff val="5000"/>
              </a:schemeClr>
            </a:solidFill>
          </a:ln>
        </p:spPr>
        <p:txBody>
          <a:bodyPr wrap="square" rtlCol="0">
            <a:spAutoFit/>
          </a:bodyPr>
          <a:lstStyle/>
          <a:p>
            <a:r>
              <a:rPr lang="en-US" sz="2000" b="0" dirty="0" smtClean="0">
                <a:solidFill>
                  <a:srgbClr val="007A37"/>
                </a:solidFill>
              </a:rPr>
              <a:t>Bread </a:t>
            </a:r>
            <a:r>
              <a:rPr lang="en-US" sz="2000" b="0" dirty="0" smtClean="0">
                <a:solidFill>
                  <a:srgbClr val="007A37"/>
                </a:solidFill>
                <a:sym typeface="Wingdings" pitchFamily="2" charset="2"/>
              </a:rPr>
              <a:t> Diapers, Bread  Milk, Diapers  Milk, Milk  Bread,                    Milk  Diapers, Diapers  Bread</a:t>
            </a:r>
            <a:endParaRPr lang="en-US" sz="2000" b="0" dirty="0">
              <a:solidFill>
                <a:srgbClr val="007A3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3" name="Picture 3"/>
          <p:cNvPicPr>
            <a:picLocks noChangeAspect="1" noChangeArrowheads="1"/>
          </p:cNvPicPr>
          <p:nvPr/>
        </p:nvPicPr>
        <p:blipFill>
          <a:blip r:embed="rId2" cstate="print"/>
          <a:srcRect/>
          <a:stretch>
            <a:fillRect/>
          </a:stretch>
        </p:blipFill>
        <p:spPr bwMode="auto">
          <a:xfrm>
            <a:off x="7315200" y="0"/>
            <a:ext cx="1828800" cy="914400"/>
          </a:xfrm>
          <a:prstGeom prst="rect">
            <a:avLst/>
          </a:prstGeom>
          <a:noFill/>
          <a:ln w="9525">
            <a:solidFill>
              <a:schemeClr val="tx1"/>
            </a:solidFill>
            <a:miter lim="800000"/>
            <a:headEnd/>
            <a:tailEnd/>
          </a:ln>
        </p:spPr>
      </p:pic>
      <p:sp>
        <p:nvSpPr>
          <p:cNvPr id="5" name="Rectangle 4"/>
          <p:cNvSpPr/>
          <p:nvPr/>
        </p:nvSpPr>
        <p:spPr>
          <a:xfrm>
            <a:off x="0" y="0"/>
            <a:ext cx="7315200" cy="830997"/>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a:spAutoFit/>
          </a:bodyPr>
          <a:lstStyle/>
          <a:p>
            <a:r>
              <a:rPr lang="en-GB" sz="2400" b="0" dirty="0" smtClean="0"/>
              <a:t>1. (a) What is the confidence for the rules ∅ </a:t>
            </a:r>
            <a:r>
              <a:rPr lang="en-GB" sz="2400" b="0" dirty="0" smtClean="0">
                <a:sym typeface="Wingdings" pitchFamily="2" charset="2"/>
              </a:rPr>
              <a:t></a:t>
            </a:r>
            <a:r>
              <a:rPr lang="en-GB" sz="2400" b="0" dirty="0" smtClean="0"/>
              <a:t> A and A </a:t>
            </a:r>
            <a:r>
              <a:rPr lang="en-GB" sz="2400" b="0" dirty="0" smtClean="0">
                <a:sym typeface="Wingdings" pitchFamily="2" charset="2"/>
              </a:rPr>
              <a:t></a:t>
            </a:r>
            <a:r>
              <a:rPr lang="en-GB" sz="2400" b="0" dirty="0" smtClean="0"/>
              <a:t> ∅?</a:t>
            </a:r>
            <a:endParaRPr lang="en-US" sz="2400" b="0" dirty="0"/>
          </a:p>
        </p:txBody>
      </p:sp>
      <p:sp>
        <p:nvSpPr>
          <p:cNvPr id="6" name="Rectangle 5"/>
          <p:cNvSpPr/>
          <p:nvPr/>
        </p:nvSpPr>
        <p:spPr>
          <a:xfrm>
            <a:off x="0" y="838200"/>
            <a:ext cx="7391400" cy="461665"/>
          </a:xfrm>
          <a:prstGeom prst="rect">
            <a:avLst/>
          </a:prstGeom>
          <a:solidFill>
            <a:srgbClr val="FFFFCC"/>
          </a:solidFill>
          <a:ln>
            <a:solidFill>
              <a:schemeClr val="tx1"/>
            </a:solidFill>
          </a:ln>
        </p:spPr>
        <p:txBody>
          <a:bodyPr wrap="square">
            <a:spAutoFit/>
          </a:bodyPr>
          <a:lstStyle/>
          <a:p>
            <a:r>
              <a:rPr lang="en-US" sz="2400" b="0" dirty="0" smtClean="0"/>
              <a:t>Answer:  c(∅ </a:t>
            </a:r>
            <a:r>
              <a:rPr lang="en-US" sz="2400" b="0" dirty="0" smtClean="0">
                <a:sym typeface="Wingdings" pitchFamily="2" charset="2"/>
              </a:rPr>
              <a:t></a:t>
            </a:r>
            <a:r>
              <a:rPr lang="en-US" sz="2400" b="0" dirty="0" smtClean="0"/>
              <a:t> A) = s(∅ </a:t>
            </a:r>
            <a:r>
              <a:rPr lang="en-US" sz="2400" b="0" dirty="0" smtClean="0">
                <a:sym typeface="Wingdings" pitchFamily="2" charset="2"/>
              </a:rPr>
              <a:t></a:t>
            </a:r>
            <a:r>
              <a:rPr lang="en-US" sz="2400" b="0" dirty="0" smtClean="0"/>
              <a:t> A).  c(A </a:t>
            </a:r>
            <a:r>
              <a:rPr lang="en-US" sz="2400" b="0" dirty="0" smtClean="0">
                <a:sym typeface="Wingdings" pitchFamily="2" charset="2"/>
              </a:rPr>
              <a:t></a:t>
            </a:r>
            <a:r>
              <a:rPr lang="en-US" sz="2400" b="0" dirty="0" smtClean="0"/>
              <a:t> ∅) = 100%.</a:t>
            </a:r>
            <a:endParaRPr lang="en-US" sz="2400" b="0" dirty="0"/>
          </a:p>
        </p:txBody>
      </p:sp>
      <p:sp>
        <p:nvSpPr>
          <p:cNvPr id="7" name="Rectangle 6"/>
          <p:cNvSpPr/>
          <p:nvPr/>
        </p:nvSpPr>
        <p:spPr>
          <a:xfrm>
            <a:off x="0" y="1314271"/>
            <a:ext cx="9144000" cy="1200329"/>
          </a:xfrm>
          <a:prstGeom prst="rect">
            <a:avLst/>
          </a:prstGeom>
          <a:gradFill>
            <a:gsLst>
              <a:gs pos="0">
                <a:srgbClr val="FFEFD1"/>
              </a:gs>
              <a:gs pos="64999">
                <a:srgbClr val="F0EBD5"/>
              </a:gs>
              <a:gs pos="100000">
                <a:srgbClr val="D1C39F"/>
              </a:gs>
            </a:gsLst>
            <a:lin ang="5400000" scaled="0"/>
          </a:gradFill>
          <a:ln>
            <a:solidFill>
              <a:schemeClr val="tx1"/>
            </a:solidFill>
          </a:ln>
        </p:spPr>
        <p:txBody>
          <a:bodyPr wrap="square">
            <a:spAutoFit/>
          </a:bodyPr>
          <a:lstStyle/>
          <a:p>
            <a:pPr algn="just"/>
            <a:r>
              <a:rPr lang="en-GB" sz="2400" b="0" dirty="0" smtClean="0">
                <a:solidFill>
                  <a:srgbClr val="C00000"/>
                </a:solidFill>
              </a:rPr>
              <a:t>Hint: Each frequent </a:t>
            </a:r>
            <a:r>
              <a:rPr lang="en-GB" sz="2400" b="0" i="1" dirty="0" smtClean="0">
                <a:solidFill>
                  <a:srgbClr val="C00000"/>
                </a:solidFill>
              </a:rPr>
              <a:t>k-</a:t>
            </a:r>
            <a:r>
              <a:rPr lang="en-GB" sz="2400" b="0" i="1" dirty="0" err="1" smtClean="0">
                <a:solidFill>
                  <a:srgbClr val="C00000"/>
                </a:solidFill>
              </a:rPr>
              <a:t>itemset</a:t>
            </a:r>
            <a:r>
              <a:rPr lang="en-GB" sz="2400" b="0" i="1" dirty="0" smtClean="0">
                <a:solidFill>
                  <a:srgbClr val="C00000"/>
                </a:solidFill>
              </a:rPr>
              <a:t>, Y , can produce up to 2</a:t>
            </a:r>
            <a:r>
              <a:rPr lang="en-GB" sz="2400" b="0" i="1" baseline="30000" dirty="0" smtClean="0">
                <a:solidFill>
                  <a:srgbClr val="C00000"/>
                </a:solidFill>
              </a:rPr>
              <a:t>k</a:t>
            </a:r>
            <a:r>
              <a:rPr lang="en-GB" sz="2400" b="0" i="1" dirty="0" smtClean="0">
                <a:solidFill>
                  <a:srgbClr val="C00000"/>
                </a:solidFill>
              </a:rPr>
              <a:t>−2 association </a:t>
            </a:r>
            <a:r>
              <a:rPr lang="en-GB" sz="2400" b="0" dirty="0" smtClean="0">
                <a:solidFill>
                  <a:srgbClr val="C00000"/>
                </a:solidFill>
              </a:rPr>
              <a:t>rules, ignoring rules that have empty antecedents or consequents (i.e.</a:t>
            </a:r>
            <a:r>
              <a:rPr lang="en-GB" sz="2400" b="0" i="1" dirty="0" smtClean="0">
                <a:solidFill>
                  <a:srgbClr val="C00000"/>
                </a:solidFill>
              </a:rPr>
              <a:t> Y</a:t>
            </a:r>
            <a:r>
              <a:rPr lang="en-GB" sz="2400" b="0" i="1" dirty="0" smtClean="0">
                <a:solidFill>
                  <a:srgbClr val="C00000"/>
                </a:solidFill>
                <a:sym typeface="Wingdings" pitchFamily="2" charset="2"/>
              </a:rPr>
              <a:t></a:t>
            </a:r>
            <a:r>
              <a:rPr lang="en-GB" sz="2400" b="0" i="1" dirty="0" smtClean="0">
                <a:solidFill>
                  <a:srgbClr val="C00000"/>
                </a:solidFill>
              </a:rPr>
              <a:t> ∅ or ∅ </a:t>
            </a:r>
            <a:r>
              <a:rPr lang="en-GB" sz="2400" b="0" i="1" dirty="0" smtClean="0">
                <a:solidFill>
                  <a:srgbClr val="C00000"/>
                </a:solidFill>
                <a:sym typeface="Wingdings" pitchFamily="2" charset="2"/>
              </a:rPr>
              <a:t> Y</a:t>
            </a:r>
            <a:r>
              <a:rPr lang="en-GB" sz="2400" b="0" i="1" dirty="0" smtClean="0">
                <a:solidFill>
                  <a:srgbClr val="C00000"/>
                </a:solidFill>
              </a:rPr>
              <a:t>). </a:t>
            </a:r>
          </a:p>
        </p:txBody>
      </p:sp>
      <p:pic>
        <p:nvPicPr>
          <p:cNvPr id="8" name="Picture 7"/>
          <p:cNvPicPr>
            <a:picLocks noChangeAspect="1" noChangeArrowheads="1"/>
          </p:cNvPicPr>
          <p:nvPr/>
        </p:nvPicPr>
        <p:blipFill>
          <a:blip r:embed="rId3" cstate="print"/>
          <a:srcRect/>
          <a:stretch>
            <a:fillRect/>
          </a:stretch>
        </p:blipFill>
        <p:spPr bwMode="auto">
          <a:xfrm>
            <a:off x="4800600" y="2514600"/>
            <a:ext cx="4343400" cy="2514600"/>
          </a:xfrm>
          <a:prstGeom prst="rect">
            <a:avLst/>
          </a:prstGeom>
          <a:noFill/>
          <a:ln w="9525">
            <a:solidFill>
              <a:srgbClr val="C00000"/>
            </a:solidFill>
            <a:miter lim="800000"/>
            <a:headEnd/>
            <a:tailEnd/>
          </a:ln>
        </p:spPr>
      </p:pic>
      <p:sp>
        <p:nvSpPr>
          <p:cNvPr id="9" name="TextBox 8"/>
          <p:cNvSpPr txBox="1"/>
          <p:nvPr/>
        </p:nvSpPr>
        <p:spPr>
          <a:xfrm>
            <a:off x="0" y="2612172"/>
            <a:ext cx="4724400" cy="4093428"/>
          </a:xfrm>
          <a:prstGeom prst="rect">
            <a:avLst/>
          </a:prstGeom>
          <a:solidFill>
            <a:srgbClr val="FFFFCC"/>
          </a:solidFill>
          <a:ln>
            <a:solidFill>
              <a:schemeClr val="tx1"/>
            </a:solidFill>
          </a:ln>
        </p:spPr>
        <p:txBody>
          <a:bodyPr wrap="square" rtlCol="0">
            <a:spAutoFit/>
          </a:bodyPr>
          <a:lstStyle/>
          <a:p>
            <a:r>
              <a:rPr lang="en-US" sz="2000" dirty="0" smtClean="0"/>
              <a:t>If I say, Bread </a:t>
            </a:r>
            <a:r>
              <a:rPr lang="en-US" sz="2000" dirty="0" smtClean="0">
                <a:sym typeface="Wingdings" pitchFamily="2" charset="2"/>
              </a:rPr>
              <a:t> </a:t>
            </a:r>
            <a:r>
              <a:rPr lang="en-US" sz="2000" b="0" dirty="0" smtClean="0"/>
              <a:t>∅ or ∅ </a:t>
            </a:r>
            <a:r>
              <a:rPr lang="en-US" sz="2000" b="0" dirty="0" smtClean="0">
                <a:sym typeface="Wingdings" pitchFamily="2" charset="2"/>
              </a:rPr>
              <a:t> Bread, what do I mean? I am buying only Bread, i.e., frequent-1 </a:t>
            </a:r>
            <a:r>
              <a:rPr lang="en-US" sz="2000" b="0" dirty="0" err="1" smtClean="0">
                <a:sym typeface="Wingdings" pitchFamily="2" charset="2"/>
              </a:rPr>
              <a:t>itemset</a:t>
            </a:r>
            <a:r>
              <a:rPr lang="en-US" sz="2000" b="0" dirty="0" smtClean="0">
                <a:sym typeface="Wingdings" pitchFamily="2" charset="2"/>
              </a:rPr>
              <a:t> and I am buying nothing after that. Thus, the association rule </a:t>
            </a:r>
            <a:r>
              <a:rPr lang="en-US" sz="2000" dirty="0" smtClean="0"/>
              <a:t>Bread </a:t>
            </a:r>
            <a:r>
              <a:rPr lang="en-US" sz="2000" dirty="0" smtClean="0">
                <a:sym typeface="Wingdings" pitchFamily="2" charset="2"/>
              </a:rPr>
              <a:t> </a:t>
            </a:r>
            <a:r>
              <a:rPr lang="en-US" sz="2000" b="0" dirty="0" smtClean="0"/>
              <a:t>∅ has                      relative support = s(Bread </a:t>
            </a:r>
            <a:r>
              <a:rPr lang="en-US" sz="2000" b="0" dirty="0" smtClean="0">
                <a:sym typeface="Symbol"/>
              </a:rPr>
              <a:t> </a:t>
            </a:r>
            <a:r>
              <a:rPr lang="en-US" sz="2000" b="0" dirty="0" smtClean="0"/>
              <a:t>)/total no. of transactions = 4/5 = 80%.       Confidence = s(Bread </a:t>
            </a:r>
            <a:r>
              <a:rPr lang="en-US" sz="2000" b="0" dirty="0" smtClean="0">
                <a:sym typeface="Symbol"/>
              </a:rPr>
              <a:t> </a:t>
            </a:r>
            <a:r>
              <a:rPr lang="en-US" sz="2000" b="0" dirty="0" smtClean="0"/>
              <a:t>)/Occurrence of Bread = 4/4 = 1 (100%).</a:t>
            </a:r>
          </a:p>
          <a:p>
            <a:r>
              <a:rPr lang="en-US" sz="2000" b="0" dirty="0" smtClean="0"/>
              <a:t>If I consider association rule ∅ </a:t>
            </a:r>
            <a:r>
              <a:rPr lang="en-US" sz="2000" b="0" dirty="0" smtClean="0">
                <a:sym typeface="Wingdings" pitchFamily="2" charset="2"/>
              </a:rPr>
              <a:t> Bread, L.H.S is a null set. If I am not buying anything, i.e., based on nothing how can I buy something (ex. Bread).</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0" y="0"/>
            <a:ext cx="9144000" cy="457200"/>
          </a:xfrm>
          <a:solidFill>
            <a:srgbClr val="FFFFCC"/>
          </a:solidFill>
          <a:ln>
            <a:solidFill>
              <a:schemeClr val="tx1">
                <a:lumMod val="95000"/>
                <a:lumOff val="5000"/>
              </a:schemeClr>
            </a:solidFill>
          </a:ln>
        </p:spPr>
        <p:txBody>
          <a:bodyPr/>
          <a:lstStyle/>
          <a:p>
            <a:r>
              <a:rPr lang="en-US" altLang="en-US" sz="2200" b="0" dirty="0" smtClean="0"/>
              <a:t>Reducing Number of Candidates </a:t>
            </a:r>
            <a:r>
              <a:rPr lang="en-US" altLang="en-US" sz="2200" b="0" dirty="0" smtClean="0">
                <a:sym typeface="Wingdings" pitchFamily="2" charset="2"/>
              </a:rPr>
              <a:t> </a:t>
            </a:r>
            <a:r>
              <a:rPr lang="en-US" altLang="en-US" sz="2000" b="0" dirty="0" smtClean="0">
                <a:sym typeface="Wingdings" pitchFamily="2" charset="2"/>
              </a:rPr>
              <a:t>helpful for next slide of rule generation</a:t>
            </a:r>
            <a:endParaRPr lang="en-US" altLang="en-US" sz="2000" b="0" dirty="0" smtClean="0"/>
          </a:p>
        </p:txBody>
      </p:sp>
      <p:sp>
        <p:nvSpPr>
          <p:cNvPr id="15363" name="Rectangle 3"/>
          <p:cNvSpPr>
            <a:spLocks noGrp="1" noChangeArrowheads="1"/>
          </p:cNvSpPr>
          <p:nvPr>
            <p:ph type="body" idx="1"/>
          </p:nvPr>
        </p:nvSpPr>
        <p:spPr>
          <a:xfrm>
            <a:off x="0" y="457200"/>
            <a:ext cx="9144000" cy="5181600"/>
          </a:xfrm>
          <a:solidFill>
            <a:schemeClr val="bg1">
              <a:lumMod val="95000"/>
            </a:schemeClr>
          </a:solidFill>
        </p:spPr>
        <p:txBody>
          <a:bodyPr/>
          <a:lstStyle/>
          <a:p>
            <a:r>
              <a:rPr lang="en-US" altLang="en-US" sz="2200" dirty="0" err="1" smtClean="0">
                <a:solidFill>
                  <a:srgbClr val="7D0508"/>
                </a:solidFill>
              </a:rPr>
              <a:t>Apriori</a:t>
            </a:r>
            <a:r>
              <a:rPr lang="en-US" altLang="en-US" sz="2200" dirty="0" smtClean="0">
                <a:solidFill>
                  <a:srgbClr val="7D0508"/>
                </a:solidFill>
              </a:rPr>
              <a:t> principle</a:t>
            </a:r>
            <a:r>
              <a:rPr lang="en-US" altLang="en-US" sz="2200" dirty="0" smtClean="0">
                <a:solidFill>
                  <a:srgbClr val="C00000"/>
                </a:solidFill>
              </a:rPr>
              <a:t>:</a:t>
            </a:r>
          </a:p>
          <a:p>
            <a:pPr lvl="1"/>
            <a:r>
              <a:rPr lang="en-US" altLang="en-US" sz="2200" dirty="0" smtClean="0">
                <a:solidFill>
                  <a:srgbClr val="004442"/>
                </a:solidFill>
              </a:rPr>
              <a:t>If an </a:t>
            </a:r>
            <a:r>
              <a:rPr lang="en-US" altLang="en-US" sz="2200" dirty="0" err="1" smtClean="0">
                <a:solidFill>
                  <a:srgbClr val="004442"/>
                </a:solidFill>
              </a:rPr>
              <a:t>itemset</a:t>
            </a:r>
            <a:r>
              <a:rPr lang="en-US" altLang="en-US" sz="2200" dirty="0" smtClean="0">
                <a:solidFill>
                  <a:srgbClr val="004442"/>
                </a:solidFill>
              </a:rPr>
              <a:t> is frequent, then all of its subsets must also be frequent</a:t>
            </a:r>
            <a:endParaRPr lang="en-US" altLang="en-US" sz="2200" dirty="0" smtClean="0"/>
          </a:p>
          <a:p>
            <a:r>
              <a:rPr lang="en-US" altLang="en-US" sz="2200" dirty="0" err="1" smtClean="0"/>
              <a:t>Apriori</a:t>
            </a:r>
            <a:r>
              <a:rPr lang="en-US" altLang="en-US" sz="2200" dirty="0" smtClean="0"/>
              <a:t> principle holds due to the following property of the support measure:</a:t>
            </a:r>
          </a:p>
          <a:p>
            <a:pPr lvl="1"/>
            <a:endParaRPr lang="en-US" altLang="en-US" sz="2200" dirty="0" smtClean="0">
              <a:solidFill>
                <a:srgbClr val="7D0508"/>
              </a:solidFill>
            </a:endParaRPr>
          </a:p>
          <a:p>
            <a:pPr lvl="1"/>
            <a:r>
              <a:rPr lang="en-US" altLang="en-US" sz="2200" dirty="0" smtClean="0">
                <a:solidFill>
                  <a:srgbClr val="7D0508"/>
                </a:solidFill>
              </a:rPr>
              <a:t>Support of an </a:t>
            </a:r>
            <a:r>
              <a:rPr lang="en-US" altLang="en-US" sz="2200" dirty="0" err="1" smtClean="0">
                <a:solidFill>
                  <a:srgbClr val="7D0508"/>
                </a:solidFill>
              </a:rPr>
              <a:t>itemset</a:t>
            </a:r>
            <a:r>
              <a:rPr lang="en-US" altLang="en-US" sz="2200" dirty="0" smtClean="0">
                <a:solidFill>
                  <a:srgbClr val="7D0508"/>
                </a:solidFill>
              </a:rPr>
              <a:t> never exceeds the support of its subsets</a:t>
            </a:r>
          </a:p>
          <a:p>
            <a:pPr lvl="1"/>
            <a:r>
              <a:rPr lang="en-US" altLang="en-US" sz="2200" dirty="0" smtClean="0"/>
              <a:t>This is known as the </a:t>
            </a:r>
            <a:r>
              <a:rPr lang="en-US" altLang="en-US" sz="2200" dirty="0" smtClean="0">
                <a:solidFill>
                  <a:srgbClr val="7D0508"/>
                </a:solidFill>
              </a:rPr>
              <a:t>anti-monotone</a:t>
            </a:r>
            <a:r>
              <a:rPr lang="en-US" altLang="en-US" sz="2200" dirty="0" smtClean="0"/>
              <a:t> property of support</a:t>
            </a:r>
          </a:p>
        </p:txBody>
      </p:sp>
      <p:graphicFrame>
        <p:nvGraphicFramePr>
          <p:cNvPr id="15364" name="Object 4"/>
          <p:cNvGraphicFramePr>
            <a:graphicFrameLocks noChangeAspect="1"/>
          </p:cNvGraphicFramePr>
          <p:nvPr/>
        </p:nvGraphicFramePr>
        <p:xfrm>
          <a:off x="1676400" y="2160587"/>
          <a:ext cx="5715000" cy="582613"/>
        </p:xfrm>
        <a:graphic>
          <a:graphicData uri="http://schemas.openxmlformats.org/presentationml/2006/ole">
            <mc:AlternateContent xmlns:mc="http://schemas.openxmlformats.org/markup-compatibility/2006">
              <mc:Choice xmlns:v="urn:schemas-microsoft-com:vml" Requires="v">
                <p:oleObj spid="_x0000_s177156" name="Equation" r:id="rId3" imgW="1993900" imgH="203200" progId="">
                  <p:embed/>
                </p:oleObj>
              </mc:Choice>
              <mc:Fallback>
                <p:oleObj name="Equation" r:id="rId3" imgW="1993900" imgH="2032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160587"/>
                        <a:ext cx="5715000" cy="582613"/>
                      </a:xfrm>
                      <a:prstGeom prst="rect">
                        <a:avLst/>
                      </a:prstGeom>
                      <a:noFill/>
                      <a:ln w="9525">
                        <a:solidFill>
                          <a:srgbClr val="80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bwMode="auto">
          <a:xfrm>
            <a:off x="457200" y="64008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6" name="Picture 5"/>
          <p:cNvPicPr>
            <a:picLocks noChangeAspect="1" noChangeArrowheads="1"/>
          </p:cNvPicPr>
          <p:nvPr/>
        </p:nvPicPr>
        <p:blipFill>
          <a:blip r:embed="rId5" cstate="print"/>
          <a:srcRect/>
          <a:stretch>
            <a:fillRect/>
          </a:stretch>
        </p:blipFill>
        <p:spPr bwMode="auto">
          <a:xfrm>
            <a:off x="0" y="3657600"/>
            <a:ext cx="4876800" cy="3124200"/>
          </a:xfrm>
          <a:prstGeom prst="rect">
            <a:avLst/>
          </a:prstGeom>
          <a:noFill/>
          <a:ln w="9525">
            <a:solidFill>
              <a:schemeClr val="tx1"/>
            </a:solidFill>
            <a:miter lim="800000"/>
            <a:headEnd/>
            <a:tailEnd/>
          </a:ln>
        </p:spPr>
      </p:pic>
      <p:sp>
        <p:nvSpPr>
          <p:cNvPr id="7" name="TextBox 6"/>
          <p:cNvSpPr txBox="1"/>
          <p:nvPr/>
        </p:nvSpPr>
        <p:spPr>
          <a:xfrm>
            <a:off x="4953000" y="3962400"/>
            <a:ext cx="4114800" cy="2677656"/>
          </a:xfrm>
          <a:prstGeom prst="rect">
            <a:avLst/>
          </a:prstGeom>
          <a:solidFill>
            <a:srgbClr val="FFFFCC"/>
          </a:solidFill>
          <a:ln>
            <a:solidFill>
              <a:schemeClr val="tx1"/>
            </a:solidFill>
          </a:ln>
        </p:spPr>
        <p:txBody>
          <a:bodyPr wrap="square" rtlCol="0">
            <a:spAutoFit/>
          </a:bodyPr>
          <a:lstStyle/>
          <a:p>
            <a:r>
              <a:rPr lang="en-US" sz="2400" b="0" dirty="0" smtClean="0">
                <a:solidFill>
                  <a:srgbClr val="C00000"/>
                </a:solidFill>
              </a:rPr>
              <a:t>{Bread, Milk, Diapers} </a:t>
            </a:r>
            <a:r>
              <a:rPr lang="en-US" sz="2400" b="0" dirty="0" smtClean="0"/>
              <a:t>is frequent, then, any subset of this frequent-3-itemset is also frequent, example: {Bread, Milk}, {Bread, Diapers}, {Milk, Diapers}, {Bread}, {Milk}, {Diapers}</a:t>
            </a:r>
            <a:endParaRPr lang="en-US" sz="2400" b="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4" name="Rectangle 2"/>
          <p:cNvSpPr>
            <a:spLocks noGrp="1" noChangeArrowheads="1"/>
          </p:cNvSpPr>
          <p:nvPr>
            <p:ph type="title"/>
          </p:nvPr>
        </p:nvSpPr>
        <p:spPr>
          <a:xfrm>
            <a:off x="0" y="0"/>
            <a:ext cx="9144000" cy="533400"/>
          </a:xfr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a:lstStyle/>
          <a:p>
            <a:pPr algn="ctr"/>
            <a:r>
              <a:rPr lang="en-US" altLang="en-US" sz="2800" b="0" dirty="0" smtClean="0"/>
              <a:t>Rule Generation</a:t>
            </a:r>
          </a:p>
        </p:txBody>
      </p:sp>
      <p:sp>
        <p:nvSpPr>
          <p:cNvPr id="6" name="Rectangle 5"/>
          <p:cNvSpPr/>
          <p:nvPr/>
        </p:nvSpPr>
        <p:spPr>
          <a:xfrm>
            <a:off x="0" y="533400"/>
            <a:ext cx="9144000" cy="6001643"/>
          </a:xfrm>
          <a:prstGeom prst="rect">
            <a:avLst/>
          </a:prstGeom>
          <a:solidFill>
            <a:srgbClr val="FFFFCC"/>
          </a:solidFill>
          <a:ln>
            <a:solidFill>
              <a:schemeClr val="tx1"/>
            </a:solidFill>
          </a:ln>
        </p:spPr>
        <p:txBody>
          <a:bodyPr wrap="square">
            <a:spAutoFit/>
          </a:bodyPr>
          <a:lstStyle/>
          <a:p>
            <a:pPr algn="just"/>
            <a:r>
              <a:rPr lang="en-GB" sz="2400" b="0" dirty="0" smtClean="0"/>
              <a:t>Example 1. Let </a:t>
            </a:r>
            <a:r>
              <a:rPr lang="en-GB" sz="2400" b="0" i="1" dirty="0" smtClean="0"/>
              <a:t>X = {a, b, c} be a frequent </a:t>
            </a:r>
            <a:r>
              <a:rPr lang="en-GB" sz="2400" b="0" i="1" dirty="0" err="1" smtClean="0"/>
              <a:t>itemset</a:t>
            </a:r>
            <a:r>
              <a:rPr lang="en-GB" sz="2400" b="0" i="1" dirty="0" smtClean="0"/>
              <a:t>. There are six candidate </a:t>
            </a:r>
            <a:r>
              <a:rPr lang="en-GB" sz="2400" b="0" dirty="0" smtClean="0"/>
              <a:t>association rules that can be generated from                </a:t>
            </a:r>
            <a:r>
              <a:rPr lang="en-GB" sz="2400" b="0" i="1" dirty="0" smtClean="0">
                <a:solidFill>
                  <a:srgbClr val="C00000"/>
                </a:solidFill>
              </a:rPr>
              <a:t>X: {a, b} </a:t>
            </a:r>
            <a:r>
              <a:rPr lang="en-GB" sz="2400" b="0" i="1" dirty="0" smtClean="0">
                <a:solidFill>
                  <a:srgbClr val="C00000"/>
                </a:solidFill>
                <a:sym typeface="Wingdings" pitchFamily="2" charset="2"/>
              </a:rPr>
              <a:t></a:t>
            </a:r>
            <a:r>
              <a:rPr lang="en-GB" sz="2400" b="0" i="1" dirty="0" smtClean="0">
                <a:solidFill>
                  <a:srgbClr val="C00000"/>
                </a:solidFill>
              </a:rPr>
              <a:t> {c}, {a, c} </a:t>
            </a:r>
            <a:r>
              <a:rPr lang="en-GB" sz="2400" b="0" i="1" dirty="0" smtClean="0">
                <a:solidFill>
                  <a:srgbClr val="C00000"/>
                </a:solidFill>
                <a:sym typeface="Wingdings" pitchFamily="2" charset="2"/>
              </a:rPr>
              <a:t></a:t>
            </a:r>
            <a:r>
              <a:rPr lang="en-GB" sz="2400" b="0" i="1" dirty="0" smtClean="0">
                <a:solidFill>
                  <a:srgbClr val="C00000"/>
                </a:solidFill>
              </a:rPr>
              <a:t> </a:t>
            </a:r>
            <a:r>
              <a:rPr lang="en-US" sz="2400" b="0" i="1" dirty="0" smtClean="0">
                <a:solidFill>
                  <a:srgbClr val="C00000"/>
                </a:solidFill>
              </a:rPr>
              <a:t>{b}, {b, c} </a:t>
            </a:r>
            <a:r>
              <a:rPr lang="en-US" sz="2400" b="0" i="1" dirty="0" smtClean="0">
                <a:solidFill>
                  <a:srgbClr val="C00000"/>
                </a:solidFill>
                <a:sym typeface="Wingdings" pitchFamily="2" charset="2"/>
              </a:rPr>
              <a:t></a:t>
            </a:r>
            <a:r>
              <a:rPr lang="en-US" sz="2400" b="0" i="1" dirty="0" smtClean="0">
                <a:solidFill>
                  <a:srgbClr val="C00000"/>
                </a:solidFill>
              </a:rPr>
              <a:t> {a}, {a} </a:t>
            </a:r>
            <a:r>
              <a:rPr lang="en-US" sz="2400" b="0" i="1" dirty="0" smtClean="0">
                <a:solidFill>
                  <a:srgbClr val="C00000"/>
                </a:solidFill>
                <a:sym typeface="Wingdings" pitchFamily="2" charset="2"/>
              </a:rPr>
              <a:t></a:t>
            </a:r>
            <a:r>
              <a:rPr lang="en-US" sz="2400" b="0" i="1" dirty="0" smtClean="0">
                <a:solidFill>
                  <a:srgbClr val="C00000"/>
                </a:solidFill>
              </a:rPr>
              <a:t> {b, c}, {b} </a:t>
            </a:r>
            <a:r>
              <a:rPr lang="en-US" sz="2400" b="0" i="1" dirty="0" smtClean="0">
                <a:solidFill>
                  <a:srgbClr val="C00000"/>
                </a:solidFill>
                <a:sym typeface="Wingdings" pitchFamily="2" charset="2"/>
              </a:rPr>
              <a:t></a:t>
            </a:r>
            <a:r>
              <a:rPr lang="en-US" sz="2400" b="0" i="1" dirty="0" smtClean="0">
                <a:solidFill>
                  <a:srgbClr val="C00000"/>
                </a:solidFill>
              </a:rPr>
              <a:t> {a, c}, and {c} </a:t>
            </a:r>
            <a:r>
              <a:rPr lang="en-US" sz="2400" b="0" i="1" dirty="0" smtClean="0">
                <a:solidFill>
                  <a:srgbClr val="C00000"/>
                </a:solidFill>
                <a:sym typeface="Wingdings" pitchFamily="2" charset="2"/>
              </a:rPr>
              <a:t></a:t>
            </a:r>
            <a:r>
              <a:rPr lang="en-US" sz="2400" b="0" i="1" dirty="0" smtClean="0">
                <a:solidFill>
                  <a:srgbClr val="C00000"/>
                </a:solidFill>
              </a:rPr>
              <a:t> {a, b}. </a:t>
            </a:r>
          </a:p>
          <a:p>
            <a:pPr algn="just"/>
            <a:r>
              <a:rPr lang="en-US" sz="2400" b="0" i="1" dirty="0" smtClean="0"/>
              <a:t>As each </a:t>
            </a:r>
            <a:r>
              <a:rPr lang="en-GB" sz="2400" b="0" dirty="0" smtClean="0"/>
              <a:t>of their support is identical to the support for </a:t>
            </a:r>
            <a:r>
              <a:rPr lang="en-GB" sz="2400" b="0" i="1" dirty="0" smtClean="0"/>
              <a:t>X, all the rules satisfy the </a:t>
            </a:r>
            <a:r>
              <a:rPr lang="en-US" sz="2400" b="0" dirty="0" smtClean="0"/>
              <a:t>support threshold.</a:t>
            </a:r>
          </a:p>
          <a:p>
            <a:pPr algn="just"/>
            <a:r>
              <a:rPr lang="en-GB" sz="2400" b="0" dirty="0" smtClean="0"/>
              <a:t>Computing the confidence of an association rule does not require additional scans of the transaction data set. </a:t>
            </a:r>
          </a:p>
          <a:p>
            <a:pPr algn="just"/>
            <a:r>
              <a:rPr lang="en-GB" sz="2400" b="0" dirty="0" smtClean="0">
                <a:solidFill>
                  <a:srgbClr val="C00000"/>
                </a:solidFill>
              </a:rPr>
              <a:t>Consider the rule </a:t>
            </a:r>
            <a:r>
              <a:rPr lang="en-GB" sz="2400" b="0" i="1" dirty="0" smtClean="0">
                <a:solidFill>
                  <a:srgbClr val="C00000"/>
                </a:solidFill>
              </a:rPr>
              <a:t>{1, 2} </a:t>
            </a:r>
            <a:r>
              <a:rPr lang="en-GB" sz="2400" b="0" i="1" dirty="0" smtClean="0">
                <a:solidFill>
                  <a:srgbClr val="C00000"/>
                </a:solidFill>
                <a:sym typeface="Wingdings" pitchFamily="2" charset="2"/>
              </a:rPr>
              <a:t></a:t>
            </a:r>
            <a:r>
              <a:rPr lang="en-GB" sz="2400" b="0" i="1" dirty="0" smtClean="0">
                <a:solidFill>
                  <a:srgbClr val="C00000"/>
                </a:solidFill>
              </a:rPr>
              <a:t> {3}, which is </a:t>
            </a:r>
            <a:r>
              <a:rPr lang="en-GB" sz="2400" b="0" dirty="0" smtClean="0">
                <a:solidFill>
                  <a:srgbClr val="C00000"/>
                </a:solidFill>
              </a:rPr>
              <a:t>generated from the frequent </a:t>
            </a:r>
            <a:r>
              <a:rPr lang="en-GB" sz="2400" b="0" dirty="0" err="1" smtClean="0">
                <a:solidFill>
                  <a:srgbClr val="C00000"/>
                </a:solidFill>
              </a:rPr>
              <a:t>itemset</a:t>
            </a:r>
            <a:r>
              <a:rPr lang="en-GB" sz="2400" b="0" dirty="0" smtClean="0">
                <a:solidFill>
                  <a:srgbClr val="C00000"/>
                </a:solidFill>
              </a:rPr>
              <a:t> </a:t>
            </a:r>
            <a:r>
              <a:rPr lang="en-GB" sz="2400" b="0" i="1" dirty="0" smtClean="0">
                <a:solidFill>
                  <a:srgbClr val="C00000"/>
                </a:solidFill>
              </a:rPr>
              <a:t>X = {1, 2, 3}. </a:t>
            </a:r>
          </a:p>
          <a:p>
            <a:pPr algn="just"/>
            <a:r>
              <a:rPr lang="en-GB" sz="2400" b="0" i="1" dirty="0" smtClean="0"/>
              <a:t>The confidence for this </a:t>
            </a:r>
            <a:r>
              <a:rPr lang="en-GB" sz="2400" b="0" dirty="0" smtClean="0"/>
              <a:t>rule is </a:t>
            </a:r>
            <a:r>
              <a:rPr lang="en-GB" sz="2400" b="0" i="1" dirty="0" smtClean="0">
                <a:solidFill>
                  <a:srgbClr val="C00000"/>
                </a:solidFill>
              </a:rPr>
              <a:t>σ({1, 2, 3})/σ({1, 2}).             </a:t>
            </a:r>
            <a:r>
              <a:rPr lang="en-GB" sz="2400" b="0" i="1" dirty="0" smtClean="0"/>
              <a:t>Because </a:t>
            </a:r>
            <a:r>
              <a:rPr lang="en-GB" sz="2400" b="0" i="1" dirty="0" smtClean="0">
                <a:solidFill>
                  <a:srgbClr val="007A37"/>
                </a:solidFill>
              </a:rPr>
              <a:t>{1, 2, 3} is frequent, the anti-monotone </a:t>
            </a:r>
            <a:r>
              <a:rPr lang="en-GB" sz="2400" b="0" dirty="0" smtClean="0">
                <a:solidFill>
                  <a:srgbClr val="007A37"/>
                </a:solidFill>
              </a:rPr>
              <a:t>property of support ensures that </a:t>
            </a:r>
            <a:r>
              <a:rPr lang="en-GB" sz="2400" b="0" i="1" dirty="0" smtClean="0">
                <a:solidFill>
                  <a:srgbClr val="007A37"/>
                </a:solidFill>
              </a:rPr>
              <a:t>{1, 2} must be frequent, too</a:t>
            </a:r>
            <a:r>
              <a:rPr lang="en-GB" sz="2400" b="0" i="1" dirty="0" smtClean="0"/>
              <a:t>. Since the </a:t>
            </a:r>
            <a:r>
              <a:rPr lang="en-GB" sz="2400" b="0" dirty="0" smtClean="0"/>
              <a:t>support counts for both </a:t>
            </a:r>
            <a:r>
              <a:rPr lang="en-GB" sz="2400" b="0" dirty="0" err="1" smtClean="0"/>
              <a:t>itemsets</a:t>
            </a:r>
            <a:r>
              <a:rPr lang="en-GB" sz="2400" b="0" dirty="0" smtClean="0"/>
              <a:t> were already found during frequent </a:t>
            </a:r>
            <a:r>
              <a:rPr lang="en-GB" sz="2400" b="0" dirty="0" err="1" smtClean="0"/>
              <a:t>itemset</a:t>
            </a:r>
            <a:r>
              <a:rPr lang="en-GB" sz="2400" b="0" dirty="0" smtClean="0"/>
              <a:t> generation, there is no need to read the entire data set again.</a:t>
            </a:r>
            <a:endParaRPr lang="en-US" sz="2400"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sz="2800" b="0" dirty="0" smtClean="0"/>
              <a:t>Association Rule Mining</a:t>
            </a:r>
          </a:p>
        </p:txBody>
      </p:sp>
      <p:sp>
        <p:nvSpPr>
          <p:cNvPr id="5123" name="Rectangle 3"/>
          <p:cNvSpPr>
            <a:spLocks noGrp="1" noChangeArrowheads="1"/>
          </p:cNvSpPr>
          <p:nvPr>
            <p:ph type="body" idx="1"/>
          </p:nvPr>
        </p:nvSpPr>
        <p:spPr>
          <a:xfrm>
            <a:off x="381000" y="1143000"/>
            <a:ext cx="8318500" cy="1143000"/>
          </a:xfrm>
        </p:spPr>
        <p:txBody>
          <a:bodyPr/>
          <a:lstStyle/>
          <a:p>
            <a:pPr>
              <a:lnSpc>
                <a:spcPct val="90000"/>
              </a:lnSpc>
            </a:pPr>
            <a:r>
              <a:rPr lang="en-US" altLang="en-US" sz="2400" dirty="0" smtClean="0"/>
              <a:t>Given a set of transactions, find rules that will predict the occurrence of an item based on the occurrences of other items in the transaction</a:t>
            </a:r>
          </a:p>
        </p:txBody>
      </p:sp>
      <p:sp>
        <p:nvSpPr>
          <p:cNvPr id="5124" name="Text Box 4"/>
          <p:cNvSpPr txBox="1">
            <a:spLocks noChangeArrowheads="1"/>
          </p:cNvSpPr>
          <p:nvPr/>
        </p:nvSpPr>
        <p:spPr bwMode="auto">
          <a:xfrm>
            <a:off x="304800" y="2514600"/>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a:t>Market-Basket transactions</a:t>
            </a:r>
          </a:p>
        </p:txBody>
      </p:sp>
      <p:graphicFrame>
        <p:nvGraphicFramePr>
          <p:cNvPr id="5125" name="Object 5"/>
          <p:cNvGraphicFramePr>
            <a:graphicFrameLocks noChangeAspect="1"/>
          </p:cNvGraphicFramePr>
          <p:nvPr/>
        </p:nvGraphicFramePr>
        <p:xfrm>
          <a:off x="228600" y="3048000"/>
          <a:ext cx="4343400" cy="3505200"/>
        </p:xfrm>
        <a:graphic>
          <a:graphicData uri="http://schemas.openxmlformats.org/presentationml/2006/ole">
            <mc:AlternateContent xmlns:mc="http://schemas.openxmlformats.org/markup-compatibility/2006">
              <mc:Choice xmlns:v="urn:schemas-microsoft-com:vml" Requires="v">
                <p:oleObj spid="_x0000_s5168" name="Document" r:id="rId4" imgW="3433292" imgH="1998228" progId="Word.Document.8">
                  <p:embed/>
                </p:oleObj>
              </mc:Choice>
              <mc:Fallback>
                <p:oleObj name="Document" r:id="rId4" imgW="3433292" imgH="1998228" progId="Word.Document.8">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048000"/>
                        <a:ext cx="4343400" cy="3505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6" name="Text Box 6"/>
          <p:cNvSpPr txBox="1">
            <a:spLocks noChangeArrowheads="1"/>
          </p:cNvSpPr>
          <p:nvPr/>
        </p:nvSpPr>
        <p:spPr bwMode="auto">
          <a:xfrm>
            <a:off x="4876800" y="3048000"/>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a:t>Example of Association Rules</a:t>
            </a:r>
          </a:p>
        </p:txBody>
      </p:sp>
      <p:sp>
        <p:nvSpPr>
          <p:cNvPr id="5127" name="Text Box 7"/>
          <p:cNvSpPr txBox="1">
            <a:spLocks noChangeArrowheads="1"/>
          </p:cNvSpPr>
          <p:nvPr/>
        </p:nvSpPr>
        <p:spPr bwMode="auto">
          <a:xfrm>
            <a:off x="4648200" y="3591342"/>
            <a:ext cx="4495800" cy="2123658"/>
          </a:xfrm>
          <a:prstGeom prst="rect">
            <a:avLst/>
          </a:prstGeom>
          <a:solidFill>
            <a:schemeClr val="bg2">
              <a:lumMod val="20000"/>
              <a:lumOff val="80000"/>
            </a:schemeClr>
          </a:solidFill>
          <a:ln>
            <a:solidFill>
              <a:schemeClr val="tx1"/>
            </a:solidFill>
          </a:ln>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200" b="0" dirty="0"/>
              <a:t>{Diaper} </a:t>
            </a:r>
            <a:r>
              <a:rPr lang="en-US" altLang="en-US" sz="2200" b="0" dirty="0">
                <a:sym typeface="Symbol" pitchFamily="18" charset="2"/>
              </a:rPr>
              <a:t> {Beer</a:t>
            </a:r>
            <a:r>
              <a:rPr lang="en-US" altLang="en-US" sz="2200" b="0" dirty="0" smtClean="0">
                <a:sym typeface="Symbol" pitchFamily="18" charset="2"/>
              </a:rPr>
              <a:t>},</a:t>
            </a:r>
          </a:p>
          <a:p>
            <a:pPr>
              <a:spcBef>
                <a:spcPct val="50000"/>
              </a:spcBef>
              <a:spcAft>
                <a:spcPct val="0"/>
              </a:spcAft>
              <a:buClrTx/>
              <a:buSzTx/>
              <a:buFontTx/>
              <a:buNone/>
            </a:pPr>
            <a:r>
              <a:rPr lang="en-US" altLang="en-US" sz="2200" b="0" dirty="0" smtClean="0">
                <a:sym typeface="Symbol" pitchFamily="18" charset="2"/>
              </a:rPr>
              <a:t>{Beer} </a:t>
            </a:r>
            <a:r>
              <a:rPr lang="en-US" altLang="en-US" sz="2200" b="0" dirty="0" smtClean="0">
                <a:sym typeface="Wingdings" pitchFamily="2" charset="2"/>
              </a:rPr>
              <a:t> {Diaper}</a:t>
            </a:r>
            <a:r>
              <a:rPr lang="en-US" altLang="en-US" sz="2200" b="0" dirty="0">
                <a:sym typeface="Symbol" pitchFamily="18" charset="2"/>
              </a:rPr>
              <a:t/>
            </a:r>
            <a:br>
              <a:rPr lang="en-US" altLang="en-US" sz="2200" b="0" dirty="0">
                <a:sym typeface="Symbol" pitchFamily="18" charset="2"/>
              </a:rPr>
            </a:br>
            <a:r>
              <a:rPr lang="en-US" altLang="en-US" sz="2200" b="0" dirty="0">
                <a:sym typeface="Symbol" pitchFamily="18" charset="2"/>
              </a:rPr>
              <a:t>{Milk, Bread}  {</a:t>
            </a:r>
            <a:r>
              <a:rPr lang="en-US" altLang="en-US" sz="2200" b="0" dirty="0" err="1">
                <a:sym typeface="Symbol" pitchFamily="18" charset="2"/>
              </a:rPr>
              <a:t>Eggs,Coke</a:t>
            </a:r>
            <a:r>
              <a:rPr lang="en-US" altLang="en-US" sz="2200" b="0" dirty="0">
                <a:sym typeface="Symbol" pitchFamily="18" charset="2"/>
              </a:rPr>
              <a:t>},</a:t>
            </a:r>
            <a:br>
              <a:rPr lang="en-US" altLang="en-US" sz="2200" b="0" dirty="0">
                <a:sym typeface="Symbol" pitchFamily="18" charset="2"/>
              </a:rPr>
            </a:br>
            <a:r>
              <a:rPr lang="en-US" altLang="en-US" sz="2200" b="0" dirty="0">
                <a:sym typeface="Symbol" pitchFamily="18" charset="2"/>
              </a:rPr>
              <a:t>{Beer, Bread}  {Milk</a:t>
            </a:r>
            <a:r>
              <a:rPr lang="en-US" altLang="en-US" sz="2200" b="0" dirty="0" smtClean="0">
                <a:sym typeface="Symbol" pitchFamily="18" charset="2"/>
              </a:rPr>
              <a:t>},</a:t>
            </a:r>
          </a:p>
          <a:p>
            <a:pPr>
              <a:spcBef>
                <a:spcPct val="50000"/>
              </a:spcBef>
              <a:spcAft>
                <a:spcPct val="0"/>
              </a:spcAft>
              <a:buClrTx/>
              <a:buSzTx/>
              <a:buFontTx/>
              <a:buNone/>
            </a:pPr>
            <a:r>
              <a:rPr lang="en-US" altLang="en-US" sz="2200" b="0" dirty="0" smtClean="0">
                <a:sym typeface="Symbol" pitchFamily="18" charset="2"/>
              </a:rPr>
              <a:t>{Bread, Milk, Diaper} </a:t>
            </a:r>
            <a:r>
              <a:rPr lang="en-US" altLang="en-US" sz="2200" b="0" dirty="0" smtClean="0">
                <a:sym typeface="Wingdings" pitchFamily="2" charset="2"/>
              </a:rPr>
              <a:t> {Coke}</a:t>
            </a:r>
            <a:endParaRPr lang="en-US" altLang="en-US" sz="2200" b="0" dirty="0">
              <a:sym typeface="Symbol" pitchFamily="18" charset="2"/>
            </a:endParaRPr>
          </a:p>
        </p:txBody>
      </p:sp>
      <p:sp>
        <p:nvSpPr>
          <p:cNvPr id="5128" name="Text Box 8"/>
          <p:cNvSpPr txBox="1">
            <a:spLocks noChangeArrowheads="1"/>
          </p:cNvSpPr>
          <p:nvPr/>
        </p:nvSpPr>
        <p:spPr bwMode="auto">
          <a:xfrm>
            <a:off x="4876800" y="5715000"/>
            <a:ext cx="4038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dirty="0"/>
              <a:t>Implication means co-occurrence, not causality!</a:t>
            </a:r>
          </a:p>
        </p:txBody>
      </p:sp>
      <p:sp>
        <p:nvSpPr>
          <p:cNvPr id="9" name="Rectangle 8"/>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0"/>
            <a:ext cx="9144000" cy="533400"/>
          </a:xfrm>
          <a:gradFill>
            <a:gsLst>
              <a:gs pos="0">
                <a:srgbClr val="FBEAC7"/>
              </a:gs>
              <a:gs pos="17999">
                <a:srgbClr val="FEE7F2"/>
              </a:gs>
              <a:gs pos="36000">
                <a:srgbClr val="FAC77D"/>
              </a:gs>
              <a:gs pos="61000">
                <a:srgbClr val="FBA97D"/>
              </a:gs>
              <a:gs pos="82001">
                <a:srgbClr val="FBD49C"/>
              </a:gs>
              <a:gs pos="100000">
                <a:srgbClr val="FEE7F2"/>
              </a:gs>
            </a:gsLst>
            <a:lin ang="5400000" scaled="0"/>
          </a:gradFill>
        </p:spPr>
        <p:txBody>
          <a:bodyPr/>
          <a:lstStyle/>
          <a:p>
            <a:pPr algn="ctr"/>
            <a:r>
              <a:rPr lang="en-US" altLang="en-US" sz="2800" b="0" dirty="0" smtClean="0"/>
              <a:t>Rule Generation</a:t>
            </a:r>
          </a:p>
        </p:txBody>
      </p:sp>
      <p:sp>
        <p:nvSpPr>
          <p:cNvPr id="1275907" name="Rectangle 3"/>
          <p:cNvSpPr>
            <a:spLocks noGrp="1" noChangeArrowheads="1"/>
          </p:cNvSpPr>
          <p:nvPr>
            <p:ph type="body" idx="1"/>
          </p:nvPr>
        </p:nvSpPr>
        <p:spPr/>
        <p:txBody>
          <a:bodyPr/>
          <a:lstStyle/>
          <a:p>
            <a:r>
              <a:rPr lang="en-US" altLang="en-US" dirty="0" smtClean="0"/>
              <a:t>Given a frequent </a:t>
            </a:r>
            <a:r>
              <a:rPr lang="en-US" altLang="en-US" dirty="0" err="1" smtClean="0"/>
              <a:t>itemset</a:t>
            </a:r>
            <a:r>
              <a:rPr lang="en-US" altLang="en-US" dirty="0" smtClean="0"/>
              <a:t> L, find all non-empty subsets f </a:t>
            </a:r>
            <a:r>
              <a:rPr lang="en-US" altLang="en-US" dirty="0" smtClean="0">
                <a:sym typeface="Symbol" pitchFamily="18" charset="2"/>
              </a:rPr>
              <a:t> L such that f  L – f satisfies the minimum confidence requirement</a:t>
            </a:r>
          </a:p>
          <a:p>
            <a:pPr lvl="1"/>
            <a:r>
              <a:rPr lang="en-US" altLang="en-US" dirty="0" smtClean="0">
                <a:solidFill>
                  <a:srgbClr val="007A37"/>
                </a:solidFill>
                <a:sym typeface="Symbol" pitchFamily="18" charset="2"/>
              </a:rPr>
              <a:t>If {A,B,C,D} is a frequent </a:t>
            </a:r>
            <a:r>
              <a:rPr lang="en-US" altLang="en-US" dirty="0" err="1" smtClean="0">
                <a:solidFill>
                  <a:srgbClr val="007A37"/>
                </a:solidFill>
                <a:sym typeface="Symbol" pitchFamily="18" charset="2"/>
              </a:rPr>
              <a:t>itemset</a:t>
            </a:r>
            <a:r>
              <a:rPr lang="en-US" altLang="en-US" dirty="0" smtClean="0">
                <a:solidFill>
                  <a:srgbClr val="007A37"/>
                </a:solidFill>
                <a:sym typeface="Symbol" pitchFamily="18" charset="2"/>
              </a:rPr>
              <a:t>, </a:t>
            </a:r>
            <a:r>
              <a:rPr lang="en-US" altLang="en-US" u="sng" dirty="0" smtClean="0">
                <a:solidFill>
                  <a:srgbClr val="007A37"/>
                </a:solidFill>
                <a:sym typeface="Symbol" pitchFamily="18" charset="2"/>
              </a:rPr>
              <a:t>candidate rules</a:t>
            </a:r>
            <a:r>
              <a:rPr lang="en-US" altLang="en-US" dirty="0" smtClean="0">
                <a:solidFill>
                  <a:srgbClr val="007A37"/>
                </a:solidFill>
                <a:sym typeface="Symbol" pitchFamily="18" charset="2"/>
              </a:rPr>
              <a:t>:</a:t>
            </a:r>
          </a:p>
          <a:p>
            <a:pPr lvl="2">
              <a:buFont typeface="Wingdings" pitchFamily="2" charset="2"/>
              <a:buNone/>
            </a:pPr>
            <a:r>
              <a:rPr lang="en-US" altLang="en-US" dirty="0" smtClean="0">
                <a:sym typeface="Symbol" pitchFamily="18" charset="2"/>
              </a:rPr>
              <a:t>ABC D, 	ABD C, 	ACD B, 	BCD A, </a:t>
            </a:r>
            <a:br>
              <a:rPr lang="en-US" altLang="en-US" dirty="0" smtClean="0">
                <a:sym typeface="Symbol" pitchFamily="18" charset="2"/>
              </a:rPr>
            </a:br>
            <a:r>
              <a:rPr lang="en-US" altLang="en-US" dirty="0" smtClean="0">
                <a:sym typeface="Symbol" pitchFamily="18" charset="2"/>
              </a:rPr>
              <a:t>A BCD,	B ACD,	C ABD, 	D ABC</a:t>
            </a:r>
            <a:br>
              <a:rPr lang="en-US" altLang="en-US" dirty="0" smtClean="0">
                <a:sym typeface="Symbol" pitchFamily="18" charset="2"/>
              </a:rPr>
            </a:br>
            <a:r>
              <a:rPr lang="en-US" altLang="en-US" dirty="0" smtClean="0">
                <a:sym typeface="Symbol" pitchFamily="18" charset="2"/>
              </a:rPr>
              <a:t>AB CD,	AC  BD, 	AD  BC, 	BC AD, </a:t>
            </a:r>
            <a:br>
              <a:rPr lang="en-US" altLang="en-US" dirty="0" smtClean="0">
                <a:sym typeface="Symbol" pitchFamily="18" charset="2"/>
              </a:rPr>
            </a:br>
            <a:r>
              <a:rPr lang="en-US" altLang="en-US" dirty="0" smtClean="0">
                <a:sym typeface="Symbol" pitchFamily="18" charset="2"/>
              </a:rPr>
              <a:t>BD AC, 	CD AB,	</a:t>
            </a:r>
            <a:br>
              <a:rPr lang="en-US" altLang="en-US" dirty="0" smtClean="0">
                <a:sym typeface="Symbol" pitchFamily="18" charset="2"/>
              </a:rPr>
            </a:br>
            <a:endParaRPr lang="en-US" altLang="en-US" sz="1000" dirty="0" smtClean="0">
              <a:sym typeface="Symbol" pitchFamily="18" charset="2"/>
            </a:endParaRPr>
          </a:p>
          <a:p>
            <a:r>
              <a:rPr lang="en-US" altLang="en-US" dirty="0" smtClean="0">
                <a:solidFill>
                  <a:srgbClr val="007A37"/>
                </a:solidFill>
              </a:rPr>
              <a:t>If |L| = k, then there are 2</a:t>
            </a:r>
            <a:r>
              <a:rPr lang="en-US" altLang="en-US" baseline="30000" dirty="0" smtClean="0">
                <a:solidFill>
                  <a:srgbClr val="007A37"/>
                </a:solidFill>
              </a:rPr>
              <a:t>k</a:t>
            </a:r>
            <a:r>
              <a:rPr lang="en-US" altLang="en-US" dirty="0" smtClean="0">
                <a:solidFill>
                  <a:srgbClr val="007A37"/>
                </a:solidFill>
              </a:rPr>
              <a:t> – 2 </a:t>
            </a:r>
            <a:r>
              <a:rPr lang="en-US" altLang="en-US" dirty="0" smtClean="0">
                <a:solidFill>
                  <a:srgbClr val="7D0508"/>
                </a:solidFill>
              </a:rPr>
              <a:t>candidate </a:t>
            </a:r>
            <a:r>
              <a:rPr lang="en-US" altLang="en-US" u="sng" dirty="0" smtClean="0">
                <a:solidFill>
                  <a:srgbClr val="7D0508"/>
                </a:solidFill>
              </a:rPr>
              <a:t>association rules </a:t>
            </a:r>
            <a:r>
              <a:rPr lang="en-US" altLang="en-US" dirty="0" smtClean="0">
                <a:solidFill>
                  <a:srgbClr val="007A37"/>
                </a:solidFill>
              </a:rPr>
              <a:t>(ignoring L </a:t>
            </a:r>
            <a:r>
              <a:rPr lang="en-US" altLang="en-US" dirty="0" smtClean="0">
                <a:solidFill>
                  <a:srgbClr val="007A37"/>
                </a:solidFill>
                <a:sym typeface="Symbol" pitchFamily="18" charset="2"/>
              </a:rPr>
              <a:t>  and   L)</a:t>
            </a:r>
          </a:p>
        </p:txBody>
      </p:sp>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59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59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590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759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5907" grpId="0" build="p" bldLvl="2"/>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smtClean="0"/>
              <a:t>Rule Generation</a:t>
            </a:r>
          </a:p>
        </p:txBody>
      </p:sp>
      <p:sp>
        <p:nvSpPr>
          <p:cNvPr id="1276931" name="Rectangle 3"/>
          <p:cNvSpPr>
            <a:spLocks noGrp="1" noChangeArrowheads="1"/>
          </p:cNvSpPr>
          <p:nvPr>
            <p:ph type="body" idx="1"/>
          </p:nvPr>
        </p:nvSpPr>
        <p:spPr/>
        <p:txBody>
          <a:bodyPr/>
          <a:lstStyle/>
          <a:p>
            <a:r>
              <a:rPr lang="en-US" altLang="en-US" smtClean="0">
                <a:sym typeface="Symbol" pitchFamily="18" charset="2"/>
              </a:rPr>
              <a:t>In general, confidence does not have an anti-monotone property</a:t>
            </a:r>
          </a:p>
          <a:p>
            <a:pPr lvl="1">
              <a:buFont typeface="Arial" charset="0"/>
              <a:buNone/>
            </a:pPr>
            <a:r>
              <a:rPr lang="en-US" altLang="en-US" smtClean="0">
                <a:sym typeface="Symbol" pitchFamily="18" charset="2"/>
              </a:rPr>
              <a:t>	c(ABC D) can be larger or smaller than c(AB D)</a:t>
            </a:r>
          </a:p>
          <a:p>
            <a:pPr lvl="3"/>
            <a:endParaRPr lang="en-US" altLang="en-US" smtClean="0">
              <a:sym typeface="Symbol" pitchFamily="18" charset="2"/>
            </a:endParaRPr>
          </a:p>
          <a:p>
            <a:r>
              <a:rPr lang="en-US" altLang="en-US" smtClean="0">
                <a:sym typeface="Symbol" pitchFamily="18" charset="2"/>
              </a:rPr>
              <a:t>But confidence of rules generated from the same itemset has an anti-monotone property</a:t>
            </a:r>
          </a:p>
          <a:p>
            <a:pPr lvl="1"/>
            <a:r>
              <a:rPr lang="en-US" altLang="en-US" smtClean="0">
                <a:sym typeface="Symbol" pitchFamily="18" charset="2"/>
              </a:rPr>
              <a:t>E.g., Suppose {A,B,C,D} is a frequent 4-itemset:</a:t>
            </a:r>
            <a:br>
              <a:rPr lang="en-US" altLang="en-US" smtClean="0">
                <a:sym typeface="Symbol" pitchFamily="18" charset="2"/>
              </a:rPr>
            </a:br>
            <a:r>
              <a:rPr lang="en-US" altLang="en-US" smtClean="0">
                <a:sym typeface="Symbol" pitchFamily="18" charset="2"/>
              </a:rPr>
              <a:t> </a:t>
            </a:r>
            <a:br>
              <a:rPr lang="en-US" altLang="en-US" smtClean="0">
                <a:sym typeface="Symbol" pitchFamily="18" charset="2"/>
              </a:rPr>
            </a:br>
            <a:r>
              <a:rPr lang="en-US" altLang="en-US" smtClean="0">
                <a:sym typeface="Symbol" pitchFamily="18" charset="2"/>
              </a:rPr>
              <a:t>		c(ABC  D)  c(AB  CD)  c(A  BCD)</a:t>
            </a:r>
          </a:p>
          <a:p>
            <a:pPr lvl="1">
              <a:buFont typeface="Arial" charset="0"/>
              <a:buNone/>
            </a:pPr>
            <a:r>
              <a:rPr lang="en-US" altLang="en-US" smtClean="0">
                <a:sym typeface="Symbol" pitchFamily="18" charset="2"/>
              </a:rPr>
              <a:t> </a:t>
            </a:r>
          </a:p>
          <a:p>
            <a:pPr lvl="1"/>
            <a:r>
              <a:rPr lang="en-US" altLang="en-US" smtClean="0">
                <a:sym typeface="Symbol" pitchFamily="18" charset="2"/>
              </a:rPr>
              <a:t> Confidence is anti-monotone w.r.t. number of items on the RHS of the rule</a:t>
            </a:r>
          </a:p>
        </p:txBody>
      </p:sp>
      <p:sp>
        <p:nvSpPr>
          <p:cNvPr id="4" name="Rectangle 3"/>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76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769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769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769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7693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769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6931" grpId="0" build="p" bldLvl="2"/>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smtClean="0"/>
              <a:t>Rule Generation for Apriori Algorithm</a:t>
            </a:r>
          </a:p>
        </p:txBody>
      </p:sp>
      <p:graphicFrame>
        <p:nvGraphicFramePr>
          <p:cNvPr id="41987" name="Object 2"/>
          <p:cNvGraphicFramePr>
            <a:graphicFrameLocks noChangeAspect="1"/>
          </p:cNvGraphicFramePr>
          <p:nvPr/>
        </p:nvGraphicFramePr>
        <p:xfrm>
          <a:off x="914400" y="1419225"/>
          <a:ext cx="7620000" cy="4295775"/>
        </p:xfrm>
        <a:graphic>
          <a:graphicData uri="http://schemas.openxmlformats.org/presentationml/2006/ole">
            <mc:AlternateContent xmlns:mc="http://schemas.openxmlformats.org/markup-compatibility/2006">
              <mc:Choice xmlns:v="urn:schemas-microsoft-com:vml" Requires="v">
                <p:oleObj spid="_x0000_s42069" name="Visio" r:id="rId3" imgW="8671306" imgH="4782859" progId="">
                  <p:embed/>
                </p:oleObj>
              </mc:Choice>
              <mc:Fallback>
                <p:oleObj name="Visio" r:id="rId3" imgW="8671306" imgH="4782859" progId="">
                  <p:embed/>
                  <p:pic>
                    <p:nvPicPr>
                      <p:cNvPr id="0" name="Picture 8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19225"/>
                        <a:ext cx="7620000"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8" name="Text Box 4"/>
          <p:cNvSpPr txBox="1">
            <a:spLocks noChangeArrowheads="1"/>
          </p:cNvSpPr>
          <p:nvPr/>
        </p:nvSpPr>
        <p:spPr bwMode="auto">
          <a:xfrm>
            <a:off x="457200" y="1066800"/>
            <a:ext cx="2025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400" b="0">
                <a:solidFill>
                  <a:srgbClr val="CC3300"/>
                </a:solidFill>
                <a:latin typeface="Times New Roman" pitchFamily="18" charset="0"/>
              </a:rPr>
              <a:t>Lattice of rules</a:t>
            </a:r>
          </a:p>
        </p:txBody>
      </p:sp>
      <p:grpSp>
        <p:nvGrpSpPr>
          <p:cNvPr id="2" name="Group 5"/>
          <p:cNvGrpSpPr>
            <a:grpSpLocks/>
          </p:cNvGrpSpPr>
          <p:nvPr/>
        </p:nvGrpSpPr>
        <p:grpSpPr bwMode="auto">
          <a:xfrm>
            <a:off x="381000" y="1419225"/>
            <a:ext cx="8153400" cy="4784725"/>
            <a:chOff x="96" y="894"/>
            <a:chExt cx="5136" cy="3014"/>
          </a:xfrm>
        </p:grpSpPr>
        <p:graphicFrame>
          <p:nvGraphicFramePr>
            <p:cNvPr id="41992" name="Object 3"/>
            <p:cNvGraphicFramePr>
              <a:graphicFrameLocks noChangeAspect="1"/>
            </p:cNvGraphicFramePr>
            <p:nvPr/>
          </p:nvGraphicFramePr>
          <p:xfrm>
            <a:off x="432" y="894"/>
            <a:ext cx="4800" cy="2706"/>
          </p:xfrm>
          <a:graphic>
            <a:graphicData uri="http://schemas.openxmlformats.org/presentationml/2006/ole">
              <mc:AlternateContent xmlns:mc="http://schemas.openxmlformats.org/markup-compatibility/2006">
                <mc:Choice xmlns:v="urn:schemas-microsoft-com:vml" Requires="v">
                  <p:oleObj spid="_x0000_s42070" name="Visio" r:id="rId5" imgW="8671306" imgH="4782859" progId="">
                    <p:embed/>
                  </p:oleObj>
                </mc:Choice>
                <mc:Fallback>
                  <p:oleObj name="Visio" r:id="rId5" imgW="8671306" imgH="4782859" progId="">
                    <p:embed/>
                    <p:pic>
                      <p:nvPicPr>
                        <p:cNvPr id="0" name="Picture 8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 y="894"/>
                          <a:ext cx="4800" cy="2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3" name="Freeform 7"/>
            <p:cNvSpPr>
              <a:spLocks/>
            </p:cNvSpPr>
            <p:nvPr/>
          </p:nvSpPr>
          <p:spPr bwMode="auto">
            <a:xfrm>
              <a:off x="320" y="1064"/>
              <a:ext cx="3712" cy="2808"/>
            </a:xfrm>
            <a:custGeom>
              <a:avLst/>
              <a:gdLst>
                <a:gd name="T0" fmla="*/ 256 w 3712"/>
                <a:gd name="T1" fmla="*/ 376 h 2808"/>
                <a:gd name="T2" fmla="*/ 736 w 3712"/>
                <a:gd name="T3" fmla="*/ 88 h 2808"/>
                <a:gd name="T4" fmla="*/ 2176 w 3712"/>
                <a:gd name="T5" fmla="*/ 904 h 2808"/>
                <a:gd name="T6" fmla="*/ 2656 w 3712"/>
                <a:gd name="T7" fmla="*/ 1768 h 2808"/>
                <a:gd name="T8" fmla="*/ 3520 w 3712"/>
                <a:gd name="T9" fmla="*/ 2296 h 2808"/>
                <a:gd name="T10" fmla="*/ 3376 w 3712"/>
                <a:gd name="T11" fmla="*/ 2584 h 2808"/>
                <a:gd name="T12" fmla="*/ 1504 w 3712"/>
                <a:gd name="T13" fmla="*/ 2776 h 2808"/>
                <a:gd name="T14" fmla="*/ 352 w 3712"/>
                <a:gd name="T15" fmla="*/ 2392 h 2808"/>
                <a:gd name="T16" fmla="*/ 16 w 3712"/>
                <a:gd name="T17" fmla="*/ 1288 h 2808"/>
                <a:gd name="T18" fmla="*/ 256 w 3712"/>
                <a:gd name="T19" fmla="*/ 376 h 280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712"/>
                <a:gd name="T31" fmla="*/ 0 h 2808"/>
                <a:gd name="T32" fmla="*/ 3712 w 3712"/>
                <a:gd name="T33" fmla="*/ 2808 h 280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712" h="2808">
                  <a:moveTo>
                    <a:pt x="256" y="376"/>
                  </a:moveTo>
                  <a:cubicBezTo>
                    <a:pt x="376" y="176"/>
                    <a:pt x="416" y="0"/>
                    <a:pt x="736" y="88"/>
                  </a:cubicBezTo>
                  <a:cubicBezTo>
                    <a:pt x="1056" y="176"/>
                    <a:pt x="1856" y="624"/>
                    <a:pt x="2176" y="904"/>
                  </a:cubicBezTo>
                  <a:cubicBezTo>
                    <a:pt x="2496" y="1184"/>
                    <a:pt x="2432" y="1536"/>
                    <a:pt x="2656" y="1768"/>
                  </a:cubicBezTo>
                  <a:cubicBezTo>
                    <a:pt x="2880" y="2000"/>
                    <a:pt x="3400" y="2160"/>
                    <a:pt x="3520" y="2296"/>
                  </a:cubicBezTo>
                  <a:cubicBezTo>
                    <a:pt x="3640" y="2432"/>
                    <a:pt x="3712" y="2504"/>
                    <a:pt x="3376" y="2584"/>
                  </a:cubicBezTo>
                  <a:cubicBezTo>
                    <a:pt x="3040" y="2664"/>
                    <a:pt x="2008" y="2808"/>
                    <a:pt x="1504" y="2776"/>
                  </a:cubicBezTo>
                  <a:cubicBezTo>
                    <a:pt x="1000" y="2744"/>
                    <a:pt x="600" y="2640"/>
                    <a:pt x="352" y="2392"/>
                  </a:cubicBezTo>
                  <a:cubicBezTo>
                    <a:pt x="104" y="2144"/>
                    <a:pt x="32" y="1624"/>
                    <a:pt x="16" y="1288"/>
                  </a:cubicBezTo>
                  <a:cubicBezTo>
                    <a:pt x="0" y="952"/>
                    <a:pt x="136" y="576"/>
                    <a:pt x="256" y="376"/>
                  </a:cubicBezTo>
                  <a:close/>
                </a:path>
              </a:pathLst>
            </a:custGeom>
            <a:noFill/>
            <a:ln w="38100" cap="flat" cmpd="sng">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1994" name="Text Box 8"/>
            <p:cNvSpPr txBox="1">
              <a:spLocks noChangeArrowheads="1"/>
            </p:cNvSpPr>
            <p:nvPr/>
          </p:nvSpPr>
          <p:spPr bwMode="auto">
            <a:xfrm>
              <a:off x="96" y="3504"/>
              <a:ext cx="7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Pruned Rules</a:t>
              </a:r>
            </a:p>
          </p:txBody>
        </p:sp>
      </p:grpSp>
      <p:sp>
        <p:nvSpPr>
          <p:cNvPr id="41990" name="Line 9"/>
          <p:cNvSpPr>
            <a:spLocks noChangeShapeType="1"/>
          </p:cNvSpPr>
          <p:nvPr/>
        </p:nvSpPr>
        <p:spPr bwMode="auto">
          <a:xfrm>
            <a:off x="1066800" y="2286000"/>
            <a:ext cx="9144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991" name="Text Box 10"/>
          <p:cNvSpPr txBox="1">
            <a:spLocks noChangeArrowheads="1"/>
          </p:cNvSpPr>
          <p:nvPr/>
        </p:nvSpPr>
        <p:spPr bwMode="auto">
          <a:xfrm>
            <a:off x="304800" y="1600200"/>
            <a:ext cx="13716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b="0"/>
              <a:t>Low Confidence Rule</a:t>
            </a:r>
          </a:p>
        </p:txBody>
      </p:sp>
      <p:sp>
        <p:nvSpPr>
          <p:cNvPr id="11" name="Rectangle 10"/>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2308324"/>
          </a:xfrm>
          <a:prstGeom prst="rect">
            <a:avLst/>
          </a:prstGeom>
          <a:solidFill>
            <a:srgbClr val="FFFFCC"/>
          </a:solidFill>
          <a:ln>
            <a:solidFill>
              <a:schemeClr val="tx1"/>
            </a:solidFill>
          </a:ln>
        </p:spPr>
        <p:txBody>
          <a:bodyPr wrap="square">
            <a:spAutoFit/>
          </a:bodyPr>
          <a:lstStyle/>
          <a:p>
            <a:r>
              <a:rPr lang="en-GB" sz="2400" b="0" dirty="0" smtClean="0"/>
              <a:t>Question 2. Let c1, c2, and c3 be the confidence </a:t>
            </a:r>
          </a:p>
          <a:p>
            <a:r>
              <a:rPr lang="en-GB" sz="2400" b="0" dirty="0" smtClean="0"/>
              <a:t>values of the rules </a:t>
            </a:r>
            <a:r>
              <a:rPr lang="en-GB" sz="2400" b="0" dirty="0" smtClean="0">
                <a:solidFill>
                  <a:srgbClr val="7D0508"/>
                </a:solidFill>
              </a:rPr>
              <a:t>{p} </a:t>
            </a:r>
            <a:r>
              <a:rPr lang="en-GB" sz="2400" b="0" dirty="0" smtClean="0">
                <a:solidFill>
                  <a:srgbClr val="7D0508"/>
                </a:solidFill>
                <a:sym typeface="Wingdings" pitchFamily="2" charset="2"/>
              </a:rPr>
              <a:t></a:t>
            </a:r>
            <a:r>
              <a:rPr lang="en-GB" sz="2400" b="0" dirty="0" smtClean="0">
                <a:solidFill>
                  <a:srgbClr val="7D0508"/>
                </a:solidFill>
              </a:rPr>
              <a:t> {q}, {p} </a:t>
            </a:r>
            <a:r>
              <a:rPr lang="en-GB" sz="2400" b="0" dirty="0" smtClean="0">
                <a:solidFill>
                  <a:srgbClr val="7D0508"/>
                </a:solidFill>
                <a:sym typeface="Wingdings" pitchFamily="2" charset="2"/>
              </a:rPr>
              <a:t></a:t>
            </a:r>
            <a:r>
              <a:rPr lang="en-GB" sz="2400" b="0" dirty="0" smtClean="0">
                <a:solidFill>
                  <a:srgbClr val="7D0508"/>
                </a:solidFill>
              </a:rPr>
              <a:t> {q, r},</a:t>
            </a:r>
            <a:r>
              <a:rPr lang="en-GB" sz="2400" b="0" dirty="0" smtClean="0"/>
              <a:t> and</a:t>
            </a:r>
          </a:p>
          <a:p>
            <a:r>
              <a:rPr lang="en-GB" sz="2400" b="0" dirty="0" smtClean="0"/>
              <a:t> </a:t>
            </a:r>
            <a:r>
              <a:rPr lang="en-GB" sz="2400" b="0" dirty="0" smtClean="0">
                <a:solidFill>
                  <a:srgbClr val="7D0508"/>
                </a:solidFill>
              </a:rPr>
              <a:t>{p, r} </a:t>
            </a:r>
            <a:r>
              <a:rPr lang="en-GB" sz="2400" b="0" dirty="0" smtClean="0">
                <a:solidFill>
                  <a:srgbClr val="7D0508"/>
                </a:solidFill>
                <a:sym typeface="Wingdings" pitchFamily="2" charset="2"/>
              </a:rPr>
              <a:t></a:t>
            </a:r>
            <a:r>
              <a:rPr lang="en-GB" sz="2400" b="0" dirty="0" smtClean="0">
                <a:solidFill>
                  <a:srgbClr val="7D0508"/>
                </a:solidFill>
              </a:rPr>
              <a:t> {q}, </a:t>
            </a:r>
            <a:r>
              <a:rPr lang="en-GB" sz="2400" b="0" dirty="0" smtClean="0"/>
              <a:t>respectively. </a:t>
            </a:r>
          </a:p>
          <a:p>
            <a:r>
              <a:rPr lang="en-GB" sz="2400" b="0" dirty="0" smtClean="0"/>
              <a:t>If we assume that c1, c2, and c3 have different values, what are the possible relationships that may exist among c1, c2, and c3? Which rule has the lowest confidence?</a:t>
            </a:r>
            <a:endParaRPr lang="en-US" sz="2400" b="0" dirty="0"/>
          </a:p>
        </p:txBody>
      </p:sp>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3" name="Picture 3"/>
          <p:cNvPicPr>
            <a:picLocks noChangeAspect="1" noChangeArrowheads="1"/>
          </p:cNvPicPr>
          <p:nvPr/>
        </p:nvPicPr>
        <p:blipFill>
          <a:blip r:embed="rId2" cstate="print"/>
          <a:srcRect/>
          <a:stretch>
            <a:fillRect/>
          </a:stretch>
        </p:blipFill>
        <p:spPr bwMode="auto">
          <a:xfrm>
            <a:off x="7315200" y="0"/>
            <a:ext cx="1828800" cy="914400"/>
          </a:xfrm>
          <a:prstGeom prst="rect">
            <a:avLst/>
          </a:prstGeom>
          <a:noFill/>
          <a:ln w="9525">
            <a:solidFill>
              <a:schemeClr val="tx1"/>
            </a:solid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5105400" y="2362200"/>
            <a:ext cx="4038600" cy="2514600"/>
          </a:xfrm>
          <a:prstGeom prst="rect">
            <a:avLst/>
          </a:prstGeom>
          <a:noFill/>
          <a:ln w="9525">
            <a:solidFill>
              <a:schemeClr val="tx1"/>
            </a:solidFill>
            <a:miter lim="800000"/>
            <a:headEnd/>
            <a:tailEnd/>
          </a:ln>
        </p:spPr>
      </p:pic>
      <p:sp>
        <p:nvSpPr>
          <p:cNvPr id="8" name="TextBox 7"/>
          <p:cNvSpPr txBox="1"/>
          <p:nvPr/>
        </p:nvSpPr>
        <p:spPr>
          <a:xfrm>
            <a:off x="0" y="2438400"/>
            <a:ext cx="5029200" cy="1631216"/>
          </a:xfrm>
          <a:prstGeom prst="rect">
            <a:avLst/>
          </a:prstGeom>
          <a:solidFill>
            <a:srgbClr val="FFFFCC"/>
          </a:solidFill>
          <a:ln>
            <a:solidFill>
              <a:schemeClr val="tx1"/>
            </a:solidFill>
          </a:ln>
        </p:spPr>
        <p:txBody>
          <a:bodyPr wrap="square" rtlCol="0">
            <a:spAutoFit/>
          </a:bodyPr>
          <a:lstStyle/>
          <a:p>
            <a:r>
              <a:rPr lang="en-US" sz="2000" b="0" dirty="0" smtClean="0">
                <a:solidFill>
                  <a:srgbClr val="7D0508"/>
                </a:solidFill>
              </a:rPr>
              <a:t>Let’s solve this with real values:</a:t>
            </a:r>
          </a:p>
          <a:p>
            <a:r>
              <a:rPr lang="en-US" sz="2000" b="0" dirty="0" smtClean="0">
                <a:solidFill>
                  <a:srgbClr val="7D0508"/>
                </a:solidFill>
              </a:rPr>
              <a:t>Suppose, p = Bread, q = Milk, r = Diaper</a:t>
            </a:r>
          </a:p>
          <a:p>
            <a:r>
              <a:rPr lang="en-US" sz="2000" b="0" dirty="0" smtClean="0">
                <a:solidFill>
                  <a:srgbClr val="7D0508"/>
                </a:solidFill>
              </a:rPr>
              <a:t>c1 = s(p </a:t>
            </a:r>
            <a:r>
              <a:rPr lang="en-US" sz="2000" b="0" dirty="0" smtClean="0">
                <a:solidFill>
                  <a:srgbClr val="7D0508"/>
                </a:solidFill>
                <a:sym typeface="Symbol"/>
              </a:rPr>
              <a:t> q)/s(p) = ¾ = .75</a:t>
            </a:r>
          </a:p>
          <a:p>
            <a:r>
              <a:rPr lang="en-US" sz="2000" b="0" dirty="0" smtClean="0">
                <a:solidFill>
                  <a:srgbClr val="7D0508"/>
                </a:solidFill>
                <a:sym typeface="Symbol"/>
              </a:rPr>
              <a:t>c2 = s(p  q  r)/s(p) = 2/4 = .5</a:t>
            </a:r>
          </a:p>
          <a:p>
            <a:r>
              <a:rPr lang="en-US" sz="2000" b="0" dirty="0" smtClean="0">
                <a:solidFill>
                  <a:srgbClr val="7D0508"/>
                </a:solidFill>
                <a:sym typeface="Symbol"/>
              </a:rPr>
              <a:t>c3 = s(p  r  q)/s(p  r) = 2/3 = .67</a:t>
            </a:r>
            <a:endParaRPr lang="en-US" sz="2000" b="0" dirty="0">
              <a:solidFill>
                <a:srgbClr val="7D0508"/>
              </a:solidFill>
            </a:endParaRPr>
          </a:p>
        </p:txBody>
      </p:sp>
      <p:pic>
        <p:nvPicPr>
          <p:cNvPr id="190466" name="Picture 2"/>
          <p:cNvPicPr>
            <a:picLocks noChangeAspect="1" noChangeArrowheads="1"/>
          </p:cNvPicPr>
          <p:nvPr/>
        </p:nvPicPr>
        <p:blipFill>
          <a:blip r:embed="rId4" cstate="print"/>
          <a:srcRect/>
          <a:stretch>
            <a:fillRect/>
          </a:stretch>
        </p:blipFill>
        <p:spPr bwMode="auto">
          <a:xfrm>
            <a:off x="0" y="4114800"/>
            <a:ext cx="5029200" cy="2590800"/>
          </a:xfrm>
          <a:prstGeom prst="rect">
            <a:avLst/>
          </a:prstGeom>
          <a:noFill/>
          <a:ln w="9525">
            <a:solidFill>
              <a:schemeClr val="tx1"/>
            </a:solidFill>
            <a:miter lim="800000"/>
            <a:headEnd/>
            <a:tailEnd/>
          </a:ln>
        </p:spPr>
      </p:pic>
      <p:sp>
        <p:nvSpPr>
          <p:cNvPr id="9" name="TextBox 8"/>
          <p:cNvSpPr txBox="1"/>
          <p:nvPr/>
        </p:nvSpPr>
        <p:spPr>
          <a:xfrm>
            <a:off x="5105400" y="4953000"/>
            <a:ext cx="4038600" cy="1631216"/>
          </a:xfrm>
          <a:prstGeom prst="rect">
            <a:avLst/>
          </a:prstGeom>
          <a:solidFill>
            <a:srgbClr val="FFFFCC"/>
          </a:solidFill>
          <a:ln>
            <a:solidFill>
              <a:schemeClr val="tx1"/>
            </a:solidFill>
          </a:ln>
        </p:spPr>
        <p:txBody>
          <a:bodyPr wrap="square" rtlCol="0">
            <a:spAutoFit/>
          </a:bodyPr>
          <a:lstStyle/>
          <a:p>
            <a:r>
              <a:rPr lang="en-US" sz="2000" b="0" dirty="0" smtClean="0"/>
              <a:t>BCD </a:t>
            </a:r>
            <a:r>
              <a:rPr lang="en-US" sz="2000" b="0" dirty="0" smtClean="0">
                <a:sym typeface="Wingdings" pitchFamily="2" charset="2"/>
              </a:rPr>
              <a:t> A, B=coke, C=milk, D=diaper, A=beer,</a:t>
            </a:r>
          </a:p>
          <a:p>
            <a:r>
              <a:rPr lang="en-US" sz="2000" b="0" dirty="0" smtClean="0">
                <a:sym typeface="Wingdings" pitchFamily="2" charset="2"/>
              </a:rPr>
              <a:t>c(</a:t>
            </a:r>
            <a:r>
              <a:rPr lang="en-US" sz="2000" b="0" dirty="0" smtClean="0"/>
              <a:t>BCD </a:t>
            </a:r>
            <a:r>
              <a:rPr lang="en-US" sz="2000" b="0" dirty="0" smtClean="0">
                <a:sym typeface="Wingdings" pitchFamily="2" charset="2"/>
              </a:rPr>
              <a:t> A) = s(BCDA)/s(BCD)=1/2=.5;</a:t>
            </a:r>
          </a:p>
          <a:p>
            <a:r>
              <a:rPr lang="en-US" sz="2000" b="0" dirty="0" smtClean="0">
                <a:sym typeface="Wingdings" pitchFamily="2" charset="2"/>
              </a:rPr>
              <a:t>ABCD: c(ABCD)=.5</a:t>
            </a:r>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3" name="Picture 3"/>
          <p:cNvPicPr>
            <a:picLocks noChangeAspect="1" noChangeArrowheads="1"/>
          </p:cNvPicPr>
          <p:nvPr/>
        </p:nvPicPr>
        <p:blipFill>
          <a:blip r:embed="rId2" cstate="print"/>
          <a:srcRect/>
          <a:stretch>
            <a:fillRect/>
          </a:stretch>
        </p:blipFill>
        <p:spPr bwMode="auto">
          <a:xfrm>
            <a:off x="7315200" y="0"/>
            <a:ext cx="1828800" cy="914400"/>
          </a:xfrm>
          <a:prstGeom prst="rect">
            <a:avLst/>
          </a:prstGeom>
          <a:noFill/>
          <a:ln w="9525">
            <a:solidFill>
              <a:schemeClr val="tx1"/>
            </a:solidFill>
            <a:miter lim="800000"/>
            <a:headEnd/>
            <a:tailEnd/>
          </a:ln>
        </p:spPr>
      </p:pic>
      <p:pic>
        <p:nvPicPr>
          <p:cNvPr id="191490" name="Picture 2"/>
          <p:cNvPicPr>
            <a:picLocks noChangeAspect="1" noChangeArrowheads="1"/>
          </p:cNvPicPr>
          <p:nvPr/>
        </p:nvPicPr>
        <p:blipFill>
          <a:blip r:embed="rId3" cstate="print"/>
          <a:srcRect/>
          <a:stretch>
            <a:fillRect/>
          </a:stretch>
        </p:blipFill>
        <p:spPr bwMode="auto">
          <a:xfrm>
            <a:off x="0" y="0"/>
            <a:ext cx="7239000" cy="2590800"/>
          </a:xfrm>
          <a:prstGeom prst="rect">
            <a:avLst/>
          </a:prstGeom>
          <a:noFill/>
          <a:ln w="9525">
            <a:solidFill>
              <a:schemeClr val="tx1"/>
            </a:solidFill>
            <a:miter lim="800000"/>
            <a:headEnd/>
            <a:tailEnd/>
          </a:ln>
        </p:spPr>
      </p:pic>
      <p:sp>
        <p:nvSpPr>
          <p:cNvPr id="5" name="Rectangle 4"/>
          <p:cNvSpPr/>
          <p:nvPr/>
        </p:nvSpPr>
        <p:spPr>
          <a:xfrm>
            <a:off x="0" y="2590800"/>
            <a:ext cx="9144000" cy="3016210"/>
          </a:xfrm>
          <a:prstGeom prst="rect">
            <a:avLst/>
          </a:prstGeom>
          <a:solidFill>
            <a:srgbClr val="FFFFCC"/>
          </a:solidFill>
          <a:ln>
            <a:solidFill>
              <a:schemeClr val="tx1"/>
            </a:solidFill>
          </a:ln>
        </p:spPr>
        <p:txBody>
          <a:bodyPr wrap="square">
            <a:spAutoFit/>
          </a:bodyPr>
          <a:lstStyle/>
          <a:p>
            <a:r>
              <a:rPr lang="en-GB" sz="1900" b="0" dirty="0" smtClean="0"/>
              <a:t>Question. Consider the market basket transactions shown in Table.</a:t>
            </a:r>
          </a:p>
          <a:p>
            <a:r>
              <a:rPr lang="en-GB" sz="1900" b="0" dirty="0" smtClean="0"/>
              <a:t>(a) What is the maximum number of association rules that can be extracted from this data (including rules that have zero support)?</a:t>
            </a:r>
          </a:p>
          <a:p>
            <a:r>
              <a:rPr lang="en-GB" sz="1900" b="0" dirty="0" smtClean="0"/>
              <a:t>(b) What is the maximum size of frequent </a:t>
            </a:r>
            <a:r>
              <a:rPr lang="en-GB" sz="1900" b="0" dirty="0" err="1" smtClean="0"/>
              <a:t>itemsets</a:t>
            </a:r>
            <a:r>
              <a:rPr lang="en-GB" sz="1900" b="0" dirty="0" smtClean="0"/>
              <a:t> that can be extracted </a:t>
            </a:r>
            <a:r>
              <a:rPr lang="en-US" sz="1900" b="0" dirty="0" smtClean="0"/>
              <a:t>(assuming </a:t>
            </a:r>
            <a:r>
              <a:rPr lang="en-US" sz="1900" b="0" dirty="0" err="1" smtClean="0"/>
              <a:t>minsup</a:t>
            </a:r>
            <a:r>
              <a:rPr lang="en-US" sz="1900" b="0" dirty="0" smtClean="0"/>
              <a:t> &gt; 0)?</a:t>
            </a:r>
            <a:endParaRPr lang="en-GB" sz="1900" b="0" dirty="0" smtClean="0"/>
          </a:p>
          <a:p>
            <a:r>
              <a:rPr lang="en-GB" sz="1900" b="0" dirty="0" smtClean="0"/>
              <a:t>(c) Write an expression for the maximum number of size-3 </a:t>
            </a:r>
            <a:r>
              <a:rPr lang="en-GB" sz="1900" b="0" dirty="0" err="1" smtClean="0"/>
              <a:t>itemsets</a:t>
            </a:r>
            <a:r>
              <a:rPr lang="en-GB" sz="1900" b="0" dirty="0" smtClean="0"/>
              <a:t> that can be derived from this data set.</a:t>
            </a:r>
          </a:p>
          <a:p>
            <a:r>
              <a:rPr lang="en-GB" sz="1900" b="0" dirty="0" smtClean="0"/>
              <a:t>(d) Find an </a:t>
            </a:r>
            <a:r>
              <a:rPr lang="en-GB" sz="1900" b="0" dirty="0" err="1" smtClean="0"/>
              <a:t>itemset</a:t>
            </a:r>
            <a:r>
              <a:rPr lang="en-GB" sz="1900" b="0" dirty="0" smtClean="0"/>
              <a:t> (of size 2 or larger) that has the largest support.</a:t>
            </a:r>
            <a:endParaRPr lang="en-US" sz="1900" b="0" dirty="0" smtClean="0"/>
          </a:p>
          <a:p>
            <a:r>
              <a:rPr lang="en-GB" sz="1900" b="0" dirty="0" smtClean="0"/>
              <a:t>(e) Find a pair of items, a and b, such that the rules {a} </a:t>
            </a:r>
            <a:r>
              <a:rPr lang="en-GB" sz="1900" b="0" dirty="0" smtClean="0">
                <a:sym typeface="Wingdings" pitchFamily="2" charset="2"/>
              </a:rPr>
              <a:t></a:t>
            </a:r>
            <a:r>
              <a:rPr lang="en-GB" sz="1900" b="0" dirty="0" smtClean="0"/>
              <a:t> {b} and {b} </a:t>
            </a:r>
            <a:r>
              <a:rPr lang="en-GB" sz="1900" b="0" dirty="0" smtClean="0">
                <a:sym typeface="Wingdings" pitchFamily="2" charset="2"/>
              </a:rPr>
              <a:t></a:t>
            </a:r>
            <a:r>
              <a:rPr lang="en-GB" sz="1900" b="0" dirty="0" smtClean="0"/>
              <a:t> {a} have the same confidence.</a:t>
            </a:r>
          </a:p>
        </p:txBody>
      </p:sp>
      <p:sp>
        <p:nvSpPr>
          <p:cNvPr id="6" name="Rectangle 5"/>
          <p:cNvSpPr/>
          <p:nvPr/>
        </p:nvSpPr>
        <p:spPr>
          <a:xfrm>
            <a:off x="0" y="5715000"/>
            <a:ext cx="7696200" cy="307777"/>
          </a:xfrm>
          <a:prstGeom prst="rect">
            <a:avLst/>
          </a:prstGeom>
          <a:solidFill>
            <a:srgbClr val="EAC29A"/>
          </a:solidFill>
          <a:ln>
            <a:solidFill>
              <a:schemeClr val="tx1"/>
            </a:solidFill>
          </a:ln>
        </p:spPr>
        <p:txBody>
          <a:bodyPr wrap="square">
            <a:spAutoFit/>
          </a:bodyPr>
          <a:lstStyle/>
          <a:p>
            <a:r>
              <a:rPr lang="en-GB" dirty="0" smtClean="0"/>
              <a:t>Answer (a): There are six items in the data set. Therefore the total number </a:t>
            </a:r>
            <a:r>
              <a:rPr lang="en-US" dirty="0" smtClean="0"/>
              <a:t>of rules is 602.</a:t>
            </a:r>
          </a:p>
        </p:txBody>
      </p:sp>
      <p:sp>
        <p:nvSpPr>
          <p:cNvPr id="7" name="Rectangle 6"/>
          <p:cNvSpPr/>
          <p:nvPr/>
        </p:nvSpPr>
        <p:spPr>
          <a:xfrm>
            <a:off x="0" y="6096000"/>
            <a:ext cx="9144000" cy="307777"/>
          </a:xfrm>
          <a:prstGeom prst="rect">
            <a:avLst/>
          </a:prstGeom>
          <a:solidFill>
            <a:srgbClr val="EAC29A"/>
          </a:solidFill>
          <a:ln>
            <a:solidFill>
              <a:schemeClr val="tx1"/>
            </a:solidFill>
          </a:ln>
        </p:spPr>
        <p:txBody>
          <a:bodyPr wrap="square">
            <a:spAutoFit/>
          </a:bodyPr>
          <a:lstStyle/>
          <a:p>
            <a:r>
              <a:rPr lang="en-GB" dirty="0" smtClean="0"/>
              <a:t>Answer (b): Because the longest transaction contains 4 items, the maximum size of frequent </a:t>
            </a:r>
            <a:r>
              <a:rPr lang="en-GB" dirty="0" err="1" smtClean="0"/>
              <a:t>itemset</a:t>
            </a:r>
            <a:r>
              <a:rPr lang="en-GB" dirty="0" smtClean="0"/>
              <a:t> is 4.</a:t>
            </a:r>
            <a:endParaRPr lang="en-US" dirty="0"/>
          </a:p>
        </p:txBody>
      </p:sp>
      <p:sp>
        <p:nvSpPr>
          <p:cNvPr id="8" name="Rectangle 7"/>
          <p:cNvSpPr/>
          <p:nvPr/>
        </p:nvSpPr>
        <p:spPr>
          <a:xfrm>
            <a:off x="0" y="6474023"/>
            <a:ext cx="1890261" cy="307777"/>
          </a:xfrm>
          <a:prstGeom prst="rect">
            <a:avLst/>
          </a:prstGeom>
          <a:solidFill>
            <a:srgbClr val="EAC29A"/>
          </a:solidFill>
          <a:ln>
            <a:solidFill>
              <a:schemeClr val="tx1"/>
            </a:solidFill>
          </a:ln>
        </p:spPr>
        <p:txBody>
          <a:bodyPr wrap="none">
            <a:spAutoFit/>
          </a:bodyPr>
          <a:lstStyle/>
          <a:p>
            <a:r>
              <a:rPr lang="en-US" dirty="0" smtClean="0"/>
              <a:t>Answer © : </a:t>
            </a:r>
            <a:r>
              <a:rPr lang="en-US" baseline="30000" dirty="0" smtClean="0"/>
              <a:t>6</a:t>
            </a:r>
            <a:r>
              <a:rPr lang="en-US" dirty="0" smtClean="0"/>
              <a:t>C</a:t>
            </a:r>
            <a:r>
              <a:rPr lang="en-US" baseline="-25000" dirty="0" smtClean="0"/>
              <a:t>3</a:t>
            </a:r>
            <a:r>
              <a:rPr lang="en-US" dirty="0" smtClean="0"/>
              <a:t> = 20.</a:t>
            </a:r>
          </a:p>
        </p:txBody>
      </p:sp>
      <p:sp>
        <p:nvSpPr>
          <p:cNvPr id="9" name="Rectangle 8"/>
          <p:cNvSpPr/>
          <p:nvPr/>
        </p:nvSpPr>
        <p:spPr>
          <a:xfrm>
            <a:off x="2362200" y="6474023"/>
            <a:ext cx="2544286" cy="307777"/>
          </a:xfrm>
          <a:prstGeom prst="rect">
            <a:avLst/>
          </a:prstGeom>
          <a:solidFill>
            <a:srgbClr val="EAC29A"/>
          </a:solidFill>
          <a:ln>
            <a:solidFill>
              <a:schemeClr val="tx1"/>
            </a:solidFill>
          </a:ln>
        </p:spPr>
        <p:txBody>
          <a:bodyPr wrap="none">
            <a:spAutoFit/>
          </a:bodyPr>
          <a:lstStyle/>
          <a:p>
            <a:r>
              <a:rPr lang="en-US" dirty="0" smtClean="0"/>
              <a:t>Answer (d): {Bread, Butter}.</a:t>
            </a:r>
            <a:endParaRPr lang="en-US" dirty="0"/>
          </a:p>
        </p:txBody>
      </p:sp>
      <p:sp>
        <p:nvSpPr>
          <p:cNvPr id="10" name="Rectangle 9"/>
          <p:cNvSpPr/>
          <p:nvPr/>
        </p:nvSpPr>
        <p:spPr>
          <a:xfrm>
            <a:off x="4953000" y="6477000"/>
            <a:ext cx="4094134" cy="307777"/>
          </a:xfrm>
          <a:prstGeom prst="rect">
            <a:avLst/>
          </a:prstGeom>
          <a:solidFill>
            <a:srgbClr val="EAC29A"/>
          </a:solidFill>
          <a:ln>
            <a:solidFill>
              <a:schemeClr val="tx1"/>
            </a:solidFill>
          </a:ln>
        </p:spPr>
        <p:txBody>
          <a:bodyPr wrap="none">
            <a:spAutoFit/>
          </a:bodyPr>
          <a:lstStyle/>
          <a:p>
            <a:r>
              <a:rPr lang="en-GB" dirty="0" smtClean="0"/>
              <a:t>Answer (e): (Beer, Cookies) or (Bread, Butter).</a:t>
            </a:r>
            <a:endParaRPr lang="en-US" dirty="0"/>
          </a:p>
        </p:txBody>
      </p:sp>
      <p:pic>
        <p:nvPicPr>
          <p:cNvPr id="11" name="Picture 1"/>
          <p:cNvPicPr>
            <a:picLocks noChangeAspect="1" noChangeArrowheads="1"/>
          </p:cNvPicPr>
          <p:nvPr/>
        </p:nvPicPr>
        <p:blipFill>
          <a:blip r:embed="rId4" cstate="print"/>
          <a:srcRect/>
          <a:stretch>
            <a:fillRect/>
          </a:stretch>
        </p:blipFill>
        <p:spPr bwMode="auto">
          <a:xfrm>
            <a:off x="7391400" y="1066800"/>
            <a:ext cx="1524000" cy="1447800"/>
          </a:xfrm>
          <a:prstGeom prst="rect">
            <a:avLst/>
          </a:prstGeom>
          <a:solidFill>
            <a:srgbClr val="C00000"/>
          </a:solidFill>
          <a:ln w="9525">
            <a:solidFill>
              <a:srgbClr val="C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4" name="Picture 3"/>
          <p:cNvPicPr>
            <a:picLocks noChangeAspect="1" noChangeArrowheads="1"/>
          </p:cNvPicPr>
          <p:nvPr/>
        </p:nvPicPr>
        <p:blipFill>
          <a:blip r:embed="rId2" cstate="print"/>
          <a:srcRect/>
          <a:stretch>
            <a:fillRect/>
          </a:stretch>
        </p:blipFill>
        <p:spPr bwMode="auto">
          <a:xfrm>
            <a:off x="0" y="0"/>
            <a:ext cx="4343400" cy="2514600"/>
          </a:xfrm>
          <a:prstGeom prst="rect">
            <a:avLst/>
          </a:prstGeom>
          <a:noFill/>
          <a:ln w="9525">
            <a:solidFill>
              <a:srgbClr val="C00000"/>
            </a:solidFill>
            <a:miter lim="800000"/>
            <a:headEnd/>
            <a:tailEnd/>
          </a:ln>
        </p:spPr>
      </p:pic>
      <p:pic>
        <p:nvPicPr>
          <p:cNvPr id="199683" name="Picture 3"/>
          <p:cNvPicPr>
            <a:picLocks noChangeAspect="1" noChangeArrowheads="1"/>
          </p:cNvPicPr>
          <p:nvPr/>
        </p:nvPicPr>
        <p:blipFill>
          <a:blip r:embed="rId3" cstate="print"/>
          <a:srcRect/>
          <a:stretch>
            <a:fillRect/>
          </a:stretch>
        </p:blipFill>
        <p:spPr bwMode="auto">
          <a:xfrm>
            <a:off x="4419600" y="1"/>
            <a:ext cx="4486275" cy="1371600"/>
          </a:xfrm>
          <a:prstGeom prst="rect">
            <a:avLst/>
          </a:prstGeom>
          <a:noFill/>
          <a:ln w="9525">
            <a:solidFill>
              <a:schemeClr val="tx1"/>
            </a:solidFill>
            <a:miter lim="800000"/>
            <a:headEnd/>
            <a:tailEnd/>
          </a:ln>
        </p:spPr>
      </p:pic>
      <p:sp>
        <p:nvSpPr>
          <p:cNvPr id="7" name="Rectangle 6"/>
          <p:cNvSpPr/>
          <p:nvPr/>
        </p:nvSpPr>
        <p:spPr>
          <a:xfrm>
            <a:off x="0" y="2590800"/>
            <a:ext cx="9144000" cy="3416320"/>
          </a:xfrm>
          <a:prstGeom prst="rect">
            <a:avLst/>
          </a:prstGeom>
          <a:solidFill>
            <a:srgbClr val="FFFFCC"/>
          </a:solidFill>
          <a:ln>
            <a:solidFill>
              <a:schemeClr val="tx1"/>
            </a:solidFill>
          </a:ln>
        </p:spPr>
        <p:txBody>
          <a:bodyPr wrap="square">
            <a:spAutoFit/>
          </a:bodyPr>
          <a:lstStyle/>
          <a:p>
            <a:r>
              <a:rPr lang="en-GB" sz="2400" b="0" dirty="0" smtClean="0"/>
              <a:t>1. For each of the following questions, provide an example of an association rule from the market basket domain that satisfies the following conditions. </a:t>
            </a:r>
          </a:p>
          <a:p>
            <a:pPr marL="457200" indent="-457200">
              <a:buAutoNum type="alphaLcParenBoth"/>
            </a:pPr>
            <a:r>
              <a:rPr lang="en-GB" sz="2400" b="0" dirty="0" smtClean="0">
                <a:solidFill>
                  <a:srgbClr val="C00000"/>
                </a:solidFill>
              </a:rPr>
              <a:t>A rule that has high support and high confidence.</a:t>
            </a:r>
          </a:p>
          <a:p>
            <a:pPr marL="457200" indent="-457200"/>
            <a:endParaRPr lang="en-GB" sz="2400" b="0" dirty="0" smtClean="0">
              <a:solidFill>
                <a:srgbClr val="C00000"/>
              </a:solidFill>
            </a:endParaRPr>
          </a:p>
          <a:p>
            <a:r>
              <a:rPr lang="en-GB" sz="2400" b="0" dirty="0" smtClean="0">
                <a:solidFill>
                  <a:srgbClr val="C00000"/>
                </a:solidFill>
              </a:rPr>
              <a:t>(b) A rule that has low support and low confidence.</a:t>
            </a:r>
          </a:p>
          <a:p>
            <a:endParaRPr lang="en-GB" sz="2400" b="0" dirty="0" smtClean="0">
              <a:solidFill>
                <a:srgbClr val="C00000"/>
              </a:solidFill>
            </a:endParaRPr>
          </a:p>
          <a:p>
            <a:r>
              <a:rPr lang="en-GB" sz="2400" b="0" dirty="0" smtClean="0">
                <a:solidFill>
                  <a:srgbClr val="C00000"/>
                </a:solidFill>
              </a:rPr>
              <a:t>(c) A rule that has support less than confidence.</a:t>
            </a:r>
          </a:p>
          <a:p>
            <a:endParaRPr lang="en-GB" sz="2400" b="0" dirty="0" smtClean="0">
              <a:solidFill>
                <a:srgbClr val="C00000"/>
              </a:solidFill>
            </a:endParaRPr>
          </a:p>
        </p:txBody>
      </p:sp>
      <p:sp>
        <p:nvSpPr>
          <p:cNvPr id="8" name="Rectangle 7"/>
          <p:cNvSpPr/>
          <p:nvPr/>
        </p:nvSpPr>
        <p:spPr>
          <a:xfrm>
            <a:off x="533400" y="4114800"/>
            <a:ext cx="3025187" cy="400110"/>
          </a:xfrm>
          <a:prstGeom prst="rect">
            <a:avLst/>
          </a:prstGeom>
        </p:spPr>
        <p:txBody>
          <a:bodyPr wrap="none">
            <a:spAutoFit/>
          </a:bodyPr>
          <a:lstStyle/>
          <a:p>
            <a:r>
              <a:rPr lang="en-GB" sz="2000" dirty="0" smtClean="0">
                <a:solidFill>
                  <a:schemeClr val="accent6">
                    <a:lumMod val="50000"/>
                  </a:schemeClr>
                </a:solidFill>
              </a:rPr>
              <a:t>Answer: Milk </a:t>
            </a:r>
            <a:r>
              <a:rPr lang="en-GB" sz="2000" dirty="0" smtClean="0">
                <a:solidFill>
                  <a:schemeClr val="accent6">
                    <a:lumMod val="50000"/>
                  </a:schemeClr>
                </a:solidFill>
                <a:sym typeface="Wingdings" pitchFamily="2" charset="2"/>
              </a:rPr>
              <a:t></a:t>
            </a:r>
            <a:r>
              <a:rPr lang="en-GB" sz="2000" dirty="0" smtClean="0">
                <a:solidFill>
                  <a:schemeClr val="accent6">
                    <a:lumMod val="50000"/>
                  </a:schemeClr>
                </a:solidFill>
              </a:rPr>
              <a:t> Bread. </a:t>
            </a:r>
          </a:p>
        </p:txBody>
      </p:sp>
      <p:sp>
        <p:nvSpPr>
          <p:cNvPr id="9" name="Rectangle 8"/>
          <p:cNvSpPr/>
          <p:nvPr/>
        </p:nvSpPr>
        <p:spPr>
          <a:xfrm>
            <a:off x="304800" y="4800600"/>
            <a:ext cx="2853666" cy="400110"/>
          </a:xfrm>
          <a:prstGeom prst="rect">
            <a:avLst/>
          </a:prstGeom>
        </p:spPr>
        <p:txBody>
          <a:bodyPr wrap="none">
            <a:spAutoFit/>
          </a:bodyPr>
          <a:lstStyle/>
          <a:p>
            <a:r>
              <a:rPr lang="en-GB" sz="2000" dirty="0" smtClean="0">
                <a:solidFill>
                  <a:schemeClr val="accent6">
                    <a:lumMod val="50000"/>
                  </a:schemeClr>
                </a:solidFill>
              </a:rPr>
              <a:t>Answer: Milk </a:t>
            </a:r>
            <a:r>
              <a:rPr lang="en-GB" sz="2000" dirty="0" smtClean="0">
                <a:solidFill>
                  <a:schemeClr val="accent6">
                    <a:lumMod val="50000"/>
                  </a:schemeClr>
                </a:solidFill>
                <a:sym typeface="Wingdings" pitchFamily="2" charset="2"/>
              </a:rPr>
              <a:t> Cola</a:t>
            </a:r>
            <a:r>
              <a:rPr lang="en-GB" sz="2000" dirty="0" smtClean="0">
                <a:solidFill>
                  <a:schemeClr val="accent6">
                    <a:lumMod val="50000"/>
                  </a:schemeClr>
                </a:solidFill>
              </a:rPr>
              <a:t>. </a:t>
            </a:r>
          </a:p>
        </p:txBody>
      </p:sp>
      <p:sp>
        <p:nvSpPr>
          <p:cNvPr id="10" name="Rectangle 9"/>
          <p:cNvSpPr/>
          <p:nvPr/>
        </p:nvSpPr>
        <p:spPr>
          <a:xfrm>
            <a:off x="381000" y="5562600"/>
            <a:ext cx="3025187" cy="400110"/>
          </a:xfrm>
          <a:prstGeom prst="rect">
            <a:avLst/>
          </a:prstGeom>
        </p:spPr>
        <p:txBody>
          <a:bodyPr wrap="none">
            <a:spAutoFit/>
          </a:bodyPr>
          <a:lstStyle/>
          <a:p>
            <a:r>
              <a:rPr lang="en-GB" sz="2000" dirty="0" smtClean="0">
                <a:solidFill>
                  <a:schemeClr val="accent6">
                    <a:lumMod val="50000"/>
                  </a:schemeClr>
                </a:solidFill>
              </a:rPr>
              <a:t>Answer: Bread </a:t>
            </a:r>
            <a:r>
              <a:rPr lang="en-GB" sz="2000" dirty="0" smtClean="0">
                <a:solidFill>
                  <a:schemeClr val="accent6">
                    <a:lumMod val="50000"/>
                  </a:schemeClr>
                </a:solidFill>
                <a:sym typeface="Wingdings" pitchFamily="2" charset="2"/>
              </a:rPr>
              <a:t> Milk</a:t>
            </a:r>
            <a:r>
              <a:rPr lang="en-GB" sz="2000" dirty="0" smtClean="0"/>
              <a:t>.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4" name="Picture 3"/>
          <p:cNvPicPr>
            <a:picLocks noChangeAspect="1" noChangeArrowheads="1"/>
          </p:cNvPicPr>
          <p:nvPr/>
        </p:nvPicPr>
        <p:blipFill>
          <a:blip r:embed="rId2" cstate="print"/>
          <a:srcRect/>
          <a:stretch>
            <a:fillRect/>
          </a:stretch>
        </p:blipFill>
        <p:spPr bwMode="auto">
          <a:xfrm>
            <a:off x="4419600" y="1"/>
            <a:ext cx="4486275" cy="838199"/>
          </a:xfrm>
          <a:prstGeom prst="rect">
            <a:avLst/>
          </a:prstGeom>
          <a:noFill/>
          <a:ln w="9525">
            <a:solidFill>
              <a:schemeClr val="tx1"/>
            </a:solidFill>
            <a:miter lim="800000"/>
            <a:headEnd/>
            <a:tailEnd/>
          </a:ln>
        </p:spPr>
      </p:pic>
      <p:pic>
        <p:nvPicPr>
          <p:cNvPr id="198657" name="Picture 1"/>
          <p:cNvPicPr>
            <a:picLocks noChangeAspect="1" noChangeArrowheads="1"/>
          </p:cNvPicPr>
          <p:nvPr/>
        </p:nvPicPr>
        <p:blipFill>
          <a:blip r:embed="rId3" cstate="print"/>
          <a:srcRect/>
          <a:stretch>
            <a:fillRect/>
          </a:stretch>
        </p:blipFill>
        <p:spPr bwMode="auto">
          <a:xfrm>
            <a:off x="0" y="0"/>
            <a:ext cx="4343400" cy="4343400"/>
          </a:xfrm>
          <a:prstGeom prst="rect">
            <a:avLst/>
          </a:prstGeom>
          <a:noFill/>
          <a:ln w="9525">
            <a:solidFill>
              <a:schemeClr val="tx1"/>
            </a:solidFill>
            <a:miter lim="800000"/>
            <a:headEnd/>
            <a:tailEnd/>
          </a:ln>
        </p:spPr>
      </p:pic>
      <p:sp>
        <p:nvSpPr>
          <p:cNvPr id="5" name="Rectangle 4"/>
          <p:cNvSpPr/>
          <p:nvPr/>
        </p:nvSpPr>
        <p:spPr>
          <a:xfrm>
            <a:off x="4419600" y="990600"/>
            <a:ext cx="4724400" cy="1631216"/>
          </a:xfrm>
          <a:prstGeom prst="rect">
            <a:avLst/>
          </a:prstGeom>
          <a:solidFill>
            <a:srgbClr val="FFFFCC"/>
          </a:solidFill>
          <a:ln>
            <a:solidFill>
              <a:schemeClr val="tx1"/>
            </a:solidFill>
          </a:ln>
        </p:spPr>
        <p:txBody>
          <a:bodyPr wrap="square">
            <a:spAutoFit/>
          </a:bodyPr>
          <a:lstStyle/>
          <a:p>
            <a:r>
              <a:rPr lang="en-GB" sz="2000" b="0" dirty="0" smtClean="0"/>
              <a:t>Consider the data set shown in Table 1.</a:t>
            </a:r>
          </a:p>
          <a:p>
            <a:r>
              <a:rPr lang="en-GB" sz="2000" dirty="0" smtClean="0"/>
              <a:t>(a) Compute the support for </a:t>
            </a:r>
            <a:r>
              <a:rPr lang="en-GB" sz="2000" dirty="0" err="1" smtClean="0"/>
              <a:t>itemsets</a:t>
            </a:r>
            <a:r>
              <a:rPr lang="en-GB" sz="2000" dirty="0" smtClean="0"/>
              <a:t> </a:t>
            </a:r>
            <a:r>
              <a:rPr lang="en-GB" sz="2000" dirty="0" smtClean="0">
                <a:solidFill>
                  <a:srgbClr val="C00000"/>
                </a:solidFill>
              </a:rPr>
              <a:t>{e}, {b, d}, and {b, d, e} </a:t>
            </a:r>
            <a:r>
              <a:rPr lang="en-GB" sz="2000" dirty="0" smtClean="0"/>
              <a:t>by treating</a:t>
            </a:r>
          </a:p>
          <a:p>
            <a:r>
              <a:rPr lang="en-GB" sz="2000" dirty="0" smtClean="0"/>
              <a:t>each transaction ID as a market basket.</a:t>
            </a:r>
            <a:endParaRPr lang="en-US" sz="2000" dirty="0"/>
          </a:p>
        </p:txBody>
      </p:sp>
      <p:pic>
        <p:nvPicPr>
          <p:cNvPr id="198658" name="Picture 2"/>
          <p:cNvPicPr>
            <a:picLocks noChangeAspect="1" noChangeArrowheads="1"/>
          </p:cNvPicPr>
          <p:nvPr/>
        </p:nvPicPr>
        <p:blipFill>
          <a:blip r:embed="rId4" cstate="print"/>
          <a:srcRect/>
          <a:stretch>
            <a:fillRect/>
          </a:stretch>
        </p:blipFill>
        <p:spPr bwMode="auto">
          <a:xfrm>
            <a:off x="5105400" y="2971800"/>
            <a:ext cx="3276600" cy="1371600"/>
          </a:xfrm>
          <a:prstGeom prst="rect">
            <a:avLst/>
          </a:prstGeom>
          <a:noFill/>
          <a:ln w="9525">
            <a:solidFill>
              <a:schemeClr val="tx1"/>
            </a:solidFill>
            <a:miter lim="800000"/>
            <a:headEnd/>
            <a:tailEnd/>
          </a:ln>
        </p:spPr>
      </p:pic>
      <p:sp>
        <p:nvSpPr>
          <p:cNvPr id="8" name="Rectangle 7"/>
          <p:cNvSpPr/>
          <p:nvPr/>
        </p:nvSpPr>
        <p:spPr>
          <a:xfrm>
            <a:off x="0" y="4495800"/>
            <a:ext cx="9144000" cy="1015663"/>
          </a:xfrm>
          <a:prstGeom prst="rect">
            <a:avLst/>
          </a:prstGeom>
          <a:solidFill>
            <a:srgbClr val="FFFFCC"/>
          </a:solidFill>
          <a:ln>
            <a:solidFill>
              <a:schemeClr val="tx1"/>
            </a:solidFill>
          </a:ln>
        </p:spPr>
        <p:txBody>
          <a:bodyPr wrap="square">
            <a:spAutoFit/>
          </a:bodyPr>
          <a:lstStyle/>
          <a:p>
            <a:pPr algn="just"/>
            <a:r>
              <a:rPr lang="en-GB" sz="2000" dirty="0" smtClean="0"/>
              <a:t>(b) Use the results in part (a) to compute the confidence for the association </a:t>
            </a:r>
            <a:r>
              <a:rPr lang="en-US" sz="2000" dirty="0" smtClean="0"/>
              <a:t>rules {b, d} </a:t>
            </a:r>
            <a:r>
              <a:rPr lang="en-US" sz="2000" dirty="0" smtClean="0">
                <a:sym typeface="Wingdings" pitchFamily="2" charset="2"/>
              </a:rPr>
              <a:t></a:t>
            </a:r>
            <a:r>
              <a:rPr lang="en-US" sz="2000" dirty="0" smtClean="0"/>
              <a:t> {e} and {e} </a:t>
            </a:r>
            <a:r>
              <a:rPr lang="en-US" sz="2000" dirty="0" smtClean="0">
                <a:sym typeface="Wingdings" pitchFamily="2" charset="2"/>
              </a:rPr>
              <a:t></a:t>
            </a:r>
            <a:r>
              <a:rPr lang="en-US" sz="2000" dirty="0" smtClean="0"/>
              <a:t> {b, d}. Is confidence a symmetric</a:t>
            </a:r>
          </a:p>
          <a:p>
            <a:pPr algn="just"/>
            <a:r>
              <a:rPr lang="en-US" sz="2000" dirty="0" smtClean="0"/>
              <a:t>measure?</a:t>
            </a:r>
            <a:endParaRPr lang="en-US" sz="2000" dirty="0"/>
          </a:p>
        </p:txBody>
      </p:sp>
      <p:pic>
        <p:nvPicPr>
          <p:cNvPr id="198659" name="Picture 3"/>
          <p:cNvPicPr>
            <a:picLocks noChangeAspect="1" noChangeArrowheads="1"/>
          </p:cNvPicPr>
          <p:nvPr/>
        </p:nvPicPr>
        <p:blipFill>
          <a:blip r:embed="rId5" cstate="print"/>
          <a:srcRect/>
          <a:stretch>
            <a:fillRect/>
          </a:stretch>
        </p:blipFill>
        <p:spPr bwMode="auto">
          <a:xfrm>
            <a:off x="2133600" y="5486400"/>
            <a:ext cx="3581400" cy="1295400"/>
          </a:xfrm>
          <a:prstGeom prst="rect">
            <a:avLst/>
          </a:prstGeom>
          <a:noFill/>
          <a:ln w="9525">
            <a:solidFill>
              <a:schemeClr val="tx1"/>
            </a:solidFill>
            <a:miter lim="800000"/>
            <a:headEnd/>
            <a:tailEnd/>
          </a:ln>
        </p:spPr>
      </p:pic>
      <p:sp>
        <p:nvSpPr>
          <p:cNvPr id="9" name="Rectangle 8"/>
          <p:cNvSpPr/>
          <p:nvPr/>
        </p:nvSpPr>
        <p:spPr bwMode="auto">
          <a:xfrm>
            <a:off x="914400" y="0"/>
            <a:ext cx="762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57200" y="6324600"/>
            <a:ext cx="67056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4" name="Picture 1"/>
          <p:cNvPicPr>
            <a:picLocks noChangeAspect="1" noChangeArrowheads="1"/>
          </p:cNvPicPr>
          <p:nvPr/>
        </p:nvPicPr>
        <p:blipFill>
          <a:blip r:embed="rId2" cstate="print"/>
          <a:srcRect/>
          <a:stretch>
            <a:fillRect/>
          </a:stretch>
        </p:blipFill>
        <p:spPr bwMode="auto">
          <a:xfrm>
            <a:off x="0" y="0"/>
            <a:ext cx="4343400" cy="4343400"/>
          </a:xfrm>
          <a:prstGeom prst="rect">
            <a:avLst/>
          </a:prstGeom>
          <a:noFill/>
          <a:ln w="9525">
            <a:solidFill>
              <a:schemeClr val="tx1"/>
            </a:solidFill>
            <a:miter lim="800000"/>
            <a:headEnd/>
            <a:tailEnd/>
          </a:ln>
        </p:spPr>
      </p:pic>
      <p:sp>
        <p:nvSpPr>
          <p:cNvPr id="5" name="Rectangle 4"/>
          <p:cNvSpPr/>
          <p:nvPr/>
        </p:nvSpPr>
        <p:spPr>
          <a:xfrm>
            <a:off x="4419600" y="0"/>
            <a:ext cx="4572000" cy="3170099"/>
          </a:xfrm>
          <a:prstGeom prst="rect">
            <a:avLst/>
          </a:prstGeom>
          <a:solidFill>
            <a:srgbClr val="FFFFCC"/>
          </a:solidFill>
          <a:ln>
            <a:solidFill>
              <a:schemeClr val="tx1"/>
            </a:solidFill>
          </a:ln>
        </p:spPr>
        <p:txBody>
          <a:bodyPr>
            <a:spAutoFit/>
          </a:bodyPr>
          <a:lstStyle/>
          <a:p>
            <a:r>
              <a:rPr lang="en-GB" sz="2000" dirty="0" smtClean="0"/>
              <a:t>(c) Repeat part (a) by treating each customer ID as a market basket. Each item should be treated as a binary variable (1 if an item appears in at least one transaction bought by the customer, and 0 otherwise.)</a:t>
            </a:r>
          </a:p>
          <a:p>
            <a:r>
              <a:rPr lang="en-GB" sz="2000" dirty="0" smtClean="0">
                <a:solidFill>
                  <a:srgbClr val="C00000"/>
                </a:solidFill>
              </a:rPr>
              <a:t>(Part </a:t>
            </a:r>
            <a:r>
              <a:rPr lang="en-GB" sz="2000" dirty="0" smtClean="0">
                <a:solidFill>
                  <a:srgbClr val="C00000"/>
                </a:solidFill>
                <a:sym typeface="Wingdings" pitchFamily="2" charset="2"/>
              </a:rPr>
              <a:t> </a:t>
            </a:r>
            <a:r>
              <a:rPr lang="en-GB" sz="2000" dirty="0" smtClean="0">
                <a:solidFill>
                  <a:srgbClr val="C00000"/>
                </a:solidFill>
              </a:rPr>
              <a:t>a) Compute the support for </a:t>
            </a:r>
            <a:r>
              <a:rPr lang="en-GB" sz="2000" dirty="0" err="1" smtClean="0">
                <a:solidFill>
                  <a:srgbClr val="C00000"/>
                </a:solidFill>
              </a:rPr>
              <a:t>itemsets</a:t>
            </a:r>
            <a:r>
              <a:rPr lang="en-GB" sz="2000" dirty="0" smtClean="0">
                <a:solidFill>
                  <a:srgbClr val="C00000"/>
                </a:solidFill>
              </a:rPr>
              <a:t> {e}, {b, d}, and {b, d, e} by treating each transaction ID as a market basket.</a:t>
            </a:r>
            <a:endParaRPr lang="en-US" sz="2000" dirty="0"/>
          </a:p>
        </p:txBody>
      </p:sp>
      <p:pic>
        <p:nvPicPr>
          <p:cNvPr id="197633" name="Picture 1"/>
          <p:cNvPicPr>
            <a:picLocks noChangeAspect="1" noChangeArrowheads="1"/>
          </p:cNvPicPr>
          <p:nvPr/>
        </p:nvPicPr>
        <p:blipFill>
          <a:blip r:embed="rId3" cstate="print"/>
          <a:srcRect/>
          <a:stretch>
            <a:fillRect/>
          </a:stretch>
        </p:blipFill>
        <p:spPr bwMode="auto">
          <a:xfrm>
            <a:off x="4953000" y="3276600"/>
            <a:ext cx="3733800" cy="2362200"/>
          </a:xfrm>
          <a:prstGeom prst="rect">
            <a:avLst/>
          </a:prstGeom>
          <a:noFill/>
          <a:ln w="9525">
            <a:solidFill>
              <a:schemeClr val="tx1"/>
            </a:solidFill>
            <a:miter lim="800000"/>
            <a:headEnd/>
            <a:tailEnd/>
          </a:ln>
        </p:spPr>
      </p:pic>
      <p:sp>
        <p:nvSpPr>
          <p:cNvPr id="6" name="Rectangle 5"/>
          <p:cNvSpPr/>
          <p:nvPr/>
        </p:nvSpPr>
        <p:spPr bwMode="auto">
          <a:xfrm>
            <a:off x="914400" y="0"/>
            <a:ext cx="762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7" name="Picture 2"/>
          <p:cNvPicPr>
            <a:picLocks noChangeAspect="1" noChangeArrowheads="1"/>
          </p:cNvPicPr>
          <p:nvPr/>
        </p:nvPicPr>
        <p:blipFill>
          <a:blip r:embed="rId4" cstate="print"/>
          <a:srcRect/>
          <a:stretch>
            <a:fillRect/>
          </a:stretch>
        </p:blipFill>
        <p:spPr bwMode="auto">
          <a:xfrm>
            <a:off x="228600" y="4495800"/>
            <a:ext cx="4038600" cy="2362200"/>
          </a:xfrm>
          <a:prstGeom prst="rect">
            <a:avLst/>
          </a:prstGeom>
          <a:noFill/>
          <a:ln w="9525">
            <a:solidFill>
              <a:schemeClr val="tx1"/>
            </a:solidFill>
            <a:miter lim="800000"/>
            <a:headEnd/>
            <a:tailEnd/>
          </a:ln>
        </p:spPr>
      </p:pic>
      <p:sp>
        <p:nvSpPr>
          <p:cNvPr id="8" name="TextBox 7"/>
          <p:cNvSpPr txBox="1"/>
          <p:nvPr/>
        </p:nvSpPr>
        <p:spPr>
          <a:xfrm>
            <a:off x="4343400" y="5858470"/>
            <a:ext cx="4724400" cy="923330"/>
          </a:xfrm>
          <a:prstGeom prst="rect">
            <a:avLst/>
          </a:prstGeom>
          <a:solidFill>
            <a:srgbClr val="FFFFE7"/>
          </a:solidFill>
          <a:ln>
            <a:solidFill>
              <a:schemeClr val="tx1"/>
            </a:solidFill>
          </a:ln>
        </p:spPr>
        <p:txBody>
          <a:bodyPr wrap="square" rtlCol="0">
            <a:spAutoFit/>
          </a:bodyPr>
          <a:lstStyle/>
          <a:p>
            <a:r>
              <a:rPr lang="en-US" sz="1800" b="0" dirty="0" smtClean="0"/>
              <a:t>Original, say, support threshold = 70%, Bread, Diaper, Milk will satisfy. If I reduce s to 60%, then, Milk would pass. </a:t>
            </a:r>
            <a:endParaRPr lang="en-US" sz="1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3" name="Picture 3"/>
          <p:cNvPicPr>
            <a:picLocks noChangeAspect="1" noChangeArrowheads="1"/>
          </p:cNvPicPr>
          <p:nvPr/>
        </p:nvPicPr>
        <p:blipFill>
          <a:blip r:embed="rId2" cstate="print"/>
          <a:srcRect/>
          <a:stretch>
            <a:fillRect/>
          </a:stretch>
        </p:blipFill>
        <p:spPr bwMode="auto">
          <a:xfrm>
            <a:off x="7315200" y="0"/>
            <a:ext cx="1828800" cy="914400"/>
          </a:xfrm>
          <a:prstGeom prst="rect">
            <a:avLst/>
          </a:prstGeom>
          <a:noFill/>
          <a:ln w="9525">
            <a:solidFill>
              <a:schemeClr val="tx1"/>
            </a:solidFill>
            <a:miter lim="800000"/>
            <a:headEnd/>
            <a:tailEnd/>
          </a:ln>
        </p:spPr>
      </p:pic>
      <p:sp>
        <p:nvSpPr>
          <p:cNvPr id="5" name="Rectangle 4"/>
          <p:cNvSpPr/>
          <p:nvPr/>
        </p:nvSpPr>
        <p:spPr>
          <a:xfrm>
            <a:off x="0" y="0"/>
            <a:ext cx="7239000" cy="3416320"/>
          </a:xfrm>
          <a:prstGeom prst="rect">
            <a:avLst/>
          </a:prstGeom>
          <a:solidFill>
            <a:srgbClr val="FFFFE7"/>
          </a:solidFill>
          <a:ln>
            <a:solidFill>
              <a:schemeClr val="tx1"/>
            </a:solidFill>
          </a:ln>
        </p:spPr>
        <p:txBody>
          <a:bodyPr wrap="square">
            <a:spAutoFit/>
          </a:bodyPr>
          <a:lstStyle/>
          <a:p>
            <a:r>
              <a:rPr lang="en-GB" sz="2400" b="0" dirty="0" smtClean="0">
                <a:solidFill>
                  <a:srgbClr val="7D0508"/>
                </a:solidFill>
              </a:rPr>
              <a:t>Question</a:t>
            </a:r>
            <a:r>
              <a:rPr lang="en-GB" sz="2400" b="0" dirty="0" smtClean="0"/>
              <a:t>. Consider the following set of frequent 3-itemsets:</a:t>
            </a:r>
          </a:p>
          <a:p>
            <a:r>
              <a:rPr lang="en-US" sz="2400" b="0" dirty="0" smtClean="0"/>
              <a:t>{1, 2, 3}, {1, 2, 4}, {1, 2, 5}, {1, 2, 6}, {1, 3, 4}, {1, 3, 5}, {1, 3, 6}, {2, 3, 4}, {2, 3, 5}, {2, 3, 6}, {3, 4, 5}.</a:t>
            </a:r>
          </a:p>
          <a:p>
            <a:r>
              <a:rPr lang="en-GB" sz="2400" b="0" dirty="0" smtClean="0"/>
              <a:t>(a) List all candidate 4-itemsets obtained by a candidate generation procedure using the F</a:t>
            </a:r>
            <a:r>
              <a:rPr lang="en-GB" sz="2400" b="0" baseline="-25000" dirty="0" smtClean="0"/>
              <a:t>k−1</a:t>
            </a:r>
            <a:r>
              <a:rPr lang="en-GB" sz="2400" b="0" dirty="0" smtClean="0"/>
              <a:t> × F</a:t>
            </a:r>
            <a:r>
              <a:rPr lang="en-GB" sz="2400" b="0" baseline="-25000" dirty="0" smtClean="0"/>
              <a:t>1</a:t>
            </a:r>
            <a:r>
              <a:rPr lang="en-GB" sz="2400" b="0" dirty="0" smtClean="0"/>
              <a:t> merging strategy.</a:t>
            </a:r>
          </a:p>
          <a:p>
            <a:r>
              <a:rPr lang="en-GB" sz="2400" b="0" dirty="0" smtClean="0"/>
              <a:t>(b) List all candidate 4-itemsets obtained by the candidate generation procedure </a:t>
            </a:r>
            <a:r>
              <a:rPr lang="en-US" sz="2400" b="0" dirty="0" smtClean="0"/>
              <a:t>in </a:t>
            </a:r>
            <a:r>
              <a:rPr lang="en-US" sz="2400" b="0" dirty="0" err="1" smtClean="0"/>
              <a:t>Apriori</a:t>
            </a:r>
            <a:r>
              <a:rPr lang="en-US" sz="2400" b="0" dirty="0" smtClean="0"/>
              <a:t>.</a:t>
            </a:r>
            <a:endParaRPr lang="en-US" sz="2400" b="0" dirty="0"/>
          </a:p>
        </p:txBody>
      </p:sp>
      <p:sp>
        <p:nvSpPr>
          <p:cNvPr id="6" name="Rectangle 5"/>
          <p:cNvSpPr/>
          <p:nvPr/>
        </p:nvSpPr>
        <p:spPr>
          <a:xfrm>
            <a:off x="0" y="3657600"/>
            <a:ext cx="9144000" cy="2616101"/>
          </a:xfrm>
          <a:prstGeom prst="rect">
            <a:avLst/>
          </a:prstGeom>
          <a:solidFill>
            <a:srgbClr val="FFFFE7"/>
          </a:solidFill>
          <a:ln>
            <a:solidFill>
              <a:schemeClr val="tx1"/>
            </a:solidFill>
          </a:ln>
        </p:spPr>
        <p:txBody>
          <a:bodyPr wrap="square">
            <a:spAutoFit/>
          </a:bodyPr>
          <a:lstStyle/>
          <a:p>
            <a:r>
              <a:rPr lang="en-GB" sz="2400" b="0" dirty="0" smtClean="0">
                <a:solidFill>
                  <a:srgbClr val="C00000"/>
                </a:solidFill>
              </a:rPr>
              <a:t>Question</a:t>
            </a:r>
            <a:r>
              <a:rPr lang="en-GB" sz="2400" b="0" dirty="0" smtClean="0"/>
              <a:t>: What will happen if support is reduced? </a:t>
            </a:r>
            <a:r>
              <a:rPr lang="en-GB" sz="2000" b="0" dirty="0" smtClean="0">
                <a:solidFill>
                  <a:srgbClr val="C00000"/>
                </a:solidFill>
              </a:rPr>
              <a:t>(dataset in previous slide)</a:t>
            </a:r>
          </a:p>
          <a:p>
            <a:pPr marL="342900" indent="-342900">
              <a:buAutoNum type="alphaLcPeriod"/>
            </a:pPr>
            <a:r>
              <a:rPr lang="en-GB" sz="2400" b="0" dirty="0" smtClean="0"/>
              <a:t>Number of frequent </a:t>
            </a:r>
            <a:r>
              <a:rPr lang="en-GB" sz="2400" b="0" dirty="0" err="1" smtClean="0"/>
              <a:t>itemsets</a:t>
            </a:r>
            <a:r>
              <a:rPr lang="en-GB" sz="2400" b="0" dirty="0" smtClean="0"/>
              <a:t> remains same </a:t>
            </a:r>
          </a:p>
          <a:p>
            <a:pPr marL="342900" indent="-342900">
              <a:buAutoNum type="alphaLcPeriod"/>
            </a:pPr>
            <a:r>
              <a:rPr lang="en-GB" sz="2400" b="0" dirty="0" smtClean="0"/>
              <a:t>Some </a:t>
            </a:r>
            <a:r>
              <a:rPr lang="en-GB" sz="2400" b="0" dirty="0" err="1" smtClean="0"/>
              <a:t>itemsets</a:t>
            </a:r>
            <a:r>
              <a:rPr lang="en-GB" sz="2400" b="0" dirty="0" smtClean="0"/>
              <a:t> will add to the current set of frequent </a:t>
            </a:r>
            <a:r>
              <a:rPr lang="en-GB" sz="2400" b="0" dirty="0" err="1" smtClean="0"/>
              <a:t>itemsets</a:t>
            </a:r>
            <a:r>
              <a:rPr lang="en-GB" sz="2400" b="0" dirty="0" smtClean="0"/>
              <a:t> </a:t>
            </a:r>
          </a:p>
          <a:p>
            <a:pPr marL="342900" indent="-342900">
              <a:buAutoNum type="alphaLcPeriod"/>
            </a:pPr>
            <a:r>
              <a:rPr lang="en-GB" sz="2400" b="0" dirty="0" smtClean="0"/>
              <a:t>Some </a:t>
            </a:r>
            <a:r>
              <a:rPr lang="en-GB" sz="2400" b="0" dirty="0" err="1" smtClean="0"/>
              <a:t>itemsets</a:t>
            </a:r>
            <a:r>
              <a:rPr lang="en-GB" sz="2400" b="0" dirty="0" smtClean="0"/>
              <a:t> will become infrequent while others will become frequent </a:t>
            </a:r>
          </a:p>
          <a:p>
            <a:pPr marL="342900" indent="-342900">
              <a:buAutoNum type="alphaLcPeriod"/>
            </a:pPr>
            <a:r>
              <a:rPr lang="en-GB" sz="2400" b="0" dirty="0" smtClean="0"/>
              <a:t>Can not say</a:t>
            </a:r>
            <a:endParaRPr lang="en-US" sz="2400" b="0" dirty="0"/>
          </a:p>
        </p:txBody>
      </p:sp>
      <p:sp>
        <p:nvSpPr>
          <p:cNvPr id="7" name="Rectangle 6"/>
          <p:cNvSpPr/>
          <p:nvPr/>
        </p:nvSpPr>
        <p:spPr>
          <a:xfrm>
            <a:off x="4495800" y="5410200"/>
            <a:ext cx="1141659" cy="461665"/>
          </a:xfrm>
          <a:prstGeom prst="rect">
            <a:avLst/>
          </a:prstGeom>
        </p:spPr>
        <p:txBody>
          <a:bodyPr wrap="none">
            <a:spAutoFit/>
          </a:bodyPr>
          <a:lstStyle/>
          <a:p>
            <a:r>
              <a:rPr lang="en-GB" sz="2400" b="0" dirty="0" err="1" smtClean="0">
                <a:solidFill>
                  <a:srgbClr val="C00000"/>
                </a:solidFill>
              </a:rPr>
              <a:t>Ans</a:t>
            </a:r>
            <a:r>
              <a:rPr lang="en-GB" sz="2400" b="0" dirty="0" smtClean="0">
                <a:solidFill>
                  <a:srgbClr val="C00000"/>
                </a:solidFill>
              </a:rPr>
              <a:t>: b </a:t>
            </a:r>
            <a:endParaRPr lang="en-US" sz="2400"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9144000" cy="457200"/>
          </a:xfrm>
          <a:blipFill>
            <a:blip r:embed="rId2" cstate="print"/>
            <a:tile tx="0" ty="0" sx="100000" sy="100000" flip="none" algn="tl"/>
          </a:blipFill>
          <a:ln>
            <a:solidFill>
              <a:schemeClr val="tx1"/>
            </a:solidFill>
          </a:ln>
        </p:spPr>
        <p:txBody>
          <a:bodyPr/>
          <a:lstStyle/>
          <a:p>
            <a:r>
              <a:rPr lang="en-US" altLang="en-US" sz="2400" b="0" dirty="0" smtClean="0">
                <a:latin typeface="+mn-lt"/>
              </a:rPr>
              <a:t>Compact Representation of Frequent </a:t>
            </a:r>
            <a:r>
              <a:rPr lang="en-US" altLang="en-US" sz="2400" b="0" dirty="0" err="1" smtClean="0">
                <a:latin typeface="+mn-lt"/>
              </a:rPr>
              <a:t>Itemsets</a:t>
            </a:r>
            <a:endParaRPr lang="en-US" altLang="en-US" sz="2400" b="0" dirty="0" smtClean="0">
              <a:latin typeface="+mn-lt"/>
            </a:endParaRPr>
          </a:p>
        </p:txBody>
      </p:sp>
      <p:sp>
        <p:nvSpPr>
          <p:cNvPr id="6" name="Rectangle 5"/>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8" name="Rectangle 7"/>
          <p:cNvSpPr/>
          <p:nvPr/>
        </p:nvSpPr>
        <p:spPr>
          <a:xfrm>
            <a:off x="0" y="457200"/>
            <a:ext cx="9144000" cy="1354217"/>
          </a:xfrm>
          <a:prstGeom prst="rect">
            <a:avLst/>
          </a:prstGeom>
          <a:solidFill>
            <a:srgbClr val="FFFFCC"/>
          </a:solidFill>
          <a:ln>
            <a:solidFill>
              <a:schemeClr val="tx1"/>
            </a:solidFill>
          </a:ln>
        </p:spPr>
        <p:txBody>
          <a:bodyPr wrap="square">
            <a:spAutoFit/>
          </a:bodyPr>
          <a:lstStyle/>
          <a:p>
            <a:pPr algn="just"/>
            <a:r>
              <a:rPr lang="en-GB" sz="2000" b="0" dirty="0" smtClean="0"/>
              <a:t>The number of frequent </a:t>
            </a:r>
            <a:r>
              <a:rPr lang="en-GB" sz="2000" b="0" dirty="0" err="1" smtClean="0"/>
              <a:t>itemsets</a:t>
            </a:r>
            <a:r>
              <a:rPr lang="en-GB" sz="2000" b="0" dirty="0" smtClean="0"/>
              <a:t> produced from a transaction data set can be very large. It is useful to identify a </a:t>
            </a:r>
            <a:r>
              <a:rPr lang="en-GB" sz="2000" b="0" dirty="0" smtClean="0">
                <a:solidFill>
                  <a:srgbClr val="C00000"/>
                </a:solidFill>
              </a:rPr>
              <a:t>small representative set of frequent </a:t>
            </a:r>
            <a:r>
              <a:rPr lang="en-GB" sz="2000" b="0" dirty="0" err="1" smtClean="0">
                <a:solidFill>
                  <a:srgbClr val="C00000"/>
                </a:solidFill>
              </a:rPr>
              <a:t>itemsets</a:t>
            </a:r>
            <a:r>
              <a:rPr lang="en-GB" sz="2000" b="0" dirty="0" smtClean="0">
                <a:solidFill>
                  <a:srgbClr val="C00000"/>
                </a:solidFill>
              </a:rPr>
              <a:t> </a:t>
            </a:r>
            <a:r>
              <a:rPr lang="en-GB" sz="2000" b="0" dirty="0" smtClean="0"/>
              <a:t>from which all other frequent </a:t>
            </a:r>
            <a:r>
              <a:rPr lang="en-GB" sz="2000" b="0" dirty="0" err="1" smtClean="0"/>
              <a:t>itemsets</a:t>
            </a:r>
            <a:r>
              <a:rPr lang="en-GB" sz="2000" b="0" dirty="0" smtClean="0"/>
              <a:t> can be derived. Two such representations </a:t>
            </a:r>
            <a:r>
              <a:rPr lang="en-GB" sz="2200" b="0" dirty="0" smtClean="0"/>
              <a:t>are</a:t>
            </a:r>
            <a:r>
              <a:rPr lang="en-GB" sz="2000" b="0" dirty="0" smtClean="0"/>
              <a:t> a) </a:t>
            </a:r>
            <a:r>
              <a:rPr lang="en-GB" sz="2000" b="0" dirty="0" smtClean="0">
                <a:solidFill>
                  <a:srgbClr val="C00000"/>
                </a:solidFill>
              </a:rPr>
              <a:t>maximal</a:t>
            </a:r>
            <a:r>
              <a:rPr lang="en-GB" sz="2000" b="0" dirty="0" smtClean="0"/>
              <a:t> and b) </a:t>
            </a:r>
            <a:r>
              <a:rPr lang="en-US" sz="2000" b="0" dirty="0" smtClean="0">
                <a:solidFill>
                  <a:srgbClr val="C00000"/>
                </a:solidFill>
              </a:rPr>
              <a:t>closed</a:t>
            </a:r>
            <a:r>
              <a:rPr lang="en-US" sz="2000" b="0" dirty="0" smtClean="0"/>
              <a:t> frequent </a:t>
            </a:r>
            <a:r>
              <a:rPr lang="en-US" sz="2000" b="0" dirty="0" err="1" smtClean="0"/>
              <a:t>itemsets</a:t>
            </a:r>
            <a:r>
              <a:rPr lang="en-US" sz="2000" b="0" dirty="0" smtClean="0"/>
              <a:t>.</a:t>
            </a:r>
            <a:endParaRPr lang="en-US" sz="2000" b="0" dirty="0"/>
          </a:p>
        </p:txBody>
      </p:sp>
      <p:sp>
        <p:nvSpPr>
          <p:cNvPr id="9" name="Rectangle 8"/>
          <p:cNvSpPr/>
          <p:nvPr/>
        </p:nvSpPr>
        <p:spPr>
          <a:xfrm>
            <a:off x="0" y="1900535"/>
            <a:ext cx="9144000" cy="461665"/>
          </a:xfrm>
          <a:prstGeom prst="rect">
            <a:avLst/>
          </a:prstGeom>
          <a:blipFill>
            <a:blip r:embed="rId2" cstate="print"/>
            <a:tile tx="0" ty="0" sx="100000" sy="100000" flip="none" algn="tl"/>
          </a:blipFill>
          <a:ln>
            <a:solidFill>
              <a:schemeClr val="tx1"/>
            </a:solidFill>
          </a:ln>
        </p:spPr>
        <p:txBody>
          <a:bodyPr wrap="square">
            <a:spAutoFit/>
          </a:bodyPr>
          <a:lstStyle/>
          <a:p>
            <a:r>
              <a:rPr lang="en-US" sz="2400" b="0" dirty="0" smtClean="0"/>
              <a:t>Maximal Frequent </a:t>
            </a:r>
            <a:r>
              <a:rPr lang="en-US" sz="2400" b="0" dirty="0" err="1" smtClean="0"/>
              <a:t>Itemsets</a:t>
            </a:r>
            <a:endParaRPr lang="en-US" sz="2400" b="0" dirty="0"/>
          </a:p>
        </p:txBody>
      </p:sp>
      <p:sp>
        <p:nvSpPr>
          <p:cNvPr id="10" name="Rectangle 9"/>
          <p:cNvSpPr/>
          <p:nvPr/>
        </p:nvSpPr>
        <p:spPr>
          <a:xfrm>
            <a:off x="0" y="2362200"/>
            <a:ext cx="9144000" cy="769441"/>
          </a:xfrm>
          <a:prstGeom prst="rect">
            <a:avLst/>
          </a:prstGeom>
          <a:solidFill>
            <a:srgbClr val="FFFFCC"/>
          </a:solidFill>
          <a:ln>
            <a:solidFill>
              <a:schemeClr val="tx1"/>
            </a:solidFill>
          </a:ln>
        </p:spPr>
        <p:txBody>
          <a:bodyPr wrap="square">
            <a:spAutoFit/>
          </a:bodyPr>
          <a:lstStyle/>
          <a:p>
            <a:pPr algn="just"/>
            <a:r>
              <a:rPr lang="en-GB" sz="2200" b="0" dirty="0" smtClean="0"/>
              <a:t>A frequent </a:t>
            </a:r>
            <a:r>
              <a:rPr lang="en-GB" sz="2200" b="0" dirty="0" err="1" smtClean="0"/>
              <a:t>itemset</a:t>
            </a:r>
            <a:r>
              <a:rPr lang="en-GB" sz="2200" b="0" dirty="0" smtClean="0"/>
              <a:t> is </a:t>
            </a:r>
            <a:r>
              <a:rPr lang="en-GB" sz="2200" b="0" dirty="0" smtClean="0">
                <a:solidFill>
                  <a:srgbClr val="C00000"/>
                </a:solidFill>
              </a:rPr>
              <a:t>maximal</a:t>
            </a:r>
            <a:r>
              <a:rPr lang="en-GB" sz="2200" b="0" dirty="0" smtClean="0"/>
              <a:t> if </a:t>
            </a:r>
            <a:r>
              <a:rPr lang="en-GB" sz="2200" b="0" dirty="0" smtClean="0">
                <a:solidFill>
                  <a:srgbClr val="C00000"/>
                </a:solidFill>
              </a:rPr>
              <a:t>none</a:t>
            </a:r>
            <a:r>
              <a:rPr lang="en-GB" sz="2200" b="0" dirty="0" smtClean="0"/>
              <a:t> of its </a:t>
            </a:r>
            <a:r>
              <a:rPr lang="en-GB" sz="2200" b="0" dirty="0" smtClean="0">
                <a:solidFill>
                  <a:srgbClr val="C00000"/>
                </a:solidFill>
              </a:rPr>
              <a:t>immediate supersets are frequent.</a:t>
            </a:r>
            <a:endParaRPr lang="en-US" sz="2200" b="0" dirty="0">
              <a:solidFill>
                <a:srgbClr val="C00000"/>
              </a:solidFill>
            </a:endParaRPr>
          </a:p>
        </p:txBody>
      </p:sp>
      <p:sp>
        <p:nvSpPr>
          <p:cNvPr id="7" name="Rectangle 6"/>
          <p:cNvSpPr/>
          <p:nvPr/>
        </p:nvSpPr>
        <p:spPr>
          <a:xfrm>
            <a:off x="0" y="3124200"/>
            <a:ext cx="9144000" cy="3693319"/>
          </a:xfrm>
          <a:prstGeom prst="rect">
            <a:avLst/>
          </a:prstGeom>
          <a:solidFill>
            <a:srgbClr val="FFFFCC"/>
          </a:solidFill>
          <a:ln>
            <a:solidFill>
              <a:schemeClr val="tx1"/>
            </a:solidFill>
          </a:ln>
        </p:spPr>
        <p:txBody>
          <a:bodyPr wrap="square">
            <a:spAutoFit/>
          </a:bodyPr>
          <a:lstStyle/>
          <a:p>
            <a:pPr algn="just"/>
            <a:r>
              <a:rPr lang="en-GB" sz="2100" b="0" dirty="0" smtClean="0"/>
              <a:t>Consider the </a:t>
            </a:r>
            <a:r>
              <a:rPr lang="en-GB" sz="2100" b="0" dirty="0" err="1" smtClean="0"/>
              <a:t>itemset</a:t>
            </a:r>
            <a:r>
              <a:rPr lang="en-GB" sz="2100" b="0" dirty="0" smtClean="0"/>
              <a:t> lattice shown in Figure A. The </a:t>
            </a:r>
            <a:r>
              <a:rPr lang="en-GB" sz="2100" b="0" dirty="0" err="1" smtClean="0"/>
              <a:t>itemsets</a:t>
            </a:r>
            <a:r>
              <a:rPr lang="en-GB" sz="2100" b="0" dirty="0" smtClean="0"/>
              <a:t> in the lattice are divided into </a:t>
            </a:r>
            <a:r>
              <a:rPr lang="en-GB" sz="2100" b="0" dirty="0" smtClean="0">
                <a:solidFill>
                  <a:srgbClr val="C00000"/>
                </a:solidFill>
              </a:rPr>
              <a:t>two groups</a:t>
            </a:r>
            <a:r>
              <a:rPr lang="en-GB" sz="2100" b="0" dirty="0" smtClean="0"/>
              <a:t>: </a:t>
            </a:r>
            <a:r>
              <a:rPr lang="en-GB" sz="2100" b="0" dirty="0" smtClean="0">
                <a:solidFill>
                  <a:srgbClr val="C00000"/>
                </a:solidFill>
              </a:rPr>
              <a:t>those that are frequent and those that are infrequent.</a:t>
            </a:r>
            <a:r>
              <a:rPr lang="en-GB" sz="2100" b="0" dirty="0" smtClean="0"/>
              <a:t> </a:t>
            </a:r>
            <a:r>
              <a:rPr lang="en-GB" sz="2100" b="0" i="1" dirty="0" smtClean="0">
                <a:solidFill>
                  <a:srgbClr val="004442"/>
                </a:solidFill>
              </a:rPr>
              <a:t>A frequent </a:t>
            </a:r>
            <a:r>
              <a:rPr lang="en-GB" sz="2100" b="0" i="1" dirty="0" err="1" smtClean="0">
                <a:solidFill>
                  <a:srgbClr val="004442"/>
                </a:solidFill>
              </a:rPr>
              <a:t>itemset</a:t>
            </a:r>
            <a:r>
              <a:rPr lang="en-GB" sz="2100" b="0" i="1" dirty="0" smtClean="0">
                <a:solidFill>
                  <a:srgbClr val="004442"/>
                </a:solidFill>
              </a:rPr>
              <a:t> border, which is represented by a dashed line, is also illustrated in the diagram</a:t>
            </a:r>
            <a:r>
              <a:rPr lang="en-GB" sz="2100" b="0" dirty="0" smtClean="0"/>
              <a:t>. </a:t>
            </a:r>
            <a:r>
              <a:rPr lang="en-GB" sz="2100" b="0" dirty="0" smtClean="0">
                <a:solidFill>
                  <a:srgbClr val="C00000"/>
                </a:solidFill>
              </a:rPr>
              <a:t>Every </a:t>
            </a:r>
            <a:r>
              <a:rPr lang="en-GB" sz="2100" b="0" dirty="0" err="1" smtClean="0">
                <a:solidFill>
                  <a:srgbClr val="C00000"/>
                </a:solidFill>
              </a:rPr>
              <a:t>itemset</a:t>
            </a:r>
            <a:r>
              <a:rPr lang="en-GB" sz="2100" b="0" dirty="0" smtClean="0">
                <a:solidFill>
                  <a:srgbClr val="C00000"/>
                </a:solidFill>
              </a:rPr>
              <a:t> located above the border is frequent</a:t>
            </a:r>
            <a:r>
              <a:rPr lang="en-GB" sz="2100" b="0" dirty="0" smtClean="0"/>
              <a:t>, while </a:t>
            </a:r>
            <a:r>
              <a:rPr lang="en-GB" sz="2100" b="0" dirty="0" smtClean="0">
                <a:solidFill>
                  <a:srgbClr val="002060"/>
                </a:solidFill>
              </a:rPr>
              <a:t>those located below the border (the shaded nodes) are infrequent</a:t>
            </a:r>
            <a:r>
              <a:rPr lang="en-GB" sz="2100" b="0" dirty="0" smtClean="0"/>
              <a:t>. </a:t>
            </a:r>
            <a:r>
              <a:rPr lang="en-GB" sz="2200" b="0" dirty="0" smtClean="0">
                <a:solidFill>
                  <a:srgbClr val="C00000"/>
                </a:solidFill>
              </a:rPr>
              <a:t>Among the </a:t>
            </a:r>
            <a:r>
              <a:rPr lang="en-GB" sz="2200" b="0" dirty="0" err="1" smtClean="0">
                <a:solidFill>
                  <a:srgbClr val="C00000"/>
                </a:solidFill>
              </a:rPr>
              <a:t>itemsets</a:t>
            </a:r>
            <a:r>
              <a:rPr lang="en-GB" sz="2200" b="0" dirty="0" smtClean="0">
                <a:solidFill>
                  <a:srgbClr val="C00000"/>
                </a:solidFill>
              </a:rPr>
              <a:t> residing near the border, </a:t>
            </a:r>
            <a:r>
              <a:rPr lang="en-GB" sz="2200" b="0" i="1" dirty="0" smtClean="0">
                <a:solidFill>
                  <a:srgbClr val="C00000"/>
                </a:solidFill>
              </a:rPr>
              <a:t>{a, d}, {a, c, e}, and {b, c, d, e} are maximal frequent </a:t>
            </a:r>
            <a:r>
              <a:rPr lang="en-GB" sz="2200" b="0" i="1" dirty="0" err="1" smtClean="0">
                <a:solidFill>
                  <a:srgbClr val="C00000"/>
                </a:solidFill>
              </a:rPr>
              <a:t>itemsets</a:t>
            </a:r>
            <a:r>
              <a:rPr lang="en-GB" sz="2200" b="0" i="1" dirty="0" smtClean="0">
                <a:solidFill>
                  <a:srgbClr val="C00000"/>
                </a:solidFill>
              </a:rPr>
              <a:t> because all of </a:t>
            </a:r>
            <a:r>
              <a:rPr lang="en-GB" sz="2200" b="0" dirty="0" smtClean="0">
                <a:solidFill>
                  <a:srgbClr val="C00000"/>
                </a:solidFill>
              </a:rPr>
              <a:t>their immediate supersets are infrequent.</a:t>
            </a:r>
            <a:r>
              <a:rPr lang="en-GB" sz="2100" b="0" dirty="0" smtClean="0"/>
              <a:t> For example, </a:t>
            </a:r>
            <a:r>
              <a:rPr lang="en-GB" sz="2100" b="0" dirty="0" smtClean="0">
                <a:solidFill>
                  <a:srgbClr val="0070C0"/>
                </a:solidFill>
              </a:rPr>
              <a:t>the </a:t>
            </a:r>
            <a:r>
              <a:rPr lang="en-GB" sz="2100" b="0" dirty="0" err="1" smtClean="0">
                <a:solidFill>
                  <a:srgbClr val="0070C0"/>
                </a:solidFill>
              </a:rPr>
              <a:t>itemset</a:t>
            </a:r>
            <a:r>
              <a:rPr lang="en-GB" sz="2100" b="0" dirty="0" smtClean="0">
                <a:solidFill>
                  <a:srgbClr val="0070C0"/>
                </a:solidFill>
              </a:rPr>
              <a:t> </a:t>
            </a:r>
            <a:r>
              <a:rPr lang="en-GB" sz="2100" b="0" i="1" dirty="0" smtClean="0">
                <a:solidFill>
                  <a:srgbClr val="0070C0"/>
                </a:solidFill>
              </a:rPr>
              <a:t>{a, d} is </a:t>
            </a:r>
            <a:r>
              <a:rPr lang="en-GB" sz="2100" b="0" dirty="0" smtClean="0">
                <a:solidFill>
                  <a:srgbClr val="0070C0"/>
                </a:solidFill>
              </a:rPr>
              <a:t>maximal frequent because all of its immediate supersets, </a:t>
            </a:r>
            <a:r>
              <a:rPr lang="en-GB" sz="2100" b="0" i="1" dirty="0" smtClean="0">
                <a:solidFill>
                  <a:srgbClr val="0070C0"/>
                </a:solidFill>
              </a:rPr>
              <a:t>{a, b, d}, {a, c, d}, </a:t>
            </a:r>
            <a:r>
              <a:rPr lang="en-GB" sz="2100" b="0" dirty="0" smtClean="0">
                <a:solidFill>
                  <a:srgbClr val="0070C0"/>
                </a:solidFill>
              </a:rPr>
              <a:t>and </a:t>
            </a:r>
            <a:r>
              <a:rPr lang="en-GB" sz="2100" b="0" i="1" dirty="0" smtClean="0">
                <a:solidFill>
                  <a:srgbClr val="0070C0"/>
                </a:solidFill>
              </a:rPr>
              <a:t>{a, d, e}, are infrequent. In contrast, {a, c} is non-maximal because one of </a:t>
            </a:r>
            <a:r>
              <a:rPr lang="en-GB" sz="2100" b="0" dirty="0" smtClean="0">
                <a:solidFill>
                  <a:srgbClr val="0070C0"/>
                </a:solidFill>
              </a:rPr>
              <a:t>its immediate supersets, </a:t>
            </a:r>
            <a:r>
              <a:rPr lang="en-GB" sz="2100" b="0" i="1" dirty="0" smtClean="0">
                <a:solidFill>
                  <a:srgbClr val="0070C0"/>
                </a:solidFill>
              </a:rPr>
              <a:t>{a, c, e}, is frequent.</a:t>
            </a:r>
            <a:endParaRPr lang="en-US" sz="2100" b="0" dirty="0">
              <a:solidFill>
                <a:srgbClr val="0070C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smtClean="0"/>
              <a:t>Definition: Frequent Itemset</a:t>
            </a:r>
          </a:p>
        </p:txBody>
      </p:sp>
      <p:sp>
        <p:nvSpPr>
          <p:cNvPr id="1231875" name="Rectangle 3"/>
          <p:cNvSpPr>
            <a:spLocks noGrp="1" noChangeArrowheads="1"/>
          </p:cNvSpPr>
          <p:nvPr>
            <p:ph type="body" sz="half" idx="1"/>
          </p:nvPr>
        </p:nvSpPr>
        <p:spPr>
          <a:xfrm>
            <a:off x="304800" y="1066800"/>
            <a:ext cx="4876800" cy="5334000"/>
          </a:xfrm>
          <a:noFill/>
        </p:spPr>
        <p:txBody>
          <a:bodyPr/>
          <a:lstStyle/>
          <a:p>
            <a:pPr marL="342900" indent="-342900"/>
            <a:r>
              <a:rPr lang="en-US" altLang="en-US" sz="2000" b="1" dirty="0" err="1" smtClean="0"/>
              <a:t>Itemset</a:t>
            </a:r>
            <a:endParaRPr lang="en-US" altLang="en-US" sz="2000" b="1" dirty="0" smtClean="0"/>
          </a:p>
          <a:p>
            <a:pPr marL="742950" lvl="1" indent="-285750"/>
            <a:r>
              <a:rPr lang="en-US" altLang="en-US" sz="1800" dirty="0" smtClean="0"/>
              <a:t>A collection of one or more items</a:t>
            </a:r>
          </a:p>
          <a:p>
            <a:pPr marL="1143000" lvl="2" indent="-228600"/>
            <a:r>
              <a:rPr lang="en-US" altLang="en-US" sz="1600" dirty="0" smtClean="0"/>
              <a:t>Example: {Milk, Bread, Diaper}</a:t>
            </a:r>
          </a:p>
          <a:p>
            <a:pPr marL="742950" lvl="1" indent="-285750"/>
            <a:r>
              <a:rPr lang="en-US" altLang="en-US" sz="1800" dirty="0" smtClean="0"/>
              <a:t>k-</a:t>
            </a:r>
            <a:r>
              <a:rPr lang="en-US" altLang="en-US" sz="1800" dirty="0" err="1" smtClean="0"/>
              <a:t>itemset</a:t>
            </a:r>
            <a:endParaRPr lang="en-US" altLang="en-US" sz="1800" dirty="0" smtClean="0"/>
          </a:p>
          <a:p>
            <a:pPr marL="1143000" lvl="2" indent="-228600"/>
            <a:r>
              <a:rPr lang="en-US" altLang="en-US" sz="1600" dirty="0" smtClean="0"/>
              <a:t>An </a:t>
            </a:r>
            <a:r>
              <a:rPr lang="en-US" altLang="en-US" sz="1600" dirty="0" err="1" smtClean="0"/>
              <a:t>itemset</a:t>
            </a:r>
            <a:r>
              <a:rPr lang="en-US" altLang="en-US" sz="1600" dirty="0" smtClean="0"/>
              <a:t> that contains k items</a:t>
            </a:r>
            <a:endParaRPr lang="en-US" altLang="en-US" sz="1600" b="1" dirty="0" smtClean="0"/>
          </a:p>
          <a:p>
            <a:pPr marL="342900" indent="-342900"/>
            <a:r>
              <a:rPr lang="en-US" altLang="en-US" sz="2000" b="1" dirty="0" smtClean="0"/>
              <a:t>Support count (</a:t>
            </a:r>
            <a:r>
              <a:rPr lang="en-US" altLang="en-US" sz="2000" b="1" dirty="0" smtClean="0">
                <a:sym typeface="Symbol" pitchFamily="18" charset="2"/>
              </a:rPr>
              <a:t>)</a:t>
            </a:r>
          </a:p>
          <a:p>
            <a:pPr marL="742950" lvl="1" indent="-285750"/>
            <a:r>
              <a:rPr lang="en-US" altLang="en-US" sz="1800" dirty="0" smtClean="0"/>
              <a:t>Frequency of occurrence of an </a:t>
            </a:r>
            <a:r>
              <a:rPr lang="en-US" altLang="en-US" sz="1800" dirty="0" err="1" smtClean="0"/>
              <a:t>itemset</a:t>
            </a:r>
            <a:endParaRPr lang="en-US" altLang="en-US" sz="1800" dirty="0" smtClean="0"/>
          </a:p>
          <a:p>
            <a:pPr marL="742950" lvl="1" indent="-285750"/>
            <a:r>
              <a:rPr lang="en-US" altLang="en-US" sz="1800" dirty="0" smtClean="0"/>
              <a:t>E.g.   </a:t>
            </a:r>
            <a:r>
              <a:rPr lang="en-US" altLang="en-US" sz="1800" dirty="0" smtClean="0">
                <a:sym typeface="Symbol" pitchFamily="18" charset="2"/>
              </a:rPr>
              <a:t>({Milk, </a:t>
            </a:r>
            <a:r>
              <a:rPr lang="en-US" altLang="en-US" sz="1800" dirty="0" err="1" smtClean="0">
                <a:sym typeface="Symbol" pitchFamily="18" charset="2"/>
              </a:rPr>
              <a:t>Bread,Diaper</a:t>
            </a:r>
            <a:r>
              <a:rPr lang="en-US" altLang="en-US" sz="1800" dirty="0" smtClean="0">
                <a:sym typeface="Symbol" pitchFamily="18" charset="2"/>
              </a:rPr>
              <a:t>}) = 2 </a:t>
            </a:r>
            <a:endParaRPr lang="en-US" altLang="en-US" sz="1800" dirty="0" smtClean="0"/>
          </a:p>
          <a:p>
            <a:pPr marL="342900" indent="-342900"/>
            <a:r>
              <a:rPr lang="en-US" altLang="en-US" sz="2000" b="1" dirty="0" smtClean="0"/>
              <a:t>Support (relative support)</a:t>
            </a:r>
          </a:p>
          <a:p>
            <a:pPr marL="742950" lvl="1" indent="-285750"/>
            <a:r>
              <a:rPr lang="en-US" altLang="en-US" sz="1800" dirty="0" smtClean="0"/>
              <a:t>Fraction of transactions that contain an </a:t>
            </a:r>
            <a:r>
              <a:rPr lang="en-US" altLang="en-US" sz="1800" dirty="0" err="1" smtClean="0"/>
              <a:t>itemset</a:t>
            </a:r>
            <a:endParaRPr lang="en-US" altLang="en-US" sz="1800" dirty="0" smtClean="0"/>
          </a:p>
          <a:p>
            <a:pPr marL="742950" lvl="1" indent="-285750"/>
            <a:r>
              <a:rPr lang="en-US" altLang="en-US" sz="1800" dirty="0" smtClean="0"/>
              <a:t>E.g.   s({Milk, Bread, Diaper}) = 2/5</a:t>
            </a:r>
          </a:p>
          <a:p>
            <a:pPr marL="342900" indent="-342900"/>
            <a:r>
              <a:rPr lang="en-US" altLang="en-US" sz="2000" b="1" dirty="0" smtClean="0"/>
              <a:t>Frequent </a:t>
            </a:r>
            <a:r>
              <a:rPr lang="en-US" altLang="en-US" sz="2000" b="1" dirty="0" err="1" smtClean="0"/>
              <a:t>Itemset</a:t>
            </a:r>
            <a:endParaRPr lang="en-US" altLang="en-US" sz="2000" b="1" dirty="0" smtClean="0"/>
          </a:p>
          <a:p>
            <a:pPr marL="742950" lvl="1" indent="-285750"/>
            <a:r>
              <a:rPr lang="en-US" altLang="en-US" sz="1800" dirty="0" smtClean="0"/>
              <a:t>An </a:t>
            </a:r>
            <a:r>
              <a:rPr lang="en-US" altLang="en-US" sz="1800" dirty="0" err="1" smtClean="0"/>
              <a:t>itemset</a:t>
            </a:r>
            <a:r>
              <a:rPr lang="en-US" altLang="en-US" sz="1800" dirty="0" smtClean="0"/>
              <a:t> whose support is greater than or equal to a </a:t>
            </a:r>
            <a:r>
              <a:rPr lang="en-US" altLang="en-US" sz="1800" i="1" dirty="0" err="1" smtClean="0"/>
              <a:t>minsup</a:t>
            </a:r>
            <a:r>
              <a:rPr lang="en-US" altLang="en-US" sz="1800" dirty="0" smtClean="0"/>
              <a:t> threshold</a:t>
            </a:r>
          </a:p>
        </p:txBody>
      </p:sp>
      <p:graphicFrame>
        <p:nvGraphicFramePr>
          <p:cNvPr id="6148" name="Object 45"/>
          <p:cNvGraphicFramePr>
            <a:graphicFrameLocks noGrp="1" noChangeAspect="1"/>
          </p:cNvGraphicFramePr>
          <p:nvPr>
            <p:ph type="clipArt" sz="half" idx="2"/>
          </p:nvPr>
        </p:nvGraphicFramePr>
        <p:xfrm>
          <a:off x="5410200" y="2089150"/>
          <a:ext cx="3657600" cy="2195513"/>
        </p:xfrm>
        <a:graphic>
          <a:graphicData uri="http://schemas.openxmlformats.org/presentationml/2006/ole">
            <mc:AlternateContent xmlns:mc="http://schemas.openxmlformats.org/markup-compatibility/2006">
              <mc:Choice xmlns:v="urn:schemas-microsoft-com:vml" Requires="v">
                <p:oleObj spid="_x0000_s6188" name="Document" r:id="rId4" imgW="3359338" imgH="2015504" progId="Word.Document.8">
                  <p:embed/>
                </p:oleObj>
              </mc:Choice>
              <mc:Fallback>
                <p:oleObj name="Document" r:id="rId4" imgW="3359338" imgH="2015504" progId="Word.Document.8">
                  <p:embed/>
                  <p:pic>
                    <p:nvPicPr>
                      <p:cNvPr id="0" name="Picture 4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2089150"/>
                        <a:ext cx="3657600" cy="2195513"/>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p:cNvSpPr/>
          <p:nvPr/>
        </p:nvSpPr>
        <p:spPr bwMode="auto">
          <a:xfrm>
            <a:off x="457200" y="6248400"/>
            <a:ext cx="67056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1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18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18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18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187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18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18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187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3187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18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3187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3187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187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87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5" name="Picture 4"/>
          <p:cNvPicPr/>
          <p:nvPr/>
        </p:nvPicPr>
        <p:blipFill>
          <a:blip r:embed="rId2" cstate="print"/>
          <a:srcRect/>
          <a:stretch>
            <a:fillRect/>
          </a:stretch>
        </p:blipFill>
        <p:spPr bwMode="auto">
          <a:xfrm>
            <a:off x="0" y="685800"/>
            <a:ext cx="9144000" cy="6172200"/>
          </a:xfrm>
          <a:prstGeom prst="rect">
            <a:avLst/>
          </a:prstGeom>
          <a:noFill/>
          <a:ln w="9525">
            <a:solidFill>
              <a:schemeClr val="tx1"/>
            </a:solidFill>
            <a:miter lim="800000"/>
            <a:headEnd/>
            <a:tailEnd/>
          </a:ln>
        </p:spPr>
      </p:pic>
      <p:sp>
        <p:nvSpPr>
          <p:cNvPr id="6" name="Text Box 14"/>
          <p:cNvSpPr txBox="1">
            <a:spLocks noChangeArrowheads="1"/>
          </p:cNvSpPr>
          <p:nvPr/>
        </p:nvSpPr>
        <p:spPr bwMode="auto">
          <a:xfrm>
            <a:off x="0" y="0"/>
            <a:ext cx="9144000" cy="701675"/>
          </a:xfrm>
          <a:prstGeom prst="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path path="circle">
              <a:fillToRect l="50000" t="50000" r="50000" b="50000"/>
            </a:path>
            <a:tileRect/>
          </a:gra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b="0" dirty="0"/>
              <a:t>An </a:t>
            </a:r>
            <a:r>
              <a:rPr lang="en-US" altLang="en-US" sz="2000" b="0" dirty="0" err="1"/>
              <a:t>itemset</a:t>
            </a:r>
            <a:r>
              <a:rPr lang="en-US" altLang="en-US" sz="2000" b="0" dirty="0"/>
              <a:t> is maximal frequent if it is frequent and  none of its immediate supersets is frequent</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5" name="Rectangle 4"/>
          <p:cNvSpPr/>
          <p:nvPr/>
        </p:nvSpPr>
        <p:spPr>
          <a:xfrm>
            <a:off x="0" y="0"/>
            <a:ext cx="9144000" cy="430887"/>
          </a:xfrm>
          <a:prstGeom prst="rect">
            <a:avLst/>
          </a:prstGeom>
          <a:blipFill>
            <a:blip r:embed="rId2" cstate="print"/>
            <a:tile tx="0" ty="0" sx="100000" sy="100000" flip="none" algn="tl"/>
          </a:blipFill>
          <a:ln>
            <a:solidFill>
              <a:schemeClr val="tx1"/>
            </a:solidFill>
          </a:ln>
        </p:spPr>
        <p:txBody>
          <a:bodyPr wrap="square">
            <a:spAutoFit/>
          </a:bodyPr>
          <a:lstStyle/>
          <a:p>
            <a:r>
              <a:rPr lang="en-US" sz="2200" b="0" dirty="0" smtClean="0"/>
              <a:t>Maximal Frequent </a:t>
            </a:r>
            <a:r>
              <a:rPr lang="en-US" sz="2200" b="0" dirty="0" err="1" smtClean="0"/>
              <a:t>Itemsets</a:t>
            </a:r>
            <a:endParaRPr lang="en-US" sz="2200" b="0" dirty="0"/>
          </a:p>
        </p:txBody>
      </p:sp>
      <p:sp>
        <p:nvSpPr>
          <p:cNvPr id="6" name="Rectangle 5"/>
          <p:cNvSpPr/>
          <p:nvPr/>
        </p:nvSpPr>
        <p:spPr>
          <a:xfrm>
            <a:off x="0" y="457200"/>
            <a:ext cx="9144000" cy="5632311"/>
          </a:xfrm>
          <a:prstGeom prst="rect">
            <a:avLst/>
          </a:prstGeom>
          <a:solidFill>
            <a:srgbClr val="FFFFCC"/>
          </a:solidFill>
          <a:ln>
            <a:solidFill>
              <a:schemeClr val="tx1"/>
            </a:solidFill>
          </a:ln>
        </p:spPr>
        <p:txBody>
          <a:bodyPr wrap="square">
            <a:spAutoFit/>
          </a:bodyPr>
          <a:lstStyle/>
          <a:p>
            <a:pPr algn="just">
              <a:buFont typeface="Wingdings" pitchFamily="2" charset="2"/>
              <a:buChar char="q"/>
            </a:pPr>
            <a:r>
              <a:rPr lang="en-GB" sz="2400" b="0" dirty="0" smtClean="0"/>
              <a:t> Maximal frequent </a:t>
            </a:r>
            <a:r>
              <a:rPr lang="en-GB" sz="2400" b="0" dirty="0" err="1" smtClean="0"/>
              <a:t>itemsets</a:t>
            </a:r>
            <a:r>
              <a:rPr lang="en-GB" sz="2400" b="0" dirty="0" smtClean="0"/>
              <a:t> effectively provide a compact representation of frequent </a:t>
            </a:r>
            <a:r>
              <a:rPr lang="en-GB" sz="2400" b="0" dirty="0" err="1" smtClean="0"/>
              <a:t>itemsets</a:t>
            </a:r>
            <a:r>
              <a:rPr lang="en-GB" sz="2400" b="0" dirty="0" smtClean="0"/>
              <a:t>. In other words, they form the smallest set of </a:t>
            </a:r>
            <a:r>
              <a:rPr lang="en-GB" sz="2400" b="0" dirty="0" err="1" smtClean="0"/>
              <a:t>itemsets</a:t>
            </a:r>
            <a:r>
              <a:rPr lang="en-GB" sz="2400" b="0" dirty="0" smtClean="0"/>
              <a:t> from which all frequent </a:t>
            </a:r>
            <a:r>
              <a:rPr lang="en-GB" sz="2400" b="0" dirty="0" err="1" smtClean="0"/>
              <a:t>itemsets</a:t>
            </a:r>
            <a:r>
              <a:rPr lang="en-GB" sz="2400" b="0" dirty="0" smtClean="0"/>
              <a:t> can be derived. </a:t>
            </a:r>
          </a:p>
          <a:p>
            <a:pPr algn="just">
              <a:buFont typeface="Wingdings" pitchFamily="2" charset="2"/>
              <a:buChar char="q"/>
            </a:pPr>
            <a:r>
              <a:rPr lang="en-GB" sz="2400" b="0" dirty="0" smtClean="0"/>
              <a:t> For example, every frequent </a:t>
            </a:r>
            <a:r>
              <a:rPr lang="en-GB" sz="2400" b="0" dirty="0" err="1" smtClean="0"/>
              <a:t>itemset</a:t>
            </a:r>
            <a:r>
              <a:rPr lang="en-GB" sz="2400" b="0" dirty="0" smtClean="0"/>
              <a:t> in Figure A is a subset of one of the three maximal frequent </a:t>
            </a:r>
            <a:r>
              <a:rPr lang="en-GB" sz="2400" b="0" dirty="0" err="1" smtClean="0"/>
              <a:t>itemsets</a:t>
            </a:r>
            <a:r>
              <a:rPr lang="en-GB" sz="2400" b="0" dirty="0" smtClean="0"/>
              <a:t>, </a:t>
            </a:r>
            <a:r>
              <a:rPr lang="en-GB" sz="2400" b="0" i="1" dirty="0" smtClean="0"/>
              <a:t>{a, d}, {a, c, e}, and {b, c, d, e}. </a:t>
            </a:r>
          </a:p>
          <a:p>
            <a:pPr algn="just">
              <a:buFont typeface="Wingdings" pitchFamily="2" charset="2"/>
              <a:buChar char="q"/>
            </a:pPr>
            <a:r>
              <a:rPr lang="en-GB" sz="2400" b="0" i="1" dirty="0" smtClean="0"/>
              <a:t> If an </a:t>
            </a:r>
            <a:r>
              <a:rPr lang="en-GB" sz="2400" b="0" i="1" dirty="0" err="1" smtClean="0"/>
              <a:t>itemset</a:t>
            </a:r>
            <a:r>
              <a:rPr lang="en-GB" sz="2400" b="0" i="1" dirty="0" smtClean="0"/>
              <a:t> is not a proper subset of any of </a:t>
            </a:r>
            <a:r>
              <a:rPr lang="en-GB" sz="2400" b="0" dirty="0" smtClean="0"/>
              <a:t>the maximal frequent </a:t>
            </a:r>
            <a:r>
              <a:rPr lang="en-GB" sz="2400" b="0" dirty="0" err="1" smtClean="0"/>
              <a:t>itemsets</a:t>
            </a:r>
            <a:r>
              <a:rPr lang="en-GB" sz="2400" b="0" dirty="0" smtClean="0"/>
              <a:t>, </a:t>
            </a:r>
            <a:r>
              <a:rPr lang="en-GB" sz="2400" b="0" dirty="0" smtClean="0">
                <a:solidFill>
                  <a:srgbClr val="0070C0"/>
                </a:solidFill>
              </a:rPr>
              <a:t>then it is either infrequent (e.g., </a:t>
            </a:r>
            <a:r>
              <a:rPr lang="en-GB" sz="2400" b="0" i="1" dirty="0" smtClean="0">
                <a:solidFill>
                  <a:srgbClr val="0070C0"/>
                </a:solidFill>
              </a:rPr>
              <a:t>{a, d, e}) </a:t>
            </a:r>
            <a:r>
              <a:rPr lang="en-GB" sz="2400" b="0" dirty="0" smtClean="0">
                <a:solidFill>
                  <a:srgbClr val="0070C0"/>
                </a:solidFill>
              </a:rPr>
              <a:t>or maximal frequent itself (e.g., </a:t>
            </a:r>
            <a:r>
              <a:rPr lang="en-GB" sz="2400" b="0" i="1" dirty="0" smtClean="0">
                <a:solidFill>
                  <a:srgbClr val="0070C0"/>
                </a:solidFill>
              </a:rPr>
              <a:t>{b, c, d, e}). </a:t>
            </a:r>
          </a:p>
          <a:p>
            <a:pPr algn="just">
              <a:buFont typeface="Wingdings" pitchFamily="2" charset="2"/>
              <a:buChar char="q"/>
            </a:pPr>
            <a:r>
              <a:rPr lang="en-GB" sz="2400" b="0" i="1" dirty="0" smtClean="0"/>
              <a:t> </a:t>
            </a:r>
            <a:r>
              <a:rPr lang="en-GB" sz="2400" b="0" i="1" dirty="0" smtClean="0">
                <a:solidFill>
                  <a:schemeClr val="accent5">
                    <a:lumMod val="25000"/>
                  </a:schemeClr>
                </a:solidFill>
              </a:rPr>
              <a:t>Hence, the maximal frequent </a:t>
            </a:r>
            <a:r>
              <a:rPr lang="en-GB" sz="2400" b="0" dirty="0" err="1" smtClean="0">
                <a:solidFill>
                  <a:schemeClr val="accent5">
                    <a:lumMod val="25000"/>
                  </a:schemeClr>
                </a:solidFill>
              </a:rPr>
              <a:t>itemsets</a:t>
            </a:r>
            <a:r>
              <a:rPr lang="en-GB" sz="2400" b="0" dirty="0" smtClean="0">
                <a:solidFill>
                  <a:schemeClr val="accent5">
                    <a:lumMod val="25000"/>
                  </a:schemeClr>
                </a:solidFill>
              </a:rPr>
              <a:t> </a:t>
            </a:r>
            <a:r>
              <a:rPr lang="en-GB" sz="2400" b="0" i="1" dirty="0" smtClean="0">
                <a:solidFill>
                  <a:schemeClr val="accent5">
                    <a:lumMod val="25000"/>
                  </a:schemeClr>
                </a:solidFill>
              </a:rPr>
              <a:t>{a, c, e}, {a, d}, and {b, c, d, e} provide a compact representation of </a:t>
            </a:r>
            <a:r>
              <a:rPr lang="en-GB" sz="2400" b="0" dirty="0" smtClean="0">
                <a:solidFill>
                  <a:schemeClr val="accent5">
                    <a:lumMod val="25000"/>
                  </a:schemeClr>
                </a:solidFill>
              </a:rPr>
              <a:t>the frequent </a:t>
            </a:r>
            <a:r>
              <a:rPr lang="en-GB" sz="2400" b="0" dirty="0" err="1" smtClean="0">
                <a:solidFill>
                  <a:schemeClr val="accent5">
                    <a:lumMod val="25000"/>
                  </a:schemeClr>
                </a:solidFill>
              </a:rPr>
              <a:t>itemsets</a:t>
            </a:r>
            <a:r>
              <a:rPr lang="en-GB" sz="2400" b="0" dirty="0" smtClean="0">
                <a:solidFill>
                  <a:schemeClr val="accent5">
                    <a:lumMod val="25000"/>
                  </a:schemeClr>
                </a:solidFill>
              </a:rPr>
              <a:t> shown in Figure A. </a:t>
            </a:r>
          </a:p>
          <a:p>
            <a:pPr algn="just">
              <a:buFont typeface="Wingdings" pitchFamily="2" charset="2"/>
              <a:buChar char="q"/>
            </a:pPr>
            <a:r>
              <a:rPr lang="en-GB" sz="2400" b="0" dirty="0" smtClean="0">
                <a:solidFill>
                  <a:schemeClr val="accent5">
                    <a:lumMod val="25000"/>
                  </a:schemeClr>
                </a:solidFill>
              </a:rPr>
              <a:t> </a:t>
            </a:r>
            <a:r>
              <a:rPr lang="en-GB" sz="2400" b="0" dirty="0" smtClean="0"/>
              <a:t>Enumerating all the subsets of maximal frequent </a:t>
            </a:r>
            <a:r>
              <a:rPr lang="en-GB" sz="2400" b="0" dirty="0" err="1" smtClean="0"/>
              <a:t>itemsets</a:t>
            </a:r>
            <a:r>
              <a:rPr lang="en-GB" sz="2400" b="0" dirty="0" smtClean="0"/>
              <a:t> generates the complete list of all frequent </a:t>
            </a:r>
            <a:r>
              <a:rPr lang="en-GB" sz="2400" b="0" dirty="0" err="1" smtClean="0"/>
              <a:t>itemsets</a:t>
            </a:r>
            <a:r>
              <a:rPr lang="en-GB" sz="2400" b="0" dirty="0" smtClean="0"/>
              <a:t>.</a:t>
            </a:r>
            <a:endParaRPr lang="en-US" sz="2400" b="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6166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a:spAutoFit/>
          </a:bodyPr>
          <a:lstStyle/>
          <a:p>
            <a:r>
              <a:rPr lang="en-US" sz="2400" b="0" dirty="0" smtClean="0"/>
              <a:t>Closed </a:t>
            </a:r>
            <a:r>
              <a:rPr lang="en-US" sz="2400" b="0" dirty="0" err="1" smtClean="0"/>
              <a:t>Itemsets</a:t>
            </a:r>
            <a:endParaRPr lang="en-US" sz="2400" b="0" dirty="0"/>
          </a:p>
        </p:txBody>
      </p:sp>
      <p:sp>
        <p:nvSpPr>
          <p:cNvPr id="5" name="Rectangle 4"/>
          <p:cNvSpPr/>
          <p:nvPr/>
        </p:nvSpPr>
        <p:spPr>
          <a:xfrm>
            <a:off x="0" y="540603"/>
            <a:ext cx="9144000" cy="5878532"/>
          </a:xfrm>
          <a:prstGeom prst="rect">
            <a:avLst/>
          </a:prstGeom>
          <a:solidFill>
            <a:srgbClr val="FFFFCC"/>
          </a:solidFill>
          <a:ln>
            <a:solidFill>
              <a:schemeClr val="tx1"/>
            </a:solidFill>
          </a:ln>
        </p:spPr>
        <p:txBody>
          <a:bodyPr wrap="square">
            <a:spAutoFit/>
          </a:bodyPr>
          <a:lstStyle/>
          <a:p>
            <a:pPr algn="just"/>
            <a:r>
              <a:rPr lang="en-GB" sz="2400" b="0" dirty="0" smtClean="0"/>
              <a:t>Closed </a:t>
            </a:r>
            <a:r>
              <a:rPr lang="en-GB" sz="2400" b="0" dirty="0" err="1" smtClean="0"/>
              <a:t>itemsets</a:t>
            </a:r>
            <a:r>
              <a:rPr lang="en-GB" sz="2400" b="0" dirty="0" smtClean="0"/>
              <a:t> provide a minimal representation of all </a:t>
            </a:r>
            <a:r>
              <a:rPr lang="en-GB" sz="2400" b="0" dirty="0" err="1" smtClean="0"/>
              <a:t>itemsets</a:t>
            </a:r>
            <a:r>
              <a:rPr lang="en-GB" sz="2400" b="0" dirty="0" smtClean="0"/>
              <a:t> without losing </a:t>
            </a:r>
            <a:r>
              <a:rPr lang="en-US" sz="2400" b="0" dirty="0" smtClean="0"/>
              <a:t>their support information.</a:t>
            </a:r>
          </a:p>
          <a:p>
            <a:r>
              <a:rPr lang="en-GB" sz="2400" dirty="0" smtClean="0"/>
              <a:t>Definition of Closed </a:t>
            </a:r>
            <a:r>
              <a:rPr lang="en-GB" sz="2400" dirty="0" err="1" smtClean="0"/>
              <a:t>Itemset</a:t>
            </a:r>
            <a:r>
              <a:rPr lang="en-GB" sz="2400" dirty="0" smtClean="0"/>
              <a:t>: </a:t>
            </a:r>
            <a:r>
              <a:rPr lang="en-GB" sz="2400" b="0" dirty="0" smtClean="0">
                <a:solidFill>
                  <a:srgbClr val="C00000"/>
                </a:solidFill>
              </a:rPr>
              <a:t>An </a:t>
            </a:r>
            <a:r>
              <a:rPr lang="en-GB" sz="2400" b="0" dirty="0" err="1" smtClean="0">
                <a:solidFill>
                  <a:srgbClr val="C00000"/>
                </a:solidFill>
              </a:rPr>
              <a:t>itemset</a:t>
            </a:r>
            <a:r>
              <a:rPr lang="en-GB" sz="2400" b="0" dirty="0" smtClean="0">
                <a:solidFill>
                  <a:srgbClr val="C00000"/>
                </a:solidFill>
              </a:rPr>
              <a:t> </a:t>
            </a:r>
            <a:r>
              <a:rPr lang="en-GB" sz="2400" b="0" i="1" dirty="0" smtClean="0">
                <a:solidFill>
                  <a:srgbClr val="C00000"/>
                </a:solidFill>
              </a:rPr>
              <a:t>X is closed if none of its </a:t>
            </a:r>
            <a:r>
              <a:rPr lang="en-GB" sz="2400" b="0" dirty="0" smtClean="0">
                <a:solidFill>
                  <a:srgbClr val="C00000"/>
                </a:solidFill>
              </a:rPr>
              <a:t>immediate supersets has exactly the same support count as </a:t>
            </a:r>
            <a:r>
              <a:rPr lang="en-GB" sz="2400" b="0" i="1" dirty="0" smtClean="0">
                <a:solidFill>
                  <a:srgbClr val="C00000"/>
                </a:solidFill>
              </a:rPr>
              <a:t>X.</a:t>
            </a:r>
          </a:p>
          <a:p>
            <a:pPr algn="just">
              <a:buFont typeface="Wingdings" pitchFamily="2" charset="2"/>
              <a:buChar char="q"/>
            </a:pPr>
            <a:r>
              <a:rPr lang="en-GB" sz="2000" b="0" dirty="0" smtClean="0"/>
              <a:t> Put another way, </a:t>
            </a:r>
            <a:r>
              <a:rPr lang="en-GB" sz="2000" b="0" i="1" dirty="0" smtClean="0">
                <a:solidFill>
                  <a:srgbClr val="7D0508"/>
                </a:solidFill>
              </a:rPr>
              <a:t>X is not closed if at least one of its immediate supersets </a:t>
            </a:r>
            <a:r>
              <a:rPr lang="en-GB" sz="2000" b="0" dirty="0" smtClean="0">
                <a:solidFill>
                  <a:srgbClr val="7D0508"/>
                </a:solidFill>
              </a:rPr>
              <a:t>has the same support count as </a:t>
            </a:r>
            <a:r>
              <a:rPr lang="en-GB" sz="2000" b="0" i="1" dirty="0" smtClean="0">
                <a:solidFill>
                  <a:srgbClr val="7D0508"/>
                </a:solidFill>
              </a:rPr>
              <a:t>X</a:t>
            </a:r>
            <a:r>
              <a:rPr lang="en-GB" sz="2000" b="0" i="1" dirty="0" smtClean="0"/>
              <a:t>. </a:t>
            </a:r>
          </a:p>
          <a:p>
            <a:pPr algn="just">
              <a:buFont typeface="Wingdings" pitchFamily="2" charset="2"/>
              <a:buChar char="q"/>
            </a:pPr>
            <a:r>
              <a:rPr lang="en-GB" sz="2000" b="0" i="1" dirty="0" smtClean="0"/>
              <a:t> Examples of </a:t>
            </a:r>
            <a:r>
              <a:rPr lang="en-GB" sz="2000" b="0" i="1" dirty="0" smtClean="0">
                <a:solidFill>
                  <a:srgbClr val="7D0508"/>
                </a:solidFill>
              </a:rPr>
              <a:t>closed </a:t>
            </a:r>
            <a:r>
              <a:rPr lang="en-GB" sz="2000" b="0" i="1" dirty="0" err="1" smtClean="0">
                <a:solidFill>
                  <a:srgbClr val="7D0508"/>
                </a:solidFill>
              </a:rPr>
              <a:t>itemsets</a:t>
            </a:r>
            <a:r>
              <a:rPr lang="en-GB" sz="2000" b="0" i="1" dirty="0" smtClean="0">
                <a:solidFill>
                  <a:srgbClr val="7D0508"/>
                </a:solidFill>
              </a:rPr>
              <a:t> </a:t>
            </a:r>
            <a:r>
              <a:rPr lang="en-GB" sz="2000" b="0" i="1" dirty="0" smtClean="0"/>
              <a:t>are shown in </a:t>
            </a:r>
            <a:r>
              <a:rPr lang="en-GB" sz="2000" b="0" dirty="0" smtClean="0"/>
              <a:t>Figure B. </a:t>
            </a:r>
          </a:p>
          <a:p>
            <a:pPr algn="just">
              <a:buFont typeface="Wingdings" pitchFamily="2" charset="2"/>
              <a:buChar char="q"/>
            </a:pPr>
            <a:r>
              <a:rPr lang="en-GB" sz="2000" b="0" dirty="0" smtClean="0"/>
              <a:t> To better illustrate the support count of each </a:t>
            </a:r>
            <a:r>
              <a:rPr lang="en-GB" sz="2000" b="0" dirty="0" err="1" smtClean="0"/>
              <a:t>itemset</a:t>
            </a:r>
            <a:r>
              <a:rPr lang="en-GB" sz="2000" b="0" dirty="0" smtClean="0"/>
              <a:t>, we have associated each node (</a:t>
            </a:r>
            <a:r>
              <a:rPr lang="en-GB" sz="2000" b="0" dirty="0" err="1" smtClean="0"/>
              <a:t>itemset</a:t>
            </a:r>
            <a:r>
              <a:rPr lang="en-GB" sz="2000" b="0" dirty="0" smtClean="0"/>
              <a:t>) in the lattice with a list of its corresponding transaction IDs. </a:t>
            </a:r>
          </a:p>
          <a:p>
            <a:pPr algn="just">
              <a:buFont typeface="Wingdings" pitchFamily="2" charset="2"/>
              <a:buChar char="q"/>
            </a:pPr>
            <a:r>
              <a:rPr lang="en-GB" sz="2000" b="0" dirty="0" smtClean="0"/>
              <a:t> For example, since the </a:t>
            </a:r>
            <a:r>
              <a:rPr lang="en-GB" sz="2000" b="0" dirty="0" smtClean="0">
                <a:solidFill>
                  <a:srgbClr val="7D0508"/>
                </a:solidFill>
              </a:rPr>
              <a:t>node </a:t>
            </a:r>
            <a:r>
              <a:rPr lang="en-GB" sz="2000" b="0" i="1" dirty="0" smtClean="0">
                <a:solidFill>
                  <a:srgbClr val="7D0508"/>
                </a:solidFill>
              </a:rPr>
              <a:t>{b, c} is associated with transaction </a:t>
            </a:r>
            <a:r>
              <a:rPr lang="en-GB" sz="2000" b="0" dirty="0" smtClean="0">
                <a:solidFill>
                  <a:srgbClr val="7D0508"/>
                </a:solidFill>
              </a:rPr>
              <a:t>IDs 1, 2, and 3, its support count is equal to three</a:t>
            </a:r>
            <a:r>
              <a:rPr lang="en-GB" sz="2000" b="0" dirty="0" smtClean="0"/>
              <a:t>. </a:t>
            </a:r>
          </a:p>
          <a:p>
            <a:pPr algn="just">
              <a:buFont typeface="Wingdings" pitchFamily="2" charset="2"/>
              <a:buChar char="q"/>
            </a:pPr>
            <a:r>
              <a:rPr lang="en-GB" sz="2000" b="0" dirty="0" smtClean="0"/>
              <a:t> From the transactions given in this diagram, notice that the </a:t>
            </a:r>
            <a:r>
              <a:rPr lang="en-GB" sz="2000" b="0" dirty="0" smtClean="0">
                <a:solidFill>
                  <a:srgbClr val="7D0508"/>
                </a:solidFill>
              </a:rPr>
              <a:t>support for </a:t>
            </a:r>
            <a:r>
              <a:rPr lang="en-GB" sz="2000" b="0" i="1" dirty="0" smtClean="0">
                <a:solidFill>
                  <a:srgbClr val="7D0508"/>
                </a:solidFill>
              </a:rPr>
              <a:t>{b} is identical to {b, c}. This </a:t>
            </a:r>
            <a:r>
              <a:rPr lang="en-GB" sz="2000" b="0" dirty="0" smtClean="0">
                <a:solidFill>
                  <a:srgbClr val="7D0508"/>
                </a:solidFill>
              </a:rPr>
              <a:t>is because every transaction that contains </a:t>
            </a:r>
            <a:r>
              <a:rPr lang="en-GB" sz="2000" b="0" i="1" dirty="0" smtClean="0">
                <a:solidFill>
                  <a:srgbClr val="7D0508"/>
                </a:solidFill>
              </a:rPr>
              <a:t>b also contains c. Hence, {b} is not </a:t>
            </a:r>
            <a:r>
              <a:rPr lang="en-GB" sz="2000" b="0" dirty="0" smtClean="0">
                <a:solidFill>
                  <a:srgbClr val="7D0508"/>
                </a:solidFill>
              </a:rPr>
              <a:t>a closed </a:t>
            </a:r>
            <a:r>
              <a:rPr lang="en-GB" sz="2000" b="0" dirty="0" err="1" smtClean="0">
                <a:solidFill>
                  <a:srgbClr val="7D0508"/>
                </a:solidFill>
              </a:rPr>
              <a:t>itemset</a:t>
            </a:r>
            <a:r>
              <a:rPr lang="en-GB" sz="2000" b="0" dirty="0" smtClean="0">
                <a:solidFill>
                  <a:srgbClr val="7D0508"/>
                </a:solidFill>
              </a:rPr>
              <a:t>. </a:t>
            </a:r>
          </a:p>
          <a:p>
            <a:pPr algn="just">
              <a:buFont typeface="Wingdings" pitchFamily="2" charset="2"/>
              <a:buChar char="q"/>
            </a:pPr>
            <a:r>
              <a:rPr lang="en-GB" sz="2000" b="0" dirty="0" smtClean="0"/>
              <a:t> Similarly, </a:t>
            </a:r>
            <a:r>
              <a:rPr lang="en-GB" sz="2000" b="0" dirty="0" smtClean="0">
                <a:solidFill>
                  <a:srgbClr val="7D0508"/>
                </a:solidFill>
              </a:rPr>
              <a:t>since </a:t>
            </a:r>
            <a:r>
              <a:rPr lang="en-GB" sz="2000" b="0" i="1" dirty="0" smtClean="0">
                <a:solidFill>
                  <a:srgbClr val="7D0508"/>
                </a:solidFill>
              </a:rPr>
              <a:t>c occurs in every transaction that contains </a:t>
            </a:r>
            <a:r>
              <a:rPr lang="en-GB" sz="2000" b="0" dirty="0" smtClean="0">
                <a:solidFill>
                  <a:srgbClr val="7D0508"/>
                </a:solidFill>
              </a:rPr>
              <a:t>both </a:t>
            </a:r>
            <a:r>
              <a:rPr lang="en-GB" sz="2000" b="0" i="1" dirty="0" smtClean="0">
                <a:solidFill>
                  <a:srgbClr val="7D0508"/>
                </a:solidFill>
              </a:rPr>
              <a:t>a and d, the </a:t>
            </a:r>
            <a:r>
              <a:rPr lang="en-GB" sz="2000" b="0" i="1" dirty="0" err="1" smtClean="0">
                <a:solidFill>
                  <a:srgbClr val="7D0508"/>
                </a:solidFill>
              </a:rPr>
              <a:t>itemset</a:t>
            </a:r>
            <a:r>
              <a:rPr lang="en-GB" sz="2000" b="0" i="1" dirty="0" smtClean="0">
                <a:solidFill>
                  <a:srgbClr val="7D0508"/>
                </a:solidFill>
              </a:rPr>
              <a:t> {a, d} is not closed as it has the same support as </a:t>
            </a:r>
            <a:r>
              <a:rPr lang="en-GB" sz="2000" b="0" dirty="0" smtClean="0">
                <a:solidFill>
                  <a:srgbClr val="7D0508"/>
                </a:solidFill>
              </a:rPr>
              <a:t>its superset </a:t>
            </a:r>
            <a:r>
              <a:rPr lang="en-GB" sz="2000" b="0" i="1" dirty="0" smtClean="0">
                <a:solidFill>
                  <a:srgbClr val="7D0508"/>
                </a:solidFill>
              </a:rPr>
              <a:t>{a, c, d}.</a:t>
            </a:r>
          </a:p>
          <a:p>
            <a:pPr algn="just">
              <a:buFont typeface="Wingdings" pitchFamily="2" charset="2"/>
              <a:buChar char="q"/>
            </a:pPr>
            <a:r>
              <a:rPr lang="en-GB" sz="2000" b="0" i="1" dirty="0" smtClean="0"/>
              <a:t> On the other hand, </a:t>
            </a:r>
            <a:r>
              <a:rPr lang="en-GB" sz="2000" b="0" i="1" dirty="0" smtClean="0">
                <a:solidFill>
                  <a:srgbClr val="004070"/>
                </a:solidFill>
              </a:rPr>
              <a:t>{b, c} is a closed </a:t>
            </a:r>
            <a:r>
              <a:rPr lang="en-GB" sz="2000" b="0" i="1" dirty="0" err="1" smtClean="0">
                <a:solidFill>
                  <a:srgbClr val="004070"/>
                </a:solidFill>
              </a:rPr>
              <a:t>itemset</a:t>
            </a:r>
            <a:r>
              <a:rPr lang="en-GB" sz="2000" b="0" i="1" dirty="0" smtClean="0">
                <a:solidFill>
                  <a:srgbClr val="004070"/>
                </a:solidFill>
              </a:rPr>
              <a:t> because it </a:t>
            </a:r>
            <a:r>
              <a:rPr lang="en-GB" sz="2000" b="0" dirty="0" smtClean="0">
                <a:solidFill>
                  <a:srgbClr val="004070"/>
                </a:solidFill>
              </a:rPr>
              <a:t>does not have the same support count as any of its supersets</a:t>
            </a:r>
            <a:r>
              <a:rPr lang="en-GB" sz="2000" b="0" dirty="0" smtClean="0"/>
              <a:t>.</a:t>
            </a:r>
            <a:endParaRPr lang="en-US" sz="2000" b="0" dirty="0">
              <a:solidFill>
                <a:srgbClr val="C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6166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a:spAutoFit/>
          </a:bodyPr>
          <a:lstStyle/>
          <a:p>
            <a:r>
              <a:rPr lang="en-US" sz="2400" b="0" dirty="0" smtClean="0"/>
              <a:t>Closed </a:t>
            </a:r>
            <a:r>
              <a:rPr lang="en-US" sz="2400" b="0" dirty="0" err="1" smtClean="0"/>
              <a:t>Itemsets</a:t>
            </a:r>
            <a:endParaRPr lang="en-US" sz="2400" b="0" dirty="0"/>
          </a:p>
        </p:txBody>
      </p:sp>
      <p:pic>
        <p:nvPicPr>
          <p:cNvPr id="172034"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solidFill>
              <a:schemeClr val="tx1"/>
            </a:solidFill>
            <a:miter lim="800000"/>
            <a:headEnd/>
            <a:tailEnd/>
          </a:ln>
        </p:spPr>
      </p:pic>
      <p:sp>
        <p:nvSpPr>
          <p:cNvPr id="5" name="Rectangle 4"/>
          <p:cNvSpPr/>
          <p:nvPr/>
        </p:nvSpPr>
        <p:spPr bwMode="auto">
          <a:xfrm>
            <a:off x="609600" y="5715000"/>
            <a:ext cx="2819400" cy="685800"/>
          </a:xfrm>
          <a:prstGeom prst="rect">
            <a:avLst/>
          </a:prstGeom>
          <a:noFill/>
          <a:ln w="38100" cap="flat" cmpd="sng" algn="ctr">
            <a:solidFill>
              <a:srgbClr val="7D050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cxnSp>
        <p:nvCxnSpPr>
          <p:cNvPr id="7" name="Straight Connector 6"/>
          <p:cNvCxnSpPr/>
          <p:nvPr/>
        </p:nvCxnSpPr>
        <p:spPr bwMode="auto">
          <a:xfrm>
            <a:off x="2133600" y="685800"/>
            <a:ext cx="1143000" cy="0"/>
          </a:xfrm>
          <a:prstGeom prst="line">
            <a:avLst/>
          </a:prstGeom>
          <a:solidFill>
            <a:schemeClr val="accent1"/>
          </a:solidFill>
          <a:ln w="57150" cap="flat" cmpd="sng" algn="ctr">
            <a:solidFill>
              <a:srgbClr val="7D0508"/>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30887"/>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a:spAutoFit/>
          </a:bodyPr>
          <a:lstStyle/>
          <a:p>
            <a:r>
              <a:rPr lang="en-US" sz="2200" b="0" dirty="0" smtClean="0"/>
              <a:t>Closed </a:t>
            </a:r>
            <a:r>
              <a:rPr lang="en-US" sz="2200" b="0" dirty="0" err="1" smtClean="0"/>
              <a:t>Itemsets</a:t>
            </a:r>
            <a:endParaRPr lang="en-US" sz="2200" b="0" dirty="0"/>
          </a:p>
        </p:txBody>
      </p:sp>
      <p:sp>
        <p:nvSpPr>
          <p:cNvPr id="5" name="Rectangle 4"/>
          <p:cNvSpPr/>
          <p:nvPr/>
        </p:nvSpPr>
        <p:spPr>
          <a:xfrm>
            <a:off x="0" y="381000"/>
            <a:ext cx="9144000" cy="6555641"/>
          </a:xfrm>
          <a:prstGeom prst="rect">
            <a:avLst/>
          </a:prstGeom>
          <a:solidFill>
            <a:srgbClr val="FFFFCC"/>
          </a:solidFill>
          <a:ln>
            <a:solidFill>
              <a:srgbClr val="7D0508"/>
            </a:solidFill>
          </a:ln>
        </p:spPr>
        <p:txBody>
          <a:bodyPr wrap="square">
            <a:spAutoFit/>
          </a:bodyPr>
          <a:lstStyle/>
          <a:p>
            <a:pPr algn="just">
              <a:buFont typeface="Wingdings" pitchFamily="2" charset="2"/>
              <a:buChar char="q"/>
            </a:pPr>
            <a:r>
              <a:rPr lang="en-GB" sz="2000" b="0" dirty="0" smtClean="0"/>
              <a:t> An interesting property of closed </a:t>
            </a:r>
            <a:r>
              <a:rPr lang="en-GB" sz="2000" b="0" dirty="0" err="1" smtClean="0"/>
              <a:t>itemsets</a:t>
            </a:r>
            <a:r>
              <a:rPr lang="en-GB" sz="2000" b="0" dirty="0" smtClean="0"/>
              <a:t> is that if we know their support counts, we can derive the support count of every other </a:t>
            </a:r>
            <a:r>
              <a:rPr lang="en-GB" sz="2000" b="0" dirty="0" err="1" smtClean="0"/>
              <a:t>itemset</a:t>
            </a:r>
            <a:r>
              <a:rPr lang="en-GB" sz="2000" b="0" dirty="0" smtClean="0"/>
              <a:t> in the </a:t>
            </a:r>
            <a:r>
              <a:rPr lang="en-GB" sz="2000" b="0" dirty="0" err="1" smtClean="0"/>
              <a:t>itemset</a:t>
            </a:r>
            <a:r>
              <a:rPr lang="en-GB" sz="2000" b="0" dirty="0" smtClean="0"/>
              <a:t> lattice without making additional passes over the data set. </a:t>
            </a:r>
          </a:p>
          <a:p>
            <a:pPr algn="just">
              <a:buFont typeface="Wingdings" pitchFamily="2" charset="2"/>
              <a:buChar char="q"/>
            </a:pPr>
            <a:r>
              <a:rPr lang="en-GB" sz="2000" b="0" dirty="0" smtClean="0"/>
              <a:t> </a:t>
            </a:r>
            <a:r>
              <a:rPr lang="en-GB" sz="2000" b="0" dirty="0" smtClean="0">
                <a:solidFill>
                  <a:srgbClr val="C00000"/>
                </a:solidFill>
              </a:rPr>
              <a:t>For example, consider the 2-itemset </a:t>
            </a:r>
            <a:r>
              <a:rPr lang="en-GB" sz="2000" b="0" i="1" dirty="0" smtClean="0">
                <a:solidFill>
                  <a:srgbClr val="C00000"/>
                </a:solidFill>
              </a:rPr>
              <a:t>{b, e} in Figure B. </a:t>
            </a:r>
          </a:p>
          <a:p>
            <a:pPr algn="just">
              <a:buFont typeface="Wingdings" pitchFamily="2" charset="2"/>
              <a:buChar char="q"/>
            </a:pPr>
            <a:r>
              <a:rPr lang="en-GB" sz="2000" b="0" i="1" dirty="0" smtClean="0"/>
              <a:t> </a:t>
            </a:r>
            <a:r>
              <a:rPr lang="en-GB" sz="2000" b="0" i="1" dirty="0" smtClean="0">
                <a:solidFill>
                  <a:srgbClr val="00518E"/>
                </a:solidFill>
              </a:rPr>
              <a:t>Since {b, e} is not closed, its </a:t>
            </a:r>
            <a:r>
              <a:rPr lang="en-GB" sz="2000" b="0" dirty="0" smtClean="0">
                <a:solidFill>
                  <a:srgbClr val="00518E"/>
                </a:solidFill>
              </a:rPr>
              <a:t>support must be equal to the support of one of its immediate supersets, </a:t>
            </a:r>
            <a:r>
              <a:rPr lang="en-GB" sz="2000" b="0" i="1" dirty="0" smtClean="0">
                <a:solidFill>
                  <a:srgbClr val="00518E"/>
                </a:solidFill>
              </a:rPr>
              <a:t>{a, b, e}, {b, c, e}, and {b, d, e}. </a:t>
            </a:r>
          </a:p>
          <a:p>
            <a:pPr algn="just">
              <a:buFont typeface="Wingdings" pitchFamily="2" charset="2"/>
              <a:buChar char="q"/>
            </a:pPr>
            <a:r>
              <a:rPr lang="en-GB" sz="2000" b="0" i="1" dirty="0" smtClean="0"/>
              <a:t> </a:t>
            </a:r>
            <a:r>
              <a:rPr lang="en-GB" sz="2000" b="0" i="1" dirty="0" smtClean="0">
                <a:solidFill>
                  <a:srgbClr val="C00000"/>
                </a:solidFill>
              </a:rPr>
              <a:t>Further, none of the supersets of {b, e} can </a:t>
            </a:r>
            <a:r>
              <a:rPr lang="en-GB" sz="2000" b="0" dirty="0" smtClean="0">
                <a:solidFill>
                  <a:srgbClr val="C00000"/>
                </a:solidFill>
              </a:rPr>
              <a:t>have a support greater than the support of </a:t>
            </a:r>
            <a:r>
              <a:rPr lang="en-GB" sz="2000" b="0" i="1" dirty="0" smtClean="0">
                <a:solidFill>
                  <a:srgbClr val="C00000"/>
                </a:solidFill>
              </a:rPr>
              <a:t>{b, e}, due to the anti-monotone </a:t>
            </a:r>
            <a:r>
              <a:rPr lang="en-GB" sz="2000" b="0" dirty="0" smtClean="0">
                <a:solidFill>
                  <a:srgbClr val="C00000"/>
                </a:solidFill>
              </a:rPr>
              <a:t>nature of the support measure.</a:t>
            </a:r>
          </a:p>
          <a:p>
            <a:pPr algn="just">
              <a:buFont typeface="Wingdings" pitchFamily="2" charset="2"/>
              <a:buChar char="q"/>
            </a:pPr>
            <a:r>
              <a:rPr lang="en-GB" sz="2000" b="0" dirty="0" smtClean="0"/>
              <a:t> </a:t>
            </a:r>
            <a:r>
              <a:rPr lang="en-GB" sz="2000" b="0" dirty="0" smtClean="0">
                <a:solidFill>
                  <a:srgbClr val="00518E"/>
                </a:solidFill>
              </a:rPr>
              <a:t>Hence, the support of </a:t>
            </a:r>
            <a:r>
              <a:rPr lang="en-GB" sz="2000" b="0" i="1" dirty="0" smtClean="0">
                <a:solidFill>
                  <a:srgbClr val="00518E"/>
                </a:solidFill>
              </a:rPr>
              <a:t>{b, e} can be computed </a:t>
            </a:r>
            <a:r>
              <a:rPr lang="en-GB" sz="2000" b="0" dirty="0" smtClean="0">
                <a:solidFill>
                  <a:srgbClr val="00518E"/>
                </a:solidFill>
              </a:rPr>
              <a:t>by examining the support counts of all of its immediate supersets of size three and taking their maximum value. </a:t>
            </a:r>
          </a:p>
          <a:p>
            <a:pPr algn="just">
              <a:buFont typeface="Wingdings" pitchFamily="2" charset="2"/>
              <a:buChar char="q"/>
            </a:pPr>
            <a:r>
              <a:rPr lang="en-GB" sz="2000" b="0" dirty="0" smtClean="0"/>
              <a:t> </a:t>
            </a:r>
            <a:r>
              <a:rPr lang="en-GB" sz="2000" b="0" dirty="0" smtClean="0">
                <a:solidFill>
                  <a:srgbClr val="C00000"/>
                </a:solidFill>
              </a:rPr>
              <a:t>If an immediate superset is closed (e.g., </a:t>
            </a:r>
            <a:r>
              <a:rPr lang="en-GB" sz="2000" b="0" i="1" dirty="0" smtClean="0">
                <a:solidFill>
                  <a:srgbClr val="C00000"/>
                </a:solidFill>
              </a:rPr>
              <a:t>{b, c, e}), we would know its support count. </a:t>
            </a:r>
          </a:p>
          <a:p>
            <a:pPr algn="just">
              <a:buFont typeface="Wingdings" pitchFamily="2" charset="2"/>
              <a:buChar char="q"/>
            </a:pPr>
            <a:r>
              <a:rPr lang="en-GB" sz="2000" b="0" i="1" dirty="0" smtClean="0"/>
              <a:t> </a:t>
            </a:r>
            <a:r>
              <a:rPr lang="en-GB" sz="2000" b="0" i="1" dirty="0" smtClean="0">
                <a:solidFill>
                  <a:srgbClr val="00518E"/>
                </a:solidFill>
              </a:rPr>
              <a:t>Otherwise, we can recursively </a:t>
            </a:r>
            <a:r>
              <a:rPr lang="en-GB" sz="2000" b="0" dirty="0" smtClean="0">
                <a:solidFill>
                  <a:srgbClr val="00518E"/>
                </a:solidFill>
              </a:rPr>
              <a:t>compute its support by examining the supports of its immediate supersets of size four. </a:t>
            </a:r>
          </a:p>
          <a:p>
            <a:pPr algn="just">
              <a:buFont typeface="Wingdings" pitchFamily="2" charset="2"/>
              <a:buChar char="q"/>
            </a:pPr>
            <a:r>
              <a:rPr lang="en-GB" sz="2000" b="0" dirty="0" smtClean="0"/>
              <a:t> </a:t>
            </a:r>
            <a:r>
              <a:rPr lang="en-GB" sz="2000" b="0" dirty="0" smtClean="0">
                <a:solidFill>
                  <a:srgbClr val="C00000"/>
                </a:solidFill>
              </a:rPr>
              <a:t>In general, the support count of any non-closed (</a:t>
            </a:r>
            <a:r>
              <a:rPr lang="en-GB" sz="2000" b="0" i="1" dirty="0" smtClean="0">
                <a:solidFill>
                  <a:srgbClr val="C00000"/>
                </a:solidFill>
              </a:rPr>
              <a:t>k − 1)-</a:t>
            </a:r>
            <a:r>
              <a:rPr lang="en-GB" sz="2000" b="0" i="1" dirty="0" err="1" smtClean="0">
                <a:solidFill>
                  <a:srgbClr val="C00000"/>
                </a:solidFill>
              </a:rPr>
              <a:t>itemset</a:t>
            </a:r>
            <a:r>
              <a:rPr lang="en-GB" sz="2000" b="0" i="1" dirty="0" smtClean="0">
                <a:solidFill>
                  <a:srgbClr val="C00000"/>
                </a:solidFill>
              </a:rPr>
              <a:t> can </a:t>
            </a:r>
            <a:r>
              <a:rPr lang="en-GB" sz="2000" b="0" dirty="0" smtClean="0">
                <a:solidFill>
                  <a:srgbClr val="C00000"/>
                </a:solidFill>
              </a:rPr>
              <a:t>be determined as long as we know the support counts of all </a:t>
            </a:r>
            <a:r>
              <a:rPr lang="en-GB" sz="2000" b="0" i="1" dirty="0" smtClean="0">
                <a:solidFill>
                  <a:srgbClr val="C00000"/>
                </a:solidFill>
              </a:rPr>
              <a:t>k-</a:t>
            </a:r>
            <a:r>
              <a:rPr lang="en-GB" sz="2000" b="0" i="1" dirty="0" err="1" smtClean="0">
                <a:solidFill>
                  <a:srgbClr val="C00000"/>
                </a:solidFill>
              </a:rPr>
              <a:t>itemsets</a:t>
            </a:r>
            <a:r>
              <a:rPr lang="en-GB" sz="2000" b="0" i="1" dirty="0" smtClean="0">
                <a:solidFill>
                  <a:srgbClr val="C00000"/>
                </a:solidFill>
              </a:rPr>
              <a:t>. </a:t>
            </a:r>
          </a:p>
          <a:p>
            <a:pPr algn="just">
              <a:buFont typeface="Wingdings" pitchFamily="2" charset="2"/>
              <a:buChar char="q"/>
            </a:pPr>
            <a:r>
              <a:rPr lang="en-GB" sz="2000" b="0" i="1" dirty="0" smtClean="0"/>
              <a:t> </a:t>
            </a:r>
            <a:r>
              <a:rPr lang="en-GB" sz="2000" b="0" i="1" dirty="0" smtClean="0">
                <a:solidFill>
                  <a:srgbClr val="00518E"/>
                </a:solidFill>
              </a:rPr>
              <a:t>Hence, </a:t>
            </a:r>
            <a:r>
              <a:rPr lang="en-GB" sz="2000" b="0" dirty="0" smtClean="0">
                <a:solidFill>
                  <a:srgbClr val="00518E"/>
                </a:solidFill>
              </a:rPr>
              <a:t>one can devise an iterative algorithm that computes the support counts of </a:t>
            </a:r>
            <a:r>
              <a:rPr lang="en-GB" sz="2000" b="0" dirty="0" err="1" smtClean="0">
                <a:solidFill>
                  <a:srgbClr val="00518E"/>
                </a:solidFill>
              </a:rPr>
              <a:t>itemsets</a:t>
            </a:r>
            <a:r>
              <a:rPr lang="en-GB" sz="2000" b="0" dirty="0" smtClean="0">
                <a:solidFill>
                  <a:srgbClr val="00518E"/>
                </a:solidFill>
              </a:rPr>
              <a:t> at level </a:t>
            </a:r>
            <a:r>
              <a:rPr lang="en-GB" sz="2000" b="0" i="1" dirty="0" smtClean="0">
                <a:solidFill>
                  <a:srgbClr val="00518E"/>
                </a:solidFill>
              </a:rPr>
              <a:t>k−1 using the support counts of </a:t>
            </a:r>
            <a:r>
              <a:rPr lang="en-GB" sz="2000" b="0" i="1" dirty="0" err="1" smtClean="0">
                <a:solidFill>
                  <a:srgbClr val="00518E"/>
                </a:solidFill>
              </a:rPr>
              <a:t>itemsets</a:t>
            </a:r>
            <a:r>
              <a:rPr lang="en-GB" sz="2000" b="0" i="1" dirty="0" smtClean="0">
                <a:solidFill>
                  <a:srgbClr val="00518E"/>
                </a:solidFill>
              </a:rPr>
              <a:t> at level k, starting </a:t>
            </a:r>
            <a:r>
              <a:rPr lang="en-GB" sz="2000" b="0" dirty="0" smtClean="0">
                <a:solidFill>
                  <a:srgbClr val="00518E"/>
                </a:solidFill>
              </a:rPr>
              <a:t>from the level  </a:t>
            </a:r>
            <a:r>
              <a:rPr lang="en-GB" sz="2000" b="0" i="1" dirty="0" err="1" smtClean="0">
                <a:solidFill>
                  <a:srgbClr val="00518E"/>
                </a:solidFill>
              </a:rPr>
              <a:t>kmax</a:t>
            </a:r>
            <a:r>
              <a:rPr lang="en-GB" sz="2000" b="0" i="1" dirty="0" smtClean="0">
                <a:solidFill>
                  <a:srgbClr val="00518E"/>
                </a:solidFill>
              </a:rPr>
              <a:t>, where </a:t>
            </a:r>
            <a:r>
              <a:rPr lang="en-GB" sz="2000" b="0" i="1" dirty="0" err="1" smtClean="0">
                <a:solidFill>
                  <a:srgbClr val="00518E"/>
                </a:solidFill>
              </a:rPr>
              <a:t>kmax</a:t>
            </a:r>
            <a:r>
              <a:rPr lang="en-GB" sz="2000" b="0" i="1" dirty="0" smtClean="0">
                <a:solidFill>
                  <a:srgbClr val="00518E"/>
                </a:solidFill>
              </a:rPr>
              <a:t> is the size of the largest closed </a:t>
            </a:r>
            <a:r>
              <a:rPr lang="en-GB" sz="2000" b="0" i="1" dirty="0" err="1" smtClean="0">
                <a:solidFill>
                  <a:srgbClr val="00518E"/>
                </a:solidFill>
              </a:rPr>
              <a:t>itemset</a:t>
            </a:r>
            <a:r>
              <a:rPr lang="en-GB" sz="2000" b="0" i="1" dirty="0" smtClean="0">
                <a:solidFill>
                  <a:srgbClr val="00518E"/>
                </a:solidFill>
              </a:rPr>
              <a:t>.</a:t>
            </a:r>
            <a:endParaRPr lang="en-US" sz="2000" b="0" dirty="0">
              <a:solidFill>
                <a:srgbClr val="00518E"/>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30887"/>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a:spAutoFit/>
          </a:bodyPr>
          <a:lstStyle/>
          <a:p>
            <a:r>
              <a:rPr lang="en-US" sz="2200" b="0" dirty="0" smtClean="0"/>
              <a:t>Closed </a:t>
            </a:r>
            <a:r>
              <a:rPr lang="en-US" sz="2200" b="0" dirty="0" err="1" smtClean="0"/>
              <a:t>Itemsets</a:t>
            </a:r>
            <a:endParaRPr lang="en-US" sz="2200" b="0" dirty="0"/>
          </a:p>
        </p:txBody>
      </p:sp>
      <p:sp>
        <p:nvSpPr>
          <p:cNvPr id="5" name="Rectangle 4"/>
          <p:cNvSpPr/>
          <p:nvPr/>
        </p:nvSpPr>
        <p:spPr>
          <a:xfrm>
            <a:off x="0" y="457200"/>
            <a:ext cx="9144000" cy="4524315"/>
          </a:xfrm>
          <a:prstGeom prst="rect">
            <a:avLst/>
          </a:prstGeom>
          <a:solidFill>
            <a:srgbClr val="FFFFCC"/>
          </a:solidFill>
          <a:ln>
            <a:solidFill>
              <a:srgbClr val="7D0508"/>
            </a:solidFill>
          </a:ln>
        </p:spPr>
        <p:txBody>
          <a:bodyPr wrap="square">
            <a:spAutoFit/>
          </a:bodyPr>
          <a:lstStyle/>
          <a:p>
            <a:pPr algn="just">
              <a:buFont typeface="Wingdings" pitchFamily="2" charset="2"/>
              <a:buChar char="q"/>
            </a:pPr>
            <a:r>
              <a:rPr lang="en-GB" sz="2400" b="0" dirty="0" smtClean="0"/>
              <a:t> Even though closed </a:t>
            </a:r>
            <a:r>
              <a:rPr lang="en-GB" sz="2400" b="0" dirty="0" err="1" smtClean="0"/>
              <a:t>itemsets</a:t>
            </a:r>
            <a:r>
              <a:rPr lang="en-GB" sz="2400" b="0" dirty="0" smtClean="0"/>
              <a:t> provide a compact representation of the support counts of all </a:t>
            </a:r>
            <a:r>
              <a:rPr lang="en-GB" sz="2400" b="0" dirty="0" err="1" smtClean="0"/>
              <a:t>itemsets</a:t>
            </a:r>
            <a:r>
              <a:rPr lang="en-GB" sz="2400" b="0" dirty="0" smtClean="0"/>
              <a:t>, they can still be exponentially large in number.</a:t>
            </a:r>
          </a:p>
          <a:p>
            <a:pPr algn="just">
              <a:buFont typeface="Wingdings" pitchFamily="2" charset="2"/>
              <a:buChar char="q"/>
            </a:pPr>
            <a:r>
              <a:rPr lang="en-GB" sz="2400" b="0" dirty="0" smtClean="0"/>
              <a:t> Moreover, for most practical applications, we only need to determine the support count of all frequent </a:t>
            </a:r>
            <a:r>
              <a:rPr lang="en-GB" sz="2400" b="0" dirty="0" err="1" smtClean="0"/>
              <a:t>itemsets</a:t>
            </a:r>
            <a:r>
              <a:rPr lang="en-GB" sz="2400" b="0" dirty="0" smtClean="0"/>
              <a:t>. </a:t>
            </a:r>
          </a:p>
          <a:p>
            <a:pPr algn="just">
              <a:buFont typeface="Wingdings" pitchFamily="2" charset="2"/>
              <a:buChar char="q"/>
            </a:pPr>
            <a:r>
              <a:rPr lang="en-GB" sz="2400" b="0" dirty="0" smtClean="0"/>
              <a:t> In this regard, closed frequent </a:t>
            </a:r>
            <a:r>
              <a:rPr lang="en-GB" sz="2400" b="0" dirty="0" err="1" smtClean="0"/>
              <a:t>itemsets</a:t>
            </a:r>
            <a:r>
              <a:rPr lang="en-GB" sz="2400" b="0" dirty="0" smtClean="0"/>
              <a:t> provide a compact representation of the support counts of all frequent </a:t>
            </a:r>
            <a:r>
              <a:rPr lang="en-GB" sz="2400" b="0" dirty="0" err="1" smtClean="0"/>
              <a:t>itemsets</a:t>
            </a:r>
            <a:r>
              <a:rPr lang="en-GB" sz="2400" b="0" dirty="0" smtClean="0"/>
              <a:t>, which can be defined as follows.</a:t>
            </a:r>
          </a:p>
          <a:p>
            <a:pPr algn="just"/>
            <a:endParaRPr lang="en-GB" sz="2400" b="0" dirty="0" smtClean="0"/>
          </a:p>
          <a:p>
            <a:pPr algn="just"/>
            <a:r>
              <a:rPr lang="en-GB" sz="2400" dirty="0" smtClean="0">
                <a:solidFill>
                  <a:srgbClr val="C00000"/>
                </a:solidFill>
              </a:rPr>
              <a:t>Definition of Closed Frequent </a:t>
            </a:r>
            <a:r>
              <a:rPr lang="en-GB" sz="2400" dirty="0" err="1" smtClean="0">
                <a:solidFill>
                  <a:srgbClr val="C00000"/>
                </a:solidFill>
              </a:rPr>
              <a:t>Itemset</a:t>
            </a:r>
            <a:r>
              <a:rPr lang="en-GB" sz="2400" dirty="0" smtClean="0">
                <a:solidFill>
                  <a:srgbClr val="C00000"/>
                </a:solidFill>
              </a:rPr>
              <a:t>: </a:t>
            </a:r>
            <a:r>
              <a:rPr lang="en-GB" sz="2400" b="0" dirty="0" smtClean="0"/>
              <a:t>An </a:t>
            </a:r>
            <a:r>
              <a:rPr lang="en-GB" sz="2400" b="0" dirty="0" err="1" smtClean="0"/>
              <a:t>itemset</a:t>
            </a:r>
            <a:r>
              <a:rPr lang="en-GB" sz="2400" b="0" dirty="0" smtClean="0"/>
              <a:t> is a closed frequent </a:t>
            </a:r>
            <a:r>
              <a:rPr lang="en-GB" sz="2400" b="0" dirty="0" err="1" smtClean="0"/>
              <a:t>itemset</a:t>
            </a:r>
            <a:r>
              <a:rPr lang="en-GB" sz="2400" b="0" dirty="0" smtClean="0"/>
              <a:t> if it is closed and its support is greater than or equal to </a:t>
            </a:r>
            <a:r>
              <a:rPr lang="en-GB" sz="2400" b="0" i="1" dirty="0" err="1" smtClean="0"/>
              <a:t>minsup</a:t>
            </a:r>
            <a:r>
              <a:rPr lang="en-GB" sz="2400" b="0" i="1" dirty="0" smtClean="0"/>
              <a:t>.</a:t>
            </a:r>
            <a:endParaRPr lang="en-US" sz="2400" b="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461665"/>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chemeClr val="tx1"/>
            </a:solidFill>
          </a:ln>
        </p:spPr>
        <p:txBody>
          <a:bodyPr wrap="square">
            <a:spAutoFit/>
          </a:bodyPr>
          <a:lstStyle/>
          <a:p>
            <a:r>
              <a:rPr lang="en-US" sz="2400" b="0" dirty="0" smtClean="0"/>
              <a:t>Closed </a:t>
            </a:r>
            <a:r>
              <a:rPr lang="en-US" sz="2400" b="0" dirty="0" err="1" smtClean="0"/>
              <a:t>Itemsets</a:t>
            </a:r>
            <a:endParaRPr lang="en-US" sz="2400" b="0" dirty="0"/>
          </a:p>
        </p:txBody>
      </p:sp>
      <p:sp>
        <p:nvSpPr>
          <p:cNvPr id="5" name="Rectangle 4"/>
          <p:cNvSpPr/>
          <p:nvPr/>
        </p:nvSpPr>
        <p:spPr>
          <a:xfrm>
            <a:off x="0" y="457200"/>
            <a:ext cx="9144000" cy="6001643"/>
          </a:xfrm>
          <a:prstGeom prst="rect">
            <a:avLst/>
          </a:prstGeom>
          <a:solidFill>
            <a:srgbClr val="FFFFCC"/>
          </a:solidFill>
          <a:ln>
            <a:solidFill>
              <a:srgbClr val="7D0508"/>
            </a:solidFill>
          </a:ln>
        </p:spPr>
        <p:txBody>
          <a:bodyPr wrap="square">
            <a:spAutoFit/>
          </a:bodyPr>
          <a:lstStyle/>
          <a:p>
            <a:pPr algn="just">
              <a:buFont typeface="Wingdings" pitchFamily="2" charset="2"/>
              <a:buChar char="q"/>
            </a:pPr>
            <a:r>
              <a:rPr lang="en-GB" sz="2400" b="0" dirty="0" smtClean="0"/>
              <a:t> To illustrate the advantage of using closed frequent </a:t>
            </a:r>
            <a:r>
              <a:rPr lang="en-GB" sz="2400" b="0" dirty="0" err="1" smtClean="0"/>
              <a:t>itemsets</a:t>
            </a:r>
            <a:r>
              <a:rPr lang="en-GB" sz="2400" b="0" dirty="0" smtClean="0"/>
              <a:t>, consider the data set shown in </a:t>
            </a:r>
            <a:r>
              <a:rPr lang="en-GB" sz="2400" b="0" dirty="0" smtClean="0">
                <a:solidFill>
                  <a:srgbClr val="C00000"/>
                </a:solidFill>
              </a:rPr>
              <a:t>Table A</a:t>
            </a:r>
            <a:r>
              <a:rPr lang="en-GB" sz="2400" b="0" dirty="0" smtClean="0"/>
              <a:t>, which contains               </a:t>
            </a:r>
            <a:r>
              <a:rPr lang="en-GB" sz="2400" b="0" i="1" dirty="0" smtClean="0">
                <a:solidFill>
                  <a:srgbClr val="00518E"/>
                </a:solidFill>
              </a:rPr>
              <a:t>ten transactions and fifteen items.</a:t>
            </a:r>
          </a:p>
          <a:p>
            <a:pPr algn="just">
              <a:buFont typeface="Wingdings" pitchFamily="2" charset="2"/>
              <a:buChar char="q"/>
            </a:pPr>
            <a:r>
              <a:rPr lang="en-GB" sz="2400" b="0" dirty="0" smtClean="0"/>
              <a:t> The items can be divided into three groups: </a:t>
            </a:r>
          </a:p>
          <a:p>
            <a:pPr marL="457200" indent="-457200" algn="just">
              <a:buAutoNum type="arabicParenBoth"/>
            </a:pPr>
            <a:r>
              <a:rPr lang="en-GB" sz="2400" b="0" dirty="0" smtClean="0">
                <a:solidFill>
                  <a:srgbClr val="C00000"/>
                </a:solidFill>
              </a:rPr>
              <a:t>Group </a:t>
            </a:r>
            <a:r>
              <a:rPr lang="en-GB" sz="2400" b="0" i="1" dirty="0" smtClean="0">
                <a:solidFill>
                  <a:srgbClr val="C00000"/>
                </a:solidFill>
              </a:rPr>
              <a:t>A, which contains </a:t>
            </a:r>
            <a:r>
              <a:rPr lang="en-GB" sz="2400" b="0" dirty="0" smtClean="0">
                <a:solidFill>
                  <a:srgbClr val="C00000"/>
                </a:solidFill>
              </a:rPr>
              <a:t>items </a:t>
            </a:r>
            <a:r>
              <a:rPr lang="en-GB" sz="2400" b="0" i="1" dirty="0" smtClean="0">
                <a:solidFill>
                  <a:srgbClr val="C00000"/>
                </a:solidFill>
              </a:rPr>
              <a:t>a1 through a5; </a:t>
            </a:r>
          </a:p>
          <a:p>
            <a:pPr marL="457200" indent="-457200" algn="just">
              <a:buAutoNum type="arabicParenBoth"/>
            </a:pPr>
            <a:r>
              <a:rPr lang="en-GB" sz="2400" b="0" i="1" dirty="0" smtClean="0">
                <a:solidFill>
                  <a:srgbClr val="C00000"/>
                </a:solidFill>
              </a:rPr>
              <a:t>Group B, which contains items b1 through b5; and </a:t>
            </a:r>
          </a:p>
          <a:p>
            <a:pPr marL="457200" indent="-457200" algn="just">
              <a:buAutoNum type="arabicParenBoth"/>
            </a:pPr>
            <a:r>
              <a:rPr lang="en-GB" sz="2400" b="0" dirty="0" smtClean="0">
                <a:solidFill>
                  <a:srgbClr val="C00000"/>
                </a:solidFill>
              </a:rPr>
              <a:t>Group </a:t>
            </a:r>
            <a:r>
              <a:rPr lang="en-GB" sz="2400" b="0" i="1" dirty="0" smtClean="0">
                <a:solidFill>
                  <a:srgbClr val="C00000"/>
                </a:solidFill>
              </a:rPr>
              <a:t>C, which contains items c1 through c5. </a:t>
            </a:r>
          </a:p>
          <a:p>
            <a:pPr algn="just">
              <a:buFont typeface="Wingdings" pitchFamily="2" charset="2"/>
              <a:buChar char="q"/>
            </a:pPr>
            <a:r>
              <a:rPr lang="en-GB" sz="2400" b="0" i="1" dirty="0" smtClean="0"/>
              <a:t> Assuming that the </a:t>
            </a:r>
            <a:r>
              <a:rPr lang="en-GB" sz="2400" b="0" i="1" dirty="0" smtClean="0">
                <a:solidFill>
                  <a:srgbClr val="00518E"/>
                </a:solidFill>
              </a:rPr>
              <a:t>support </a:t>
            </a:r>
            <a:r>
              <a:rPr lang="en-GB" sz="2400" b="0" dirty="0" smtClean="0">
                <a:solidFill>
                  <a:srgbClr val="00518E"/>
                </a:solidFill>
              </a:rPr>
              <a:t>threshold is 20%</a:t>
            </a:r>
            <a:r>
              <a:rPr lang="en-GB" sz="2400" b="0" dirty="0" smtClean="0"/>
              <a:t>, </a:t>
            </a:r>
            <a:r>
              <a:rPr lang="en-GB" sz="2400" b="0" dirty="0" err="1" smtClean="0">
                <a:solidFill>
                  <a:srgbClr val="C00000"/>
                </a:solidFill>
              </a:rPr>
              <a:t>itemsets</a:t>
            </a:r>
            <a:r>
              <a:rPr lang="en-GB" sz="2400" b="0" dirty="0" smtClean="0">
                <a:solidFill>
                  <a:srgbClr val="C00000"/>
                </a:solidFill>
              </a:rPr>
              <a:t> involving items from the same group are frequent, but </a:t>
            </a:r>
            <a:r>
              <a:rPr lang="en-GB" sz="2400" b="0" dirty="0" err="1" smtClean="0">
                <a:solidFill>
                  <a:srgbClr val="C00000"/>
                </a:solidFill>
              </a:rPr>
              <a:t>itemsets</a:t>
            </a:r>
            <a:r>
              <a:rPr lang="en-GB" sz="2400" b="0" dirty="0" smtClean="0">
                <a:solidFill>
                  <a:srgbClr val="C00000"/>
                </a:solidFill>
              </a:rPr>
              <a:t> involving items from different groups are infrequent. </a:t>
            </a:r>
          </a:p>
          <a:p>
            <a:pPr algn="just">
              <a:buFont typeface="Wingdings" pitchFamily="2" charset="2"/>
              <a:buChar char="q"/>
            </a:pPr>
            <a:r>
              <a:rPr lang="en-GB" sz="2400" b="0" dirty="0" smtClean="0"/>
              <a:t> </a:t>
            </a:r>
            <a:r>
              <a:rPr lang="en-GB" sz="2400" b="0" dirty="0" smtClean="0">
                <a:solidFill>
                  <a:srgbClr val="00518E"/>
                </a:solidFill>
              </a:rPr>
              <a:t>The total number of frequent </a:t>
            </a:r>
            <a:r>
              <a:rPr lang="en-GB" sz="2400" b="0" dirty="0" err="1" smtClean="0">
                <a:solidFill>
                  <a:srgbClr val="00518E"/>
                </a:solidFill>
              </a:rPr>
              <a:t>itemsets</a:t>
            </a:r>
            <a:r>
              <a:rPr lang="en-GB" sz="2400" b="0" dirty="0" smtClean="0">
                <a:solidFill>
                  <a:srgbClr val="00518E"/>
                </a:solidFill>
              </a:rPr>
              <a:t> is thus 3 </a:t>
            </a:r>
            <a:r>
              <a:rPr lang="en-GB" sz="2400" b="0" i="1" dirty="0" smtClean="0">
                <a:solidFill>
                  <a:srgbClr val="00518E"/>
                </a:solidFill>
              </a:rPr>
              <a:t>× (25 − 1) = 93</a:t>
            </a:r>
            <a:r>
              <a:rPr lang="en-GB" sz="2400" b="0" i="1" dirty="0" smtClean="0"/>
              <a:t>. However, there are </a:t>
            </a:r>
            <a:r>
              <a:rPr lang="en-GB" sz="2400" b="0" dirty="0" smtClean="0">
                <a:solidFill>
                  <a:srgbClr val="00518E"/>
                </a:solidFill>
              </a:rPr>
              <a:t>only four closed frequent </a:t>
            </a:r>
            <a:r>
              <a:rPr lang="en-GB" sz="2400" b="0" dirty="0" err="1" smtClean="0">
                <a:solidFill>
                  <a:srgbClr val="00518E"/>
                </a:solidFill>
              </a:rPr>
              <a:t>itemsets</a:t>
            </a:r>
            <a:r>
              <a:rPr lang="en-GB" sz="2400" b="0" dirty="0" smtClean="0">
                <a:solidFill>
                  <a:srgbClr val="00518E"/>
                </a:solidFill>
              </a:rPr>
              <a:t> in the data</a:t>
            </a:r>
            <a:r>
              <a:rPr lang="en-GB" sz="2400" b="0" dirty="0" smtClean="0"/>
              <a:t>: </a:t>
            </a:r>
            <a:r>
              <a:rPr lang="en-GB" sz="2400" b="0" dirty="0" smtClean="0">
                <a:solidFill>
                  <a:srgbClr val="C00000"/>
                </a:solidFill>
              </a:rPr>
              <a:t>(</a:t>
            </a:r>
            <a:r>
              <a:rPr lang="en-GB" sz="2400" b="0" i="1" dirty="0" smtClean="0">
                <a:solidFill>
                  <a:srgbClr val="C00000"/>
                </a:solidFill>
              </a:rPr>
              <a:t>{a3, a4}, {a1, a2, a3, a4, a5}, {b1, b2, b3, b4, b5}, and {c1, c2, c3, c4, c5}). </a:t>
            </a:r>
          </a:p>
          <a:p>
            <a:pPr algn="just">
              <a:buFont typeface="Wingdings" pitchFamily="2" charset="2"/>
              <a:buChar char="q"/>
            </a:pPr>
            <a:r>
              <a:rPr lang="en-GB" sz="2400" b="0" i="1" dirty="0" smtClean="0"/>
              <a:t> It is often sufficient to present only </a:t>
            </a:r>
            <a:r>
              <a:rPr lang="en-GB" sz="2400" b="0" dirty="0" smtClean="0"/>
              <a:t>the closed frequent </a:t>
            </a:r>
            <a:r>
              <a:rPr lang="en-GB" sz="2400" b="0" dirty="0" err="1" smtClean="0"/>
              <a:t>itemsets</a:t>
            </a:r>
            <a:r>
              <a:rPr lang="en-GB" sz="2400" b="0" dirty="0" smtClean="0"/>
              <a:t> to the analysts instead of the entire set of frequent </a:t>
            </a:r>
            <a:r>
              <a:rPr lang="en-US" sz="2400" b="0" dirty="0" err="1" smtClean="0"/>
              <a:t>itemsets</a:t>
            </a:r>
            <a:r>
              <a:rPr lang="en-US" sz="2400" b="0" dirty="0" smtClean="0"/>
              <a:t>.</a:t>
            </a:r>
            <a:endParaRPr lang="en-US" sz="2400" b="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73058" name="Picture 2"/>
          <p:cNvPicPr>
            <a:picLocks noChangeAspect="1" noChangeArrowheads="1"/>
          </p:cNvPicPr>
          <p:nvPr/>
        </p:nvPicPr>
        <p:blipFill>
          <a:blip r:embed="rId2" cstate="print"/>
          <a:srcRect/>
          <a:stretch>
            <a:fillRect/>
          </a:stretch>
        </p:blipFill>
        <p:spPr bwMode="auto">
          <a:xfrm>
            <a:off x="0" y="0"/>
            <a:ext cx="9144000" cy="3810000"/>
          </a:xfrm>
          <a:prstGeom prst="rect">
            <a:avLst/>
          </a:prstGeom>
          <a:noFill/>
          <a:ln w="9525">
            <a:noFill/>
            <a:miter lim="800000"/>
            <a:headEnd/>
            <a:tailEnd/>
          </a:ln>
        </p:spPr>
      </p:pic>
      <p:pic>
        <p:nvPicPr>
          <p:cNvPr id="173059" name="Picture 3"/>
          <p:cNvPicPr>
            <a:picLocks noChangeAspect="1" noChangeArrowheads="1"/>
          </p:cNvPicPr>
          <p:nvPr/>
        </p:nvPicPr>
        <p:blipFill>
          <a:blip r:embed="rId3" cstate="print"/>
          <a:srcRect/>
          <a:stretch>
            <a:fillRect/>
          </a:stretch>
        </p:blipFill>
        <p:spPr bwMode="auto">
          <a:xfrm>
            <a:off x="0" y="3886200"/>
            <a:ext cx="9144000" cy="2895600"/>
          </a:xfrm>
          <a:prstGeom prst="rect">
            <a:avLst/>
          </a:prstGeom>
          <a:noFill/>
          <a:ln w="9525">
            <a:solidFill>
              <a:srgbClr val="7D0508"/>
            </a:solidFill>
            <a:miter lim="800000"/>
            <a:headEnd/>
            <a:tailEnd/>
          </a:ln>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solidFill>
            <a:srgbClr val="FFFFCC"/>
          </a:solidFill>
          <a:ln>
            <a:solidFill>
              <a:srgbClr val="7D0508"/>
            </a:solidFill>
          </a:ln>
        </p:spPr>
        <p:txBody>
          <a:bodyPr/>
          <a:lstStyle/>
          <a:p>
            <a:r>
              <a:rPr lang="en-US" altLang="en-US" b="0" dirty="0" smtClean="0"/>
              <a:t>Maximal </a:t>
            </a:r>
            <a:r>
              <a:rPr lang="en-US" altLang="en-US" b="0" dirty="0" err="1" smtClean="0"/>
              <a:t>vs</a:t>
            </a:r>
            <a:r>
              <a:rPr lang="en-US" altLang="en-US" b="0" dirty="0" smtClean="0"/>
              <a:t> Closed </a:t>
            </a:r>
            <a:r>
              <a:rPr lang="en-US" altLang="en-US" b="0" dirty="0" err="1" smtClean="0"/>
              <a:t>Itemsets</a:t>
            </a:r>
            <a:endParaRPr lang="en-US" altLang="en-US" b="0" dirty="0" smtClean="0"/>
          </a:p>
        </p:txBody>
      </p:sp>
      <p:graphicFrame>
        <p:nvGraphicFramePr>
          <p:cNvPr id="71683" name="Object 3"/>
          <p:cNvGraphicFramePr>
            <a:graphicFrameLocks noGrp="1" noChangeAspect="1"/>
          </p:cNvGraphicFramePr>
          <p:nvPr>
            <p:ph idx="1"/>
          </p:nvPr>
        </p:nvGraphicFramePr>
        <p:xfrm>
          <a:off x="1792288" y="1295400"/>
          <a:ext cx="5065712" cy="4724400"/>
        </p:xfrm>
        <a:graphic>
          <a:graphicData uri="http://schemas.openxmlformats.org/presentationml/2006/ole">
            <mc:AlternateContent xmlns:mc="http://schemas.openxmlformats.org/markup-compatibility/2006">
              <mc:Choice xmlns:v="urn:schemas-microsoft-com:vml" Requires="v">
                <p:oleObj spid="_x0000_s71723" name="Visio" r:id="rId3" imgW="6603848" imgH="6157987" progId="">
                  <p:embed/>
                </p:oleObj>
              </mc:Choice>
              <mc:Fallback>
                <p:oleObj name="Visio" r:id="rId3" imgW="6603848" imgH="6157987" progId="">
                  <p:embed/>
                  <p:pic>
                    <p:nvPicPr>
                      <p:cNvPr id="0" name="Picture 4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2288" y="1295400"/>
                        <a:ext cx="506571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52322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a:solidFill>
              <a:srgbClr val="7D0508"/>
            </a:solidFill>
          </a:ln>
        </p:spPr>
        <p:txBody>
          <a:bodyPr wrap="square">
            <a:spAutoFit/>
          </a:bodyPr>
          <a:lstStyle/>
          <a:p>
            <a:pPr algn="ctr"/>
            <a:r>
              <a:rPr lang="en-US" sz="2800" b="0" dirty="0" smtClean="0"/>
              <a:t>FP-Growth Algorithm*</a:t>
            </a:r>
            <a:endParaRPr lang="en-US" sz="2800" b="0" dirty="0"/>
          </a:p>
        </p:txBody>
      </p:sp>
      <p:sp>
        <p:nvSpPr>
          <p:cNvPr id="5" name="Rectangle 4"/>
          <p:cNvSpPr/>
          <p:nvPr/>
        </p:nvSpPr>
        <p:spPr>
          <a:xfrm>
            <a:off x="0" y="533400"/>
            <a:ext cx="9144000" cy="1569660"/>
          </a:xfrm>
          <a:prstGeom prst="rect">
            <a:avLst/>
          </a:prstGeom>
          <a:solidFill>
            <a:srgbClr val="FFFFCC"/>
          </a:solidFill>
          <a:ln>
            <a:solidFill>
              <a:srgbClr val="7D0508"/>
            </a:solidFill>
          </a:ln>
        </p:spPr>
        <p:txBody>
          <a:bodyPr wrap="square">
            <a:spAutoFit/>
          </a:bodyPr>
          <a:lstStyle/>
          <a:p>
            <a:pPr algn="just"/>
            <a:r>
              <a:rPr lang="en-GB" sz="2400" b="0" dirty="0" smtClean="0"/>
              <a:t>FP-growth algorithm takes a different approach to discovering frequent </a:t>
            </a:r>
            <a:r>
              <a:rPr lang="en-GB" sz="2400" b="0" dirty="0" err="1" smtClean="0"/>
              <a:t>itemsets</a:t>
            </a:r>
            <a:r>
              <a:rPr lang="en-GB" sz="2400" b="0" dirty="0" smtClean="0"/>
              <a:t>. The algorithm encodes the data set using a </a:t>
            </a:r>
            <a:r>
              <a:rPr lang="en-GB" sz="2400" b="0" dirty="0" smtClean="0">
                <a:solidFill>
                  <a:srgbClr val="C00000"/>
                </a:solidFill>
              </a:rPr>
              <a:t>compact data structure called an FP-tree and extracts frequent </a:t>
            </a:r>
            <a:r>
              <a:rPr lang="en-GB" sz="2400" b="0" dirty="0" err="1" smtClean="0">
                <a:solidFill>
                  <a:srgbClr val="C00000"/>
                </a:solidFill>
              </a:rPr>
              <a:t>itemsets</a:t>
            </a:r>
            <a:r>
              <a:rPr lang="en-GB" sz="2400" b="0" dirty="0" smtClean="0">
                <a:solidFill>
                  <a:srgbClr val="C00000"/>
                </a:solidFill>
              </a:rPr>
              <a:t> directly from this structure</a:t>
            </a:r>
            <a:r>
              <a:rPr lang="en-GB" sz="2400" b="0" dirty="0" smtClean="0"/>
              <a:t>.</a:t>
            </a:r>
            <a:endParaRPr lang="en-US" sz="2400" b="0" dirty="0"/>
          </a:p>
        </p:txBody>
      </p:sp>
      <p:sp>
        <p:nvSpPr>
          <p:cNvPr id="6" name="Rectangle 5"/>
          <p:cNvSpPr/>
          <p:nvPr/>
        </p:nvSpPr>
        <p:spPr>
          <a:xfrm>
            <a:off x="0" y="2133600"/>
            <a:ext cx="9144000" cy="4524315"/>
          </a:xfrm>
          <a:prstGeom prst="rect">
            <a:avLst/>
          </a:prstGeom>
          <a:solidFill>
            <a:srgbClr val="FFFFCC"/>
          </a:solidFill>
          <a:ln>
            <a:solidFill>
              <a:srgbClr val="7D0508"/>
            </a:solidFill>
          </a:ln>
        </p:spPr>
        <p:txBody>
          <a:bodyPr wrap="square">
            <a:spAutoFit/>
          </a:bodyPr>
          <a:lstStyle/>
          <a:p>
            <a:pPr algn="just"/>
            <a:r>
              <a:rPr lang="en-US" sz="2400" dirty="0" smtClean="0">
                <a:solidFill>
                  <a:srgbClr val="C00000"/>
                </a:solidFill>
              </a:rPr>
              <a:t>FP-Tree Representation</a:t>
            </a:r>
          </a:p>
          <a:p>
            <a:pPr algn="just">
              <a:buFont typeface="Wingdings" pitchFamily="2" charset="2"/>
              <a:buChar char="q"/>
            </a:pPr>
            <a:r>
              <a:rPr lang="en-GB" sz="2400" b="0" dirty="0" smtClean="0"/>
              <a:t> An </a:t>
            </a:r>
            <a:r>
              <a:rPr lang="en-GB" sz="2400" b="0" dirty="0" smtClean="0">
                <a:solidFill>
                  <a:srgbClr val="00518E"/>
                </a:solidFill>
              </a:rPr>
              <a:t>FP-tree is a compressed representation of the input data</a:t>
            </a:r>
            <a:r>
              <a:rPr lang="en-GB" sz="2400" b="0" dirty="0" smtClean="0"/>
              <a:t>. </a:t>
            </a:r>
          </a:p>
          <a:p>
            <a:pPr algn="just">
              <a:buFont typeface="Wingdings" pitchFamily="2" charset="2"/>
              <a:buChar char="q"/>
            </a:pPr>
            <a:r>
              <a:rPr lang="en-GB" sz="2400" b="0" dirty="0" smtClean="0"/>
              <a:t> It is </a:t>
            </a:r>
            <a:r>
              <a:rPr lang="en-GB" sz="2400" b="0" dirty="0" smtClean="0">
                <a:solidFill>
                  <a:srgbClr val="00518E"/>
                </a:solidFill>
              </a:rPr>
              <a:t>constructed by reading the data set one transaction at a time and mapping each transaction onto a path in the FP-tree</a:t>
            </a:r>
            <a:r>
              <a:rPr lang="en-GB" sz="2400" b="0" dirty="0" smtClean="0"/>
              <a:t>. </a:t>
            </a:r>
          </a:p>
          <a:p>
            <a:pPr algn="just">
              <a:buFont typeface="Wingdings" pitchFamily="2" charset="2"/>
              <a:buChar char="q"/>
            </a:pPr>
            <a:r>
              <a:rPr lang="en-GB" sz="2400" b="0" dirty="0" smtClean="0"/>
              <a:t> As different transactions can have several items in common, their paths might overlap. </a:t>
            </a:r>
          </a:p>
          <a:p>
            <a:pPr algn="just">
              <a:buFont typeface="Wingdings" pitchFamily="2" charset="2"/>
              <a:buChar char="q"/>
            </a:pPr>
            <a:r>
              <a:rPr lang="en-GB" sz="2400" b="0" dirty="0" smtClean="0"/>
              <a:t> </a:t>
            </a:r>
            <a:r>
              <a:rPr lang="en-GB" sz="2400" b="0" dirty="0" smtClean="0">
                <a:solidFill>
                  <a:srgbClr val="00518E"/>
                </a:solidFill>
              </a:rPr>
              <a:t>The more the paths overlap with one another, the more compression we can achieve using the FP-tree structure</a:t>
            </a:r>
            <a:r>
              <a:rPr lang="en-GB" sz="2400" b="0" dirty="0" smtClean="0"/>
              <a:t>.</a:t>
            </a:r>
          </a:p>
          <a:p>
            <a:pPr algn="just">
              <a:buFont typeface="Wingdings" pitchFamily="2" charset="2"/>
              <a:buChar char="q"/>
            </a:pPr>
            <a:r>
              <a:rPr lang="en-GB" sz="2400" b="0" dirty="0" smtClean="0"/>
              <a:t> </a:t>
            </a:r>
            <a:r>
              <a:rPr lang="en-GB" sz="2400" b="0" dirty="0" smtClean="0">
                <a:solidFill>
                  <a:srgbClr val="C00000"/>
                </a:solidFill>
              </a:rPr>
              <a:t>If the size of the FP-tree is small enough to fit into main memory, this will allow us to extract frequent </a:t>
            </a:r>
            <a:r>
              <a:rPr lang="en-GB" sz="2400" b="0" dirty="0" err="1" smtClean="0">
                <a:solidFill>
                  <a:srgbClr val="C00000"/>
                </a:solidFill>
              </a:rPr>
              <a:t>itemsets</a:t>
            </a:r>
            <a:r>
              <a:rPr lang="en-GB" sz="2400" b="0" dirty="0" smtClean="0">
                <a:solidFill>
                  <a:srgbClr val="C00000"/>
                </a:solidFill>
              </a:rPr>
              <a:t> directly from the structure in memory instead of making repeated passes over the data stored on disk</a:t>
            </a:r>
            <a:r>
              <a:rPr lang="en-GB" sz="2400" b="0" dirty="0" smtClean="0"/>
              <a:t>.</a:t>
            </a:r>
            <a:endParaRPr lang="en-US" sz="2400" b="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mtClean="0"/>
              <a:t>Definition: Association Rule</a:t>
            </a:r>
          </a:p>
        </p:txBody>
      </p:sp>
      <p:grpSp>
        <p:nvGrpSpPr>
          <p:cNvPr id="2" name="Group 23"/>
          <p:cNvGrpSpPr>
            <a:grpSpLocks/>
          </p:cNvGrpSpPr>
          <p:nvPr/>
        </p:nvGrpSpPr>
        <p:grpSpPr bwMode="auto">
          <a:xfrm>
            <a:off x="4784725" y="3733800"/>
            <a:ext cx="3978275" cy="2451100"/>
            <a:chOff x="3014" y="2304"/>
            <a:chExt cx="2574" cy="1592"/>
          </a:xfrm>
        </p:grpSpPr>
        <p:sp>
          <p:nvSpPr>
            <p:cNvPr id="7174" name="Text Box 11"/>
            <p:cNvSpPr txBox="1">
              <a:spLocks noChangeArrowheads="1"/>
            </p:cNvSpPr>
            <p:nvPr/>
          </p:nvSpPr>
          <p:spPr bwMode="auto">
            <a:xfrm>
              <a:off x="3264" y="2304"/>
              <a:ext cx="747"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2000" b="0">
                  <a:solidFill>
                    <a:srgbClr val="FF0000"/>
                  </a:solidFill>
                  <a:latin typeface="Times New Roman" pitchFamily="18" charset="0"/>
                </a:rPr>
                <a:t>Example:</a:t>
              </a:r>
              <a:endParaRPr lang="en-US" altLang="en-US" b="0">
                <a:solidFill>
                  <a:srgbClr val="FF0000"/>
                </a:solidFill>
                <a:latin typeface="Times New Roman" pitchFamily="18" charset="0"/>
              </a:endParaRPr>
            </a:p>
          </p:txBody>
        </p:sp>
        <p:graphicFrame>
          <p:nvGraphicFramePr>
            <p:cNvPr id="7175" name="Object 12"/>
            <p:cNvGraphicFramePr>
              <a:graphicFrameLocks noChangeAspect="1"/>
            </p:cNvGraphicFramePr>
            <p:nvPr/>
          </p:nvGraphicFramePr>
          <p:xfrm>
            <a:off x="3711" y="2545"/>
            <a:ext cx="1877" cy="239"/>
          </p:xfrm>
          <a:graphic>
            <a:graphicData uri="http://schemas.openxmlformats.org/presentationml/2006/ole">
              <mc:AlternateContent xmlns:mc="http://schemas.openxmlformats.org/markup-compatibility/2006">
                <mc:Choice xmlns:v="urn:schemas-microsoft-com:vml" Requires="v">
                  <p:oleObj spid="_x0000_s7322" name="Equation" r:id="rId3" imgW="1574800" imgH="203200" progId="">
                    <p:embed/>
                  </p:oleObj>
                </mc:Choice>
                <mc:Fallback>
                  <p:oleObj name="Equation" r:id="rId3" imgW="1574800" imgH="203200" progId="">
                    <p:embed/>
                    <p:pic>
                      <p:nvPicPr>
                        <p:cNvPr id="0" name="Picture 1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1" y="2545"/>
                          <a:ext cx="1877" cy="23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6" name="Object 13"/>
            <p:cNvGraphicFramePr>
              <a:graphicFrameLocks noChangeAspect="1"/>
            </p:cNvGraphicFramePr>
            <p:nvPr/>
          </p:nvGraphicFramePr>
          <p:xfrm>
            <a:off x="3060" y="2928"/>
            <a:ext cx="2460" cy="445"/>
          </p:xfrm>
          <a:graphic>
            <a:graphicData uri="http://schemas.openxmlformats.org/presentationml/2006/ole">
              <mc:AlternateContent xmlns:mc="http://schemas.openxmlformats.org/markup-compatibility/2006">
                <mc:Choice xmlns:v="urn:schemas-microsoft-com:vml" Requires="v">
                  <p:oleObj spid="_x0000_s7323" name="Equation" r:id="rId5" imgW="4318000" imgH="787400" progId="">
                    <p:embed/>
                  </p:oleObj>
                </mc:Choice>
                <mc:Fallback>
                  <p:oleObj name="Equation" r:id="rId5" imgW="4318000" imgH="787400" progId="">
                    <p:embed/>
                    <p:pic>
                      <p:nvPicPr>
                        <p:cNvPr id="0" name="Picture 14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0" y="2928"/>
                          <a:ext cx="2460" cy="445"/>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7" name="Object 14"/>
            <p:cNvGraphicFramePr>
              <a:graphicFrameLocks noChangeAspect="1"/>
            </p:cNvGraphicFramePr>
            <p:nvPr/>
          </p:nvGraphicFramePr>
          <p:xfrm>
            <a:off x="3014" y="3456"/>
            <a:ext cx="2475" cy="440"/>
          </p:xfrm>
          <a:graphic>
            <a:graphicData uri="http://schemas.openxmlformats.org/presentationml/2006/ole">
              <mc:AlternateContent xmlns:mc="http://schemas.openxmlformats.org/markup-compatibility/2006">
                <mc:Choice xmlns:v="urn:schemas-microsoft-com:vml" Requires="v">
                  <p:oleObj spid="_x0000_s7324" name="Equation" r:id="rId7" imgW="4470400" imgH="787400" progId="">
                    <p:embed/>
                  </p:oleObj>
                </mc:Choice>
                <mc:Fallback>
                  <p:oleObj name="Equation" r:id="rId7" imgW="4470400" imgH="787400" progId="">
                    <p:embed/>
                    <p:pic>
                      <p:nvPicPr>
                        <p:cNvPr id="0" name="Picture 14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14" y="3456"/>
                          <a:ext cx="2475" cy="44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10387" name="Rectangle 19"/>
          <p:cNvSpPr>
            <a:spLocks noChangeArrowheads="1"/>
          </p:cNvSpPr>
          <p:nvPr/>
        </p:nvSpPr>
        <p:spPr bwMode="auto">
          <a:xfrm>
            <a:off x="304800" y="1066800"/>
            <a:ext cx="48768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r>
              <a:rPr lang="en-US" altLang="en-US" sz="2000"/>
              <a:t>Association Rule</a:t>
            </a:r>
          </a:p>
          <a:p>
            <a:pPr lvl="1"/>
            <a:r>
              <a:rPr lang="en-US" altLang="en-US" sz="1800" b="0"/>
              <a:t>An implication expression of the form X </a:t>
            </a:r>
            <a:r>
              <a:rPr lang="en-US" altLang="en-US" sz="1800" b="0">
                <a:sym typeface="Symbol" pitchFamily="18" charset="2"/>
              </a:rPr>
              <a:t> Y, where X and Y are itemsets</a:t>
            </a:r>
          </a:p>
          <a:p>
            <a:pPr lvl="1"/>
            <a:r>
              <a:rPr lang="en-US" altLang="en-US" sz="1800" b="0"/>
              <a:t>Example:</a:t>
            </a:r>
            <a:br>
              <a:rPr lang="en-US" altLang="en-US" sz="1800" b="0"/>
            </a:br>
            <a:r>
              <a:rPr lang="en-US" altLang="en-US" sz="1800" b="0"/>
              <a:t>   {Milk, Diaper} </a:t>
            </a:r>
            <a:r>
              <a:rPr lang="en-US" altLang="en-US" sz="1800" b="0">
                <a:sym typeface="Symbol" pitchFamily="18" charset="2"/>
              </a:rPr>
              <a:t> {Beer}</a:t>
            </a:r>
            <a:r>
              <a:rPr lang="en-US" altLang="en-US" sz="1800" b="0"/>
              <a:t> </a:t>
            </a:r>
          </a:p>
          <a:p>
            <a:pPr lvl="1">
              <a:buFont typeface="Arial" charset="0"/>
              <a:buNone/>
            </a:pPr>
            <a:endParaRPr lang="en-US" altLang="en-US" sz="1800"/>
          </a:p>
          <a:p>
            <a:r>
              <a:rPr lang="en-US" altLang="en-US" sz="2000"/>
              <a:t>Rule Evaluation Metrics</a:t>
            </a:r>
            <a:endParaRPr lang="en-US" altLang="en-US" sz="2000">
              <a:sym typeface="Symbol" pitchFamily="18" charset="2"/>
            </a:endParaRPr>
          </a:p>
          <a:p>
            <a:pPr lvl="1"/>
            <a:r>
              <a:rPr lang="en-US" altLang="en-US" sz="1800" b="0"/>
              <a:t>Support (s)</a:t>
            </a:r>
          </a:p>
          <a:p>
            <a:pPr lvl="2"/>
            <a:r>
              <a:rPr lang="en-US" altLang="en-US" sz="1600" b="0"/>
              <a:t>Fraction of transactions that contain both X and Y</a:t>
            </a:r>
          </a:p>
          <a:p>
            <a:pPr lvl="1"/>
            <a:r>
              <a:rPr lang="en-US" altLang="en-US" sz="1800" b="0"/>
              <a:t>Confidence (c)</a:t>
            </a:r>
          </a:p>
          <a:p>
            <a:pPr lvl="2"/>
            <a:r>
              <a:rPr lang="en-US" altLang="en-US" sz="1600" b="0"/>
              <a:t>Measures how often items in Y </a:t>
            </a:r>
            <a:br>
              <a:rPr lang="en-US" altLang="en-US" sz="1600" b="0"/>
            </a:br>
            <a:r>
              <a:rPr lang="en-US" altLang="en-US" sz="1600" b="0"/>
              <a:t>appear in transactions that</a:t>
            </a:r>
            <a:br>
              <a:rPr lang="en-US" altLang="en-US" sz="1600" b="0"/>
            </a:br>
            <a:r>
              <a:rPr lang="en-US" altLang="en-US" sz="1600" b="0"/>
              <a:t>contain X</a:t>
            </a:r>
          </a:p>
        </p:txBody>
      </p:sp>
      <p:graphicFrame>
        <p:nvGraphicFramePr>
          <p:cNvPr id="7173" name="Object 21"/>
          <p:cNvGraphicFramePr>
            <a:graphicFrameLocks noGrp="1" noChangeAspect="1"/>
          </p:cNvGraphicFramePr>
          <p:nvPr>
            <p:ph idx="1"/>
          </p:nvPr>
        </p:nvGraphicFramePr>
        <p:xfrm>
          <a:off x="5413375" y="1352550"/>
          <a:ext cx="3579813" cy="2152650"/>
        </p:xfrm>
        <a:graphic>
          <a:graphicData uri="http://schemas.openxmlformats.org/presentationml/2006/ole">
            <mc:AlternateContent xmlns:mc="http://schemas.openxmlformats.org/markup-compatibility/2006">
              <mc:Choice xmlns:v="urn:schemas-microsoft-com:vml" Requires="v">
                <p:oleObj spid="_x0000_s7325" name="Document" r:id="rId10" imgW="3352666" imgH="2016134" progId="Word.Document.8">
                  <p:embed/>
                </p:oleObj>
              </mc:Choice>
              <mc:Fallback>
                <p:oleObj name="Document" r:id="rId10" imgW="3352666" imgH="2016134" progId="Word.Document.8">
                  <p:embed/>
                  <p:pic>
                    <p:nvPicPr>
                      <p:cNvPr id="0" name="Picture 149"/>
                      <p:cNvPicPr>
                        <a:picLocks noGrp="1"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3375" y="1352550"/>
                        <a:ext cx="3579813" cy="2152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9"/>
          <p:cNvSpPr/>
          <p:nvPr/>
        </p:nvSpPr>
        <p:spPr bwMode="auto">
          <a:xfrm>
            <a:off x="457200" y="6248400"/>
            <a:ext cx="67056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0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10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10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10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10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0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10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10387">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0387"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174082" name="Picture 2"/>
          <p:cNvPicPr>
            <a:picLocks noChangeAspect="1" noChangeArrowheads="1"/>
          </p:cNvPicPr>
          <p:nvPr/>
        </p:nvPicPr>
        <p:blipFill>
          <a:blip r:embed="rId2" cstate="print"/>
          <a:srcRect/>
          <a:stretch>
            <a:fillRect/>
          </a:stretch>
        </p:blipFill>
        <p:spPr bwMode="auto">
          <a:xfrm>
            <a:off x="2395538" y="747713"/>
            <a:ext cx="4352925" cy="5362575"/>
          </a:xfrm>
          <a:prstGeom prst="rect">
            <a:avLst/>
          </a:prstGeom>
          <a:noFill/>
          <a:ln w="9525">
            <a:noFill/>
            <a:miter lim="800000"/>
            <a:headEnd/>
            <a:tailEnd/>
          </a:ln>
        </p:spPr>
      </p:pic>
      <p:pic>
        <p:nvPicPr>
          <p:cNvPr id="174083" name="Picture 3"/>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solidFill>
              <a:srgbClr val="7D0508"/>
            </a:solid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7171194"/>
          </a:xfrm>
          <a:prstGeom prst="rect">
            <a:avLst/>
          </a:prstGeom>
          <a:solidFill>
            <a:srgbClr val="FFFFCC"/>
          </a:solidFill>
          <a:ln>
            <a:solidFill>
              <a:srgbClr val="7D0508"/>
            </a:solidFill>
          </a:ln>
        </p:spPr>
        <p:txBody>
          <a:bodyPr wrap="square">
            <a:spAutoFit/>
          </a:bodyPr>
          <a:lstStyle/>
          <a:p>
            <a:pPr algn="just">
              <a:buFont typeface="Wingdings" pitchFamily="2" charset="2"/>
              <a:buChar char="ü"/>
            </a:pPr>
            <a:r>
              <a:rPr lang="en-GB" sz="2400" b="0" dirty="0" smtClean="0"/>
              <a:t> </a:t>
            </a:r>
            <a:r>
              <a:rPr lang="en-GB" sz="2400" b="0" dirty="0" smtClean="0">
                <a:solidFill>
                  <a:srgbClr val="00518E"/>
                </a:solidFill>
              </a:rPr>
              <a:t>Figure C shows a data set that contains ten transactions and five items. The structures of the FP-tree after reading the first three transactions are also depicted in the diagram</a:t>
            </a:r>
            <a:r>
              <a:rPr lang="en-GB" sz="2400" b="0" dirty="0" smtClean="0"/>
              <a:t>. </a:t>
            </a:r>
          </a:p>
          <a:p>
            <a:pPr algn="just">
              <a:buFont typeface="Wingdings" pitchFamily="2" charset="2"/>
              <a:buChar char="ü"/>
            </a:pPr>
            <a:r>
              <a:rPr lang="en-GB" sz="2400" b="0" dirty="0" smtClean="0"/>
              <a:t> </a:t>
            </a:r>
            <a:r>
              <a:rPr lang="en-GB" sz="2400" b="0" dirty="0" smtClean="0">
                <a:solidFill>
                  <a:srgbClr val="C00000"/>
                </a:solidFill>
              </a:rPr>
              <a:t>Each node in the tree contains the label of an item along with a counter that shows the number of transactions mapped onto the given path. </a:t>
            </a:r>
          </a:p>
          <a:p>
            <a:pPr algn="just"/>
            <a:r>
              <a:rPr lang="en-GB" sz="2200" b="0" dirty="0" smtClean="0">
                <a:solidFill>
                  <a:srgbClr val="00518E"/>
                </a:solidFill>
              </a:rPr>
              <a:t>Initially, the FP-tree contains only the root node represented by the null symbol. The FP-tree is subsequently extended in the following way</a:t>
            </a:r>
            <a:r>
              <a:rPr lang="en-GB" sz="2200" b="0" dirty="0" smtClean="0"/>
              <a:t>:</a:t>
            </a:r>
          </a:p>
          <a:p>
            <a:pPr marL="457200" indent="-457200" algn="just">
              <a:buAutoNum type="arabicPeriod"/>
            </a:pPr>
            <a:r>
              <a:rPr lang="en-GB" sz="2400" b="0" dirty="0" smtClean="0">
                <a:solidFill>
                  <a:srgbClr val="C00000"/>
                </a:solidFill>
              </a:rPr>
              <a:t>The data set is scanned once to determine the support count of each item.</a:t>
            </a:r>
            <a:r>
              <a:rPr lang="en-GB" sz="2400" b="0" dirty="0" smtClean="0"/>
              <a:t> Infrequent items are discarded,  while the frequent items are sorted in decreasing support counts inside every transaction of the data set. </a:t>
            </a:r>
            <a:r>
              <a:rPr lang="en-GB" sz="2400" b="0" dirty="0" smtClean="0">
                <a:solidFill>
                  <a:srgbClr val="00518E"/>
                </a:solidFill>
              </a:rPr>
              <a:t>For the data set shown in Figure C, </a:t>
            </a:r>
            <a:r>
              <a:rPr lang="en-GB" sz="2400" b="0" i="1" dirty="0" smtClean="0">
                <a:solidFill>
                  <a:srgbClr val="00518E"/>
                </a:solidFill>
              </a:rPr>
              <a:t>a is the most frequent item, followed </a:t>
            </a:r>
            <a:r>
              <a:rPr lang="en-GB" sz="2400" b="0" dirty="0" smtClean="0">
                <a:solidFill>
                  <a:srgbClr val="00518E"/>
                </a:solidFill>
              </a:rPr>
              <a:t>by </a:t>
            </a:r>
            <a:r>
              <a:rPr lang="en-GB" sz="2400" b="0" i="1" dirty="0" smtClean="0">
                <a:solidFill>
                  <a:srgbClr val="00518E"/>
                </a:solidFill>
              </a:rPr>
              <a:t>b, c, d, and e. </a:t>
            </a:r>
          </a:p>
          <a:p>
            <a:pPr marL="457200" indent="-457200" algn="just"/>
            <a:endParaRPr lang="en-GB" sz="800" b="0" i="1" dirty="0" smtClean="0">
              <a:solidFill>
                <a:srgbClr val="00518E"/>
              </a:solidFill>
            </a:endParaRPr>
          </a:p>
          <a:p>
            <a:pPr algn="just"/>
            <a:r>
              <a:rPr lang="en-GB" sz="2400" b="0" dirty="0" smtClean="0"/>
              <a:t>2. </a:t>
            </a:r>
            <a:r>
              <a:rPr lang="en-GB" sz="2400" b="0" dirty="0" smtClean="0">
                <a:solidFill>
                  <a:srgbClr val="00518E"/>
                </a:solidFill>
              </a:rPr>
              <a:t>The algorithm makes a second pass over the data to construct the </a:t>
            </a:r>
            <a:r>
              <a:rPr lang="en-GB" sz="2400" b="0" dirty="0" err="1" smtClean="0">
                <a:solidFill>
                  <a:srgbClr val="00518E"/>
                </a:solidFill>
              </a:rPr>
              <a:t>FPtree</a:t>
            </a:r>
            <a:r>
              <a:rPr lang="en-GB" sz="2400" b="0" dirty="0" smtClean="0"/>
              <a:t>. </a:t>
            </a:r>
            <a:r>
              <a:rPr lang="en-GB" sz="2400" b="0" dirty="0" smtClean="0">
                <a:solidFill>
                  <a:srgbClr val="C00000"/>
                </a:solidFill>
              </a:rPr>
              <a:t>After reading the first transaction, </a:t>
            </a:r>
            <a:r>
              <a:rPr lang="en-GB" sz="2400" b="0" i="1" dirty="0" smtClean="0">
                <a:solidFill>
                  <a:srgbClr val="C00000"/>
                </a:solidFill>
              </a:rPr>
              <a:t>{a, b}, the nodes </a:t>
            </a:r>
            <a:r>
              <a:rPr lang="en-GB" sz="2400" b="0" i="1" dirty="0" err="1" smtClean="0">
                <a:solidFill>
                  <a:srgbClr val="C00000"/>
                </a:solidFill>
              </a:rPr>
              <a:t>labeled</a:t>
            </a:r>
            <a:r>
              <a:rPr lang="en-GB" sz="2400" b="0" i="1" dirty="0" smtClean="0">
                <a:solidFill>
                  <a:srgbClr val="C00000"/>
                </a:solidFill>
              </a:rPr>
              <a:t> as a </a:t>
            </a:r>
            <a:r>
              <a:rPr lang="en-GB" sz="2400" b="0" dirty="0" smtClean="0">
                <a:solidFill>
                  <a:srgbClr val="C00000"/>
                </a:solidFill>
              </a:rPr>
              <a:t>and </a:t>
            </a:r>
            <a:r>
              <a:rPr lang="en-GB" sz="2400" b="0" i="1" dirty="0" smtClean="0">
                <a:solidFill>
                  <a:srgbClr val="C00000"/>
                </a:solidFill>
              </a:rPr>
              <a:t>b are created. A path is then formed from null → a → b to encode </a:t>
            </a:r>
            <a:r>
              <a:rPr lang="en-GB" sz="2400" b="0" dirty="0" smtClean="0">
                <a:solidFill>
                  <a:srgbClr val="C00000"/>
                </a:solidFill>
              </a:rPr>
              <a:t>the transaction.  Every node along the path has a frequency count of 1.</a:t>
            </a:r>
            <a:endParaRPr lang="en-US" sz="2400" b="0" dirty="0">
              <a:solidFill>
                <a:srgbClr val="C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6001643"/>
          </a:xfrm>
          <a:prstGeom prst="rect">
            <a:avLst/>
          </a:prstGeom>
          <a:solidFill>
            <a:srgbClr val="FFFFCC"/>
          </a:solidFill>
          <a:ln>
            <a:solidFill>
              <a:schemeClr val="tx1"/>
            </a:solidFill>
          </a:ln>
        </p:spPr>
        <p:txBody>
          <a:bodyPr wrap="square">
            <a:spAutoFit/>
          </a:bodyPr>
          <a:lstStyle/>
          <a:p>
            <a:pPr algn="just"/>
            <a:r>
              <a:rPr lang="en-GB" sz="2400" b="0" dirty="0" smtClean="0"/>
              <a:t>3. </a:t>
            </a:r>
            <a:r>
              <a:rPr lang="en-GB" sz="2400" b="0" dirty="0" smtClean="0">
                <a:solidFill>
                  <a:srgbClr val="C00000"/>
                </a:solidFill>
              </a:rPr>
              <a:t>After reading the second transaction, </a:t>
            </a:r>
            <a:r>
              <a:rPr lang="en-GB" sz="2400" b="0" i="1" dirty="0" smtClean="0">
                <a:solidFill>
                  <a:srgbClr val="C00000"/>
                </a:solidFill>
              </a:rPr>
              <a:t>{</a:t>
            </a:r>
            <a:r>
              <a:rPr lang="en-GB" sz="2400" b="0" i="1" dirty="0" err="1" smtClean="0">
                <a:solidFill>
                  <a:srgbClr val="C00000"/>
                </a:solidFill>
              </a:rPr>
              <a:t>b,c,d</a:t>
            </a:r>
            <a:r>
              <a:rPr lang="en-GB" sz="2400" b="0" i="1" dirty="0" smtClean="0">
                <a:solidFill>
                  <a:srgbClr val="C00000"/>
                </a:solidFill>
              </a:rPr>
              <a:t>}, a new set of nodes is </a:t>
            </a:r>
            <a:r>
              <a:rPr lang="en-GB" sz="2400" b="0" dirty="0" smtClean="0">
                <a:solidFill>
                  <a:srgbClr val="C00000"/>
                </a:solidFill>
              </a:rPr>
              <a:t>created for items </a:t>
            </a:r>
            <a:r>
              <a:rPr lang="en-GB" sz="2400" b="0" i="1" dirty="0" smtClean="0">
                <a:solidFill>
                  <a:srgbClr val="C00000"/>
                </a:solidFill>
              </a:rPr>
              <a:t>b, c, and d. </a:t>
            </a:r>
          </a:p>
          <a:p>
            <a:pPr algn="just"/>
            <a:r>
              <a:rPr lang="en-GB" sz="2400" b="0" i="1" dirty="0" smtClean="0">
                <a:solidFill>
                  <a:srgbClr val="00518E"/>
                </a:solidFill>
              </a:rPr>
              <a:t>A path is then formed to represent the </a:t>
            </a:r>
            <a:r>
              <a:rPr lang="en-GB" sz="2400" b="0" dirty="0" smtClean="0">
                <a:solidFill>
                  <a:srgbClr val="00518E"/>
                </a:solidFill>
              </a:rPr>
              <a:t>transaction by connecting the nodes null </a:t>
            </a:r>
            <a:r>
              <a:rPr lang="en-GB" sz="2400" b="0" i="1" dirty="0" smtClean="0">
                <a:solidFill>
                  <a:srgbClr val="00518E"/>
                </a:solidFill>
              </a:rPr>
              <a:t>→ b → c → d. </a:t>
            </a:r>
          </a:p>
          <a:p>
            <a:pPr algn="just"/>
            <a:endParaRPr lang="en-GB" sz="800" b="0" i="1" dirty="0" smtClean="0"/>
          </a:p>
          <a:p>
            <a:pPr algn="just"/>
            <a:r>
              <a:rPr lang="en-GB" sz="2400" b="0" i="1" dirty="0" smtClean="0">
                <a:solidFill>
                  <a:srgbClr val="C00000"/>
                </a:solidFill>
              </a:rPr>
              <a:t>Every node </a:t>
            </a:r>
            <a:r>
              <a:rPr lang="en-GB" sz="2400" b="0" dirty="0" smtClean="0">
                <a:solidFill>
                  <a:srgbClr val="C00000"/>
                </a:solidFill>
              </a:rPr>
              <a:t>along this path also has a frequency count equal to one.  Although the first two transactions have an item in common, which is </a:t>
            </a:r>
            <a:r>
              <a:rPr lang="en-GB" sz="2400" b="0" i="1" dirty="0" smtClean="0">
                <a:solidFill>
                  <a:srgbClr val="C00000"/>
                </a:solidFill>
              </a:rPr>
              <a:t>b, their paths </a:t>
            </a:r>
            <a:r>
              <a:rPr lang="en-GB" sz="2400" b="0" dirty="0" smtClean="0">
                <a:solidFill>
                  <a:srgbClr val="C00000"/>
                </a:solidFill>
              </a:rPr>
              <a:t>are disjoint because the transactions do not share a common prefix.</a:t>
            </a:r>
          </a:p>
          <a:p>
            <a:pPr algn="just"/>
            <a:endParaRPr lang="en-GB" sz="800" b="0" dirty="0" smtClean="0"/>
          </a:p>
          <a:p>
            <a:pPr algn="just"/>
            <a:r>
              <a:rPr lang="en-GB" sz="2400" b="0" dirty="0" smtClean="0"/>
              <a:t>4. </a:t>
            </a:r>
            <a:r>
              <a:rPr lang="en-GB" sz="2400" b="0" dirty="0" smtClean="0">
                <a:solidFill>
                  <a:srgbClr val="00518E"/>
                </a:solidFill>
              </a:rPr>
              <a:t>The third transaction, </a:t>
            </a:r>
            <a:r>
              <a:rPr lang="en-GB" sz="2400" b="0" i="1" dirty="0" smtClean="0">
                <a:solidFill>
                  <a:srgbClr val="00518E"/>
                </a:solidFill>
              </a:rPr>
              <a:t>{</a:t>
            </a:r>
            <a:r>
              <a:rPr lang="en-GB" sz="2400" b="0" i="1" dirty="0" err="1" smtClean="0">
                <a:solidFill>
                  <a:srgbClr val="00518E"/>
                </a:solidFill>
              </a:rPr>
              <a:t>a,c,d,e</a:t>
            </a:r>
            <a:r>
              <a:rPr lang="en-GB" sz="2400" b="0" i="1" dirty="0" smtClean="0">
                <a:solidFill>
                  <a:srgbClr val="00518E"/>
                </a:solidFill>
              </a:rPr>
              <a:t>}, shares a common prefix item (which </a:t>
            </a:r>
            <a:r>
              <a:rPr lang="en-GB" sz="2400" b="0" dirty="0" smtClean="0">
                <a:solidFill>
                  <a:srgbClr val="00518E"/>
                </a:solidFill>
              </a:rPr>
              <a:t>is </a:t>
            </a:r>
            <a:r>
              <a:rPr lang="en-GB" sz="2400" b="0" i="1" dirty="0" smtClean="0">
                <a:solidFill>
                  <a:srgbClr val="00518E"/>
                </a:solidFill>
              </a:rPr>
              <a:t>a) with the first transaction. </a:t>
            </a:r>
            <a:r>
              <a:rPr lang="en-GB" sz="2400" b="0" i="1" dirty="0" smtClean="0">
                <a:solidFill>
                  <a:srgbClr val="C00000"/>
                </a:solidFill>
              </a:rPr>
              <a:t>As a result, the path for the third </a:t>
            </a:r>
            <a:r>
              <a:rPr lang="en-GB" sz="2400" b="0" dirty="0" smtClean="0">
                <a:solidFill>
                  <a:srgbClr val="C00000"/>
                </a:solidFill>
              </a:rPr>
              <a:t>transaction, null </a:t>
            </a:r>
            <a:r>
              <a:rPr lang="en-GB" sz="2400" b="0" i="1" dirty="0" smtClean="0">
                <a:solidFill>
                  <a:srgbClr val="C00000"/>
                </a:solidFill>
              </a:rPr>
              <a:t>→ a → c → d → e, overlaps with the path for the </a:t>
            </a:r>
            <a:r>
              <a:rPr lang="en-GB" sz="2400" b="0" dirty="0" smtClean="0">
                <a:solidFill>
                  <a:srgbClr val="C00000"/>
                </a:solidFill>
              </a:rPr>
              <a:t>first transaction, null </a:t>
            </a:r>
            <a:r>
              <a:rPr lang="en-GB" sz="2400" b="0" i="1" dirty="0" smtClean="0">
                <a:solidFill>
                  <a:srgbClr val="C00000"/>
                </a:solidFill>
              </a:rPr>
              <a:t>→ a → b. </a:t>
            </a:r>
          </a:p>
          <a:p>
            <a:pPr algn="just"/>
            <a:r>
              <a:rPr lang="en-GB" sz="2400" b="0" i="1" dirty="0" smtClean="0">
                <a:solidFill>
                  <a:srgbClr val="00518E"/>
                </a:solidFill>
              </a:rPr>
              <a:t>Because of their overlapping path, the </a:t>
            </a:r>
            <a:r>
              <a:rPr lang="en-GB" sz="2400" b="0" dirty="0" smtClean="0">
                <a:solidFill>
                  <a:srgbClr val="00518E"/>
                </a:solidFill>
              </a:rPr>
              <a:t>frequency count for node </a:t>
            </a:r>
            <a:r>
              <a:rPr lang="en-GB" sz="2400" b="0" i="1" dirty="0" smtClean="0">
                <a:solidFill>
                  <a:srgbClr val="00518E"/>
                </a:solidFill>
              </a:rPr>
              <a:t>a is incremented to two, while the frequency </a:t>
            </a:r>
            <a:r>
              <a:rPr lang="en-GB" sz="2400" b="0" dirty="0" smtClean="0">
                <a:solidFill>
                  <a:srgbClr val="00518E"/>
                </a:solidFill>
              </a:rPr>
              <a:t>counts for the newly created nodes, </a:t>
            </a:r>
            <a:r>
              <a:rPr lang="en-GB" sz="2400" b="0" i="1" dirty="0" smtClean="0">
                <a:solidFill>
                  <a:srgbClr val="00518E"/>
                </a:solidFill>
              </a:rPr>
              <a:t>c, d, and e, are equal to one</a:t>
            </a:r>
            <a:r>
              <a:rPr lang="en-GB" sz="2400" b="0" i="1" dirty="0" smtClean="0"/>
              <a:t>.</a:t>
            </a:r>
          </a:p>
          <a:p>
            <a:pPr algn="just"/>
            <a:endParaRPr lang="en-GB" sz="800" b="0" i="1" dirty="0" smtClean="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
        <p:nvSpPr>
          <p:cNvPr id="3" name="Rectangle 2"/>
          <p:cNvSpPr/>
          <p:nvPr/>
        </p:nvSpPr>
        <p:spPr>
          <a:xfrm>
            <a:off x="0" y="0"/>
            <a:ext cx="9144000" cy="1569660"/>
          </a:xfrm>
          <a:prstGeom prst="rect">
            <a:avLst/>
          </a:prstGeom>
          <a:solidFill>
            <a:srgbClr val="FFFFCC"/>
          </a:solidFill>
          <a:ln>
            <a:solidFill>
              <a:schemeClr val="tx1"/>
            </a:solidFill>
          </a:ln>
        </p:spPr>
        <p:txBody>
          <a:bodyPr wrap="square">
            <a:spAutoFit/>
          </a:bodyPr>
          <a:lstStyle/>
          <a:p>
            <a:pPr algn="just"/>
            <a:r>
              <a:rPr lang="en-GB" sz="2400" b="0" dirty="0" smtClean="0"/>
              <a:t>5. </a:t>
            </a:r>
            <a:r>
              <a:rPr lang="en-GB" sz="2400" b="0" dirty="0" smtClean="0">
                <a:solidFill>
                  <a:srgbClr val="C00000"/>
                </a:solidFill>
              </a:rPr>
              <a:t>This process continues until every transaction has been mapped onto one of the paths given in the FP-tree. The resulting FP-tree after reading all the transactions is shown at the bottom of Figure C.</a:t>
            </a:r>
            <a:endParaRPr lang="en-US" sz="2400" dirty="0">
              <a:solidFill>
                <a:srgbClr val="C00000"/>
              </a:solidFill>
            </a:endParaRPr>
          </a:p>
        </p:txBody>
      </p:sp>
      <p:pic>
        <p:nvPicPr>
          <p:cNvPr id="5" name="Picture 3"/>
          <p:cNvPicPr>
            <a:picLocks noChangeAspect="1" noChangeArrowheads="1"/>
          </p:cNvPicPr>
          <p:nvPr/>
        </p:nvPicPr>
        <p:blipFill>
          <a:blip r:embed="rId2" cstate="print"/>
          <a:srcRect/>
          <a:stretch>
            <a:fillRect/>
          </a:stretch>
        </p:blipFill>
        <p:spPr bwMode="auto">
          <a:xfrm>
            <a:off x="1" y="1600200"/>
            <a:ext cx="2133600" cy="914400"/>
          </a:xfrm>
          <a:prstGeom prst="rect">
            <a:avLst/>
          </a:prstGeom>
          <a:noFill/>
          <a:ln w="9525">
            <a:solidFill>
              <a:schemeClr val="tx1"/>
            </a:solidFill>
            <a:miter lim="800000"/>
            <a:headEnd/>
            <a:tailEnd/>
          </a:ln>
        </p:spPr>
      </p:pic>
      <p:sp>
        <p:nvSpPr>
          <p:cNvPr id="6" name="Rectangle 5"/>
          <p:cNvSpPr/>
          <p:nvPr/>
        </p:nvSpPr>
        <p:spPr>
          <a:xfrm>
            <a:off x="2209800" y="1600200"/>
            <a:ext cx="6934200" cy="2677656"/>
          </a:xfrm>
          <a:prstGeom prst="rect">
            <a:avLst/>
          </a:prstGeom>
          <a:solidFill>
            <a:srgbClr val="FFFFCC"/>
          </a:solidFill>
          <a:ln>
            <a:solidFill>
              <a:schemeClr val="tx1"/>
            </a:solidFill>
          </a:ln>
        </p:spPr>
        <p:txBody>
          <a:bodyPr wrap="square">
            <a:spAutoFit/>
          </a:bodyPr>
          <a:lstStyle/>
          <a:p>
            <a:r>
              <a:rPr lang="en-GB" sz="2400" b="0" dirty="0" smtClean="0"/>
              <a:t>Q1. What does </a:t>
            </a:r>
            <a:r>
              <a:rPr lang="en-GB" sz="2400" b="0" dirty="0" err="1" smtClean="0"/>
              <a:t>Apriori</a:t>
            </a:r>
            <a:r>
              <a:rPr lang="en-GB" sz="2400" b="0" dirty="0" smtClean="0"/>
              <a:t> algorithm do? </a:t>
            </a:r>
          </a:p>
          <a:p>
            <a:pPr marL="457200" indent="-457200">
              <a:buAutoNum type="alphaLcPeriod"/>
            </a:pPr>
            <a:r>
              <a:rPr lang="en-GB" sz="2400" b="0" dirty="0" smtClean="0"/>
              <a:t>It mines all frequent patterns through pruning rules with lesser support </a:t>
            </a:r>
          </a:p>
          <a:p>
            <a:pPr marL="457200" indent="-457200">
              <a:buAutoNum type="alphaLcPeriod"/>
            </a:pPr>
            <a:r>
              <a:rPr lang="en-GB" sz="2400" b="0" dirty="0" smtClean="0"/>
              <a:t>It mines all frequent patterns through pruning rules with higher support </a:t>
            </a:r>
          </a:p>
          <a:p>
            <a:pPr marL="457200" indent="-457200">
              <a:buAutoNum type="alphaLcPeriod"/>
            </a:pPr>
            <a:r>
              <a:rPr lang="en-GB" sz="2400" b="0" dirty="0" smtClean="0"/>
              <a:t>Both a and b </a:t>
            </a:r>
          </a:p>
          <a:p>
            <a:pPr marL="457200" indent="-457200">
              <a:buAutoNum type="alphaLcPeriod"/>
            </a:pPr>
            <a:r>
              <a:rPr lang="en-GB" sz="2400" b="0" dirty="0" smtClean="0"/>
              <a:t>None of the above</a:t>
            </a:r>
            <a:endParaRPr lang="en-US" sz="2400" b="0" dirty="0"/>
          </a:p>
        </p:txBody>
      </p:sp>
      <p:sp>
        <p:nvSpPr>
          <p:cNvPr id="7" name="Rectangle 6"/>
          <p:cNvSpPr/>
          <p:nvPr/>
        </p:nvSpPr>
        <p:spPr>
          <a:xfrm>
            <a:off x="685800" y="3276600"/>
            <a:ext cx="1056700" cy="461665"/>
          </a:xfrm>
          <a:prstGeom prst="rect">
            <a:avLst/>
          </a:prstGeom>
          <a:solidFill>
            <a:srgbClr val="FFFFCC"/>
          </a:solidFill>
        </p:spPr>
        <p:txBody>
          <a:bodyPr wrap="none">
            <a:spAutoFit/>
          </a:bodyPr>
          <a:lstStyle/>
          <a:p>
            <a:r>
              <a:rPr lang="en-GB" sz="2400" b="0" dirty="0" err="1" smtClean="0">
                <a:solidFill>
                  <a:srgbClr val="FF0000"/>
                </a:solidFill>
              </a:rPr>
              <a:t>Ans</a:t>
            </a:r>
            <a:r>
              <a:rPr lang="en-GB" sz="2400" b="0" dirty="0" smtClean="0">
                <a:solidFill>
                  <a:srgbClr val="FF0000"/>
                </a:solidFill>
              </a:rPr>
              <a:t>: a</a:t>
            </a:r>
            <a:endParaRPr lang="en-US" sz="2400" dirty="0">
              <a:solidFill>
                <a:srgbClr val="FF0000"/>
              </a:solidFill>
            </a:endParaRPr>
          </a:p>
        </p:txBody>
      </p:sp>
      <p:sp>
        <p:nvSpPr>
          <p:cNvPr id="8" name="Rectangle 7"/>
          <p:cNvSpPr/>
          <p:nvPr/>
        </p:nvSpPr>
        <p:spPr>
          <a:xfrm>
            <a:off x="0" y="4343400"/>
            <a:ext cx="9144000" cy="2462213"/>
          </a:xfrm>
          <a:prstGeom prst="rect">
            <a:avLst/>
          </a:prstGeom>
          <a:solidFill>
            <a:srgbClr val="FFFFCC"/>
          </a:solidFill>
          <a:ln>
            <a:solidFill>
              <a:schemeClr val="tx1"/>
            </a:solidFill>
          </a:ln>
        </p:spPr>
        <p:txBody>
          <a:bodyPr wrap="square">
            <a:spAutoFit/>
          </a:bodyPr>
          <a:lstStyle/>
          <a:p>
            <a:r>
              <a:rPr lang="en-GB" sz="2200" b="0" dirty="0" smtClean="0"/>
              <a:t>Q2. What does FP growth algorithm do? </a:t>
            </a:r>
          </a:p>
          <a:p>
            <a:pPr marL="457200" indent="-457200">
              <a:buAutoNum type="alphaLcPeriod"/>
            </a:pPr>
            <a:r>
              <a:rPr lang="en-GB" sz="2200" b="0" dirty="0" smtClean="0"/>
              <a:t>It mines all frequent patterns through pruning rules with lesser support </a:t>
            </a:r>
          </a:p>
          <a:p>
            <a:pPr marL="457200" indent="-457200">
              <a:buAutoNum type="alphaLcPeriod"/>
            </a:pPr>
            <a:r>
              <a:rPr lang="en-GB" sz="2200" b="0" dirty="0" smtClean="0"/>
              <a:t>It mines all frequent patterns through pruning rules with higher support </a:t>
            </a:r>
          </a:p>
          <a:p>
            <a:pPr marL="457200" indent="-457200">
              <a:buAutoNum type="alphaLcPeriod"/>
            </a:pPr>
            <a:r>
              <a:rPr lang="en-GB" sz="2200" b="0" dirty="0" smtClean="0"/>
              <a:t>It mines all frequent patterns by constructing a FP tree </a:t>
            </a:r>
          </a:p>
          <a:p>
            <a:pPr marL="457200" indent="-457200">
              <a:buAutoNum type="alphaLcPeriod"/>
            </a:pPr>
            <a:r>
              <a:rPr lang="en-GB" sz="2200" b="0" dirty="0" smtClean="0"/>
              <a:t>All of the above</a:t>
            </a:r>
            <a:endParaRPr lang="en-US" sz="2200" b="0" dirty="0"/>
          </a:p>
        </p:txBody>
      </p:sp>
      <p:sp>
        <p:nvSpPr>
          <p:cNvPr id="9" name="Rectangle 8"/>
          <p:cNvSpPr/>
          <p:nvPr/>
        </p:nvSpPr>
        <p:spPr>
          <a:xfrm>
            <a:off x="7772400" y="6172200"/>
            <a:ext cx="1124026" cy="461665"/>
          </a:xfrm>
          <a:prstGeom prst="rect">
            <a:avLst/>
          </a:prstGeom>
        </p:spPr>
        <p:txBody>
          <a:bodyPr wrap="none">
            <a:spAutoFit/>
          </a:bodyPr>
          <a:lstStyle/>
          <a:p>
            <a:r>
              <a:rPr lang="en-GB" sz="2400" b="0" dirty="0" err="1" smtClean="0">
                <a:solidFill>
                  <a:srgbClr val="FF0000"/>
                </a:solidFill>
              </a:rPr>
              <a:t>Ans</a:t>
            </a:r>
            <a:r>
              <a:rPr lang="en-GB" sz="2400" b="0" dirty="0" smtClean="0">
                <a:solidFill>
                  <a:srgbClr val="FF0000"/>
                </a:solidFill>
              </a:rPr>
              <a:t>: c </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4647426"/>
          </a:xfrm>
          <a:prstGeom prst="rect">
            <a:avLst/>
          </a:prstGeom>
          <a:solidFill>
            <a:srgbClr val="FFFFCC"/>
          </a:solidFill>
          <a:ln>
            <a:solidFill>
              <a:schemeClr val="tx1"/>
            </a:solidFill>
          </a:ln>
        </p:spPr>
        <p:txBody>
          <a:bodyPr wrap="square">
            <a:spAutoFit/>
          </a:bodyPr>
          <a:lstStyle/>
          <a:p>
            <a:r>
              <a:rPr lang="en-GB" sz="2400" b="0" dirty="0" smtClean="0"/>
              <a:t>Q3. What do you mean by support(A)? </a:t>
            </a:r>
          </a:p>
          <a:p>
            <a:pPr marL="342900" indent="-342900">
              <a:buAutoNum type="alphaLcPeriod"/>
            </a:pPr>
            <a:r>
              <a:rPr lang="en-GB" sz="2400" b="0" dirty="0" smtClean="0"/>
              <a:t>Total number of transactions containing A </a:t>
            </a:r>
          </a:p>
          <a:p>
            <a:pPr marL="342900" indent="-342900">
              <a:buAutoNum type="alphaLcPeriod"/>
            </a:pPr>
            <a:r>
              <a:rPr lang="en-GB" sz="2400" b="0" dirty="0" smtClean="0"/>
              <a:t>Total Number of transactions not containing A </a:t>
            </a:r>
          </a:p>
          <a:p>
            <a:pPr marL="342900" indent="-342900">
              <a:buAutoNum type="alphaLcPeriod"/>
            </a:pPr>
            <a:r>
              <a:rPr lang="en-GB" sz="2400" b="0" dirty="0" smtClean="0"/>
              <a:t>Number of transactions containing A / Total number of transactions </a:t>
            </a:r>
          </a:p>
          <a:p>
            <a:pPr marL="342900" indent="-342900">
              <a:buAutoNum type="alphaLcPeriod"/>
            </a:pPr>
            <a:r>
              <a:rPr lang="en-GB" sz="2400" b="0" dirty="0" smtClean="0"/>
              <a:t>Number of transactions not containing A / Total number of transactions</a:t>
            </a:r>
          </a:p>
          <a:p>
            <a:endParaRPr lang="en-GB" sz="800" b="0" dirty="0" smtClean="0"/>
          </a:p>
          <a:p>
            <a:r>
              <a:rPr lang="en-GB" sz="2400" b="0" dirty="0" smtClean="0"/>
              <a:t>Q4. How do you calculate Confidence(A -&gt; B)? </a:t>
            </a:r>
          </a:p>
          <a:p>
            <a:pPr marL="457200" indent="-457200">
              <a:buAutoNum type="alphaLcPeriod"/>
            </a:pPr>
            <a:r>
              <a:rPr lang="en-GB" sz="2400" b="0" dirty="0" smtClean="0"/>
              <a:t>Support(A </a:t>
            </a:r>
            <a:r>
              <a:rPr lang="en-GB" sz="2400" b="0" dirty="0" smtClean="0">
                <a:sym typeface="Symbol"/>
              </a:rPr>
              <a:t> </a:t>
            </a:r>
            <a:r>
              <a:rPr lang="en-GB" sz="2400" b="0" dirty="0" smtClean="0"/>
              <a:t>B) / Support (A) </a:t>
            </a:r>
          </a:p>
          <a:p>
            <a:pPr marL="457200" indent="-457200">
              <a:buAutoNum type="alphaLcPeriod"/>
            </a:pPr>
            <a:r>
              <a:rPr lang="en-GB" sz="2400" b="0" dirty="0" smtClean="0"/>
              <a:t>Support(A </a:t>
            </a:r>
            <a:r>
              <a:rPr lang="en-GB" sz="2400" b="0" dirty="0" smtClean="0">
                <a:sym typeface="Symbol"/>
              </a:rPr>
              <a:t> </a:t>
            </a:r>
            <a:r>
              <a:rPr lang="en-GB" sz="2400" b="0" dirty="0" smtClean="0"/>
              <a:t>B) / Support (B) </a:t>
            </a:r>
          </a:p>
          <a:p>
            <a:pPr marL="457200" indent="-457200">
              <a:buAutoNum type="alphaLcPeriod"/>
            </a:pPr>
            <a:r>
              <a:rPr lang="en-GB" sz="2400" b="0" dirty="0" smtClean="0"/>
              <a:t>Support(A </a:t>
            </a:r>
            <a:r>
              <a:rPr lang="en-GB" sz="2400" b="0" dirty="0" smtClean="0">
                <a:sym typeface="Symbol"/>
              </a:rPr>
              <a:t> </a:t>
            </a:r>
            <a:r>
              <a:rPr lang="en-GB" sz="2400" b="0" dirty="0" smtClean="0"/>
              <a:t>B) / Support (A) </a:t>
            </a:r>
          </a:p>
          <a:p>
            <a:pPr marL="457200" indent="-457200">
              <a:buAutoNum type="alphaLcPeriod"/>
            </a:pPr>
            <a:r>
              <a:rPr lang="en-GB" sz="2400" b="0" dirty="0" smtClean="0"/>
              <a:t>Support(A </a:t>
            </a:r>
            <a:r>
              <a:rPr lang="en-GB" sz="2400" b="0" dirty="0" smtClean="0">
                <a:sym typeface="Symbol"/>
              </a:rPr>
              <a:t> </a:t>
            </a:r>
            <a:r>
              <a:rPr lang="en-GB" sz="2400" b="0" dirty="0" smtClean="0"/>
              <a:t>B) / Support (</a:t>
            </a:r>
            <a:r>
              <a:rPr lang="en-GB" sz="2400" b="0" smtClean="0"/>
              <a:t>B)</a:t>
            </a:r>
            <a:endParaRPr lang="en-US" sz="2400" b="0" dirty="0"/>
          </a:p>
        </p:txBody>
      </p:sp>
      <p:sp>
        <p:nvSpPr>
          <p:cNvPr id="4" name="Rectangle 3"/>
          <p:cNvSpPr/>
          <p:nvPr/>
        </p:nvSpPr>
        <p:spPr bwMode="auto">
          <a:xfrm>
            <a:off x="457200" y="6400800"/>
            <a:ext cx="6705600" cy="3810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pic>
        <p:nvPicPr>
          <p:cNvPr id="3" name="Picture 3"/>
          <p:cNvPicPr>
            <a:picLocks noChangeAspect="1" noChangeArrowheads="1"/>
          </p:cNvPicPr>
          <p:nvPr/>
        </p:nvPicPr>
        <p:blipFill>
          <a:blip r:embed="rId2" cstate="print"/>
          <a:srcRect/>
          <a:stretch>
            <a:fillRect/>
          </a:stretch>
        </p:blipFill>
        <p:spPr bwMode="auto">
          <a:xfrm>
            <a:off x="7315200" y="0"/>
            <a:ext cx="1828800" cy="914400"/>
          </a:xfrm>
          <a:prstGeom prst="rect">
            <a:avLst/>
          </a:prstGeom>
          <a:noFill/>
          <a:ln w="9525">
            <a:solidFill>
              <a:schemeClr val="tx1"/>
            </a:solidFill>
            <a:miter lim="800000"/>
            <a:headEnd/>
            <a:tailEnd/>
          </a:ln>
        </p:spPr>
      </p:pic>
      <p:sp>
        <p:nvSpPr>
          <p:cNvPr id="6" name="Rectangle 5"/>
          <p:cNvSpPr/>
          <p:nvPr/>
        </p:nvSpPr>
        <p:spPr>
          <a:xfrm>
            <a:off x="4953000" y="1447800"/>
            <a:ext cx="1039067" cy="461665"/>
          </a:xfrm>
          <a:prstGeom prst="rect">
            <a:avLst/>
          </a:prstGeom>
          <a:ln>
            <a:solidFill>
              <a:schemeClr val="tx1"/>
            </a:solidFill>
          </a:ln>
        </p:spPr>
        <p:txBody>
          <a:bodyPr wrap="none">
            <a:spAutoFit/>
          </a:bodyPr>
          <a:lstStyle/>
          <a:p>
            <a:r>
              <a:rPr lang="en-US" sz="2400" b="0" dirty="0" err="1" smtClean="0">
                <a:solidFill>
                  <a:srgbClr val="FF0000"/>
                </a:solidFill>
              </a:rPr>
              <a:t>Ans</a:t>
            </a:r>
            <a:r>
              <a:rPr lang="en-US" sz="2400" b="0" dirty="0" smtClean="0">
                <a:solidFill>
                  <a:srgbClr val="FF0000"/>
                </a:solidFill>
              </a:rPr>
              <a:t>: c</a:t>
            </a:r>
            <a:endParaRPr lang="en-US" sz="2400" b="0" dirty="0">
              <a:solidFill>
                <a:srgbClr val="FF0000"/>
              </a:solidFill>
            </a:endParaRPr>
          </a:p>
        </p:txBody>
      </p:sp>
      <p:sp>
        <p:nvSpPr>
          <p:cNvPr id="7" name="Rectangle 6"/>
          <p:cNvSpPr/>
          <p:nvPr/>
        </p:nvSpPr>
        <p:spPr>
          <a:xfrm>
            <a:off x="5943600" y="3810000"/>
            <a:ext cx="1124026" cy="461665"/>
          </a:xfrm>
          <a:prstGeom prst="rect">
            <a:avLst/>
          </a:prstGeom>
          <a:ln>
            <a:solidFill>
              <a:schemeClr val="tx1"/>
            </a:solidFill>
          </a:ln>
        </p:spPr>
        <p:txBody>
          <a:bodyPr wrap="none">
            <a:spAutoFit/>
          </a:bodyPr>
          <a:lstStyle/>
          <a:p>
            <a:r>
              <a:rPr lang="en-GB" sz="2400" b="0" dirty="0" err="1" smtClean="0">
                <a:solidFill>
                  <a:srgbClr val="FF0000"/>
                </a:solidFill>
              </a:rPr>
              <a:t>Ans</a:t>
            </a:r>
            <a:r>
              <a:rPr lang="en-GB" sz="2400" b="0" dirty="0" smtClean="0">
                <a:solidFill>
                  <a:srgbClr val="FF0000"/>
                </a:solidFill>
              </a:rPr>
              <a:t>: c </a:t>
            </a:r>
            <a:endParaRPr lang="en-US" sz="2400" dirty="0">
              <a:solidFill>
                <a:srgbClr val="FF0000"/>
              </a:solidFill>
            </a:endParaRPr>
          </a:p>
        </p:txBody>
      </p:sp>
      <p:pic>
        <p:nvPicPr>
          <p:cNvPr id="199682" name="Picture 2"/>
          <p:cNvPicPr>
            <a:picLocks noChangeAspect="1" noChangeArrowheads="1"/>
          </p:cNvPicPr>
          <p:nvPr/>
        </p:nvPicPr>
        <p:blipFill>
          <a:blip r:embed="rId3" cstate="print"/>
          <a:srcRect/>
          <a:stretch>
            <a:fillRect/>
          </a:stretch>
        </p:blipFill>
        <p:spPr bwMode="auto">
          <a:xfrm>
            <a:off x="152400" y="4724400"/>
            <a:ext cx="6553200" cy="1543050"/>
          </a:xfrm>
          <a:prstGeom prst="rect">
            <a:avLst/>
          </a:prstGeom>
          <a:noFill/>
          <a:ln w="9525">
            <a:noFill/>
            <a:miter lim="800000"/>
            <a:headEnd/>
            <a:tailEnd/>
          </a:ln>
        </p:spPr>
      </p:pic>
      <p:sp>
        <p:nvSpPr>
          <p:cNvPr id="8" name="Rectangle 7"/>
          <p:cNvSpPr/>
          <p:nvPr/>
        </p:nvSpPr>
        <p:spPr>
          <a:xfrm>
            <a:off x="5943600" y="5486400"/>
            <a:ext cx="1141659" cy="461665"/>
          </a:xfrm>
          <a:prstGeom prst="rect">
            <a:avLst/>
          </a:prstGeom>
          <a:ln>
            <a:solidFill>
              <a:schemeClr val="tx1"/>
            </a:solidFill>
          </a:ln>
        </p:spPr>
        <p:txBody>
          <a:bodyPr wrap="none">
            <a:spAutoFit/>
          </a:bodyPr>
          <a:lstStyle/>
          <a:p>
            <a:r>
              <a:rPr lang="en-GB" sz="2400" b="0" dirty="0" err="1" smtClean="0">
                <a:solidFill>
                  <a:srgbClr val="FF0000"/>
                </a:solidFill>
              </a:rPr>
              <a:t>Ans</a:t>
            </a:r>
            <a:r>
              <a:rPr lang="en-GB" sz="2400" b="0" dirty="0" smtClean="0">
                <a:solidFill>
                  <a:srgbClr val="FF0000"/>
                </a:solidFill>
              </a:rPr>
              <a:t>: b </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b="0" dirty="0" smtClean="0"/>
              <a:t>Association Rule Mining Task</a:t>
            </a:r>
          </a:p>
        </p:txBody>
      </p:sp>
      <p:sp>
        <p:nvSpPr>
          <p:cNvPr id="1236995" name="Rectangle 3"/>
          <p:cNvSpPr>
            <a:spLocks noGrp="1" noChangeArrowheads="1"/>
          </p:cNvSpPr>
          <p:nvPr>
            <p:ph type="body" idx="1"/>
          </p:nvPr>
        </p:nvSpPr>
        <p:spPr/>
        <p:txBody>
          <a:bodyPr/>
          <a:lstStyle/>
          <a:p>
            <a:r>
              <a:rPr lang="en-US" altLang="en-US" smtClean="0"/>
              <a:t>Given a set of transactions T, the goal of association rule mining is to find all rules having </a:t>
            </a:r>
          </a:p>
          <a:p>
            <a:pPr lvl="1"/>
            <a:r>
              <a:rPr lang="en-US" altLang="en-US" smtClean="0"/>
              <a:t>support </a:t>
            </a:r>
            <a:r>
              <a:rPr lang="en-US" altLang="en-US" smtClean="0">
                <a:cs typeface="Arial" charset="0"/>
              </a:rPr>
              <a:t>≥ </a:t>
            </a:r>
            <a:r>
              <a:rPr lang="en-US" altLang="en-US" i="1" smtClean="0">
                <a:cs typeface="Arial" charset="0"/>
              </a:rPr>
              <a:t>minsup </a:t>
            </a:r>
            <a:r>
              <a:rPr lang="en-US" altLang="en-US" smtClean="0">
                <a:cs typeface="Arial" charset="0"/>
              </a:rPr>
              <a:t>threshold</a:t>
            </a:r>
          </a:p>
          <a:p>
            <a:pPr lvl="1"/>
            <a:r>
              <a:rPr lang="en-US" altLang="en-US" smtClean="0">
                <a:cs typeface="Arial" charset="0"/>
              </a:rPr>
              <a:t>confidence ≥ </a:t>
            </a:r>
            <a:r>
              <a:rPr lang="en-US" altLang="en-US" i="1" smtClean="0">
                <a:cs typeface="Arial" charset="0"/>
              </a:rPr>
              <a:t>minconf </a:t>
            </a:r>
            <a:r>
              <a:rPr lang="en-US" altLang="en-US" smtClean="0">
                <a:cs typeface="Arial" charset="0"/>
              </a:rPr>
              <a:t>threshold</a:t>
            </a:r>
          </a:p>
          <a:p>
            <a:pPr lvl="1"/>
            <a:endParaRPr lang="en-US" altLang="en-US" smtClean="0">
              <a:cs typeface="Arial" charset="0"/>
            </a:endParaRPr>
          </a:p>
          <a:p>
            <a:r>
              <a:rPr lang="en-US" altLang="en-US" smtClean="0">
                <a:cs typeface="Arial" charset="0"/>
              </a:rPr>
              <a:t>Brute-force approach:</a:t>
            </a:r>
          </a:p>
          <a:p>
            <a:pPr lvl="1"/>
            <a:r>
              <a:rPr lang="en-US" altLang="en-US" smtClean="0">
                <a:cs typeface="Arial" charset="0"/>
              </a:rPr>
              <a:t>List all possible association rules</a:t>
            </a:r>
          </a:p>
          <a:p>
            <a:pPr lvl="1"/>
            <a:r>
              <a:rPr lang="en-US" altLang="en-US" smtClean="0">
                <a:cs typeface="Arial" charset="0"/>
              </a:rPr>
              <a:t>Compute the support and confidence for each rule</a:t>
            </a:r>
          </a:p>
          <a:p>
            <a:pPr lvl="1"/>
            <a:r>
              <a:rPr lang="en-US" altLang="en-US" smtClean="0">
                <a:cs typeface="Arial" charset="0"/>
              </a:rPr>
              <a:t>Prune rules that fail the </a:t>
            </a:r>
            <a:r>
              <a:rPr lang="en-US" altLang="en-US" i="1" smtClean="0">
                <a:cs typeface="Arial" charset="0"/>
              </a:rPr>
              <a:t>minsup</a:t>
            </a:r>
            <a:r>
              <a:rPr lang="en-US" altLang="en-US" smtClean="0">
                <a:cs typeface="Arial" charset="0"/>
              </a:rPr>
              <a:t> and </a:t>
            </a:r>
            <a:r>
              <a:rPr lang="en-US" altLang="en-US" i="1" smtClean="0">
                <a:cs typeface="Arial" charset="0"/>
              </a:rPr>
              <a:t>minconf</a:t>
            </a:r>
            <a:r>
              <a:rPr lang="en-US" altLang="en-US" smtClean="0">
                <a:cs typeface="Arial" charset="0"/>
              </a:rPr>
              <a:t> thresholds</a:t>
            </a:r>
          </a:p>
          <a:p>
            <a:pPr lvl="1">
              <a:buFont typeface="Arial" charset="0"/>
              <a:buNone/>
            </a:pPr>
            <a:r>
              <a:rPr lang="en-US" altLang="en-US" smtClean="0">
                <a:cs typeface="Arial" charset="0"/>
                <a:sym typeface="Symbol" pitchFamily="18" charset="2"/>
              </a:rPr>
              <a:t> </a:t>
            </a:r>
            <a:r>
              <a:rPr lang="en-US" altLang="en-US" smtClean="0">
                <a:solidFill>
                  <a:srgbClr val="FF0000"/>
                </a:solidFill>
                <a:cs typeface="Arial" charset="0"/>
              </a:rPr>
              <a:t>Computationally prohibitive</a:t>
            </a:r>
            <a:r>
              <a:rPr lang="en-US" altLang="en-US" smtClean="0">
                <a:cs typeface="Arial" charset="0"/>
              </a:rPr>
              <a:t>!</a:t>
            </a:r>
          </a:p>
        </p:txBody>
      </p:sp>
      <p:sp>
        <p:nvSpPr>
          <p:cNvPr id="4" name="Rectangle 3"/>
          <p:cNvSpPr/>
          <p:nvPr/>
        </p:nvSpPr>
        <p:spPr bwMode="auto">
          <a:xfrm>
            <a:off x="457200" y="6248400"/>
            <a:ext cx="67056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69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69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69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699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69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369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69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6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6995" grpId="0" build="p"/>
    </p:bldLst>
  </p:timing>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146481769</TotalTime>
  <Pages>3</Pages>
  <Words>7750</Words>
  <Application>Microsoft Office PowerPoint</Application>
  <PresentationFormat>On-screen Show (4:3)</PresentationFormat>
  <Paragraphs>632</Paragraphs>
  <Slides>84</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84</vt:i4>
      </vt:variant>
    </vt:vector>
  </HeadingPairs>
  <TitlesOfParts>
    <vt:vector size="97" baseType="lpstr">
      <vt:lpstr>ＭＳ Ｐゴシック</vt:lpstr>
      <vt:lpstr>Arial</vt:lpstr>
      <vt:lpstr>Monotype Sorts</vt:lpstr>
      <vt:lpstr>Sitka Display</vt:lpstr>
      <vt:lpstr>Symbol</vt:lpstr>
      <vt:lpstr>Tahoma</vt:lpstr>
      <vt:lpstr>Times New Roman</vt:lpstr>
      <vt:lpstr>Wingdings</vt:lpstr>
      <vt:lpstr>LC.BRev.FY97</vt:lpstr>
      <vt:lpstr>Document</vt:lpstr>
      <vt:lpstr>Equation</vt:lpstr>
      <vt:lpstr>VISIO</vt:lpstr>
      <vt:lpstr>Visio</vt:lpstr>
      <vt:lpstr>PowerPoint Presentation</vt:lpstr>
      <vt:lpstr>PowerPoint Presentation</vt:lpstr>
      <vt:lpstr>Association Rule Mining</vt:lpstr>
      <vt:lpstr>PowerPoint Presentation</vt:lpstr>
      <vt:lpstr>PowerPoint Presentation</vt:lpstr>
      <vt:lpstr>Association Rule Mining</vt:lpstr>
      <vt:lpstr>Definition: Frequent Itemset</vt:lpstr>
      <vt:lpstr>Definition: Association Rule</vt:lpstr>
      <vt:lpstr>Association Rule Mining Task</vt:lpstr>
      <vt:lpstr>Computational Complexity</vt:lpstr>
      <vt:lpstr>Mining Association Rules</vt:lpstr>
      <vt:lpstr>PowerPoint Presentation</vt:lpstr>
      <vt:lpstr>PowerPoint Presentation</vt:lpstr>
      <vt:lpstr>PowerPoint Presentation</vt:lpstr>
      <vt:lpstr>PowerPoint Presentation</vt:lpstr>
      <vt:lpstr>Mining Association Rules</vt:lpstr>
      <vt:lpstr>PowerPoint Presentation</vt:lpstr>
      <vt:lpstr>Frequent Itemset Generation</vt:lpstr>
      <vt:lpstr>Frequent Itemset Generation</vt:lpstr>
      <vt:lpstr>Frequent Itemset Generation Strategies</vt:lpstr>
      <vt:lpstr>PowerPoint Presentation</vt:lpstr>
      <vt:lpstr>PowerPoint Presentation</vt:lpstr>
      <vt:lpstr>PowerPoint Presentation</vt:lpstr>
      <vt:lpstr>Reducing Number of Candidates</vt:lpstr>
      <vt:lpstr>PowerPoint Presentation</vt:lpstr>
      <vt:lpstr>PowerPoint Presentation</vt:lpstr>
      <vt:lpstr>PowerPoint Presentation</vt:lpstr>
      <vt:lpstr>Apriori Algorithm</vt:lpstr>
      <vt:lpstr>PowerPoint Presentation</vt:lpstr>
      <vt:lpstr>PowerPoint Presentation</vt:lpstr>
      <vt:lpstr>Illustrating Apriori Principle</vt:lpstr>
      <vt:lpstr>Illustrating Apriori Principle</vt:lpstr>
      <vt:lpstr>Illustrating Apriori Principle</vt:lpstr>
      <vt:lpstr>Illustrating Apriori Principle</vt:lpstr>
      <vt:lpstr>Illustrating Apriori Principle</vt:lpstr>
      <vt:lpstr>Illustrating Apriori Principle</vt:lpstr>
      <vt:lpstr>PowerPoint Presentation</vt:lpstr>
      <vt:lpstr>PowerPoint Presentation</vt:lpstr>
      <vt:lpstr>PowerPoint Presentation</vt:lpstr>
      <vt:lpstr>Candidate Generation and Pruning : Brute-force method</vt:lpstr>
      <vt:lpstr>Candidate Generation and Pruning : Brute-force method</vt:lpstr>
      <vt:lpstr>PowerPoint Presentation</vt:lpstr>
      <vt:lpstr>PowerPoint Presentation</vt:lpstr>
      <vt:lpstr>PowerPoint Presentation</vt:lpstr>
      <vt:lpstr>PowerPoint Presentation</vt:lpstr>
      <vt:lpstr>PowerPoint Presentation</vt:lpstr>
      <vt:lpstr>PowerPoint Presentation</vt:lpstr>
      <vt:lpstr>Solution:</vt:lpstr>
      <vt:lpstr>Candidate Generation: Fk-1 x Fk-1 Method</vt:lpstr>
      <vt:lpstr>PowerPoint Presentation</vt:lpstr>
      <vt:lpstr>Candidate Pruning</vt:lpstr>
      <vt:lpstr>Alternate Fk-1 x Fk-1 Method</vt:lpstr>
      <vt:lpstr>Candidate Pruning for Alternate Fk-1 x Fk-1 Method</vt:lpstr>
      <vt:lpstr>Illustrating Apriori Principle</vt:lpstr>
      <vt:lpstr>PowerPoint Presentation</vt:lpstr>
      <vt:lpstr>Rule Generation</vt:lpstr>
      <vt:lpstr>PowerPoint Presentation</vt:lpstr>
      <vt:lpstr>Reducing Number of Candidates  helpful for next slide of rule generation</vt:lpstr>
      <vt:lpstr>Rule Generation</vt:lpstr>
      <vt:lpstr>Rule Generation</vt:lpstr>
      <vt:lpstr>Rule Generation</vt:lpstr>
      <vt:lpstr>Rule Generation for Apriori Algorithm</vt:lpstr>
      <vt:lpstr>PowerPoint Presentation</vt:lpstr>
      <vt:lpstr>PowerPoint Presentation</vt:lpstr>
      <vt:lpstr>PowerPoint Presentation</vt:lpstr>
      <vt:lpstr>PowerPoint Presentation</vt:lpstr>
      <vt:lpstr>PowerPoint Presentation</vt:lpstr>
      <vt:lpstr>PowerPoint Presentation</vt:lpstr>
      <vt:lpstr>Compact Representation of Frequent Itemsets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Maximal vs Closed Itemsets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Admin</cp:lastModifiedBy>
  <cp:revision>762</cp:revision>
  <cp:lastPrinted>2018-02-04T02:18:57Z</cp:lastPrinted>
  <dcterms:created xsi:type="dcterms:W3CDTF">1998-03-18T13:44:31Z</dcterms:created>
  <dcterms:modified xsi:type="dcterms:W3CDTF">2025-09-04T10:16:28Z</dcterms:modified>
</cp:coreProperties>
</file>