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63" r:id="rId16"/>
    <p:sldId id="264"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69713f76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69713f76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69713f762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69713f762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69713f76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69713f76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69713f762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69713f76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69713f762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69713f76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69713f762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69713f762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69713f762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69713f76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69713f762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69713f762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100" b="1">
                <a:solidFill>
                  <a:srgbClr val="000000"/>
                </a:solidFill>
                <a:latin typeface="Arial"/>
                <a:ea typeface="Arial"/>
                <a:cs typeface="Arial"/>
                <a:sym typeface="Arial"/>
              </a:rPr>
              <a:t>The Impact of Population Growth on Economic Development: An Empirical Analysi</a:t>
            </a:r>
            <a:r>
              <a:rPr lang="en" sz="2100">
                <a:solidFill>
                  <a:srgbClr val="000000"/>
                </a:solidFill>
                <a:latin typeface="Arial"/>
                <a:ea typeface="Arial"/>
                <a:cs typeface="Arial"/>
                <a:sym typeface="Arial"/>
              </a:rPr>
              <a:t>s</a:t>
            </a:r>
            <a:endParaRPr sz="4600"/>
          </a:p>
        </p:txBody>
      </p:sp>
      <p:sp>
        <p:nvSpPr>
          <p:cNvPr id="87" name="Google Shape;87;p13"/>
          <p:cNvSpPr txBox="1">
            <a:spLocks noGrp="1"/>
          </p:cNvSpPr>
          <p:nvPr>
            <p:ph type="subTitle" idx="1"/>
          </p:nvPr>
        </p:nvSpPr>
        <p:spPr>
          <a:xfrm>
            <a:off x="729625" y="317290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Course project </a:t>
            </a:r>
            <a:endParaRPr/>
          </a:p>
          <a:p>
            <a:pPr marL="0" lvl="0" indent="0" algn="l" rtl="0">
              <a:spcBef>
                <a:spcPts val="0"/>
              </a:spcBef>
              <a:spcAft>
                <a:spcPts val="0"/>
              </a:spcAft>
              <a:buNone/>
            </a:pPr>
            <a:r>
              <a:rPr lang="en"/>
              <a:t>ECO342A: Econometric Ⅱ</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Submitted by : Aniket Gautam (200123)</a:t>
            </a:r>
            <a:br>
              <a:rPr lang="en">
                <a:solidFill>
                  <a:srgbClr val="000000"/>
                </a:solidFill>
                <a:latin typeface="Roboto"/>
                <a:ea typeface="Roboto"/>
                <a:cs typeface="Roboto"/>
                <a:sym typeface="Roboto"/>
              </a:rPr>
            </a:b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1059-93B3-B665-8987-4F9C413D2AB3}"/>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B87B333A-9E22-B78E-ABCC-A20A138545AD}"/>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9CFCD24-478A-7154-C3C3-33C4DAA75DB4}"/>
              </a:ext>
            </a:extLst>
          </p:cNvPr>
          <p:cNvPicPr>
            <a:picLocks noChangeAspect="1"/>
          </p:cNvPicPr>
          <p:nvPr/>
        </p:nvPicPr>
        <p:blipFill>
          <a:blip r:embed="rId2"/>
          <a:stretch>
            <a:fillRect/>
          </a:stretch>
        </p:blipFill>
        <p:spPr>
          <a:xfrm>
            <a:off x="0" y="0"/>
            <a:ext cx="8992746" cy="5143500"/>
          </a:xfrm>
          <a:prstGeom prst="rect">
            <a:avLst/>
          </a:prstGeom>
        </p:spPr>
      </p:pic>
    </p:spTree>
    <p:extLst>
      <p:ext uri="{BB962C8B-B14F-4D97-AF65-F5344CB8AC3E}">
        <p14:creationId xmlns:p14="http://schemas.microsoft.com/office/powerpoint/2010/main" val="398896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0FAF-0A46-B72E-F6C7-AE48FC2360DB}"/>
              </a:ext>
            </a:extLst>
          </p:cNvPr>
          <p:cNvSpPr>
            <a:spLocks noGrp="1"/>
          </p:cNvSpPr>
          <p:nvPr>
            <p:ph type="title"/>
          </p:nvPr>
        </p:nvSpPr>
        <p:spPr/>
        <p:txBody>
          <a:bodyPr>
            <a:normAutofit fontScale="90000"/>
          </a:bodyPr>
          <a:lstStyle/>
          <a:p>
            <a:r>
              <a:rPr lang="en-US" dirty="0"/>
              <a:t>codes</a:t>
            </a:r>
            <a:endParaRPr lang="en-IN" dirty="0"/>
          </a:p>
        </p:txBody>
      </p:sp>
      <p:sp>
        <p:nvSpPr>
          <p:cNvPr id="3" name="Text Placeholder 2">
            <a:extLst>
              <a:ext uri="{FF2B5EF4-FFF2-40B4-BE49-F238E27FC236}">
                <a16:creationId xmlns:a16="http://schemas.microsoft.com/office/drawing/2014/main" id="{8933EDE9-8AAD-C38E-658C-A8D020E132B4}"/>
              </a:ext>
            </a:extLst>
          </p:cNvPr>
          <p:cNvSpPr>
            <a:spLocks noGrp="1"/>
          </p:cNvSpPr>
          <p:nvPr>
            <p:ph type="body" idx="1"/>
          </p:nvPr>
        </p:nvSpPr>
        <p:spPr/>
        <p:txBody>
          <a:bodyPr/>
          <a:lstStyle/>
          <a:p>
            <a:r>
              <a:rPr lang="en-US" dirty="0"/>
              <a:t>summarize year pop </a:t>
            </a:r>
            <a:r>
              <a:rPr lang="en-US" dirty="0" err="1"/>
              <a:t>GDPgrowth</a:t>
            </a:r>
            <a:r>
              <a:rPr lang="en-US" dirty="0"/>
              <a:t> </a:t>
            </a:r>
            <a:r>
              <a:rPr lang="en-US" dirty="0" err="1"/>
              <a:t>FDIi</a:t>
            </a:r>
            <a:r>
              <a:rPr lang="en-US" dirty="0"/>
              <a:t> exp </a:t>
            </a:r>
            <a:r>
              <a:rPr lang="en-US" dirty="0" err="1"/>
              <a:t>finalconsumption</a:t>
            </a:r>
            <a:endParaRPr lang="en-US" dirty="0"/>
          </a:p>
          <a:p>
            <a:r>
              <a:rPr lang="en-IN" dirty="0"/>
              <a:t>scatter </a:t>
            </a:r>
            <a:r>
              <a:rPr lang="en-IN" dirty="0" err="1"/>
              <a:t>GDPgrowth</a:t>
            </a:r>
            <a:r>
              <a:rPr lang="en-IN" dirty="0"/>
              <a:t> </a:t>
            </a:r>
            <a:r>
              <a:rPr lang="en-IN" dirty="0" err="1"/>
              <a:t>FDIi</a:t>
            </a:r>
            <a:endParaRPr lang="en-IN" dirty="0"/>
          </a:p>
          <a:p>
            <a:r>
              <a:rPr lang="en-IN" dirty="0"/>
              <a:t>regress </a:t>
            </a:r>
            <a:r>
              <a:rPr lang="en-IN" dirty="0" err="1"/>
              <a:t>GDPgrowth</a:t>
            </a:r>
            <a:r>
              <a:rPr lang="en-IN" dirty="0"/>
              <a:t> </a:t>
            </a:r>
            <a:r>
              <a:rPr lang="en-IN" dirty="0" err="1"/>
              <a:t>FDIi</a:t>
            </a:r>
            <a:endParaRPr lang="en-IN" dirty="0"/>
          </a:p>
          <a:p>
            <a:r>
              <a:rPr lang="en-IN" dirty="0" err="1"/>
              <a:t>xtset</a:t>
            </a:r>
            <a:r>
              <a:rPr lang="en-IN" dirty="0"/>
              <a:t> year</a:t>
            </a:r>
          </a:p>
          <a:p>
            <a:r>
              <a:rPr lang="en-IN" dirty="0" err="1"/>
              <a:t>xtreg</a:t>
            </a:r>
            <a:r>
              <a:rPr lang="en-IN" dirty="0"/>
              <a:t> </a:t>
            </a:r>
            <a:r>
              <a:rPr lang="en-IN" dirty="0" err="1"/>
              <a:t>GDPgrowth</a:t>
            </a:r>
            <a:r>
              <a:rPr lang="en-IN" dirty="0"/>
              <a:t> </a:t>
            </a:r>
            <a:r>
              <a:rPr lang="en-IN" dirty="0" err="1"/>
              <a:t>FDIi</a:t>
            </a:r>
            <a:r>
              <a:rPr lang="en-IN" dirty="0"/>
              <a:t> exp </a:t>
            </a:r>
            <a:r>
              <a:rPr lang="en-IN" dirty="0" err="1"/>
              <a:t>finalconsumption</a:t>
            </a:r>
            <a:r>
              <a:rPr lang="en-IN" dirty="0"/>
              <a:t> pop, </a:t>
            </a:r>
            <a:r>
              <a:rPr lang="en-IN" dirty="0" err="1"/>
              <a:t>fe</a:t>
            </a:r>
            <a:endParaRPr lang="en-IN" dirty="0"/>
          </a:p>
          <a:p>
            <a:endParaRPr lang="en-IN" dirty="0"/>
          </a:p>
        </p:txBody>
      </p:sp>
    </p:spTree>
    <p:extLst>
      <p:ext uri="{BB962C8B-B14F-4D97-AF65-F5344CB8AC3E}">
        <p14:creationId xmlns:p14="http://schemas.microsoft.com/office/powerpoint/2010/main" val="42303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CD16-4EAD-9F23-6136-1B21FB363C58}"/>
              </a:ext>
            </a:extLst>
          </p:cNvPr>
          <p:cNvSpPr>
            <a:spLocks noGrp="1"/>
          </p:cNvSpPr>
          <p:nvPr>
            <p:ph type="title"/>
          </p:nvPr>
        </p:nvSpPr>
        <p:spPr/>
        <p:txBody>
          <a:bodyPr>
            <a:normAutofit fontScale="90000"/>
          </a:bodyPr>
          <a:lstStyle/>
          <a:p>
            <a:r>
              <a:rPr lang="en-US" dirty="0"/>
              <a:t>Plagiarism Report</a:t>
            </a:r>
            <a:br>
              <a:rPr lang="en-US" dirty="0"/>
            </a:br>
            <a:endParaRPr lang="en-IN" dirty="0"/>
          </a:p>
        </p:txBody>
      </p:sp>
      <p:sp>
        <p:nvSpPr>
          <p:cNvPr id="3" name="Text Placeholder 2">
            <a:extLst>
              <a:ext uri="{FF2B5EF4-FFF2-40B4-BE49-F238E27FC236}">
                <a16:creationId xmlns:a16="http://schemas.microsoft.com/office/drawing/2014/main" id="{65947835-2791-7112-E3C1-FFF332ABBC6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0A758D8-DF0C-0615-30F0-3B697BF17B6F}"/>
              </a:ext>
            </a:extLst>
          </p:cNvPr>
          <p:cNvPicPr>
            <a:picLocks noChangeAspect="1"/>
          </p:cNvPicPr>
          <p:nvPr/>
        </p:nvPicPr>
        <p:blipFill>
          <a:blip r:embed="rId2"/>
          <a:stretch>
            <a:fillRect/>
          </a:stretch>
        </p:blipFill>
        <p:spPr>
          <a:xfrm>
            <a:off x="725850" y="2000869"/>
            <a:ext cx="7854385" cy="1141761"/>
          </a:xfrm>
          <a:prstGeom prst="rect">
            <a:avLst/>
          </a:prstGeom>
        </p:spPr>
      </p:pic>
    </p:spTree>
    <p:extLst>
      <p:ext uri="{BB962C8B-B14F-4D97-AF65-F5344CB8AC3E}">
        <p14:creationId xmlns:p14="http://schemas.microsoft.com/office/powerpoint/2010/main" val="55540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4339-369F-43E2-250C-7C6E26FA1F8C}"/>
              </a:ext>
            </a:extLst>
          </p:cNvPr>
          <p:cNvSpPr>
            <a:spLocks noGrp="1"/>
          </p:cNvSpPr>
          <p:nvPr>
            <p:ph type="title"/>
          </p:nvPr>
        </p:nvSpPr>
        <p:spPr>
          <a:xfrm>
            <a:off x="725850" y="466126"/>
            <a:ext cx="7688700" cy="535200"/>
          </a:xfrm>
        </p:spPr>
        <p:txBody>
          <a:bodyPr>
            <a:normAutofit fontScale="90000"/>
          </a:bodyPr>
          <a:lstStyle/>
          <a:p>
            <a:r>
              <a:rPr lang="en-US" dirty="0"/>
              <a:t>Data  </a:t>
            </a:r>
            <a:endParaRPr lang="en-IN" dirty="0"/>
          </a:p>
        </p:txBody>
      </p:sp>
      <p:sp>
        <p:nvSpPr>
          <p:cNvPr id="3" name="Text Placeholder 2">
            <a:extLst>
              <a:ext uri="{FF2B5EF4-FFF2-40B4-BE49-F238E27FC236}">
                <a16:creationId xmlns:a16="http://schemas.microsoft.com/office/drawing/2014/main" id="{7D26AE24-4EC8-8A83-C507-A5B05EDFCBA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AD88931-36CD-DF90-63E1-7BF252C9F0E1}"/>
              </a:ext>
            </a:extLst>
          </p:cNvPr>
          <p:cNvPicPr>
            <a:picLocks noChangeAspect="1"/>
          </p:cNvPicPr>
          <p:nvPr/>
        </p:nvPicPr>
        <p:blipFill>
          <a:blip r:embed="rId2"/>
          <a:stretch>
            <a:fillRect/>
          </a:stretch>
        </p:blipFill>
        <p:spPr>
          <a:xfrm>
            <a:off x="725850" y="940928"/>
            <a:ext cx="7091239" cy="3651698"/>
          </a:xfrm>
          <a:prstGeom prst="rect">
            <a:avLst/>
          </a:prstGeom>
        </p:spPr>
      </p:pic>
    </p:spTree>
    <p:extLst>
      <p:ext uri="{BB962C8B-B14F-4D97-AF65-F5344CB8AC3E}">
        <p14:creationId xmlns:p14="http://schemas.microsoft.com/office/powerpoint/2010/main" val="311733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9166-ADDD-0564-8A40-4A7557235B2C}"/>
              </a:ext>
            </a:extLst>
          </p:cNvPr>
          <p:cNvSpPr>
            <a:spLocks noGrp="1"/>
          </p:cNvSpPr>
          <p:nvPr>
            <p:ph type="title"/>
          </p:nvPr>
        </p:nvSpPr>
        <p:spPr/>
        <p:txBody>
          <a:bodyPr>
            <a:normAutofit fontScale="90000"/>
          </a:bodyPr>
          <a:lstStyle/>
          <a:p>
            <a:r>
              <a:rPr lang="en-US" dirty="0"/>
              <a:t>sources</a:t>
            </a:r>
            <a:endParaRPr lang="en-IN" dirty="0"/>
          </a:p>
        </p:txBody>
      </p:sp>
      <p:sp>
        <p:nvSpPr>
          <p:cNvPr id="3" name="Text Placeholder 2">
            <a:extLst>
              <a:ext uri="{FF2B5EF4-FFF2-40B4-BE49-F238E27FC236}">
                <a16:creationId xmlns:a16="http://schemas.microsoft.com/office/drawing/2014/main" id="{791853A2-8ED1-DC72-527C-FE21E5B5BA44}"/>
              </a:ext>
            </a:extLst>
          </p:cNvPr>
          <p:cNvSpPr>
            <a:spLocks noGrp="1"/>
          </p:cNvSpPr>
          <p:nvPr>
            <p:ph type="body" idx="1"/>
          </p:nvPr>
        </p:nvSpPr>
        <p:spPr/>
        <p:txBody>
          <a:bodyPr/>
          <a:lstStyle/>
          <a:p>
            <a:r>
              <a:rPr lang="en-US" dirty="0"/>
              <a:t>World bank</a:t>
            </a:r>
          </a:p>
          <a:p>
            <a:r>
              <a:rPr lang="en-US" dirty="0"/>
              <a:t>IMF</a:t>
            </a:r>
          </a:p>
          <a:p>
            <a:endParaRPr lang="en-US" dirty="0"/>
          </a:p>
        </p:txBody>
      </p:sp>
    </p:spTree>
    <p:extLst>
      <p:ext uri="{BB962C8B-B14F-4D97-AF65-F5344CB8AC3E}">
        <p14:creationId xmlns:p14="http://schemas.microsoft.com/office/powerpoint/2010/main" val="419349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277">
                <a:solidFill>
                  <a:srgbClr val="666666"/>
                </a:solidFill>
                <a:latin typeface="Arial"/>
                <a:ea typeface="Arial"/>
                <a:cs typeface="Arial"/>
                <a:sym typeface="Arial"/>
              </a:rPr>
              <a:t>Implications:</a:t>
            </a:r>
            <a:endParaRPr sz="2277">
              <a:solidFill>
                <a:srgbClr val="666666"/>
              </a:solidFill>
              <a:latin typeface="Arial"/>
              <a:ea typeface="Arial"/>
              <a:cs typeface="Arial"/>
              <a:sym typeface="Arial"/>
            </a:endParaRPr>
          </a:p>
          <a:p>
            <a:pPr marL="0" lvl="0" indent="0" algn="l" rtl="0">
              <a:spcBef>
                <a:spcPts val="1600"/>
              </a:spcBef>
              <a:spcAft>
                <a:spcPts val="0"/>
              </a:spcAft>
              <a:buNone/>
            </a:pP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rgbClr val="000000"/>
                </a:solidFill>
                <a:latin typeface="Arial"/>
                <a:ea typeface="Arial"/>
                <a:cs typeface="Arial"/>
                <a:sym typeface="Arial"/>
              </a:rPr>
              <a:t>The findings of the study will have important implications for economic policy and future research. The study will provide valuable insights into the complex and multifaceted relationship between population growth and economic development. The study will also offer recommendations for policymakers on how to manage population growth in ways that promote economic development</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 </a:t>
            </a:r>
            <a:endParaRPr/>
          </a:p>
        </p:txBody>
      </p:sp>
      <p:sp>
        <p:nvSpPr>
          <p:cNvPr id="135" name="Google Shape;135;p21"/>
          <p:cNvSpPr txBox="1">
            <a:spLocks noGrp="1"/>
          </p:cNvSpPr>
          <p:nvPr>
            <p:ph type="body" idx="1"/>
          </p:nvPr>
        </p:nvSpPr>
        <p:spPr>
          <a:xfrm>
            <a:off x="729450" y="2078875"/>
            <a:ext cx="7688700" cy="2808000"/>
          </a:xfrm>
          <a:prstGeom prst="rect">
            <a:avLst/>
          </a:prstGeom>
        </p:spPr>
        <p:txBody>
          <a:bodyPr spcFirstLastPara="1" wrap="square" lIns="91425" tIns="91425" rIns="91425" bIns="91425" anchor="t" anchorCtr="0">
            <a:normAutofit fontScale="92500" lnSpcReduction="10000"/>
          </a:bodyPr>
          <a:lstStyle/>
          <a:p>
            <a:pPr marL="0" lvl="0" indent="0" algn="l" rtl="0">
              <a:spcBef>
                <a:spcPts val="1600"/>
              </a:spcBef>
              <a:spcAft>
                <a:spcPts val="400"/>
              </a:spcAft>
              <a:buNone/>
            </a:pPr>
            <a:r>
              <a:rPr lang="en" sz="1400">
                <a:solidFill>
                  <a:srgbClr val="434343"/>
                </a:solidFill>
                <a:latin typeface="Arial"/>
                <a:ea typeface="Arial"/>
                <a:cs typeface="Arial"/>
                <a:sym typeface="Arial"/>
              </a:rPr>
              <a:t>[1] Afzal M. Causality between exports, world income and economic growth in Pakistan. Int Eco J 2006; 20: 63-77.</a:t>
            </a:r>
            <a:br>
              <a:rPr lang="en" sz="1400">
                <a:solidFill>
                  <a:srgbClr val="434343"/>
                </a:solidFill>
                <a:latin typeface="Arial"/>
                <a:ea typeface="Arial"/>
                <a:cs typeface="Arial"/>
                <a:sym typeface="Arial"/>
              </a:rPr>
            </a:br>
            <a:r>
              <a:rPr lang="en" sz="1400">
                <a:solidFill>
                  <a:srgbClr val="434343"/>
                </a:solidFill>
                <a:latin typeface="Arial"/>
                <a:ea typeface="Arial"/>
                <a:cs typeface="Arial"/>
                <a:sym typeface="Arial"/>
              </a:rPr>
              <a:t>[2] Afzal M. Estimating saving and investment functions in Pakistan. Philip Rev Eco 2004; 41: 67-78. </a:t>
            </a:r>
            <a:br>
              <a:rPr lang="en" sz="1400">
                <a:solidFill>
                  <a:srgbClr val="434343"/>
                </a:solidFill>
                <a:latin typeface="Arial"/>
                <a:ea typeface="Arial"/>
                <a:cs typeface="Arial"/>
                <a:sym typeface="Arial"/>
              </a:rPr>
            </a:br>
            <a:r>
              <a:rPr lang="en" sz="1400">
                <a:solidFill>
                  <a:srgbClr val="434343"/>
                </a:solidFill>
                <a:latin typeface="Arial"/>
                <a:ea typeface="Arial"/>
                <a:cs typeface="Arial"/>
                <a:sym typeface="Arial"/>
              </a:rPr>
              <a:t>[3] Ali SS, Tahir S. Dynamics of growth, poverty and inequality in Pakistan. Pak Dev Rev 1999; 38: 837-58. </a:t>
            </a:r>
            <a:br>
              <a:rPr lang="en" sz="1400">
                <a:solidFill>
                  <a:srgbClr val="434343"/>
                </a:solidFill>
                <a:latin typeface="Arial"/>
                <a:ea typeface="Arial"/>
                <a:cs typeface="Arial"/>
                <a:sym typeface="Arial"/>
              </a:rPr>
            </a:br>
            <a:r>
              <a:rPr lang="en" sz="1400">
                <a:solidFill>
                  <a:srgbClr val="434343"/>
                </a:solidFill>
                <a:latin typeface="Arial"/>
                <a:ea typeface="Arial"/>
                <a:cs typeface="Arial"/>
                <a:sym typeface="Arial"/>
              </a:rPr>
              <a:t>[4] Bangladesh Economic Review, Ministry of Finance, Government Republic of Bangladesh-2014. </a:t>
            </a:r>
            <a:br>
              <a:rPr lang="en" sz="1400">
                <a:solidFill>
                  <a:srgbClr val="434343"/>
                </a:solidFill>
                <a:latin typeface="Arial"/>
                <a:ea typeface="Arial"/>
                <a:cs typeface="Arial"/>
                <a:sym typeface="Arial"/>
              </a:rPr>
            </a:br>
            <a:r>
              <a:rPr lang="en" sz="1400">
                <a:solidFill>
                  <a:srgbClr val="434343"/>
                </a:solidFill>
                <a:latin typeface="Arial"/>
                <a:ea typeface="Arial"/>
                <a:cs typeface="Arial"/>
                <a:sym typeface="Arial"/>
              </a:rPr>
              <a:t>[5] Basak, J.K. 2009. Effects of Increasing Temperature and Population Growth on Rice Production in Bangladesh: Implications for Food Security. Published by Unnayan Onneshan-The Innovators Dhaka, Bangladesh. </a:t>
            </a:r>
            <a:br>
              <a:rPr lang="en" sz="1400">
                <a:solidFill>
                  <a:srgbClr val="434343"/>
                </a:solidFill>
                <a:latin typeface="Arial"/>
                <a:ea typeface="Arial"/>
                <a:cs typeface="Arial"/>
                <a:sym typeface="Arial"/>
              </a:rPr>
            </a:br>
            <a:r>
              <a:rPr lang="en" sz="1400">
                <a:solidFill>
                  <a:srgbClr val="434343"/>
                </a:solidFill>
                <a:latin typeface="Arial"/>
                <a:ea typeface="Arial"/>
                <a:cs typeface="Arial"/>
                <a:sym typeface="Arial"/>
              </a:rPr>
              <a:t>[6] Bhatti, Ali M, Haque R, Javed T, A sectoral analysis of poverty in Pakistan. Pak Dev Rev 1999; 38: 859-72.</a:t>
            </a:r>
            <a:br>
              <a:rPr lang="en" sz="1400">
                <a:solidFill>
                  <a:srgbClr val="434343"/>
                </a:solidFill>
                <a:latin typeface="Arial"/>
                <a:ea typeface="Arial"/>
                <a:cs typeface="Arial"/>
                <a:sym typeface="Arial"/>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166">
                <a:solidFill>
                  <a:srgbClr val="666666"/>
                </a:solidFill>
                <a:latin typeface="Arial"/>
                <a:ea typeface="Arial"/>
                <a:cs typeface="Arial"/>
                <a:sym typeface="Arial"/>
              </a:rPr>
              <a:t>Conclusion:</a:t>
            </a:r>
            <a:endParaRPr sz="2166">
              <a:solidFill>
                <a:srgbClr val="666666"/>
              </a:solidFill>
              <a:latin typeface="Arial"/>
              <a:ea typeface="Arial"/>
              <a:cs typeface="Arial"/>
              <a:sym typeface="Arial"/>
            </a:endParaRPr>
          </a:p>
          <a:p>
            <a:pPr marL="0" lvl="0" indent="0" algn="l" rtl="0">
              <a:spcBef>
                <a:spcPts val="1600"/>
              </a:spcBef>
              <a:spcAft>
                <a:spcPts val="0"/>
              </a:spcAft>
              <a:buNone/>
            </a:pP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1600"/>
              </a:spcBef>
              <a:spcAft>
                <a:spcPts val="400"/>
              </a:spcAft>
              <a:buNone/>
            </a:pPr>
            <a:r>
              <a:rPr lang="en" sz="1400" dirty="0">
                <a:solidFill>
                  <a:srgbClr val="434343"/>
                </a:solidFill>
                <a:latin typeface="Arial"/>
                <a:ea typeface="Arial"/>
                <a:cs typeface="Arial"/>
                <a:sym typeface="Arial"/>
              </a:rPr>
              <a:t>In conclusion, this research proposal outlines an empirical analysis of the impact of population growth on economic development. The study will use statistical analysis to investigate the relationship between population growth and economic development while taking into account other factors that may affect the relationship. The findings of the study will have important implications for economic policy and future research, providing valuable insights into the relationship between population growth and economic development.</a:t>
            </a:r>
            <a:br>
              <a:rPr lang="en" sz="1400" dirty="0">
                <a:solidFill>
                  <a:srgbClr val="434343"/>
                </a:solidFill>
                <a:latin typeface="Arial"/>
                <a:ea typeface="Arial"/>
                <a:cs typeface="Arial"/>
                <a:sym typeface="Arial"/>
              </a:rPr>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600"/>
              </a:spcAft>
              <a:buNone/>
            </a:pPr>
            <a:r>
              <a:rPr lang="en" sz="2055">
                <a:solidFill>
                  <a:srgbClr val="666666"/>
                </a:solidFill>
                <a:latin typeface="Arial"/>
                <a:ea typeface="Arial"/>
                <a:cs typeface="Arial"/>
                <a:sym typeface="Arial"/>
              </a:rPr>
              <a:t>Introduction:</a:t>
            </a:r>
            <a:endParaRPr sz="3155"/>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rgbClr val="000000"/>
                </a:solidFill>
                <a:latin typeface="Arial"/>
                <a:ea typeface="Arial"/>
                <a:cs typeface="Arial"/>
                <a:sym typeface="Arial"/>
              </a:rPr>
              <a:t>Population growth is a critical issue for economic development, as it affects the availability of resources, labor supply, and demand for goods and services. This research proposal aims to investigate the relationship between population growth and economic development using statistical analysis. Specifically, the study will explore whether population growth has a positive or negative effect on economic development, taking into account other factors that may affect the relationship.</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600"/>
              </a:spcAft>
              <a:buNone/>
            </a:pPr>
            <a:r>
              <a:rPr lang="en" sz="2055">
                <a:solidFill>
                  <a:srgbClr val="666666"/>
                </a:solidFill>
                <a:latin typeface="Arial"/>
                <a:ea typeface="Arial"/>
                <a:cs typeface="Arial"/>
                <a:sym typeface="Arial"/>
              </a:rPr>
              <a:t>Literature review</a:t>
            </a:r>
            <a:endParaRPr sz="3155"/>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055" dirty="0">
                <a:solidFill>
                  <a:srgbClr val="666666"/>
                </a:solidFill>
                <a:latin typeface="Arial"/>
                <a:ea typeface="Arial"/>
                <a:cs typeface="Arial"/>
                <a:sym typeface="Arial"/>
              </a:rPr>
              <a:t>Some studies argue that population growth can have a positive impact on economic development. One possible explanation for this is the demographic dividend theory, which suggests that population growth can lead to a larger workforce and increased productivity, resulting in economic growth. According to the theory, if the right policies are put in place, a growing population can contribute to economic development by increasing demand for goods and services and stimulating technological advancements.</a:t>
            </a:r>
            <a:endParaRPr sz="1055" dirty="0">
              <a:solidFill>
                <a:srgbClr val="666666"/>
              </a:solidFill>
              <a:latin typeface="Arial"/>
              <a:ea typeface="Arial"/>
              <a:cs typeface="Arial"/>
              <a:sym typeface="Arial"/>
            </a:endParaRPr>
          </a:p>
          <a:p>
            <a:pPr marL="0" lvl="0" indent="0" algn="l" rtl="0">
              <a:lnSpc>
                <a:spcPct val="95000"/>
              </a:lnSpc>
              <a:spcBef>
                <a:spcPts val="1600"/>
              </a:spcBef>
              <a:spcAft>
                <a:spcPts val="0"/>
              </a:spcAft>
              <a:buSzPts val="935"/>
              <a:buNone/>
            </a:pPr>
            <a:r>
              <a:rPr lang="en" sz="935" dirty="0">
                <a:solidFill>
                  <a:srgbClr val="000000"/>
                </a:solidFill>
                <a:latin typeface="Arial"/>
                <a:ea typeface="Arial"/>
                <a:cs typeface="Arial"/>
                <a:sym typeface="Arial"/>
              </a:rPr>
              <a:t>Other studies, however, take a negative view of the relationship between population growth and economic development. According to these studies, population growth can lead to a decline in economic development due to limited resources, such as land, water, and food. Additionally, a rapidly growing population can create high levels of unemployment, poverty, and social instability, which can hinder economic development.</a:t>
            </a:r>
            <a:br>
              <a:rPr lang="en" sz="935" dirty="0">
                <a:solidFill>
                  <a:srgbClr val="000000"/>
                </a:solidFill>
                <a:latin typeface="Arial"/>
                <a:ea typeface="Arial"/>
                <a:cs typeface="Arial"/>
                <a:sym typeface="Arial"/>
              </a:rPr>
            </a:br>
            <a:endParaRPr sz="935" dirty="0">
              <a:solidFill>
                <a:srgbClr val="000000"/>
              </a:solidFill>
              <a:latin typeface="Arial"/>
              <a:ea typeface="Arial"/>
              <a:cs typeface="Arial"/>
              <a:sym typeface="Arial"/>
            </a:endParaRPr>
          </a:p>
          <a:p>
            <a:pPr marL="0" lvl="0" indent="0" algn="l" rtl="0">
              <a:lnSpc>
                <a:spcPct val="95000"/>
              </a:lnSpc>
              <a:spcBef>
                <a:spcPts val="0"/>
              </a:spcBef>
              <a:spcAft>
                <a:spcPts val="0"/>
              </a:spcAft>
              <a:buSzPts val="935"/>
              <a:buNone/>
            </a:pPr>
            <a:r>
              <a:rPr lang="en" sz="935" dirty="0">
                <a:solidFill>
                  <a:srgbClr val="000000"/>
                </a:solidFill>
                <a:latin typeface="Arial"/>
                <a:ea typeface="Arial"/>
                <a:cs typeface="Arial"/>
                <a:sym typeface="Arial"/>
              </a:rPr>
              <a:t>Other studies present a mixed view of the relationship between population growth and economic development. These studies suggest that the impact of population growth on economic development depends on a range of factors, such as government policies, cultural factors, and technological advancements. For example, some studies suggest that population growth can lead to greater investment in education and health, which can increase human capital and contribute to economic development.</a:t>
            </a:r>
            <a:endParaRPr sz="110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55">
                <a:solidFill>
                  <a:srgbClr val="666666"/>
                </a:solidFill>
                <a:latin typeface="Arial"/>
                <a:ea typeface="Arial"/>
                <a:cs typeface="Arial"/>
                <a:sym typeface="Arial"/>
              </a:rPr>
              <a:t>Research Questions:</a:t>
            </a:r>
            <a:endParaRPr sz="2055">
              <a:solidFill>
                <a:srgbClr val="666666"/>
              </a:solidFill>
              <a:latin typeface="Arial"/>
              <a:ea typeface="Arial"/>
              <a:cs typeface="Arial"/>
              <a:sym typeface="Arial"/>
            </a:endParaRPr>
          </a:p>
          <a:p>
            <a:pPr marL="0" lvl="0" indent="0" algn="l" rtl="0">
              <a:spcBef>
                <a:spcPts val="1600"/>
              </a:spcBef>
              <a:spcAft>
                <a:spcPts val="0"/>
              </a:spcAft>
              <a:buNone/>
            </a:pPr>
            <a:endParaRPr/>
          </a:p>
        </p:txBody>
      </p:sp>
      <p:sp>
        <p:nvSpPr>
          <p:cNvPr id="111" name="Google Shape;111;p17"/>
          <p:cNvSpPr txBox="1">
            <a:spLocks noGrp="1"/>
          </p:cNvSpPr>
          <p:nvPr>
            <p:ph type="body" idx="1"/>
          </p:nvPr>
        </p:nvSpPr>
        <p:spPr>
          <a:xfrm>
            <a:off x="729450" y="20724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rgbClr val="000000"/>
                </a:solidFill>
                <a:latin typeface="Arial"/>
                <a:ea typeface="Arial"/>
                <a:cs typeface="Arial"/>
                <a:sym typeface="Arial"/>
              </a:rPr>
              <a:t>1. What is the relationship between population growth and economic development?</a:t>
            </a:r>
            <a:br>
              <a:rPr lang="en" sz="1100" dirty="0">
                <a:solidFill>
                  <a:srgbClr val="000000"/>
                </a:solidFill>
                <a:latin typeface="Arial"/>
                <a:ea typeface="Arial"/>
                <a:cs typeface="Arial"/>
                <a:sym typeface="Arial"/>
              </a:rPr>
            </a:br>
            <a:endParaRPr sz="1100" dirty="0">
              <a:solidFill>
                <a:srgbClr val="000000"/>
              </a:solidFill>
              <a:latin typeface="Arial"/>
              <a:ea typeface="Arial"/>
              <a:cs typeface="Arial"/>
              <a:sym typeface="Arial"/>
            </a:endParaRPr>
          </a:p>
          <a:p>
            <a:pPr marL="0" lvl="0" indent="0" algn="l" rtl="0">
              <a:spcBef>
                <a:spcPts val="0"/>
              </a:spcBef>
              <a:spcAft>
                <a:spcPts val="0"/>
              </a:spcAft>
              <a:buNone/>
            </a:pPr>
            <a:r>
              <a:rPr lang="en" sz="1100" dirty="0">
                <a:solidFill>
                  <a:srgbClr val="000000"/>
                </a:solidFill>
                <a:latin typeface="Arial"/>
                <a:ea typeface="Arial"/>
                <a:cs typeface="Arial"/>
                <a:sym typeface="Arial"/>
              </a:rPr>
              <a:t>2. How do other factors, such as government policies, technology, and cultural factors, affect the relationship between population growth and economic development?</a:t>
            </a:r>
            <a:br>
              <a:rPr lang="en" sz="1100" dirty="0">
                <a:solidFill>
                  <a:srgbClr val="000000"/>
                </a:solidFill>
                <a:latin typeface="Arial"/>
                <a:ea typeface="Arial"/>
                <a:cs typeface="Arial"/>
                <a:sym typeface="Arial"/>
              </a:rPr>
            </a:br>
            <a:endParaRPr sz="1100" dirty="0">
              <a:solidFill>
                <a:srgbClr val="000000"/>
              </a:solidFill>
              <a:latin typeface="Arial"/>
              <a:ea typeface="Arial"/>
              <a:cs typeface="Arial"/>
              <a:sym typeface="Arial"/>
            </a:endParaRPr>
          </a:p>
          <a:p>
            <a:pPr marL="0" lvl="0" indent="0" algn="l" rtl="0">
              <a:spcBef>
                <a:spcPts val="0"/>
              </a:spcBef>
              <a:spcAft>
                <a:spcPts val="0"/>
              </a:spcAft>
              <a:buNone/>
            </a:pPr>
            <a:r>
              <a:rPr lang="en" sz="1100" dirty="0">
                <a:solidFill>
                  <a:srgbClr val="000000"/>
                </a:solidFill>
                <a:latin typeface="Arial"/>
                <a:ea typeface="Arial"/>
                <a:cs typeface="Arial"/>
                <a:sym typeface="Arial"/>
              </a:rPr>
              <a:t>3. What are the implications of the findings for economic policy and future research?</a:t>
            </a:r>
            <a:br>
              <a:rPr lang="en" sz="1100" dirty="0">
                <a:solidFill>
                  <a:srgbClr val="000000"/>
                </a:solidFill>
                <a:latin typeface="Arial"/>
                <a:ea typeface="Arial"/>
                <a:cs typeface="Arial"/>
                <a:sym typeface="Arial"/>
              </a:rPr>
            </a:b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a:t>
            </a:r>
            <a:endParaRPr/>
          </a:p>
        </p:txBody>
      </p:sp>
      <p:sp>
        <p:nvSpPr>
          <p:cNvPr id="117" name="Google Shape;117;p18"/>
          <p:cNvSpPr txBox="1">
            <a:spLocks noGrp="1"/>
          </p:cNvSpPr>
          <p:nvPr>
            <p:ph type="body" idx="1"/>
          </p:nvPr>
        </p:nvSpPr>
        <p:spPr>
          <a:xfrm>
            <a:off x="696625" y="1853850"/>
            <a:ext cx="7688700" cy="3130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364" dirty="0">
                <a:solidFill>
                  <a:srgbClr val="000000"/>
                </a:solidFill>
                <a:latin typeface="Arial"/>
                <a:ea typeface="Arial"/>
                <a:cs typeface="Arial"/>
                <a:sym typeface="Arial"/>
              </a:rPr>
              <a:t>The study will use a quantitative research approach, specifically an empirical analysis. The analysis will be conducted using data from reputable sources on population growth and economic development indicators, such as GDP, income per capita, and poverty rates. The study will employ a statistical model, such as regression analysis, time series analysis, to estimate the relationship between population growth and economic development while controlling for other factors that may affect the relationship.</a:t>
            </a:r>
            <a:br>
              <a:rPr lang="en" sz="2364" dirty="0">
                <a:solidFill>
                  <a:srgbClr val="000000"/>
                </a:solidFill>
                <a:latin typeface="Arial"/>
                <a:ea typeface="Arial"/>
                <a:cs typeface="Arial"/>
                <a:sym typeface="Arial"/>
              </a:rPr>
            </a:br>
            <a:br>
              <a:rPr lang="en" sz="2364" dirty="0">
                <a:solidFill>
                  <a:srgbClr val="000000"/>
                </a:solidFill>
                <a:latin typeface="Arial"/>
                <a:ea typeface="Arial"/>
                <a:cs typeface="Arial"/>
                <a:sym typeface="Arial"/>
              </a:rPr>
            </a:br>
            <a:r>
              <a:rPr lang="en" sz="1761" dirty="0">
                <a:solidFill>
                  <a:srgbClr val="000000"/>
                </a:solidFill>
                <a:latin typeface="Arial"/>
                <a:ea typeface="Arial"/>
                <a:cs typeface="Arial"/>
                <a:sym typeface="Arial"/>
              </a:rPr>
              <a:t>Yg = 𝛃0+ 𝛃1*POPg + 𝛃2*INVg + 𝛃3*FDIg + 𝛃4*EXg + 𝛃5*GEg + 𝛃6Cg + μ</a:t>
            </a:r>
            <a:br>
              <a:rPr lang="en" sz="1100" dirty="0">
                <a:solidFill>
                  <a:srgbClr val="000000"/>
                </a:solidFill>
                <a:latin typeface="Arial"/>
                <a:ea typeface="Arial"/>
                <a:cs typeface="Arial"/>
                <a:sym typeface="Arial"/>
              </a:rPr>
            </a:br>
            <a:br>
              <a:rPr lang="en" sz="1100" dirty="0">
                <a:solidFill>
                  <a:srgbClr val="000000"/>
                </a:solidFill>
                <a:latin typeface="Arial"/>
                <a:ea typeface="Arial"/>
                <a:cs typeface="Arial"/>
                <a:sym typeface="Arial"/>
              </a:rPr>
            </a:br>
            <a:endParaRPr sz="1100" dirty="0">
              <a:solidFill>
                <a:srgbClr val="000000"/>
              </a:solidFill>
              <a:latin typeface="Arial"/>
              <a:ea typeface="Arial"/>
              <a:cs typeface="Arial"/>
              <a:sym typeface="Arial"/>
            </a:endParaRPr>
          </a:p>
          <a:p>
            <a:pPr marL="0" lvl="0" indent="0" algn="l" rtl="0">
              <a:spcBef>
                <a:spcPts val="0"/>
              </a:spcBef>
              <a:spcAft>
                <a:spcPts val="1600"/>
              </a:spcAft>
              <a:buNone/>
            </a:pPr>
            <a:r>
              <a:rPr lang="en" sz="1500" dirty="0">
                <a:solidFill>
                  <a:srgbClr val="666666"/>
                </a:solidFill>
                <a:latin typeface="Arial"/>
                <a:ea typeface="Arial"/>
                <a:cs typeface="Arial"/>
                <a:sym typeface="Arial"/>
              </a:rPr>
              <a:t>Yg = real GDP growth</a:t>
            </a:r>
            <a:br>
              <a:rPr lang="en" sz="1500" dirty="0">
                <a:solidFill>
                  <a:srgbClr val="666666"/>
                </a:solidFill>
                <a:latin typeface="Arial"/>
                <a:ea typeface="Arial"/>
                <a:cs typeface="Arial"/>
                <a:sym typeface="Arial"/>
              </a:rPr>
            </a:br>
            <a:r>
              <a:rPr lang="en" sz="1500" dirty="0">
                <a:solidFill>
                  <a:srgbClr val="666666"/>
                </a:solidFill>
                <a:latin typeface="Arial"/>
                <a:ea typeface="Arial"/>
                <a:cs typeface="Arial"/>
                <a:sym typeface="Arial"/>
              </a:rPr>
              <a:t>POPg = population growth</a:t>
            </a:r>
            <a:br>
              <a:rPr lang="en" sz="1500" dirty="0">
                <a:solidFill>
                  <a:srgbClr val="666666"/>
                </a:solidFill>
                <a:latin typeface="Arial"/>
                <a:ea typeface="Arial"/>
                <a:cs typeface="Arial"/>
                <a:sym typeface="Arial"/>
              </a:rPr>
            </a:br>
            <a:r>
              <a:rPr lang="en" sz="1500" dirty="0">
                <a:solidFill>
                  <a:srgbClr val="666666"/>
                </a:solidFill>
                <a:latin typeface="Arial"/>
                <a:ea typeface="Arial"/>
                <a:cs typeface="Arial"/>
                <a:sym typeface="Arial"/>
              </a:rPr>
              <a:t>INVg = real gross domestic investment growth</a:t>
            </a:r>
            <a:br>
              <a:rPr lang="en" sz="1500" dirty="0">
                <a:solidFill>
                  <a:srgbClr val="666666"/>
                </a:solidFill>
                <a:latin typeface="Arial"/>
                <a:ea typeface="Arial"/>
                <a:cs typeface="Arial"/>
                <a:sym typeface="Arial"/>
              </a:rPr>
            </a:br>
            <a:r>
              <a:rPr lang="en" sz="1500" dirty="0">
                <a:solidFill>
                  <a:srgbClr val="666666"/>
                </a:solidFill>
                <a:latin typeface="Arial"/>
                <a:ea typeface="Arial"/>
                <a:cs typeface="Arial"/>
                <a:sym typeface="Arial"/>
              </a:rPr>
              <a:t>FDIg = real foreign investment growth</a:t>
            </a:r>
            <a:br>
              <a:rPr lang="en" sz="1500" dirty="0">
                <a:solidFill>
                  <a:srgbClr val="666666"/>
                </a:solidFill>
                <a:latin typeface="Arial"/>
                <a:ea typeface="Arial"/>
                <a:cs typeface="Arial"/>
                <a:sym typeface="Arial"/>
              </a:rPr>
            </a:br>
            <a:r>
              <a:rPr lang="en" sz="1500" dirty="0">
                <a:solidFill>
                  <a:srgbClr val="666666"/>
                </a:solidFill>
                <a:latin typeface="Arial"/>
                <a:ea typeface="Arial"/>
                <a:cs typeface="Arial"/>
                <a:sym typeface="Arial"/>
              </a:rPr>
              <a:t>EXg = Exports growth</a:t>
            </a:r>
            <a:br>
              <a:rPr lang="en" sz="1500" dirty="0">
                <a:solidFill>
                  <a:srgbClr val="666666"/>
                </a:solidFill>
                <a:latin typeface="Arial"/>
                <a:ea typeface="Arial"/>
                <a:cs typeface="Arial"/>
                <a:sym typeface="Arial"/>
              </a:rPr>
            </a:br>
            <a:r>
              <a:rPr lang="en" sz="1500" dirty="0">
                <a:solidFill>
                  <a:srgbClr val="666666"/>
                </a:solidFill>
                <a:latin typeface="Arial"/>
                <a:ea typeface="Arial"/>
                <a:cs typeface="Arial"/>
                <a:sym typeface="Arial"/>
              </a:rPr>
              <a:t>GEg = Government expenditure</a:t>
            </a:r>
            <a:br>
              <a:rPr lang="en" sz="1500" dirty="0">
                <a:solidFill>
                  <a:srgbClr val="666666"/>
                </a:solidFill>
                <a:latin typeface="Arial"/>
                <a:ea typeface="Arial"/>
                <a:cs typeface="Arial"/>
                <a:sym typeface="Arial"/>
              </a:rPr>
            </a:br>
            <a:r>
              <a:rPr lang="en" sz="1500" dirty="0">
                <a:solidFill>
                  <a:srgbClr val="666666"/>
                </a:solidFill>
                <a:latin typeface="Arial"/>
                <a:ea typeface="Arial"/>
                <a:cs typeface="Arial"/>
                <a:sym typeface="Arial"/>
              </a:rPr>
              <a:t>Cg = consumption as percentage of GDP</a:t>
            </a:r>
            <a:br>
              <a:rPr lang="en" sz="1500" dirty="0">
                <a:solidFill>
                  <a:srgbClr val="666666"/>
                </a:solidFill>
                <a:latin typeface="Arial"/>
                <a:ea typeface="Arial"/>
                <a:cs typeface="Arial"/>
                <a:sym typeface="Arial"/>
              </a:rPr>
            </a:br>
            <a:r>
              <a:rPr lang="en" sz="1500" dirty="0">
                <a:solidFill>
                  <a:srgbClr val="666666"/>
                </a:solidFill>
                <a:latin typeface="Arial"/>
                <a:ea typeface="Arial"/>
                <a:cs typeface="Arial"/>
                <a:sym typeface="Arial"/>
              </a:rPr>
              <a:t>  </a:t>
            </a:r>
            <a:r>
              <a:rPr lang="en" sz="1761" dirty="0">
                <a:solidFill>
                  <a:srgbClr val="000000"/>
                </a:solidFill>
                <a:latin typeface="Arial"/>
                <a:ea typeface="Arial"/>
                <a:cs typeface="Arial"/>
                <a:sym typeface="Arial"/>
              </a:rPr>
              <a:t>μ </a:t>
            </a:r>
            <a:r>
              <a:rPr lang="en" sz="1500" dirty="0">
                <a:solidFill>
                  <a:srgbClr val="666666"/>
                </a:solidFill>
                <a:latin typeface="Arial"/>
                <a:ea typeface="Arial"/>
                <a:cs typeface="Arial"/>
                <a:sym typeface="Arial"/>
              </a:rPr>
              <a:t>= error</a:t>
            </a:r>
            <a:br>
              <a:rPr lang="en" sz="1500" dirty="0">
                <a:solidFill>
                  <a:srgbClr val="666666"/>
                </a:solidFill>
                <a:latin typeface="Arial"/>
                <a:ea typeface="Arial"/>
                <a:cs typeface="Arial"/>
                <a:sym typeface="Arial"/>
              </a:rPr>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600"/>
              </a:spcAft>
              <a:buNone/>
            </a:pPr>
            <a:r>
              <a:rPr lang="en" sz="2166">
                <a:solidFill>
                  <a:srgbClr val="666666"/>
                </a:solidFill>
                <a:latin typeface="Arial"/>
                <a:ea typeface="Arial"/>
                <a:cs typeface="Arial"/>
                <a:sym typeface="Arial"/>
              </a:rPr>
              <a:t>Expected Results:</a:t>
            </a:r>
            <a:endParaRPr sz="3266"/>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rgbClr val="000000"/>
                </a:solidFill>
                <a:latin typeface="Arial"/>
                <a:ea typeface="Arial"/>
                <a:cs typeface="Arial"/>
                <a:sym typeface="Arial"/>
              </a:rPr>
              <a:t>The results of the analysis are expected to show the magnitude and statistical significance of the relationship between population growth and economic development. The direction of the relationship (positive or negative) will also be considered. The study will also examine the role of other factors, such as government policies, technology, and cultural factors, in affecting the relationship.</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050E-B386-1CE5-F126-412BD33C034A}"/>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371FC245-E62D-9FFC-C6F4-AB20B42AF6AD}"/>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203762A-0668-05C0-9E26-16DF45DB9EE2}"/>
              </a:ext>
            </a:extLst>
          </p:cNvPr>
          <p:cNvPicPr>
            <a:picLocks noChangeAspect="1"/>
          </p:cNvPicPr>
          <p:nvPr/>
        </p:nvPicPr>
        <p:blipFill>
          <a:blip r:embed="rId2"/>
          <a:stretch>
            <a:fillRect/>
          </a:stretch>
        </p:blipFill>
        <p:spPr>
          <a:xfrm>
            <a:off x="426262" y="572416"/>
            <a:ext cx="8174597" cy="4357094"/>
          </a:xfrm>
          <a:prstGeom prst="rect">
            <a:avLst/>
          </a:prstGeom>
        </p:spPr>
      </p:pic>
    </p:spTree>
    <p:extLst>
      <p:ext uri="{BB962C8B-B14F-4D97-AF65-F5344CB8AC3E}">
        <p14:creationId xmlns:p14="http://schemas.microsoft.com/office/powerpoint/2010/main" val="128501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D75F-DC23-565A-C80D-60562D6801E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8B5177B-7DB5-59EA-DBB2-78FC38AB683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89AE09D-5F86-CC78-5E52-3F9A8EFF81BC}"/>
              </a:ext>
            </a:extLst>
          </p:cNvPr>
          <p:cNvPicPr>
            <a:picLocks noChangeAspect="1"/>
          </p:cNvPicPr>
          <p:nvPr/>
        </p:nvPicPr>
        <p:blipFill>
          <a:blip r:embed="rId2"/>
          <a:stretch>
            <a:fillRect/>
          </a:stretch>
        </p:blipFill>
        <p:spPr>
          <a:xfrm>
            <a:off x="543143" y="803526"/>
            <a:ext cx="7640019" cy="3740974"/>
          </a:xfrm>
          <a:prstGeom prst="rect">
            <a:avLst/>
          </a:prstGeom>
        </p:spPr>
      </p:pic>
    </p:spTree>
    <p:extLst>
      <p:ext uri="{BB962C8B-B14F-4D97-AF65-F5344CB8AC3E}">
        <p14:creationId xmlns:p14="http://schemas.microsoft.com/office/powerpoint/2010/main" val="194737420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On-screen Show (16:9)</PresentationFormat>
  <Paragraphs>35</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Lato</vt:lpstr>
      <vt:lpstr>Arial</vt:lpstr>
      <vt:lpstr>Raleway</vt:lpstr>
      <vt:lpstr>Roboto</vt:lpstr>
      <vt:lpstr>Streamline</vt:lpstr>
      <vt:lpstr>The Impact of Population Growth on Economic Development: An Empirical Analysis</vt:lpstr>
      <vt:lpstr>Conclusion: </vt:lpstr>
      <vt:lpstr>Introduction:</vt:lpstr>
      <vt:lpstr>Literature review</vt:lpstr>
      <vt:lpstr>Research Questions: </vt:lpstr>
      <vt:lpstr>Methodology </vt:lpstr>
      <vt:lpstr>Expected Results:</vt:lpstr>
      <vt:lpstr>PowerPoint Presentation</vt:lpstr>
      <vt:lpstr>PowerPoint Presentation</vt:lpstr>
      <vt:lpstr>PowerPoint Presentation</vt:lpstr>
      <vt:lpstr>codes</vt:lpstr>
      <vt:lpstr>Plagiarism Report </vt:lpstr>
      <vt:lpstr>Data  </vt:lpstr>
      <vt:lpstr>sources</vt:lpstr>
      <vt:lpstr>Implications: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Population Growth on Economic Development: An Empirical Analysis</dc:title>
  <cp:lastModifiedBy>Aniket Gautam</cp:lastModifiedBy>
  <cp:revision>1</cp:revision>
  <dcterms:modified xsi:type="dcterms:W3CDTF">2023-04-21T09:52:03Z</dcterms:modified>
</cp:coreProperties>
</file>