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9" r:id="rId4"/>
    <p:sldId id="258" r:id="rId5"/>
    <p:sldId id="269" r:id="rId6"/>
    <p:sldId id="261" r:id="rId7"/>
    <p:sldId id="260" r:id="rId8"/>
    <p:sldId id="263" r:id="rId9"/>
    <p:sldId id="264" r:id="rId10"/>
    <p:sldId id="270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436DC-7950-4958-AED5-A2255EF628B6}" type="datetimeFigureOut">
              <a:rPr lang="en-IN" smtClean="0"/>
              <a:t>13-06-2022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211F1-A292-4453-B0A8-0489A422BB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685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2f3dcd3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132f3dcd3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b6c31509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3b6c31509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3b6c3150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3b6c31509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8C5E-EE44-52C9-EB6E-32FDB4432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B3AB2-26B1-9A77-63DD-217629F1D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B4607-E88E-D227-7ADE-42A8D6E0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50023-F2BF-40FD-AECD-1B77E39B6D80}" type="datetime1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E008-78B2-6BC7-BBC8-5F1FA05C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3B0F-ADCB-33C3-FCF1-4D63830A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52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9AB3-3F49-3CC7-AC23-029B6E89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0FAB-2F1D-9A03-53BA-770D8773C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A0988-3275-2C19-9B1B-1F938E59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AB074-8483-4E66-87F2-A0A54AD4C087}" type="datetime1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A666-4C10-A0F6-BD5A-A8E386C2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46392-D759-A8EF-AD19-6EF1D8F1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57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25DB1-9D5E-008D-C73E-262E5FF7C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EF329-7692-9467-65AE-F42EE2D0B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FD7C-C0CB-1BCE-D861-51B46602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A074-D16C-4800-847A-AF51B0B311DB}" type="datetime1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EE41A-0DE5-3CFA-C35E-41617A43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2FD8F-EF63-EFCD-7E14-5DF9BA11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25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3B8D-796E-1A26-7536-B8193CED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C2AB-7390-3836-91F0-B3D73EBF8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A3DA-10E8-6B22-D1F8-20D2853B2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1DE9B-EB70-42B3-ACDF-31F8B71FC436}" type="datetime1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F8BC0-2911-5A27-A5DE-C32235CA0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66150-8458-746A-3FFE-088DEA3B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8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D4F9-F5FB-91DE-96FF-B6D406AAD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2110D-7577-0C28-1D4E-B0BDA60BC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3F2CB-46A8-45A0-E6ED-63B4B7ED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C32B-5159-4BDB-84C1-4795A214AF98}" type="datetime1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2756F-55CC-E4FC-543F-BC7E2019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2A565-993E-4576-945F-74ADE7FA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70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4E27-D6CB-318C-049A-F8ABDF0A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2051-B3DC-1051-C6C7-B12E13935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D164A-7D26-A7AA-7075-09034D5E6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CB859-4C2E-2AED-65A3-3F680D55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9BA5-7CF0-42D4-8AD1-E1FB011BC019}" type="datetime1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660D-A866-62B6-91FF-1C957805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D49E0-8390-4AED-AF87-1A9EC04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56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8AAB-1F10-9D5A-81E4-9171B043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A4D21-7135-6F9F-0194-95F8824E3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B00E2-A662-320B-6B17-B269F031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10E76-ED15-788B-AB28-5EF144DEF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9A97C-3BFE-8BD5-CDA6-0669F38AA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29520F-EC26-7198-7054-80938641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8EB9A-238C-4BE9-838D-C6F9DE7DBFCC}" type="datetime1">
              <a:rPr lang="en-IN" smtClean="0"/>
              <a:t>13-06-2022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B16FD-194F-AB60-D50C-D6AD983E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B7AE8-7B6B-DACA-C587-B82409D2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0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ED9A-0626-0717-8880-28477269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DD17A-8166-0F6A-0363-79508EB2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A7AF2-A4A1-4F08-AA57-223D93F51E01}" type="datetime1">
              <a:rPr lang="en-IN" smtClean="0"/>
              <a:t>13-06-2022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CFB82-2B21-A89F-847B-09E10DD1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8D041-55C3-AF76-BED6-3621A282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00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3E897-49EB-1CBF-1C7E-517FB72F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701D6-5CE2-4987-A6C4-715F4FDB0504}" type="datetime1">
              <a:rPr lang="en-IN" smtClean="0"/>
              <a:t>13-06-2022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6692D-A9FA-E0A7-053C-8A2168DB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6CCD8-6AA6-9EB5-04FC-22C0D79C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96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A1BC-F753-CF78-6F05-8DFF480B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D428-0B59-DB25-E37A-EC2056844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A8A6E-2717-90B0-4D9F-D230F958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0270-DB8B-8452-41D2-63E3565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1C351-4677-432B-8669-CF379805705B}" type="datetime1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FBEBD-B10A-0C16-73A1-24897B68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8D54F-2412-A7F1-C3E0-EAA700F7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67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9CC8-A577-898F-C9ED-B735716B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D4C53D-EF0F-336C-91B6-6DF1862D4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32BFA-927F-06E0-90F0-1D7A47798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9F2D8-CDF1-ACD3-D2FE-D44F61F8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8430-63B3-4F20-9AAD-19F115D19CB2}" type="datetime1">
              <a:rPr lang="en-IN" smtClean="0"/>
              <a:t>13-06-2022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D051C-DAB4-D6FF-74CC-955476733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775A8-A8F4-A50E-A42B-D653776C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2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DD8F4-7CD3-77E0-E6E8-16D02733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66506-BD58-BC2B-6E78-739C319C7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4E178-4252-14ED-AABB-2C0FEC941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0520A-57AE-4321-B54A-ACA906144FC4}" type="datetime1">
              <a:rPr lang="en-IN" smtClean="0"/>
              <a:t>13-06-2022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5631-E624-E2FD-1D59-15BDD043B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95F2-6BA7-A5B1-EEFA-56C86124E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1B17E-4B15-4E61-8B5D-A5876CAEE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11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1303164"/>
            <a:ext cx="11360800" cy="1092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b" anchorCtr="0"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ct val="111111"/>
            </a:pPr>
            <a:r>
              <a:rPr lang="en"/>
              <a:t>Case Study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647067"/>
            <a:ext cx="11360800" cy="75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" sz="2800" b="1" u="sng" dirty="0"/>
              <a:t>MBA631A</a:t>
            </a:r>
            <a:endParaRPr sz="2800" b="1" u="sng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2390600" y="3249534"/>
            <a:ext cx="8068400" cy="75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2500"/>
            </a:pPr>
            <a:r>
              <a:rPr lang="en" sz="3333"/>
              <a:t>Gemini Edibles and Fats India Ltd. (GEF)</a:t>
            </a:r>
            <a:endParaRPr sz="3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171800" y="2484998"/>
            <a:ext cx="3848400" cy="1025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>
              <a:buClr>
                <a:srgbClr val="000000"/>
              </a:buClr>
              <a:buSzPts val="1400"/>
            </a:pPr>
            <a:r>
              <a:rPr lang="en" sz="3200" u="sng"/>
              <a:t>Group 10</a:t>
            </a:r>
            <a:endParaRPr sz="32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3">
            <a:alphaModFix/>
          </a:blip>
          <a:srcRect l="4338" r="3154" b="3260"/>
          <a:stretch/>
        </p:blipFill>
        <p:spPr>
          <a:xfrm>
            <a:off x="5323000" y="4183051"/>
            <a:ext cx="1546000" cy="153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379167" y="5896567"/>
            <a:ext cx="3848400" cy="97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1300"/>
            </a:pPr>
            <a:r>
              <a:rPr lang="en" sz="1733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INSTRUCTOR : </a:t>
            </a:r>
            <a:r>
              <a:rPr lang="en" sz="17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Mr. AMIT SHUKLA</a:t>
            </a:r>
            <a:endParaRPr sz="1733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3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900" y="297333"/>
            <a:ext cx="3378200" cy="24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27567" y="4676600"/>
            <a:ext cx="3848400" cy="188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667" y="4507734"/>
            <a:ext cx="4034133" cy="2076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3601" y="297327"/>
            <a:ext cx="3848399" cy="2166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B65C-4E9B-9A87-D828-6E3DD2CC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1912"/>
          </a:xfrm>
        </p:spPr>
        <p:txBody>
          <a:bodyPr>
            <a:normAutofit/>
          </a:bodyPr>
          <a:lstStyle/>
          <a:p>
            <a:r>
              <a:rPr lang="en-IN" sz="3200" b="1" i="1" u="sng" dirty="0">
                <a:latin typeface="Arial Black" panose="020B0A04020102020204" pitchFamily="34" charset="0"/>
              </a:rPr>
              <a:t>ROAD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1B09-CEDF-630C-C8A4-552D0B56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047959"/>
          </a:xfrm>
        </p:spPr>
        <p:txBody>
          <a:bodyPr/>
          <a:lstStyle/>
          <a:p>
            <a:r>
              <a:rPr lang="en-IN" dirty="0"/>
              <a:t>The Freedom Brand had done well and this led to management setting aggressive targets for the upcoming year.</a:t>
            </a:r>
          </a:p>
          <a:p>
            <a:r>
              <a:rPr lang="en-IN" dirty="0"/>
              <a:t>The Brand Manager, Kapil, was looking beyond just sales numbers and wanted to get a Brand Health check done.</a:t>
            </a:r>
          </a:p>
          <a:p>
            <a:r>
              <a:rPr lang="en-IN" dirty="0"/>
              <a:t>He prepared a brief for the research agencies to get input regarding profile of Freedom Consumers.</a:t>
            </a:r>
          </a:p>
          <a:p>
            <a:r>
              <a:rPr lang="en-IN" dirty="0"/>
              <a:t>Perception of the Brand, Effectiveness of the message and efficiency of media(as they had spent a lot of money on TV advertisement).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49721-AF6C-D079-1477-7B828C44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10</a:t>
            </a:fld>
            <a:endParaRPr lang="en-IN"/>
          </a:p>
        </p:txBody>
      </p:sp>
      <p:sp>
        <p:nvSpPr>
          <p:cNvPr id="5" name="Half Frame 4">
            <a:extLst>
              <a:ext uri="{FF2B5EF4-FFF2-40B4-BE49-F238E27FC236}">
                <a16:creationId xmlns:a16="http://schemas.microsoft.com/office/drawing/2014/main" id="{FF783DD2-A42D-9209-7DA5-C534E4C63053}"/>
              </a:ext>
            </a:extLst>
          </p:cNvPr>
          <p:cNvSpPr/>
          <p:nvPr/>
        </p:nvSpPr>
        <p:spPr>
          <a:xfrm>
            <a:off x="905069" y="1240971"/>
            <a:ext cx="242596" cy="401217"/>
          </a:xfrm>
          <a:prstGeom prst="halfFrame">
            <a:avLst>
              <a:gd name="adj1" fmla="val 33333"/>
              <a:gd name="adj2" fmla="val 37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DFE7AA18-9366-1A82-9F87-7E26E3076E20}"/>
              </a:ext>
            </a:extLst>
          </p:cNvPr>
          <p:cNvSpPr/>
          <p:nvPr/>
        </p:nvSpPr>
        <p:spPr>
          <a:xfrm>
            <a:off x="905069" y="2130489"/>
            <a:ext cx="242596" cy="401217"/>
          </a:xfrm>
          <a:prstGeom prst="halfFrame">
            <a:avLst>
              <a:gd name="adj1" fmla="val 33333"/>
              <a:gd name="adj2" fmla="val 37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516DC6D0-101D-C5C9-1D6F-0D238C9EBF91}"/>
              </a:ext>
            </a:extLst>
          </p:cNvPr>
          <p:cNvSpPr/>
          <p:nvPr/>
        </p:nvSpPr>
        <p:spPr>
          <a:xfrm>
            <a:off x="905069" y="3007617"/>
            <a:ext cx="242596" cy="401217"/>
          </a:xfrm>
          <a:prstGeom prst="halfFrame">
            <a:avLst>
              <a:gd name="adj1" fmla="val 33333"/>
              <a:gd name="adj2" fmla="val 371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CF82EB62-FF1F-8B3A-AD80-68C59B79C8B6}"/>
              </a:ext>
            </a:extLst>
          </p:cNvPr>
          <p:cNvSpPr/>
          <p:nvPr/>
        </p:nvSpPr>
        <p:spPr>
          <a:xfrm>
            <a:off x="905069" y="3922068"/>
            <a:ext cx="242596" cy="401217"/>
          </a:xfrm>
          <a:prstGeom prst="halfFrame">
            <a:avLst>
              <a:gd name="adj1" fmla="val 33333"/>
              <a:gd name="adj2" fmla="val 333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96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333" y="1829600"/>
            <a:ext cx="6136136" cy="4082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833900" y="647200"/>
            <a:ext cx="5576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latin typeface="Lato"/>
                <a:ea typeface="Lato"/>
                <a:cs typeface="Lato"/>
                <a:sym typeface="Lato"/>
              </a:rPr>
              <a:t>Recent Developments (2021)</a:t>
            </a:r>
            <a:endParaRPr sz="2400"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7467" y="3328867"/>
            <a:ext cx="5488900" cy="258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4401" y="983268"/>
            <a:ext cx="5576001" cy="234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6833200" y="6173401"/>
            <a:ext cx="5277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 b="1">
                <a:latin typeface="Lato"/>
                <a:ea typeface="Lato"/>
                <a:cs typeface="Lato"/>
                <a:sym typeface="Lato"/>
              </a:rPr>
              <a:t>Sources:</a:t>
            </a:r>
            <a:r>
              <a:rPr lang="en" sz="1467" i="1">
                <a:latin typeface="Lato"/>
                <a:ea typeface="Lato"/>
                <a:cs typeface="Lato"/>
                <a:sym typeface="Lato"/>
              </a:rPr>
              <a:t> https://economictimes.indiatimes.com</a:t>
            </a:r>
            <a:endParaRPr sz="1467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105600" y="5947600"/>
            <a:ext cx="64476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467" b="1">
                <a:latin typeface="Lato"/>
                <a:ea typeface="Lato"/>
                <a:cs typeface="Lato"/>
                <a:sym typeface="Lato"/>
              </a:rPr>
              <a:t>Sources:</a:t>
            </a:r>
            <a:r>
              <a:rPr lang="en" sz="1467" i="1">
                <a:latin typeface="Lato"/>
                <a:ea typeface="Lato"/>
                <a:cs typeface="Lato"/>
                <a:sym typeface="Lato"/>
              </a:rPr>
              <a:t> https://www.hellenicshippingnews.com/gef-india-is-the-largest-importer-of-crude-sunflower-oil-in-india/</a:t>
            </a:r>
            <a:endParaRPr sz="1467" i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E114-373C-1967-303A-4BB44659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97CF-B9A5-8019-B3E1-24B5DD2D2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58316-6D56-1F84-7B34-DFBABA6E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12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49C601-9939-3EF5-6EA8-EE4BE92BB81D}"/>
              </a:ext>
            </a:extLst>
          </p:cNvPr>
          <p:cNvSpPr txBox="1"/>
          <p:nvPr/>
        </p:nvSpPr>
        <p:spPr>
          <a:xfrm>
            <a:off x="2129790" y="2682240"/>
            <a:ext cx="79324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>
                <a:latin typeface="Arial Black" panose="020B0A04020102020204" pitchFamily="34" charset="0"/>
                <a:ea typeface="Lato"/>
                <a:cs typeface="Lato"/>
                <a:sym typeface="Lato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5876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4E62-A513-D405-7969-DAE9C747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951"/>
          </a:xfrm>
        </p:spPr>
        <p:txBody>
          <a:bodyPr>
            <a:normAutofit/>
          </a:bodyPr>
          <a:lstStyle/>
          <a:p>
            <a:r>
              <a:rPr lang="en-IN" sz="3200" b="1" i="1" u="sng" dirty="0">
                <a:latin typeface="Arial Black" panose="020B0A04020102020204" pitchFamily="34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4197D-39CB-A58C-D989-2DD89DE2A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492521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Gemini</a:t>
            </a:r>
            <a:r>
              <a:rPr lang="en-IN" sz="2400" dirty="0"/>
              <a:t> Edibles &amp; Fats India Private Limited (GEF) was founded in 2009 in Andhra Pradesh by  Mr. Pradeep Chowdhury.</a:t>
            </a:r>
          </a:p>
          <a:p>
            <a:r>
              <a:rPr lang="en-IN" sz="2400" dirty="0"/>
              <a:t>Mr. Pradeep Chowdhury, first generation professional turned entrepreneur, had years of experience with a edible oil company in India.</a:t>
            </a:r>
          </a:p>
          <a:p>
            <a:r>
              <a:rPr lang="en-IN" sz="2400" dirty="0"/>
              <a:t>GEF’s business strategy consists of import, processing, trading and marketing of edible oils and speciality fats.</a:t>
            </a:r>
          </a:p>
          <a:p>
            <a:r>
              <a:rPr lang="en-IN" sz="2400" dirty="0"/>
              <a:t>Introduced it’s oil brand, Freedom, in AP in February 2010.</a:t>
            </a:r>
          </a:p>
          <a:p>
            <a:r>
              <a:rPr lang="en-IN" sz="2400" dirty="0"/>
              <a:t>GEF planned to set up two new refineries in </a:t>
            </a:r>
            <a:r>
              <a:rPr lang="en-IN" sz="2400" dirty="0" err="1"/>
              <a:t>Krishnapatnam</a:t>
            </a:r>
            <a:r>
              <a:rPr lang="en-IN" sz="2400" dirty="0"/>
              <a:t> and Kakinada, both in AP.</a:t>
            </a:r>
          </a:p>
          <a:p>
            <a:r>
              <a:rPr lang="en-IN" sz="2400" dirty="0"/>
              <a:t>GEF invested INR 150 crores at it’s initial stage.</a:t>
            </a:r>
          </a:p>
        </p:txBody>
      </p:sp>
      <p:sp>
        <p:nvSpPr>
          <p:cNvPr id="6" name="Partial Circle 5">
            <a:extLst>
              <a:ext uri="{FF2B5EF4-FFF2-40B4-BE49-F238E27FC236}">
                <a16:creationId xmlns:a16="http://schemas.microsoft.com/office/drawing/2014/main" id="{1F1FEADD-E7DC-5D92-738A-AEA2979C6D82}"/>
              </a:ext>
            </a:extLst>
          </p:cNvPr>
          <p:cNvSpPr/>
          <p:nvPr/>
        </p:nvSpPr>
        <p:spPr>
          <a:xfrm>
            <a:off x="905521" y="1214018"/>
            <a:ext cx="195309" cy="470517"/>
          </a:xfrm>
          <a:prstGeom prst="pie">
            <a:avLst>
              <a:gd name="adj1" fmla="val 121641"/>
              <a:gd name="adj2" fmla="val 165790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81178F30-058C-5AA1-CF8D-E1BC456B8214}"/>
              </a:ext>
            </a:extLst>
          </p:cNvPr>
          <p:cNvSpPr/>
          <p:nvPr/>
        </p:nvSpPr>
        <p:spPr>
          <a:xfrm>
            <a:off x="905521" y="2019668"/>
            <a:ext cx="195309" cy="470517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FFD4C6F2-714D-8B99-5D55-A78795D6954B}"/>
              </a:ext>
            </a:extLst>
          </p:cNvPr>
          <p:cNvSpPr/>
          <p:nvPr/>
        </p:nvSpPr>
        <p:spPr>
          <a:xfrm>
            <a:off x="905521" y="2814221"/>
            <a:ext cx="195309" cy="470517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4675626C-6305-7629-2154-47C4C06B650B}"/>
              </a:ext>
            </a:extLst>
          </p:cNvPr>
          <p:cNvSpPr/>
          <p:nvPr/>
        </p:nvSpPr>
        <p:spPr>
          <a:xfrm>
            <a:off x="905521" y="3573263"/>
            <a:ext cx="195309" cy="470517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3C4FD68E-0F27-6B31-87FA-52262A3016D9}"/>
              </a:ext>
            </a:extLst>
          </p:cNvPr>
          <p:cNvSpPr/>
          <p:nvPr/>
        </p:nvSpPr>
        <p:spPr>
          <a:xfrm>
            <a:off x="887764" y="4081513"/>
            <a:ext cx="195309" cy="441662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Partial Circle 12">
            <a:extLst>
              <a:ext uri="{FF2B5EF4-FFF2-40B4-BE49-F238E27FC236}">
                <a16:creationId xmlns:a16="http://schemas.microsoft.com/office/drawing/2014/main" id="{70DB8F2D-7BDA-E9CD-964D-4124D1D4BA52}"/>
              </a:ext>
            </a:extLst>
          </p:cNvPr>
          <p:cNvSpPr/>
          <p:nvPr/>
        </p:nvSpPr>
        <p:spPr>
          <a:xfrm>
            <a:off x="905521" y="4840555"/>
            <a:ext cx="177552" cy="441662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D1AC11-E791-8CAA-2B2B-A09561F0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31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133E-05C7-DDE5-A425-F60E3DF2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972"/>
          </a:xfrm>
        </p:spPr>
        <p:txBody>
          <a:bodyPr>
            <a:normAutofit/>
          </a:bodyPr>
          <a:lstStyle/>
          <a:p>
            <a:r>
              <a:rPr lang="en-IN" sz="3200" i="1" u="sng" dirty="0">
                <a:latin typeface="Arial Black" panose="020B0A04020102020204" pitchFamily="34" charset="0"/>
              </a:rPr>
              <a:t>MARKET CONDITION (BEFORE FEB’10)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786E-E1A7-1DD1-0DAB-5458F0D2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1251751"/>
            <a:ext cx="10515600" cy="4971495"/>
          </a:xfrm>
        </p:spPr>
        <p:txBody>
          <a:bodyPr/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The edible oil market was like a commodity market with low margin.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Almost 99.8% household penetrate edible oil in AP.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Loose oil penetration was significantly high but that was declining fast in recent past times. It also captured around 45% of market share.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B72E77-3C80-7224-A799-4C5A59CBF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484386"/>
              </p:ext>
            </p:extLst>
          </p:nvPr>
        </p:nvGraphicFramePr>
        <p:xfrm>
          <a:off x="2032000" y="3346882"/>
          <a:ext cx="5070136" cy="2334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068">
                  <a:extLst>
                    <a:ext uri="{9D8B030D-6E8A-4147-A177-3AD203B41FA5}">
                      <a16:colId xmlns:a16="http://schemas.microsoft.com/office/drawing/2014/main" val="1918897131"/>
                    </a:ext>
                  </a:extLst>
                </a:gridCol>
                <a:gridCol w="2535068">
                  <a:extLst>
                    <a:ext uri="{9D8B030D-6E8A-4147-A177-3AD203B41FA5}">
                      <a16:colId xmlns:a16="http://schemas.microsoft.com/office/drawing/2014/main" val="2420903784"/>
                    </a:ext>
                  </a:extLst>
                </a:gridCol>
              </a:tblGrid>
              <a:tr h="46696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 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Household Penetration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329636"/>
                  </a:ext>
                </a:extLst>
              </a:tr>
              <a:tr h="466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Loose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647215"/>
                  </a:ext>
                </a:extLst>
              </a:tr>
              <a:tr h="466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Pre-packed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07839"/>
                  </a:ext>
                </a:extLst>
              </a:tr>
              <a:tr h="466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84401"/>
                  </a:ext>
                </a:extLst>
              </a:tr>
              <a:tr h="46696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Did not purchase 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85660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134A-36D0-05A6-CA37-1CBBBFAF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3</a:t>
            </a:fld>
            <a:endParaRPr lang="en-IN"/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1610767C-FF70-3B0E-A271-C1C83ADDDDEC}"/>
              </a:ext>
            </a:extLst>
          </p:cNvPr>
          <p:cNvSpPr/>
          <p:nvPr/>
        </p:nvSpPr>
        <p:spPr>
          <a:xfrm>
            <a:off x="1029811" y="1322773"/>
            <a:ext cx="150920" cy="2929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B36718F5-ABAC-DCCD-4DE3-503C69C8FD34}"/>
              </a:ext>
            </a:extLst>
          </p:cNvPr>
          <p:cNvSpPr/>
          <p:nvPr/>
        </p:nvSpPr>
        <p:spPr>
          <a:xfrm>
            <a:off x="1029811" y="1819921"/>
            <a:ext cx="150920" cy="2929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CDC98006-1F46-B7D0-1C1F-52A746CF78B5}"/>
              </a:ext>
            </a:extLst>
          </p:cNvPr>
          <p:cNvSpPr/>
          <p:nvPr/>
        </p:nvSpPr>
        <p:spPr>
          <a:xfrm>
            <a:off x="1029811" y="2272683"/>
            <a:ext cx="150920" cy="2929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9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7C76-C921-8D9B-A544-70E9CB258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246"/>
            <a:ext cx="10515600" cy="771217"/>
          </a:xfrm>
        </p:spPr>
        <p:txBody>
          <a:bodyPr>
            <a:normAutofit/>
          </a:bodyPr>
          <a:lstStyle/>
          <a:p>
            <a:r>
              <a:rPr lang="en-IN" sz="3200" i="1" u="sng" dirty="0">
                <a:latin typeface="Arial Black" panose="020B0A04020102020204" pitchFamily="34" charset="0"/>
              </a:rPr>
              <a:t>MARKET CONDITION (BEFORE FEB’10)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E3E75-6E61-FED7-D617-3F391F40A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78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The oil market was quite complex. The below table shows the market share (by volume) of existing share at the time of launch of Freedom.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F8308F-0A9E-2ECD-040B-51281CEB9B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76169"/>
              </p:ext>
            </p:extLst>
          </p:nvPr>
        </p:nvGraphicFramePr>
        <p:xfrm>
          <a:off x="2494626" y="2201662"/>
          <a:ext cx="6072327" cy="29260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24109">
                  <a:extLst>
                    <a:ext uri="{9D8B030D-6E8A-4147-A177-3AD203B41FA5}">
                      <a16:colId xmlns:a16="http://schemas.microsoft.com/office/drawing/2014/main" val="2976361781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935236298"/>
                    </a:ext>
                  </a:extLst>
                </a:gridCol>
                <a:gridCol w="2024109">
                  <a:extLst>
                    <a:ext uri="{9D8B030D-6E8A-4147-A177-3AD203B41FA5}">
                      <a16:colId xmlns:a16="http://schemas.microsoft.com/office/drawing/2014/main" val="3077273018"/>
                    </a:ext>
                  </a:extLst>
                </a:gridCol>
              </a:tblGrid>
              <a:tr h="3395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Market share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06839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Gold Drop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State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37570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Naturralle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State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625951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Crystal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State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469820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Vijaya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State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556617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Fortune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National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079142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State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8541"/>
                  </a:ext>
                </a:extLst>
              </a:tr>
              <a:tr h="339571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28476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00AB1-6004-754C-A226-DC1A3A288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4</a:t>
            </a:fld>
            <a:endParaRPr lang="en-IN"/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C995C679-386E-67DE-A527-6D9B8426F292}"/>
              </a:ext>
            </a:extLst>
          </p:cNvPr>
          <p:cNvSpPr/>
          <p:nvPr/>
        </p:nvSpPr>
        <p:spPr>
          <a:xfrm>
            <a:off x="845439" y="1253331"/>
            <a:ext cx="244094" cy="388786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1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4D19A-7110-785C-C9E1-D1EC4E2A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548"/>
          </a:xfrm>
        </p:spPr>
        <p:txBody>
          <a:bodyPr>
            <a:normAutofit/>
          </a:bodyPr>
          <a:lstStyle/>
          <a:p>
            <a:r>
              <a:rPr lang="en-IN" sz="3200" b="1" i="1" u="sng" dirty="0">
                <a:latin typeface="Arial Black" panose="020B0A04020102020204" pitchFamily="34" charset="0"/>
              </a:rPr>
              <a:t>CHALLENGES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51104-9BCA-A78E-A646-C67C8B98D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Making high quality oil.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Taking right position in market and right marketing decision.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Acquiring market shares from existing players.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F17A9-2620-C1B6-0836-ED15F3C4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5</a:t>
            </a:fld>
            <a:endParaRPr lang="en-IN"/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D09719C-DFD5-BA9C-C3EB-747425993814}"/>
              </a:ext>
            </a:extLst>
          </p:cNvPr>
          <p:cNvSpPr/>
          <p:nvPr/>
        </p:nvSpPr>
        <p:spPr>
          <a:xfrm>
            <a:off x="955166" y="1322773"/>
            <a:ext cx="150920" cy="292963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" name="Half Frame 8">
            <a:extLst>
              <a:ext uri="{FF2B5EF4-FFF2-40B4-BE49-F238E27FC236}">
                <a16:creationId xmlns:a16="http://schemas.microsoft.com/office/drawing/2014/main" id="{09D6FB28-E4BA-074C-2E8E-034A9C3B0EFF}"/>
              </a:ext>
            </a:extLst>
          </p:cNvPr>
          <p:cNvSpPr/>
          <p:nvPr/>
        </p:nvSpPr>
        <p:spPr>
          <a:xfrm>
            <a:off x="951722" y="1324947"/>
            <a:ext cx="130629" cy="28924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:a16="http://schemas.microsoft.com/office/drawing/2014/main" id="{DA2A44C9-80B1-5931-A958-89ED25187074}"/>
              </a:ext>
            </a:extLst>
          </p:cNvPr>
          <p:cNvSpPr/>
          <p:nvPr/>
        </p:nvSpPr>
        <p:spPr>
          <a:xfrm>
            <a:off x="951722" y="1782147"/>
            <a:ext cx="130629" cy="28924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id="{F4457875-F524-3895-7F96-2537DD451003}"/>
              </a:ext>
            </a:extLst>
          </p:cNvPr>
          <p:cNvSpPr/>
          <p:nvPr/>
        </p:nvSpPr>
        <p:spPr>
          <a:xfrm>
            <a:off x="951722" y="2248678"/>
            <a:ext cx="130629" cy="289249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163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12192004" cy="402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3588000" y="4026400"/>
            <a:ext cx="2508000" cy="267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 u="sng" dirty="0">
                <a:solidFill>
                  <a:schemeClr val="dk1"/>
                </a:solidFill>
              </a:rPr>
              <a:t>Price</a:t>
            </a:r>
            <a:endParaRPr sz="2133" b="1" u="sng" dirty="0">
              <a:solidFill>
                <a:schemeClr val="dk1"/>
              </a:solidFill>
            </a:endParaRPr>
          </a:p>
          <a:p>
            <a:r>
              <a:rPr lang="en-US" sz="1733" dirty="0">
                <a:solidFill>
                  <a:schemeClr val="dk1"/>
                </a:solidFill>
              </a:rPr>
              <a:t>=&gt; PTD was kept INR 2 below the brand leader.</a:t>
            </a:r>
          </a:p>
          <a:p>
            <a:r>
              <a:rPr lang="en" sz="1733" dirty="0">
                <a:solidFill>
                  <a:schemeClr val="dk1"/>
                </a:solidFill>
              </a:rPr>
              <a:t>=&gt; PTR of Freedom gives INR 1.25 – 1.80 more profit to the retailer than Brand leader.     </a:t>
            </a:r>
            <a:endParaRPr sz="1733" dirty="0">
              <a:solidFill>
                <a:schemeClr val="dk1"/>
              </a:solidFill>
            </a:endParaRPr>
          </a:p>
          <a:p>
            <a:endParaRPr sz="2133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2133" b="1" u="sng" dirty="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882967" y="4026400"/>
            <a:ext cx="2508000" cy="267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 u="sng" dirty="0"/>
              <a:t>Product</a:t>
            </a:r>
            <a:endParaRPr lang="en-US" sz="2133" b="1" u="sng" dirty="0"/>
          </a:p>
          <a:p>
            <a:r>
              <a:rPr lang="en" sz="1733" dirty="0">
                <a:solidFill>
                  <a:schemeClr val="dk1"/>
                </a:solidFill>
              </a:rPr>
              <a:t>Freedom is a brand that maufactures and market</a:t>
            </a:r>
            <a:r>
              <a:rPr lang="en-US" sz="1733" dirty="0">
                <a:solidFill>
                  <a:schemeClr val="dk1"/>
                </a:solidFill>
              </a:rPr>
              <a:t> refined oils and fats of best quality.</a:t>
            </a:r>
            <a:endParaRPr lang="en-US" sz="1733" b="1" u="sng" dirty="0"/>
          </a:p>
        </p:txBody>
      </p:sp>
      <p:sp>
        <p:nvSpPr>
          <p:cNvPr id="57" name="Google Shape;57;p13"/>
          <p:cNvSpPr/>
          <p:nvPr/>
        </p:nvSpPr>
        <p:spPr>
          <a:xfrm>
            <a:off x="6261800" y="4026400"/>
            <a:ext cx="2508000" cy="267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 u="sng" dirty="0">
                <a:solidFill>
                  <a:schemeClr val="dk1"/>
                </a:solidFill>
              </a:rPr>
              <a:t>Place</a:t>
            </a:r>
            <a:endParaRPr sz="2133" b="1" u="sng" dirty="0">
              <a:solidFill>
                <a:schemeClr val="dk1"/>
              </a:solidFill>
            </a:endParaRPr>
          </a:p>
          <a:p>
            <a:r>
              <a:rPr lang="en" sz="1733" dirty="0">
                <a:solidFill>
                  <a:schemeClr val="dk1"/>
                </a:solidFill>
              </a:rPr>
              <a:t>=&gt; Regional Market of AP was chosen for the launch campaign</a:t>
            </a:r>
            <a:endParaRPr sz="1733" dirty="0">
              <a:solidFill>
                <a:schemeClr val="dk1"/>
              </a:solidFill>
            </a:endParaRPr>
          </a:p>
          <a:p>
            <a:r>
              <a:rPr lang="en" sz="1733" dirty="0">
                <a:solidFill>
                  <a:schemeClr val="dk1"/>
                </a:solidFill>
              </a:rPr>
              <a:t>=&gt;  </a:t>
            </a:r>
            <a:endParaRPr sz="1733" b="1" u="sng" dirty="0"/>
          </a:p>
        </p:txBody>
      </p:sp>
      <p:sp>
        <p:nvSpPr>
          <p:cNvPr id="58" name="Google Shape;58;p13"/>
          <p:cNvSpPr/>
          <p:nvPr/>
        </p:nvSpPr>
        <p:spPr>
          <a:xfrm>
            <a:off x="8935600" y="4026400"/>
            <a:ext cx="2508000" cy="2674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133" b="1" u="sng" dirty="0"/>
              <a:t>Promotion</a:t>
            </a:r>
            <a:endParaRPr sz="2133" b="1" u="sng" dirty="0"/>
          </a:p>
          <a:p>
            <a:r>
              <a:rPr lang="en" sz="1733" dirty="0">
                <a:solidFill>
                  <a:schemeClr val="dk1"/>
                </a:solidFill>
              </a:rPr>
              <a:t>=&gt; Top TV programs selected based on price and TRP (Sponsor “Maa Voori Vanta”)</a:t>
            </a:r>
            <a:endParaRPr sz="1733" dirty="0">
              <a:solidFill>
                <a:schemeClr val="dk1"/>
              </a:solidFill>
            </a:endParaRPr>
          </a:p>
          <a:p>
            <a:r>
              <a:rPr lang="en" sz="1733" dirty="0">
                <a:solidFill>
                  <a:schemeClr val="dk1"/>
                </a:solidFill>
              </a:rPr>
              <a:t>=&gt; Sales Promotion like TBTL was used for trade push</a:t>
            </a:r>
            <a:endParaRPr sz="1733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E0C2-6929-75AE-0CBC-93B20032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D5D5-A485-D514-BAD6-330066BCF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9D8D3-376B-F0F6-BA5D-FDB26101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B17E-4B15-4E61-8B5D-A5876CAEEC2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68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970600" y="486558"/>
            <a:ext cx="10250800" cy="6917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algn="l">
              <a:spcBef>
                <a:spcPts val="0"/>
              </a:spcBef>
            </a:pPr>
            <a:r>
              <a:rPr lang="en" sz="3200" b="1" i="1" u="sng" dirty="0">
                <a:latin typeface="Arial Black" panose="020B0A04020102020204" pitchFamily="34" charset="0"/>
              </a:rPr>
              <a:t>Results (Performance till Dec 2010)</a:t>
            </a:r>
            <a:endParaRPr sz="3200" b="1" i="1" u="sng" dirty="0">
              <a:latin typeface="Arial Black" panose="020B0A04020102020204" pitchFamily="34" charset="0"/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849156" y="1287624"/>
            <a:ext cx="10250800" cy="36549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609585" indent="-440256" algn="l">
              <a:spcBef>
                <a:spcPts val="0"/>
              </a:spcBef>
              <a:buSzPts val="16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Exceeded all targets and expectations with good launch campaign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85" indent="-440256" algn="l">
              <a:spcBef>
                <a:spcPts val="0"/>
              </a:spcBef>
              <a:buSzPts val="16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Retail focused distribution, excellent packaging, superior communication, aggressive media presence and excellent quality were the main success drivers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85" indent="-440256" algn="l">
              <a:spcBef>
                <a:spcPts val="0"/>
              </a:spcBef>
              <a:buSzPts val="1600"/>
              <a:buChar char="●"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Achieved distribution targets and far exceeded sales targets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85" algn="l">
              <a:spcBef>
                <a:spcPts val="0"/>
              </a:spcBef>
            </a:pP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585" algn="l">
              <a:spcBef>
                <a:spcPts val="0"/>
              </a:spcBef>
            </a:pPr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Key Takeaway: </a:t>
            </a:r>
            <a:r>
              <a:rPr lang="en" i="1" dirty="0">
                <a:latin typeface="Arial" panose="020B0604020202020204" pitchFamily="34" charset="0"/>
                <a:cs typeface="Arial" panose="020B0604020202020204" pitchFamily="34" charset="0"/>
              </a:rPr>
              <a:t>The market was growing and consumers were not reluctant to try a new brand with overall superior offering than the already established brands.</a:t>
            </a:r>
            <a:endParaRPr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Partial Circle 1">
            <a:extLst>
              <a:ext uri="{FF2B5EF4-FFF2-40B4-BE49-F238E27FC236}">
                <a16:creationId xmlns:a16="http://schemas.microsoft.com/office/drawing/2014/main" id="{872774F5-5831-BD26-19D2-2D08D49B421F}"/>
              </a:ext>
            </a:extLst>
          </p:cNvPr>
          <p:cNvSpPr/>
          <p:nvPr/>
        </p:nvSpPr>
        <p:spPr>
          <a:xfrm>
            <a:off x="1118710" y="1443645"/>
            <a:ext cx="175260" cy="2667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10C77F41-DF4F-18AE-59C9-C382905E35D3}"/>
              </a:ext>
            </a:extLst>
          </p:cNvPr>
          <p:cNvSpPr/>
          <p:nvPr/>
        </p:nvSpPr>
        <p:spPr>
          <a:xfrm>
            <a:off x="1127760" y="1810762"/>
            <a:ext cx="175260" cy="2667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3914B1F3-0A46-9B35-596F-3138C265B862}"/>
              </a:ext>
            </a:extLst>
          </p:cNvPr>
          <p:cNvSpPr/>
          <p:nvPr/>
        </p:nvSpPr>
        <p:spPr>
          <a:xfrm>
            <a:off x="1127760" y="2731374"/>
            <a:ext cx="157160" cy="266700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Partial Circle 4">
            <a:extLst>
              <a:ext uri="{FF2B5EF4-FFF2-40B4-BE49-F238E27FC236}">
                <a16:creationId xmlns:a16="http://schemas.microsoft.com/office/drawing/2014/main" id="{C15AE635-B66C-4BE4-6CBA-B0A95748DAF9}"/>
              </a:ext>
            </a:extLst>
          </p:cNvPr>
          <p:cNvSpPr/>
          <p:nvPr/>
        </p:nvSpPr>
        <p:spPr>
          <a:xfrm>
            <a:off x="1140062" y="3429000"/>
            <a:ext cx="175260" cy="289561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 idx="4294967295"/>
          </p:nvPr>
        </p:nvSpPr>
        <p:spPr>
          <a:xfrm>
            <a:off x="7577900" y="385867"/>
            <a:ext cx="40060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spcBef>
                <a:spcPts val="0"/>
              </a:spcBef>
              <a:buSzPct val="64285"/>
            </a:pPr>
            <a:r>
              <a:rPr lang="en" sz="2053"/>
              <a:t>Market Shares of Brands: Last Quarter 2010</a:t>
            </a:r>
            <a:endParaRPr sz="2053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4294967295"/>
          </p:nvPr>
        </p:nvSpPr>
        <p:spPr>
          <a:xfrm>
            <a:off x="7524167" y="5974133"/>
            <a:ext cx="4289600" cy="498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25000" lnSpcReduction="20000"/>
          </a:bodyPr>
          <a:lstStyle/>
          <a:p>
            <a:pPr marL="0" indent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b="1"/>
              <a:t>Sources: </a:t>
            </a:r>
            <a:r>
              <a:rPr lang="en" sz="1600" i="1"/>
              <a:t>Internal estimate</a:t>
            </a:r>
            <a:endParaRPr sz="1600" i="1"/>
          </a:p>
        </p:txBody>
      </p:sp>
      <p:graphicFrame>
        <p:nvGraphicFramePr>
          <p:cNvPr id="94" name="Google Shape;94;p14"/>
          <p:cNvGraphicFramePr/>
          <p:nvPr/>
        </p:nvGraphicFramePr>
        <p:xfrm>
          <a:off x="7524167" y="1200177"/>
          <a:ext cx="4113466" cy="4673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56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21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Brand</a:t>
                      </a:r>
                      <a:endParaRPr sz="1700" b="1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Market Share by Volume</a:t>
                      </a:r>
                      <a:endParaRPr sz="1700" b="1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Gold Drop 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29%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Naturalle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14%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Crystal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11%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Vijaya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8%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Fortune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7%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Priya 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4%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Freedom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3%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Others</a:t>
                      </a:r>
                      <a:endParaRPr sz="16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24%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95" name="Google Shape;95;p14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896469"/>
            <a:ext cx="7117768" cy="497696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896133" y="5961867"/>
            <a:ext cx="5738000" cy="68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95000"/>
              </a:lnSpc>
              <a:spcAft>
                <a:spcPts val="1600"/>
              </a:spcAft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Sources: </a:t>
            </a:r>
            <a:r>
              <a:rPr lang="en" sz="1600" i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Internal sources</a:t>
            </a:r>
            <a:endParaRPr sz="1600" i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1817</TotalTime>
  <Words>633</Words>
  <Application>Microsoft Office PowerPoint</Application>
  <PresentationFormat>Widescreen</PresentationFormat>
  <Paragraphs>114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Lato</vt:lpstr>
      <vt:lpstr>Office Theme</vt:lpstr>
      <vt:lpstr>Case Study</vt:lpstr>
      <vt:lpstr>BACKGROUND</vt:lpstr>
      <vt:lpstr>MARKET CONDITION (BEFORE FEB’10)</vt:lpstr>
      <vt:lpstr>MARKET CONDITION (BEFORE FEB’10)</vt:lpstr>
      <vt:lpstr>CHALLENGES AHEAD</vt:lpstr>
      <vt:lpstr>PowerPoint Presentation</vt:lpstr>
      <vt:lpstr>SWOT ANALYSIS</vt:lpstr>
      <vt:lpstr>Results (Performance till Dec 2010)</vt:lpstr>
      <vt:lpstr>Market Shares of Brands: Last Quarter 2010</vt:lpstr>
      <vt:lpstr>ROAD AHEAD</vt:lpstr>
      <vt:lpstr>PowerPoint Presentation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ARIJIT GHOSH</dc:creator>
  <cp:lastModifiedBy>ARIJIT GHOSH</cp:lastModifiedBy>
  <cp:revision>5</cp:revision>
  <dcterms:created xsi:type="dcterms:W3CDTF">2022-06-10T21:33:24Z</dcterms:created>
  <dcterms:modified xsi:type="dcterms:W3CDTF">2022-06-12T22:13:03Z</dcterms:modified>
</cp:coreProperties>
</file>