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9"/>
  </p:notesMasterIdLst>
  <p:sldIdLst>
    <p:sldId id="269" r:id="rId2"/>
    <p:sldId id="258" r:id="rId3"/>
    <p:sldId id="259" r:id="rId4"/>
    <p:sldId id="260" r:id="rId5"/>
    <p:sldId id="271" r:id="rId6"/>
    <p:sldId id="272" r:id="rId7"/>
    <p:sldId id="261" r:id="rId8"/>
    <p:sldId id="262" r:id="rId9"/>
    <p:sldId id="264" r:id="rId10"/>
    <p:sldId id="265" r:id="rId11"/>
    <p:sldId id="266" r:id="rId12"/>
    <p:sldId id="267" r:id="rId13"/>
    <p:sldId id="268" r:id="rId14"/>
    <p:sldId id="270" r:id="rId15"/>
    <p:sldId id="273" r:id="rId16"/>
    <p:sldId id="26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4B885-BDB3-494B-BE6E-52895CC3CEAB}" v="2" dt="2024-07-09T15:58:20.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GNA SRI" userId="47397d204bf4ae09" providerId="LiveId" clId="{310E241B-866D-4CA7-A309-99C2AD2A8B94}"/>
    <pc:docChg chg="modSld">
      <pc:chgData name="YAGNA SRI" userId="47397d204bf4ae09" providerId="LiveId" clId="{310E241B-866D-4CA7-A309-99C2AD2A8B94}" dt="2024-07-10T15:18:56.915" v="1" actId="20577"/>
      <pc:docMkLst>
        <pc:docMk/>
      </pc:docMkLst>
      <pc:sldChg chg="modSp mod">
        <pc:chgData name="YAGNA SRI" userId="47397d204bf4ae09" providerId="LiveId" clId="{310E241B-866D-4CA7-A309-99C2AD2A8B94}" dt="2024-07-10T15:18:56.915" v="1" actId="20577"/>
        <pc:sldMkLst>
          <pc:docMk/>
          <pc:sldMk cId="1697389611" sldId="274"/>
        </pc:sldMkLst>
        <pc:spChg chg="mod">
          <ac:chgData name="YAGNA SRI" userId="47397d204bf4ae09" providerId="LiveId" clId="{310E241B-866D-4CA7-A309-99C2AD2A8B94}" dt="2024-07-10T15:18:56.915" v="1" actId="20577"/>
          <ac:spMkLst>
            <pc:docMk/>
            <pc:sldMk cId="1697389611" sldId="274"/>
            <ac:spMk id="5" creationId="{73943896-FBE5-22DF-2925-D7A774CAC9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03059-9E7F-4A48-A9F2-A4D75A065312}" type="datetimeFigureOut">
              <a:rPr lang="en-IN" smtClean="0"/>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69027-7F6E-47C9-8F4E-23EF9CB22387}" type="slidenum">
              <a:rPr lang="en-IN" smtClean="0"/>
              <a:t>‹#›</a:t>
            </a:fld>
            <a:endParaRPr lang="en-IN"/>
          </a:p>
        </p:txBody>
      </p:sp>
    </p:spTree>
    <p:extLst>
      <p:ext uri="{BB962C8B-B14F-4D97-AF65-F5344CB8AC3E}">
        <p14:creationId xmlns:p14="http://schemas.microsoft.com/office/powerpoint/2010/main" val="3566377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4B274C51-C766-4F44-9E40-27DFCC35427D}" type="datetimeFigureOut">
              <a:rPr lang="en-IN" smtClean="0"/>
              <a:t>24-07-2024</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35865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274C51-C766-4F44-9E40-27DFCC35427D}" type="datetimeFigureOut">
              <a:rPr lang="en-IN" smtClean="0"/>
              <a:t>24-07-2024</a:t>
            </a:fld>
            <a:endParaRPr lang="en-IN"/>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277963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4B274C51-C766-4F44-9E40-27DFCC35427D}" type="datetimeFigureOut">
              <a:rPr lang="en-IN" smtClean="0"/>
              <a:t>24-07-2024</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1399846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274C51-C766-4F44-9E40-27DFCC35427D}" type="datetimeFigureOut">
              <a:rPr lang="en-IN" smtClean="0"/>
              <a:t>24-07-2024</a:t>
            </a:fld>
            <a:endParaRPr lang="en-IN"/>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BF8E766-0DF8-444B-B314-15272A5BD24A}" type="slidenum">
              <a:rPr lang="en-IN" smtClean="0"/>
              <a:t>‹#›</a:t>
            </a:fld>
            <a:endParaRPr lang="en-IN"/>
          </a:p>
        </p:txBody>
      </p:sp>
    </p:spTree>
    <p:extLst>
      <p:ext uri="{BB962C8B-B14F-4D97-AF65-F5344CB8AC3E}">
        <p14:creationId xmlns:p14="http://schemas.microsoft.com/office/powerpoint/2010/main" val="304646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4B274C51-C766-4F44-9E40-27DFCC35427D}" type="datetimeFigureOut">
              <a:rPr lang="en-IN" smtClean="0"/>
              <a:t>24-07-2024</a:t>
            </a:fld>
            <a:endParaRPr lang="en-IN"/>
          </a:p>
        </p:txBody>
      </p:sp>
    </p:spTree>
    <p:extLst>
      <p:ext uri="{BB962C8B-B14F-4D97-AF65-F5344CB8AC3E}">
        <p14:creationId xmlns:p14="http://schemas.microsoft.com/office/powerpoint/2010/main" val="300079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4B274C51-C766-4F44-9E40-27DFCC35427D}" type="datetimeFigureOut">
              <a:rPr lang="en-IN" smtClean="0"/>
              <a:t>24-07-2024</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2925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274C51-C766-4F44-9E40-27DFCC35427D}" type="datetimeFigureOut">
              <a:rPr lang="en-IN" smtClean="0"/>
              <a:t>24-07-2024</a:t>
            </a:fld>
            <a:endParaRPr lang="en-IN"/>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407310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274C51-C766-4F44-9E40-27DFCC35427D}" type="datetimeFigureOut">
              <a:rPr lang="en-IN" smtClean="0"/>
              <a:t>24-07-2024</a:t>
            </a:fld>
            <a:endParaRPr lang="en-IN"/>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94607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B274C51-C766-4F44-9E40-27DFCC35427D}" type="datetimeFigureOut">
              <a:rPr lang="en-IN" smtClean="0"/>
              <a:t>24-07-2024</a:t>
            </a:fld>
            <a:endParaRPr lang="en-IN"/>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284301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74C51-C766-4F44-9E40-27DFCC35427D}" type="datetimeFigureOut">
              <a:rPr lang="en-IN" smtClean="0"/>
              <a:t>24-07-2024</a:t>
            </a:fld>
            <a:endParaRPr lang="en-IN"/>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5188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4B274C51-C766-4F44-9E40-27DFCC35427D}" type="datetimeFigureOut">
              <a:rPr lang="en-IN" smtClean="0"/>
              <a:t>24-07-2024</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78726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274C51-C766-4F44-9E40-27DFCC35427D}" type="datetimeFigureOut">
              <a:rPr lang="en-IN" smtClean="0"/>
              <a:t>24-07-2024</a:t>
            </a:fld>
            <a:endParaRPr lang="en-IN"/>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130801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4B274C51-C766-4F44-9E40-27DFCC35427D}" type="datetimeFigureOut">
              <a:rPr lang="en-IN" smtClean="0"/>
              <a:t>24-07-2024</a:t>
            </a:fld>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BF8E766-0DF8-444B-B314-15272A5BD24A}" type="slidenum">
              <a:rPr lang="en-IN" smtClean="0"/>
              <a:t>‹#›</a:t>
            </a:fld>
            <a:endParaRPr lang="en-IN"/>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935182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iketh_dilip@srmap.edu.in"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techieyantechnologies.com/2022/06/get-started-with-creating-new-environment-in-anaconda-configuring-jupyter-notebook-and-installing-libraries-using-requirements-txt-2/" TargetMode="External"/><Relationship Id="rId2" Type="http://schemas.openxmlformats.org/officeDocument/2006/relationships/hyperlink" Target="https://techieyantechnologies.com/2022/07/how-to-install-anaconda/"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383E1EC0-A114-9CB0-3BEA-B2E32CB68E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5666" y="3447854"/>
            <a:ext cx="11260667" cy="3022600"/>
          </a:xfrm>
          <a:prstGeom prst="rect">
            <a:avLst/>
          </a:prstGeom>
        </p:spPr>
      </p:pic>
      <p:sp>
        <p:nvSpPr>
          <p:cNvPr id="3" name="TextBox 2">
            <a:extLst>
              <a:ext uri="{FF2B5EF4-FFF2-40B4-BE49-F238E27FC236}">
                <a16:creationId xmlns:a16="http://schemas.microsoft.com/office/drawing/2014/main" id="{083E3371-8D05-C6D8-65B3-B30EAF68E978}"/>
              </a:ext>
            </a:extLst>
          </p:cNvPr>
          <p:cNvSpPr txBox="1"/>
          <p:nvPr/>
        </p:nvSpPr>
        <p:spPr>
          <a:xfrm>
            <a:off x="2320414" y="914400"/>
            <a:ext cx="6390968" cy="1200329"/>
          </a:xfrm>
          <a:prstGeom prst="rect">
            <a:avLst/>
          </a:prstGeom>
          <a:noFill/>
        </p:spPr>
        <p:txBody>
          <a:bodyPr wrap="square" rtlCol="0">
            <a:spAutoFit/>
          </a:bodyPr>
          <a:lstStyle/>
          <a:p>
            <a:r>
              <a:rPr lang="en-IN" dirty="0"/>
              <a:t>Name: Aniketh Dilip</a:t>
            </a:r>
          </a:p>
          <a:p>
            <a:r>
              <a:rPr lang="en-IN" dirty="0"/>
              <a:t>Email</a:t>
            </a:r>
            <a:r>
              <a:rPr lang="en-IN" dirty="0">
                <a:solidFill>
                  <a:schemeClr val="accent2">
                    <a:lumMod val="75000"/>
                  </a:schemeClr>
                </a:solidFill>
              </a:rPr>
              <a:t>: </a:t>
            </a:r>
            <a:r>
              <a:rPr lang="en-IN" dirty="0">
                <a:solidFill>
                  <a:schemeClr val="accent2">
                    <a:lumMod val="75000"/>
                  </a:schemeClr>
                </a:solidFill>
                <a:hlinkClick r:id="rId3"/>
              </a:rPr>
              <a:t>aniketh_dilip@srmap.edu.in</a:t>
            </a:r>
            <a:endParaRPr lang="en-IN" dirty="0">
              <a:solidFill>
                <a:schemeClr val="accent2">
                  <a:lumMod val="75000"/>
                </a:schemeClr>
              </a:solidFill>
            </a:endParaRPr>
          </a:p>
          <a:p>
            <a:r>
              <a:rPr lang="en-IN" dirty="0"/>
              <a:t>Branch: CSE</a:t>
            </a:r>
          </a:p>
          <a:p>
            <a:r>
              <a:rPr lang="en-IN" dirty="0"/>
              <a:t>College: SRM UNIVERSITY AP</a:t>
            </a:r>
          </a:p>
        </p:txBody>
      </p:sp>
    </p:spTree>
    <p:extLst>
      <p:ext uri="{BB962C8B-B14F-4D97-AF65-F5344CB8AC3E}">
        <p14:creationId xmlns:p14="http://schemas.microsoft.com/office/powerpoint/2010/main" val="263105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E099A-55CB-E45C-2B22-9DDD3BE640B2}"/>
              </a:ext>
            </a:extLst>
          </p:cNvPr>
          <p:cNvSpPr txBox="1"/>
          <p:nvPr/>
        </p:nvSpPr>
        <p:spPr>
          <a:xfrm>
            <a:off x="757084" y="550606"/>
            <a:ext cx="9320981" cy="584036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4B79D20A-7710-4F1D-8332-D8DA47FC6D6C}"/>
              </a:ext>
            </a:extLst>
          </p:cNvPr>
          <p:cNvSpPr txBox="1"/>
          <p:nvPr/>
        </p:nvSpPr>
        <p:spPr>
          <a:xfrm>
            <a:off x="1388806" y="779520"/>
            <a:ext cx="8099324" cy="3603166"/>
          </a:xfrm>
          <a:prstGeom prst="rect">
            <a:avLst/>
          </a:prstGeom>
          <a:noFill/>
        </p:spPr>
        <p:txBody>
          <a:bodyPr wrap="square">
            <a:spAutoFit/>
          </a:bodyPr>
          <a:lstStyle/>
          <a:p>
            <a:pPr marL="342900" lvl="0" indent="-342900" algn="just">
              <a:lnSpc>
                <a:spcPct val="150000"/>
              </a:lnSpc>
              <a:buFont typeface="+mj-lt"/>
              <a:buAutoNum type="arabicPeriod"/>
            </a:pPr>
            <a:r>
              <a:rPr lang="en-IN" sz="1600" dirty="0">
                <a:solidFill>
                  <a:schemeClr val="tx1">
                    <a:lumMod val="75000"/>
                    <a:lumOff val="25000"/>
                  </a:schemeClr>
                </a:solidFill>
                <a:effectLst/>
                <a:ea typeface="Calibri" panose="020F0502020204030204" pitchFamily="34" charset="0"/>
                <a:cs typeface="Times New Roman" panose="02020603050405020304" pitchFamily="18" charset="0"/>
              </a:rPr>
              <a:t>Install the prerequisites/software’s required to execute the code from reading the above blog which is provided in the link above.</a:t>
            </a:r>
          </a:p>
          <a:p>
            <a:pPr marL="342900" lvl="0" indent="-342900" algn="just">
              <a:lnSpc>
                <a:spcPct val="150000"/>
              </a:lnSpc>
              <a:buFont typeface="+mj-lt"/>
              <a:buAutoNum type="arabicPeriod"/>
            </a:pPr>
            <a:r>
              <a:rPr lang="en-IN" sz="1600" dirty="0">
                <a:solidFill>
                  <a:schemeClr val="tx1">
                    <a:lumMod val="75000"/>
                    <a:lumOff val="25000"/>
                  </a:schemeClr>
                </a:solidFill>
                <a:effectLst/>
                <a:ea typeface="Calibri" panose="020F0502020204030204" pitchFamily="34" charset="0"/>
                <a:cs typeface="Times New Roman" panose="02020603050405020304" pitchFamily="18" charset="0"/>
              </a:rPr>
              <a:t>Press windows key and type in anaconda prompt a terminal opens up.</a:t>
            </a: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Go to the directory where your requirement.txt file is present, not just requirement.txt, if you want to execute any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py</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or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ipynb</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files, you need to go to that specific folder or path, where they are saved</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&lt;&lt;directory of your file:&gt;&gt;. E.g., If my file is in d drive, then </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Type d:</a:t>
            </a:r>
          </a:p>
          <a:p>
            <a:pPr marL="342900" lvl="0" indent="-342900" algn="just">
              <a:lnSpc>
                <a:spcPct val="150000"/>
              </a:lnSpc>
              <a:spcAft>
                <a:spcPts val="800"/>
              </a:spcAft>
              <a:buFont typeface="+mj-lt"/>
              <a:buAutoNum type="arabicPeriod"/>
            </a:pPr>
            <a:endParaRPr lang="en-IN" sz="12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6B3B030-C392-2D57-6A7A-117BD4A898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277" t="19819" r="18065" b="21077"/>
          <a:stretch/>
        </p:blipFill>
        <p:spPr>
          <a:xfrm>
            <a:off x="4451394" y="3588775"/>
            <a:ext cx="4348478" cy="2615380"/>
          </a:xfrm>
          <a:prstGeom prst="rect">
            <a:avLst/>
          </a:prstGeom>
        </p:spPr>
      </p:pic>
    </p:spTree>
    <p:extLst>
      <p:ext uri="{BB962C8B-B14F-4D97-AF65-F5344CB8AC3E}">
        <p14:creationId xmlns:p14="http://schemas.microsoft.com/office/powerpoint/2010/main" val="3058144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BB7F5F-5025-F449-3688-897DF4335E85}"/>
              </a:ext>
            </a:extLst>
          </p:cNvPr>
          <p:cNvSpPr txBox="1"/>
          <p:nvPr/>
        </p:nvSpPr>
        <p:spPr>
          <a:xfrm>
            <a:off x="1002891" y="1032386"/>
            <a:ext cx="8691715" cy="3316549"/>
          </a:xfrm>
          <a:prstGeom prst="rect">
            <a:avLst/>
          </a:prstGeom>
          <a:noFill/>
        </p:spPr>
        <p:txBody>
          <a:bodyPr wrap="square" rtlCol="0">
            <a:spAutoFit/>
          </a:bodyPr>
          <a:lstStyle/>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cd d:\License-Plate-Recognition-main    #CHANGE PATH AS PER YOUR PROJECT, THIS IS JUST AN EXAMPLE</a:t>
            </a:r>
          </a:p>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If your project is in c drive, you can ignore step 4 and go with step 5</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Run pip install -r requirements.txt or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conda</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install requirements.txt (Requirements.txt is a text file consisting of all the necessary libraries required for executing this python file. If it gives any error while installing libraries, you might need to install them individually.), example: pip install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module_name</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a:t>
            </a:r>
            <a:endParaRPr lang="en-IN" sz="1600" dirty="0">
              <a:solidFill>
                <a:schemeClr val="tx1">
                  <a:lumMod val="75000"/>
                  <a:lumOff val="25000"/>
                </a:schemeClr>
              </a:solidFill>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startAt="6"/>
            </a:pPr>
            <a:endParaRPr lang="en-IN" sz="1600" dirty="0">
              <a:solidFill>
                <a:schemeClr val="tx1">
                  <a:lumMod val="75000"/>
                  <a:lumOff val="2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26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9D3-7BCA-56B4-A7BE-047713A42D37}"/>
              </a:ext>
            </a:extLst>
          </p:cNvPr>
          <p:cNvSpPr>
            <a:spLocks noGrp="1"/>
          </p:cNvSpPr>
          <p:nvPr>
            <p:ph type="ctrTitle"/>
          </p:nvPr>
        </p:nvSpPr>
        <p:spPr>
          <a:xfrm>
            <a:off x="884903" y="680957"/>
            <a:ext cx="5732116" cy="492443"/>
          </a:xfrm>
        </p:spPr>
        <p:txBody>
          <a:bodyPr/>
          <a:lstStyle/>
          <a:p>
            <a:r>
              <a:rPr lang="en-IN" dirty="0">
                <a:latin typeface="Bell MT" panose="02020503060305020303" pitchFamily="18" charset="0"/>
              </a:rPr>
              <a:t>Methodology involved</a:t>
            </a:r>
          </a:p>
        </p:txBody>
      </p:sp>
      <p:sp>
        <p:nvSpPr>
          <p:cNvPr id="3" name="Subtitle 2">
            <a:extLst>
              <a:ext uri="{FF2B5EF4-FFF2-40B4-BE49-F238E27FC236}">
                <a16:creationId xmlns:a16="http://schemas.microsoft.com/office/drawing/2014/main" id="{FB262915-03E0-EE4D-0199-34B9D4D416F2}"/>
              </a:ext>
            </a:extLst>
          </p:cNvPr>
          <p:cNvSpPr>
            <a:spLocks noGrp="1"/>
          </p:cNvSpPr>
          <p:nvPr>
            <p:ph type="subTitle" idx="4"/>
          </p:nvPr>
        </p:nvSpPr>
        <p:spPr>
          <a:xfrm>
            <a:off x="1602659" y="1752322"/>
            <a:ext cx="8534400" cy="3403496"/>
          </a:xfrm>
        </p:spPr>
        <p:txBody>
          <a:bodyPr/>
          <a:lstStyle/>
          <a:p>
            <a:pPr>
              <a:lnSpc>
                <a:spcPct val="150000"/>
              </a:lnSpc>
            </a:pPr>
            <a:r>
              <a:rPr lang="en-IN" sz="1800" u="sng" dirty="0">
                <a:latin typeface="Calibri" panose="020F0502020204030204" pitchFamily="34" charset="0"/>
                <a:ea typeface="Calibri" panose="020F0502020204030204" pitchFamily="34" charset="0"/>
                <a:cs typeface="Calibri" panose="020F0502020204030204" pitchFamily="34" charset="0"/>
              </a:rPr>
              <a:t>Encrypt image </a:t>
            </a:r>
            <a:r>
              <a:rPr lang="en-IN" sz="18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Set a security key</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Enter text to hide in image</a:t>
            </a:r>
          </a:p>
          <a:p>
            <a:pPr>
              <a:lnSpc>
                <a:spcPct val="150000"/>
              </a:lnSpc>
            </a:pPr>
            <a:r>
              <a:rPr lang="en-IN" sz="1800" u="sng" dirty="0">
                <a:latin typeface="Calibri" panose="020F0502020204030204" pitchFamily="34" charset="0"/>
                <a:ea typeface="Calibri" panose="020F0502020204030204" pitchFamily="34" charset="0"/>
                <a:cs typeface="Calibri" panose="020F0502020204030204" pitchFamily="34" charset="0"/>
              </a:rPr>
              <a:t>Decrypt image:</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Re-enter key to verify</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Extract data from image</a:t>
            </a:r>
          </a:p>
          <a:p>
            <a:pPr marL="0" indent="0">
              <a:lnSpc>
                <a:spcPct val="150000"/>
              </a:lnSpc>
              <a:buNone/>
            </a:pPr>
            <a:r>
              <a:rPr lang="en-IN"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71281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5760-C2FF-44E2-30CB-884D2A850D03}"/>
              </a:ext>
            </a:extLst>
          </p:cNvPr>
          <p:cNvSpPr>
            <a:spLocks noGrp="1"/>
          </p:cNvSpPr>
          <p:nvPr>
            <p:ph type="ctrTitle"/>
          </p:nvPr>
        </p:nvSpPr>
        <p:spPr>
          <a:xfrm>
            <a:off x="1238955" y="784860"/>
            <a:ext cx="6577690" cy="1477328"/>
          </a:xfrm>
        </p:spPr>
        <p:txBody>
          <a:bodyPr/>
          <a:lstStyle/>
          <a:p>
            <a:r>
              <a:rPr lang="en-IN" dirty="0">
                <a:latin typeface="Bell MT" panose="02020503060305020303" pitchFamily="18" charset="0"/>
              </a:rPr>
              <a:t>Execution of code</a:t>
            </a:r>
            <a:br>
              <a:rPr lang="en-IN" dirty="0">
                <a:latin typeface="Bell MT" panose="02020503060305020303" pitchFamily="18" charset="0"/>
              </a:rPr>
            </a:br>
            <a:br>
              <a:rPr lang="en-IN" u="sng" dirty="0">
                <a:latin typeface="Bell MT" panose="02020503060305020303" pitchFamily="18" charset="0"/>
              </a:rPr>
            </a:br>
            <a:r>
              <a:rPr lang="en-IN" u="sng" dirty="0">
                <a:latin typeface="Bell MT" panose="02020503060305020303" pitchFamily="18" charset="0"/>
              </a:rPr>
              <a:t>Encryption</a:t>
            </a:r>
          </a:p>
        </p:txBody>
      </p:sp>
      <p:sp>
        <p:nvSpPr>
          <p:cNvPr id="3" name="Subtitle 2">
            <a:extLst>
              <a:ext uri="{FF2B5EF4-FFF2-40B4-BE49-F238E27FC236}">
                <a16:creationId xmlns:a16="http://schemas.microsoft.com/office/drawing/2014/main" id="{C82F8B1D-7FA0-97F9-4E84-C2BABBF54BF2}"/>
              </a:ext>
            </a:extLst>
          </p:cNvPr>
          <p:cNvSpPr>
            <a:spLocks noGrp="1"/>
          </p:cNvSpPr>
          <p:nvPr>
            <p:ph type="subTitle" idx="4"/>
          </p:nvPr>
        </p:nvSpPr>
        <p:spPr>
          <a:xfrm>
            <a:off x="1592826" y="2487215"/>
            <a:ext cx="8534400" cy="3602268"/>
          </a:xfrm>
        </p:spPr>
        <p:txBody>
          <a:bodyPr/>
          <a:lstStyle/>
          <a:p>
            <a:pPr marL="342900" indent="-342900">
              <a:buAutoNum type="arabicPeriod"/>
            </a:pPr>
            <a:r>
              <a:rPr lang="en-IN" dirty="0"/>
              <a:t>Write appropriate code for hiding the message in a image </a:t>
            </a:r>
          </a:p>
          <a:p>
            <a:r>
              <a:rPr lang="en-IN" dirty="0"/>
              <a:t>Note: The code is provided in another folder you can verify the code there itself.</a:t>
            </a:r>
          </a:p>
          <a:p>
            <a:pPr marL="342900" indent="-342900">
              <a:buAutoNum type="arabicPeriod" startAt="2"/>
            </a:pPr>
            <a:r>
              <a:rPr lang="en-IN" dirty="0"/>
              <a:t>Save the file with extension .</a:t>
            </a:r>
            <a:r>
              <a:rPr lang="en-IN" dirty="0" err="1"/>
              <a:t>py</a:t>
            </a:r>
            <a:endParaRPr lang="en-IN" dirty="0"/>
          </a:p>
          <a:p>
            <a:pPr marL="342900" indent="-342900">
              <a:buAutoNum type="arabicPeriod" startAt="2"/>
            </a:pPr>
            <a:r>
              <a:rPr lang="en-IN" dirty="0"/>
              <a:t>After saving the file, open </a:t>
            </a:r>
            <a:r>
              <a:rPr lang="en-IN" dirty="0" err="1"/>
              <a:t>cmd</a:t>
            </a:r>
            <a:r>
              <a:rPr lang="en-IN" dirty="0"/>
              <a:t> prompt </a:t>
            </a:r>
          </a:p>
          <a:p>
            <a:pPr marL="342900" indent="-342900">
              <a:buAutoNum type="arabicPeriod" startAt="2"/>
            </a:pPr>
            <a:r>
              <a:rPr lang="en-IN" dirty="0"/>
              <a:t>Copy the file path which contains the code.</a:t>
            </a:r>
          </a:p>
          <a:p>
            <a:pPr marL="342900" indent="-342900">
              <a:buAutoNum type="arabicPeriod" startAt="2"/>
            </a:pPr>
            <a:r>
              <a:rPr lang="en-IN" dirty="0"/>
              <a:t>Press Enter…</a:t>
            </a:r>
          </a:p>
          <a:p>
            <a:pPr marL="342900" indent="-342900">
              <a:buAutoNum type="arabicPeriod" startAt="2"/>
            </a:pPr>
            <a:r>
              <a:rPr lang="en-IN" dirty="0"/>
              <a:t>Now enter respective secret key. </a:t>
            </a:r>
          </a:p>
          <a:p>
            <a:pPr marL="342900" indent="-342900">
              <a:buAutoNum type="arabicPeriod" startAt="2"/>
            </a:pPr>
            <a:r>
              <a:rPr lang="en-IN" dirty="0"/>
              <a:t>After entering of secret key, Give the text to be hidden.</a:t>
            </a:r>
          </a:p>
          <a:p>
            <a:pPr marL="342900" indent="-342900">
              <a:buAutoNum type="arabicPeriod" startAt="2"/>
            </a:pPr>
            <a:r>
              <a:rPr lang="en-IN" dirty="0"/>
              <a:t>Now the text is hided inside an image.</a:t>
            </a:r>
          </a:p>
        </p:txBody>
      </p:sp>
    </p:spTree>
    <p:extLst>
      <p:ext uri="{BB962C8B-B14F-4D97-AF65-F5344CB8AC3E}">
        <p14:creationId xmlns:p14="http://schemas.microsoft.com/office/powerpoint/2010/main" val="3831285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80F-C6C3-0EE6-62D8-37B83E05C539}"/>
              </a:ext>
            </a:extLst>
          </p:cNvPr>
          <p:cNvSpPr>
            <a:spLocks noGrp="1"/>
          </p:cNvSpPr>
          <p:nvPr>
            <p:ph type="ctrTitle"/>
          </p:nvPr>
        </p:nvSpPr>
        <p:spPr>
          <a:xfrm>
            <a:off x="1435600" y="1303020"/>
            <a:ext cx="5800851" cy="492443"/>
          </a:xfrm>
        </p:spPr>
        <p:txBody>
          <a:bodyPr/>
          <a:lstStyle/>
          <a:p>
            <a:r>
              <a:rPr lang="en-IN" u="sng" dirty="0">
                <a:latin typeface="Bell MT" panose="02020503060305020303" pitchFamily="18" charset="0"/>
              </a:rPr>
              <a:t>Decryption</a:t>
            </a:r>
            <a:r>
              <a:rPr lang="en-IN" u="sng" dirty="0"/>
              <a:t>:</a:t>
            </a:r>
          </a:p>
        </p:txBody>
      </p:sp>
      <p:sp>
        <p:nvSpPr>
          <p:cNvPr id="3" name="Subtitle 2">
            <a:extLst>
              <a:ext uri="{FF2B5EF4-FFF2-40B4-BE49-F238E27FC236}">
                <a16:creationId xmlns:a16="http://schemas.microsoft.com/office/drawing/2014/main" id="{DA730008-44E8-90A2-6EA3-DB15AFC4740A}"/>
              </a:ext>
            </a:extLst>
          </p:cNvPr>
          <p:cNvSpPr>
            <a:spLocks noGrp="1"/>
          </p:cNvSpPr>
          <p:nvPr>
            <p:ph type="subTitle" idx="4"/>
          </p:nvPr>
        </p:nvSpPr>
        <p:spPr>
          <a:xfrm>
            <a:off x="2212257" y="2370111"/>
            <a:ext cx="8534400" cy="683007"/>
          </a:xfrm>
        </p:spPr>
        <p:txBody>
          <a:bodyPr/>
          <a:lstStyle/>
          <a:p>
            <a:pPr>
              <a:buFont typeface="Wingdings" panose="05000000000000000000" pitchFamily="2" charset="2"/>
              <a:buChar char="§"/>
            </a:pPr>
            <a:r>
              <a:rPr lang="en-IN" dirty="0"/>
              <a:t>Re-enter the security key to verify.</a:t>
            </a:r>
          </a:p>
          <a:p>
            <a:pPr>
              <a:buFont typeface="Wingdings" panose="05000000000000000000" pitchFamily="2" charset="2"/>
              <a:buChar char="§"/>
            </a:pPr>
            <a:r>
              <a:rPr lang="en-IN" dirty="0"/>
              <a:t>Now the data is extracted from image.</a:t>
            </a:r>
          </a:p>
        </p:txBody>
      </p:sp>
    </p:spTree>
    <p:extLst>
      <p:ext uri="{BB962C8B-B14F-4D97-AF65-F5344CB8AC3E}">
        <p14:creationId xmlns:p14="http://schemas.microsoft.com/office/powerpoint/2010/main" val="378856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A9BB-F151-B6D1-D3A5-972F3508AF9F}"/>
              </a:ext>
            </a:extLst>
          </p:cNvPr>
          <p:cNvSpPr>
            <a:spLocks noGrp="1"/>
          </p:cNvSpPr>
          <p:nvPr>
            <p:ph type="ctrTitle"/>
          </p:nvPr>
        </p:nvSpPr>
        <p:spPr>
          <a:xfrm>
            <a:off x="1199626" y="958727"/>
            <a:ext cx="5800851" cy="492443"/>
          </a:xfrm>
        </p:spPr>
        <p:txBody>
          <a:bodyPr/>
          <a:lstStyle/>
          <a:p>
            <a:r>
              <a:rPr lang="en-IN" dirty="0">
                <a:latin typeface="Bell MT" panose="02020503060305020303" pitchFamily="18" charset="0"/>
              </a:rPr>
              <a:t>Result</a:t>
            </a:r>
          </a:p>
        </p:txBody>
      </p:sp>
      <p:sp>
        <p:nvSpPr>
          <p:cNvPr id="3" name="Subtitle 2">
            <a:extLst>
              <a:ext uri="{FF2B5EF4-FFF2-40B4-BE49-F238E27FC236}">
                <a16:creationId xmlns:a16="http://schemas.microsoft.com/office/drawing/2014/main" id="{AE3DCB16-E25D-A9A4-7D62-DB557D755A02}"/>
              </a:ext>
            </a:extLst>
          </p:cNvPr>
          <p:cNvSpPr>
            <a:spLocks noGrp="1"/>
          </p:cNvSpPr>
          <p:nvPr>
            <p:ph type="subTitle" idx="4"/>
          </p:nvPr>
        </p:nvSpPr>
        <p:spPr>
          <a:xfrm>
            <a:off x="1966452" y="2365641"/>
            <a:ext cx="8534400" cy="1714500"/>
          </a:xfrm>
        </p:spPr>
        <p:txBody>
          <a:bodyPr/>
          <a:lstStyle/>
          <a:p>
            <a:endParaRPr lang="en-IN" dirty="0"/>
          </a:p>
        </p:txBody>
      </p:sp>
      <p:pic>
        <p:nvPicPr>
          <p:cNvPr id="5" name="Picture 4">
            <a:extLst>
              <a:ext uri="{FF2B5EF4-FFF2-40B4-BE49-F238E27FC236}">
                <a16:creationId xmlns:a16="http://schemas.microsoft.com/office/drawing/2014/main" id="{71DB6652-D6C2-0689-DA9C-3071E30C62E1}"/>
              </a:ext>
            </a:extLst>
          </p:cNvPr>
          <p:cNvPicPr>
            <a:picLocks noChangeAspect="1"/>
          </p:cNvPicPr>
          <p:nvPr/>
        </p:nvPicPr>
        <p:blipFill rotWithShape="1">
          <a:blip r:embed="rId2">
            <a:extLst>
              <a:ext uri="{28A0092B-C50C-407E-A947-70E740481C1C}">
                <a14:useLocalDpi xmlns:a14="http://schemas.microsoft.com/office/drawing/2010/main" val="0"/>
              </a:ext>
            </a:extLst>
          </a:blip>
          <a:srcRect l="15927" t="30598" r="34666" b="27852"/>
          <a:stretch/>
        </p:blipFill>
        <p:spPr>
          <a:xfrm>
            <a:off x="1760617" y="1920141"/>
            <a:ext cx="9244673" cy="4320000"/>
          </a:xfrm>
          <a:prstGeom prst="rect">
            <a:avLst/>
          </a:prstGeom>
        </p:spPr>
      </p:pic>
    </p:spTree>
    <p:extLst>
      <p:ext uri="{BB962C8B-B14F-4D97-AF65-F5344CB8AC3E}">
        <p14:creationId xmlns:p14="http://schemas.microsoft.com/office/powerpoint/2010/main" val="2057477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1911-E7C2-CC18-E81E-AA446AF148E2}"/>
              </a:ext>
            </a:extLst>
          </p:cNvPr>
          <p:cNvSpPr>
            <a:spLocks noGrp="1"/>
          </p:cNvSpPr>
          <p:nvPr>
            <p:ph type="ctrTitle"/>
          </p:nvPr>
        </p:nvSpPr>
        <p:spPr>
          <a:xfrm flipV="1">
            <a:off x="206568" y="82100"/>
            <a:ext cx="5800851" cy="45719"/>
          </a:xfrm>
        </p:spPr>
        <p:txBody>
          <a:bodyPr/>
          <a:lstStyle/>
          <a:p>
            <a:endParaRPr lang="en-IN" dirty="0"/>
          </a:p>
        </p:txBody>
      </p:sp>
      <p:sp>
        <p:nvSpPr>
          <p:cNvPr id="3" name="Subtitle 2">
            <a:extLst>
              <a:ext uri="{FF2B5EF4-FFF2-40B4-BE49-F238E27FC236}">
                <a16:creationId xmlns:a16="http://schemas.microsoft.com/office/drawing/2014/main" id="{EEF0A3C1-C3C2-329F-8C8B-16C74E54190E}"/>
              </a:ext>
            </a:extLst>
          </p:cNvPr>
          <p:cNvSpPr>
            <a:spLocks noGrp="1"/>
          </p:cNvSpPr>
          <p:nvPr>
            <p:ph type="subTitle" idx="4"/>
          </p:nvPr>
        </p:nvSpPr>
        <p:spPr>
          <a:xfrm>
            <a:off x="757083" y="1008789"/>
            <a:ext cx="9822427" cy="5411675"/>
          </a:xfrm>
        </p:spPr>
        <p:txBody>
          <a:bodyPr/>
          <a:lstStyle/>
          <a:p>
            <a:pPr algn="just">
              <a:lnSpc>
                <a:spcPct val="107000"/>
              </a:lnSpc>
              <a:spcAft>
                <a:spcPts val="800"/>
              </a:spcAft>
            </a:pPr>
            <a:r>
              <a:rPr lang="en-IN" sz="1800" i="1" dirty="0">
                <a:effectLst/>
                <a:latin typeface="Segoe UI" panose="020B0502040204020203" pitchFamily="34" charset="0"/>
                <a:ea typeface="Calibri" panose="020F0502020204030204" pitchFamily="34" charset="0"/>
                <a:cs typeface="Times New Roman" panose="02020603050405020304" pitchFamily="18" charset="0"/>
              </a:rPr>
              <a:t>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Bell MT" panose="02020503060305020303" pitchFamily="18" charset="0"/>
                <a:ea typeface="Calibri" panose="020F0502020204030204" pitchFamily="34" charset="0"/>
                <a:cs typeface="Times New Roman" panose="02020603050405020304" pitchFamily="18" charset="0"/>
              </a:rPr>
              <a:t>Two same images are used as input and output</a:t>
            </a:r>
            <a:r>
              <a:rPr lang="en-IN" sz="1800" dirty="0">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3E63C6F-C901-FCF8-0FB5-4831C0C55D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671" y="2203630"/>
            <a:ext cx="4032000" cy="3021991"/>
          </a:xfrm>
          <a:prstGeom prst="rect">
            <a:avLst/>
          </a:prstGeom>
          <a:noFill/>
          <a:ln>
            <a:noFill/>
          </a:ln>
        </p:spPr>
      </p:pic>
      <p:sp>
        <p:nvSpPr>
          <p:cNvPr id="5" name="TextBox 4">
            <a:extLst>
              <a:ext uri="{FF2B5EF4-FFF2-40B4-BE49-F238E27FC236}">
                <a16:creationId xmlns:a16="http://schemas.microsoft.com/office/drawing/2014/main" id="{8E927D23-07EF-DB3C-3A99-AC6012173F73}"/>
              </a:ext>
            </a:extLst>
          </p:cNvPr>
          <p:cNvSpPr txBox="1"/>
          <p:nvPr/>
        </p:nvSpPr>
        <p:spPr>
          <a:xfrm>
            <a:off x="1947522" y="5269044"/>
            <a:ext cx="3077497" cy="338554"/>
          </a:xfrm>
          <a:prstGeom prst="rect">
            <a:avLst/>
          </a:prstGeom>
          <a:noFill/>
        </p:spPr>
        <p:txBody>
          <a:bodyPr wrap="square" rtlCol="0">
            <a:spAutoFit/>
          </a:bodyPr>
          <a:lstStyle/>
          <a:p>
            <a:r>
              <a:rPr lang="en-IN" sz="1600" dirty="0"/>
              <a:t>Input Image</a:t>
            </a:r>
          </a:p>
        </p:txBody>
      </p:sp>
      <p:pic>
        <p:nvPicPr>
          <p:cNvPr id="6" name="Picture 5">
            <a:extLst>
              <a:ext uri="{FF2B5EF4-FFF2-40B4-BE49-F238E27FC236}">
                <a16:creationId xmlns:a16="http://schemas.microsoft.com/office/drawing/2014/main" id="{480E22A6-0DAF-8FBB-E407-49FC1AA66A6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0644" y="2203629"/>
            <a:ext cx="4032000" cy="3021991"/>
          </a:xfrm>
          <a:prstGeom prst="rect">
            <a:avLst/>
          </a:prstGeom>
          <a:noFill/>
          <a:ln>
            <a:noFill/>
          </a:ln>
        </p:spPr>
      </p:pic>
      <p:sp>
        <p:nvSpPr>
          <p:cNvPr id="7" name="TextBox 6">
            <a:extLst>
              <a:ext uri="{FF2B5EF4-FFF2-40B4-BE49-F238E27FC236}">
                <a16:creationId xmlns:a16="http://schemas.microsoft.com/office/drawing/2014/main" id="{E344A868-0A83-D42E-8E1F-3560132762D4}"/>
              </a:ext>
            </a:extLst>
          </p:cNvPr>
          <p:cNvSpPr txBox="1"/>
          <p:nvPr/>
        </p:nvSpPr>
        <p:spPr>
          <a:xfrm>
            <a:off x="7049729" y="5306767"/>
            <a:ext cx="2399071" cy="338554"/>
          </a:xfrm>
          <a:prstGeom prst="rect">
            <a:avLst/>
          </a:prstGeom>
          <a:noFill/>
        </p:spPr>
        <p:txBody>
          <a:bodyPr wrap="square" rtlCol="0">
            <a:spAutoFit/>
          </a:bodyPr>
          <a:lstStyle/>
          <a:p>
            <a:r>
              <a:rPr lang="en-IN" sz="1600" dirty="0"/>
              <a:t>Output Image</a:t>
            </a:r>
          </a:p>
        </p:txBody>
      </p:sp>
    </p:spTree>
    <p:extLst>
      <p:ext uri="{BB962C8B-B14F-4D97-AF65-F5344CB8AC3E}">
        <p14:creationId xmlns:p14="http://schemas.microsoft.com/office/powerpoint/2010/main" val="286725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C05D-6407-CFFD-59C6-CA926920E63D}"/>
              </a:ext>
            </a:extLst>
          </p:cNvPr>
          <p:cNvSpPr>
            <a:spLocks noGrp="1"/>
          </p:cNvSpPr>
          <p:nvPr>
            <p:ph type="ctrTitle"/>
          </p:nvPr>
        </p:nvSpPr>
        <p:spPr>
          <a:xfrm>
            <a:off x="1199626" y="1424429"/>
            <a:ext cx="5800851" cy="492443"/>
          </a:xfrm>
        </p:spPr>
        <p:txBody>
          <a:bodyPr/>
          <a:lstStyle/>
          <a:p>
            <a:r>
              <a:rPr lang="en-IN" dirty="0">
                <a:latin typeface="Bell MT" panose="02020503060305020303" pitchFamily="18" charset="0"/>
              </a:rPr>
              <a:t>Links</a:t>
            </a:r>
          </a:p>
        </p:txBody>
      </p:sp>
      <p:sp>
        <p:nvSpPr>
          <p:cNvPr id="5" name="Subtitle 4">
            <a:extLst>
              <a:ext uri="{FF2B5EF4-FFF2-40B4-BE49-F238E27FC236}">
                <a16:creationId xmlns:a16="http://schemas.microsoft.com/office/drawing/2014/main" id="{73943896-FBE5-22DF-2925-D7A774CAC9C7}"/>
              </a:ext>
            </a:extLst>
          </p:cNvPr>
          <p:cNvSpPr>
            <a:spLocks noGrp="1"/>
          </p:cNvSpPr>
          <p:nvPr>
            <p:ph type="subTitle" idx="4"/>
          </p:nvPr>
        </p:nvSpPr>
        <p:spPr>
          <a:xfrm>
            <a:off x="2163097" y="3637518"/>
            <a:ext cx="8534400" cy="265970"/>
          </a:xfrm>
        </p:spPr>
        <p:txBody>
          <a:bodyPr/>
          <a:lstStyle/>
          <a:p>
            <a:r>
              <a:rPr lang="en-IN" dirty="0"/>
              <a:t>https://github.com/Aniketh-Dilip</a:t>
            </a:r>
          </a:p>
        </p:txBody>
      </p:sp>
    </p:spTree>
    <p:extLst>
      <p:ext uri="{BB962C8B-B14F-4D97-AF65-F5344CB8AC3E}">
        <p14:creationId xmlns:p14="http://schemas.microsoft.com/office/powerpoint/2010/main" val="169738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BA66-3205-3374-790B-1EA05EA038C0}"/>
              </a:ext>
            </a:extLst>
          </p:cNvPr>
          <p:cNvSpPr>
            <a:spLocks noGrp="1"/>
          </p:cNvSpPr>
          <p:nvPr>
            <p:ph type="title"/>
          </p:nvPr>
        </p:nvSpPr>
        <p:spPr>
          <a:xfrm>
            <a:off x="755332" y="837728"/>
            <a:ext cx="10681335" cy="492443"/>
          </a:xfrm>
        </p:spPr>
        <p:txBody>
          <a:bodyPr>
            <a:normAutofit fontScale="90000"/>
          </a:bodyPr>
          <a:lstStyle/>
          <a:p>
            <a:r>
              <a:rPr lang="en-IN" sz="3200" b="0" u="sng" dirty="0">
                <a:latin typeface="Bell MT" panose="02020503060305020303" pitchFamily="18" charset="0"/>
              </a:rPr>
              <a:t>AGENDA</a:t>
            </a:r>
          </a:p>
        </p:txBody>
      </p:sp>
      <p:sp>
        <p:nvSpPr>
          <p:cNvPr id="3" name="Text Placeholder 2">
            <a:extLst>
              <a:ext uri="{FF2B5EF4-FFF2-40B4-BE49-F238E27FC236}">
                <a16:creationId xmlns:a16="http://schemas.microsoft.com/office/drawing/2014/main" id="{C97B4226-9B24-BC84-6F7C-1C04CEA97F2D}"/>
              </a:ext>
            </a:extLst>
          </p:cNvPr>
          <p:cNvSpPr>
            <a:spLocks noGrp="1"/>
          </p:cNvSpPr>
          <p:nvPr>
            <p:ph idx="1"/>
          </p:nvPr>
        </p:nvSpPr>
        <p:spPr>
          <a:xfrm>
            <a:off x="1907457" y="2408903"/>
            <a:ext cx="9645445" cy="2762865"/>
          </a:xfrm>
        </p:spPr>
        <p:txBody>
          <a:bodyPr>
            <a:noAutofit/>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Problem Statement</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Project Overview</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Who are the end users of this project ?</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Modelling</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Methodology Involved</a:t>
            </a:r>
          </a:p>
          <a:p>
            <a:pPr marL="285750"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243669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0457-D384-0AFA-103D-2C0D56498CA1}"/>
              </a:ext>
            </a:extLst>
          </p:cNvPr>
          <p:cNvSpPr>
            <a:spLocks noGrp="1"/>
          </p:cNvSpPr>
          <p:nvPr>
            <p:ph type="ctrTitle"/>
          </p:nvPr>
        </p:nvSpPr>
        <p:spPr>
          <a:xfrm>
            <a:off x="816168" y="735699"/>
            <a:ext cx="5800851" cy="492443"/>
          </a:xfrm>
        </p:spPr>
        <p:txBody>
          <a:bodyPr/>
          <a:lstStyle/>
          <a:p>
            <a:r>
              <a:rPr lang="en-IN" u="sng" dirty="0">
                <a:latin typeface="Bell MT" panose="02020503060305020303" pitchFamily="18" charset="0"/>
              </a:rPr>
              <a:t>INTRODUCTION</a:t>
            </a:r>
            <a:r>
              <a:rPr lang="en-IN" dirty="0">
                <a:latin typeface="Bell MT" panose="02020503060305020303" pitchFamily="18" charset="0"/>
              </a:rPr>
              <a:t>:</a:t>
            </a:r>
          </a:p>
        </p:txBody>
      </p:sp>
      <p:sp>
        <p:nvSpPr>
          <p:cNvPr id="3" name="Subtitle 2">
            <a:extLst>
              <a:ext uri="{FF2B5EF4-FFF2-40B4-BE49-F238E27FC236}">
                <a16:creationId xmlns:a16="http://schemas.microsoft.com/office/drawing/2014/main" id="{AE0F1EDC-B6E2-42B4-8A7F-FB45C7534606}"/>
              </a:ext>
            </a:extLst>
          </p:cNvPr>
          <p:cNvSpPr>
            <a:spLocks noGrp="1"/>
          </p:cNvSpPr>
          <p:nvPr>
            <p:ph type="subTitle" idx="4"/>
          </p:nvPr>
        </p:nvSpPr>
        <p:spPr>
          <a:xfrm>
            <a:off x="1347019" y="1690321"/>
            <a:ext cx="8288594" cy="3538148"/>
          </a:xfrm>
        </p:spPr>
        <p:txBody>
          <a:bodyPr/>
          <a:lstStyle/>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Steganography is the art and science of writing hidden messages in such a way that no one, apart from the sender and intended recipient, suspects the existence of the message, a form of security through obscurity.</a:t>
            </a:r>
          </a:p>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The advantage of steganography over cryptography alone is that messages do not attract attention to themselves.</a:t>
            </a:r>
          </a:p>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Using the theory of steganography, this research is wishing to hide a text file in the image. The encrypted image will looked like not differ to the original image. This can eliminate the suspicion of third party toward the encrypted image. The text file embedded in the image should be able to retrieve it back to the original state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48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7DAD-B568-8BC1-B34F-F13FA3833F8F}"/>
              </a:ext>
            </a:extLst>
          </p:cNvPr>
          <p:cNvSpPr>
            <a:spLocks noGrp="1"/>
          </p:cNvSpPr>
          <p:nvPr>
            <p:ph type="ctrTitle"/>
          </p:nvPr>
        </p:nvSpPr>
        <p:spPr>
          <a:xfrm>
            <a:off x="1258619" y="784860"/>
            <a:ext cx="5800851" cy="492443"/>
          </a:xfrm>
        </p:spPr>
        <p:txBody>
          <a:bodyPr/>
          <a:lstStyle/>
          <a:p>
            <a:r>
              <a:rPr lang="en-IN" u="sng" dirty="0">
                <a:latin typeface="Bell MT" panose="02020503060305020303" pitchFamily="18" charset="0"/>
              </a:rPr>
              <a:t>Problem Statement</a:t>
            </a:r>
          </a:p>
        </p:txBody>
      </p:sp>
      <p:sp>
        <p:nvSpPr>
          <p:cNvPr id="3" name="Subtitle 2">
            <a:extLst>
              <a:ext uri="{FF2B5EF4-FFF2-40B4-BE49-F238E27FC236}">
                <a16:creationId xmlns:a16="http://schemas.microsoft.com/office/drawing/2014/main" id="{88AB02D2-A90D-7411-379C-33FC8981BFF0}"/>
              </a:ext>
            </a:extLst>
          </p:cNvPr>
          <p:cNvSpPr>
            <a:spLocks noGrp="1"/>
          </p:cNvSpPr>
          <p:nvPr>
            <p:ph type="subTitle" idx="4"/>
          </p:nvPr>
        </p:nvSpPr>
        <p:spPr>
          <a:xfrm>
            <a:off x="1455174" y="1712241"/>
            <a:ext cx="8534400" cy="3042628"/>
          </a:xfrm>
        </p:spPr>
        <p:txBody>
          <a:bodyPr/>
          <a:lstStyle/>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                As stated earlier in the introduction, visible encrypted messages will draw the suspicion from others. This will make them attempt to decrypt the cipher text. Indirectly it arise the chance of message being viewed by third party in the exception of sender and viewer.</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                 However by hiding or embedding the text file into image, it is hard to arise the suspicion of other whether it is contain any secret message or not as the processed image had not look differ from the original image in naked eye. This will make the message more secure. Indirectly, only the sender and receiver know the treat behind the image and hence ensure that the message can only view by sender and receiver.</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3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83BD-AC1B-E393-1FF3-770B2F0C74A6}"/>
              </a:ext>
            </a:extLst>
          </p:cNvPr>
          <p:cNvSpPr>
            <a:spLocks noGrp="1"/>
          </p:cNvSpPr>
          <p:nvPr>
            <p:ph type="ctrTitle"/>
          </p:nvPr>
        </p:nvSpPr>
        <p:spPr>
          <a:xfrm>
            <a:off x="668684" y="889650"/>
            <a:ext cx="5800851" cy="492443"/>
          </a:xfrm>
        </p:spPr>
        <p:txBody>
          <a:bodyPr/>
          <a:lstStyle/>
          <a:p>
            <a:r>
              <a:rPr lang="en-US" u="sng" dirty="0">
                <a:latin typeface="Bell MT" panose="02020503060305020303" pitchFamily="18" charset="0"/>
              </a:rPr>
              <a:t>PROJECT OVERVIEW</a:t>
            </a:r>
            <a:endParaRPr lang="en-IN" u="sng" dirty="0">
              <a:latin typeface="Bell MT" panose="02020503060305020303" pitchFamily="18" charset="0"/>
            </a:endParaRPr>
          </a:p>
        </p:txBody>
      </p:sp>
      <p:sp>
        <p:nvSpPr>
          <p:cNvPr id="3" name="Subtitle 2">
            <a:extLst>
              <a:ext uri="{FF2B5EF4-FFF2-40B4-BE49-F238E27FC236}">
                <a16:creationId xmlns:a16="http://schemas.microsoft.com/office/drawing/2014/main" id="{BCC1EFA5-692F-FCE7-E819-9F3855288C21}"/>
              </a:ext>
            </a:extLst>
          </p:cNvPr>
          <p:cNvSpPr>
            <a:spLocks noGrp="1"/>
          </p:cNvSpPr>
          <p:nvPr>
            <p:ph type="subTitle" idx="4"/>
          </p:nvPr>
        </p:nvSpPr>
        <p:spPr>
          <a:xfrm>
            <a:off x="1592826" y="1857001"/>
            <a:ext cx="8534400" cy="4276042"/>
          </a:xfrm>
        </p:spPr>
        <p: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1600" b="1" dirty="0">
                <a:latin typeface="Calibri" panose="020F0502020204030204" pitchFamily="34" charset="0"/>
                <a:ea typeface="Calibri" panose="020F0502020204030204" pitchFamily="34" charset="0"/>
                <a:cs typeface="Calibri" panose="020F0502020204030204" pitchFamily="34" charset="0"/>
              </a:rPr>
              <a:t>Image Encoding: </a:t>
            </a:r>
            <a:r>
              <a:rPr lang="en-US" sz="1600" dirty="0">
                <a:latin typeface="Calibri" panose="020F0502020204030204" pitchFamily="34" charset="0"/>
                <a:ea typeface="Calibri" panose="020F0502020204030204" pitchFamily="34" charset="0"/>
                <a:cs typeface="Calibri" panose="020F0502020204030204" pitchFamily="34" charset="0"/>
              </a:rPr>
              <a:t>Secret text is hidden within the image’s pixel values using the LSB method, with additional security provided by XOR the text characters with a user-provided security key.  </a:t>
            </a:r>
          </a:p>
          <a:p>
            <a:r>
              <a:rPr lang="en-US" sz="1600" b="1" dirty="0">
                <a:latin typeface="Calibri" panose="020F0502020204030204" pitchFamily="34" charset="0"/>
                <a:ea typeface="Calibri" panose="020F0502020204030204" pitchFamily="34" charset="0"/>
                <a:cs typeface="Calibri" panose="020F0502020204030204" pitchFamily="34" charset="0"/>
              </a:rPr>
              <a:t>Pixel Manipulation: </a:t>
            </a:r>
            <a:r>
              <a:rPr lang="en-US" sz="1600" dirty="0">
                <a:latin typeface="Calibri" panose="020F0502020204030204" pitchFamily="34" charset="0"/>
                <a:ea typeface="Calibri" panose="020F0502020204030204" pitchFamily="34" charset="0"/>
                <a:cs typeface="Calibri" panose="020F0502020204030204" pitchFamily="34" charset="0"/>
              </a:rPr>
              <a:t>The encoded text is distributed across the image’s pixels, maintaining the visual integrity of the image while embedding the hidden message.</a:t>
            </a:r>
          </a:p>
          <a:p>
            <a:r>
              <a:rPr lang="en-US" sz="1600" b="1" dirty="0">
                <a:latin typeface="Calibri" panose="020F0502020204030204" pitchFamily="34" charset="0"/>
                <a:ea typeface="Calibri" panose="020F0502020204030204" pitchFamily="34" charset="0"/>
                <a:cs typeface="Calibri" panose="020F0502020204030204" pitchFamily="34" charset="0"/>
              </a:rPr>
              <a:t>Text Decoding: </a:t>
            </a:r>
            <a:r>
              <a:rPr lang="en-US" sz="1600" dirty="0">
                <a:latin typeface="Calibri" panose="020F0502020204030204" pitchFamily="34" charset="0"/>
                <a:ea typeface="Calibri" panose="020F0502020204030204" pitchFamily="34" charset="0"/>
                <a:cs typeface="Calibri" panose="020F0502020204030204" pitchFamily="34" charset="0"/>
              </a:rPr>
              <a:t>The project includes functionality to decrypt and retrieve the hidden text from the image using the correct security key, ensuring that only authorized users can access the information.</a:t>
            </a:r>
          </a:p>
          <a:p>
            <a:r>
              <a:rPr lang="en-US" sz="1600" dirty="0">
                <a:latin typeface="Calibri" panose="020F0502020204030204" pitchFamily="34" charset="0"/>
                <a:ea typeface="Calibri" panose="020F0502020204030204" pitchFamily="34" charset="0"/>
                <a:cs typeface="Calibri" panose="020F0502020204030204" pitchFamily="34" charset="0"/>
              </a:rPr>
              <a:t>This project demonstrates a practical application of steganography for secure communication, embedding and retrieving secret messages within images in a secure and efficient manner.</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48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0301-39BB-8BFA-C8DC-AEB0F07255E8}"/>
              </a:ext>
            </a:extLst>
          </p:cNvPr>
          <p:cNvSpPr>
            <a:spLocks noGrp="1"/>
          </p:cNvSpPr>
          <p:nvPr>
            <p:ph type="ctrTitle"/>
          </p:nvPr>
        </p:nvSpPr>
        <p:spPr>
          <a:xfrm>
            <a:off x="462207" y="1215359"/>
            <a:ext cx="9743677" cy="492443"/>
          </a:xfrm>
        </p:spPr>
        <p:txBody>
          <a:bodyPr/>
          <a:lstStyle/>
          <a:p>
            <a:r>
              <a:rPr lang="en-US" sz="3200" u="sng" dirty="0">
                <a:latin typeface="Bell MT" panose="02020503060305020303" pitchFamily="18" charset="0"/>
              </a:rPr>
              <a:t>WHO ARE THE END USERS of this project?</a:t>
            </a:r>
            <a:endParaRPr lang="en-IN" u="sng" dirty="0">
              <a:latin typeface="Bell MT" panose="02020503060305020303" pitchFamily="18" charset="0"/>
            </a:endParaRPr>
          </a:p>
        </p:txBody>
      </p:sp>
      <p:sp>
        <p:nvSpPr>
          <p:cNvPr id="3" name="Subtitle 2">
            <a:extLst>
              <a:ext uri="{FF2B5EF4-FFF2-40B4-BE49-F238E27FC236}">
                <a16:creationId xmlns:a16="http://schemas.microsoft.com/office/drawing/2014/main" id="{8AAF591E-E952-4DD3-6921-745F5337B078}"/>
              </a:ext>
            </a:extLst>
          </p:cNvPr>
          <p:cNvSpPr>
            <a:spLocks noGrp="1"/>
          </p:cNvSpPr>
          <p:nvPr>
            <p:ph type="subTitle" idx="4"/>
          </p:nvPr>
        </p:nvSpPr>
        <p:spPr>
          <a:xfrm>
            <a:off x="1494503" y="2398842"/>
            <a:ext cx="8534400" cy="2792816"/>
          </a:xfrm>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The primary end users for this steganography project include government and military personnel secure communication, corporate executives protecting proprietary data, and journalists sharing sensitive information discreetly.</a:t>
            </a:r>
          </a:p>
          <a:p>
            <a:r>
              <a:rPr lang="en-US" sz="1800" dirty="0">
                <a:latin typeface="Calibri" panose="020F0502020204030204" pitchFamily="34" charset="0"/>
                <a:ea typeface="Calibri" panose="020F0502020204030204" pitchFamily="34" charset="0"/>
                <a:cs typeface="Calibri" panose="020F0502020204030204" pitchFamily="34" charset="0"/>
              </a:rPr>
              <a:t>IT and cyber security teams can integrate this technique to enhance organizational data security.</a:t>
            </a:r>
          </a:p>
          <a:p>
            <a:r>
              <a:rPr lang="en-US" sz="1800" dirty="0">
                <a:latin typeface="Calibri" panose="020F0502020204030204" pitchFamily="34" charset="0"/>
                <a:ea typeface="Calibri" panose="020F0502020204030204" pitchFamily="34" charset="0"/>
                <a:cs typeface="Calibri" panose="020F0502020204030204" pitchFamily="34" charset="0"/>
              </a:rPr>
              <a:t>Additionally,  the person who wants to send any secret message other person in a hidden format then this project will helpful for them.</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377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4808-313B-0A73-E449-CFA938E681C7}"/>
              </a:ext>
            </a:extLst>
          </p:cNvPr>
          <p:cNvSpPr>
            <a:spLocks noGrp="1"/>
          </p:cNvSpPr>
          <p:nvPr>
            <p:ph type="ctrTitle"/>
          </p:nvPr>
        </p:nvSpPr>
        <p:spPr>
          <a:xfrm>
            <a:off x="1091471" y="916931"/>
            <a:ext cx="5800851" cy="492443"/>
          </a:xfrm>
        </p:spPr>
        <p:txBody>
          <a:bodyPr/>
          <a:lstStyle/>
          <a:p>
            <a:r>
              <a:rPr lang="en-IN" u="sng" dirty="0">
                <a:latin typeface="Bell MT" panose="02020503060305020303" pitchFamily="18" charset="0"/>
              </a:rPr>
              <a:t>Objective</a:t>
            </a:r>
          </a:p>
        </p:txBody>
      </p:sp>
      <p:sp>
        <p:nvSpPr>
          <p:cNvPr id="3" name="Subtitle 2">
            <a:extLst>
              <a:ext uri="{FF2B5EF4-FFF2-40B4-BE49-F238E27FC236}">
                <a16:creationId xmlns:a16="http://schemas.microsoft.com/office/drawing/2014/main" id="{BBBA7170-44DA-96F6-6B54-8BBC8E0F36A6}"/>
              </a:ext>
            </a:extLst>
          </p:cNvPr>
          <p:cNvSpPr>
            <a:spLocks noGrp="1"/>
          </p:cNvSpPr>
          <p:nvPr>
            <p:ph type="subTitle" idx="4"/>
          </p:nvPr>
        </p:nvSpPr>
        <p:spPr>
          <a:xfrm>
            <a:off x="1445342" y="2505904"/>
            <a:ext cx="8534400" cy="1817677"/>
          </a:xfrm>
        </p:spPr>
        <p:txBody>
          <a:bodyPr/>
          <a:lstStyle/>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The objectives of the research are to: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store a text file (.txt) in image.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protect the text file (.txt) from being viewed by third party using encryption.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restore the stored text file in image.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38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E293-2550-2A8D-C30E-053028055B25}"/>
              </a:ext>
            </a:extLst>
          </p:cNvPr>
          <p:cNvSpPr>
            <a:spLocks noGrp="1"/>
          </p:cNvSpPr>
          <p:nvPr>
            <p:ph type="ctrTitle"/>
          </p:nvPr>
        </p:nvSpPr>
        <p:spPr>
          <a:xfrm>
            <a:off x="1248786" y="592466"/>
            <a:ext cx="5800851" cy="492443"/>
          </a:xfrm>
        </p:spPr>
        <p:txBody>
          <a:bodyPr/>
          <a:lstStyle/>
          <a:p>
            <a:r>
              <a:rPr lang="en-IN" u="sng" dirty="0">
                <a:latin typeface="Bell MT" panose="02020503060305020303" pitchFamily="18" charset="0"/>
              </a:rPr>
              <a:t>Modelling</a:t>
            </a:r>
          </a:p>
        </p:txBody>
      </p:sp>
      <p:sp>
        <p:nvSpPr>
          <p:cNvPr id="3" name="Subtitle 2">
            <a:extLst>
              <a:ext uri="{FF2B5EF4-FFF2-40B4-BE49-F238E27FC236}">
                <a16:creationId xmlns:a16="http://schemas.microsoft.com/office/drawing/2014/main" id="{3C6654D2-1031-5067-6C65-E879F0AA312E}"/>
              </a:ext>
            </a:extLst>
          </p:cNvPr>
          <p:cNvSpPr>
            <a:spLocks noGrp="1"/>
          </p:cNvSpPr>
          <p:nvPr>
            <p:ph type="subTitle" idx="4"/>
          </p:nvPr>
        </p:nvSpPr>
        <p:spPr>
          <a:xfrm>
            <a:off x="1710813" y="1220923"/>
            <a:ext cx="8534400" cy="5233740"/>
          </a:xfrm>
        </p:spPr>
        <p:txBody>
          <a:bodyPr/>
          <a:lstStyle/>
          <a:p>
            <a:r>
              <a:rPr lang="en-IN" sz="1600" i="1" u="sng" dirty="0">
                <a:effectLst/>
                <a:latin typeface="Calibri" panose="020F0502020204030204" pitchFamily="34" charset="0"/>
                <a:ea typeface="Calibri" panose="020F0502020204030204" pitchFamily="34" charset="0"/>
                <a:cs typeface="Calibri" panose="020F0502020204030204" pitchFamily="34" charset="0"/>
              </a:rPr>
              <a:t>Text Steganography In Python</a:t>
            </a:r>
            <a:endParaRPr lang="en-IN" sz="1600" u="sng" dirty="0">
              <a:effectLst/>
              <a:latin typeface="Calibri" panose="020F0502020204030204" pitchFamily="34" charset="0"/>
              <a:ea typeface="Calibri" panose="020F0502020204030204" pitchFamily="34" charset="0"/>
              <a:cs typeface="Calibri" panose="020F0502020204030204" pitchFamily="34" charset="0"/>
            </a:endParaRPr>
          </a:p>
          <a:p>
            <a:endParaRPr lang="en-IN" sz="1600" u="sng" dirty="0">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order to protect statistics, we encrypt the message in a mystery technique that the receiver can understand most effectively.</a:t>
            </a:r>
          </a:p>
          <a:p>
            <a:pPr>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Steganography, a message is hidden inside a larger one in such a way that no one knows what the hidden message is or what it contains</a:t>
            </a:r>
          </a:p>
          <a:p>
            <a:pPr algn="just">
              <a:lnSpc>
                <a:spcPct val="150000"/>
              </a:lnSpc>
              <a:spcAft>
                <a:spcPts val="800"/>
              </a:spcAft>
            </a:pPr>
            <a:r>
              <a:rPr lang="en-IN" sz="1600" i="1" dirty="0">
                <a:effectLst/>
                <a:latin typeface="Calibri" panose="020F0502020204030204" pitchFamily="34" charset="0"/>
                <a:ea typeface="Calibri" panose="020F0502020204030204" pitchFamily="34" charset="0"/>
                <a:cs typeface="Calibri" panose="020F0502020204030204" pitchFamily="34" charset="0"/>
              </a:rPr>
              <a:t>Libraries: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800"/>
              </a:spcAft>
            </a:pPr>
            <a:r>
              <a:rPr lang="en-IN" sz="1600" i="1" dirty="0">
                <a:effectLst/>
                <a:latin typeface="Calibri" panose="020F0502020204030204" pitchFamily="34" charset="0"/>
                <a:ea typeface="Calibri" panose="020F0502020204030204" pitchFamily="34" charset="0"/>
                <a:cs typeface="Calibri" panose="020F0502020204030204" pitchFamily="34" charset="0"/>
              </a:rPr>
              <a:t>Pillow</a:t>
            </a:r>
            <a:r>
              <a:rPr lang="en-IN" sz="1600" dirty="0">
                <a:effectLst/>
                <a:latin typeface="Calibri" panose="020F0502020204030204" pitchFamily="34" charset="0"/>
                <a:ea typeface="Calibri" panose="020F0502020204030204" pitchFamily="34" charset="0"/>
                <a:cs typeface="Calibri" panose="020F0502020204030204" pitchFamily="34" charset="0"/>
              </a:rPr>
              <a:t>: Python Imaging Library is an unfastened and open-supply extra library for the Python programming language that adds support for commencing, manipulating, and saving many exceptional picture document codecs. To install this module use the below command</a:t>
            </a:r>
          </a:p>
          <a:p>
            <a:pPr algn="just">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pip install PIL</a:t>
            </a:r>
          </a:p>
          <a:p>
            <a:endParaRPr lang="en-IN" sz="1600" u="sng"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00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A27F-ADE5-DFDF-ACAD-D8ADD534A361}"/>
              </a:ext>
            </a:extLst>
          </p:cNvPr>
          <p:cNvSpPr>
            <a:spLocks noGrp="1"/>
          </p:cNvSpPr>
          <p:nvPr>
            <p:ph type="ctrTitle"/>
          </p:nvPr>
        </p:nvSpPr>
        <p:spPr>
          <a:xfrm>
            <a:off x="747342" y="877602"/>
            <a:ext cx="5800851" cy="276999"/>
          </a:xfrm>
        </p:spPr>
        <p:txBody>
          <a:bodyPr/>
          <a:lstStyle/>
          <a:p>
            <a:r>
              <a:rPr lang="en-IN" sz="1800" dirty="0">
                <a:latin typeface="Bell MT" panose="02020503060305020303" pitchFamily="18" charset="0"/>
              </a:rPr>
              <a:t>Steps to execute the code:</a:t>
            </a:r>
          </a:p>
        </p:txBody>
      </p:sp>
      <p:sp>
        <p:nvSpPr>
          <p:cNvPr id="3" name="Subtitle 2">
            <a:extLst>
              <a:ext uri="{FF2B5EF4-FFF2-40B4-BE49-F238E27FC236}">
                <a16:creationId xmlns:a16="http://schemas.microsoft.com/office/drawing/2014/main" id="{1435AC1A-D947-445E-8984-C6934CCEC538}"/>
              </a:ext>
            </a:extLst>
          </p:cNvPr>
          <p:cNvSpPr>
            <a:spLocks noGrp="1"/>
          </p:cNvSpPr>
          <p:nvPr>
            <p:ph type="subTitle" idx="4"/>
          </p:nvPr>
        </p:nvSpPr>
        <p:spPr>
          <a:xfrm>
            <a:off x="1012723" y="1695024"/>
            <a:ext cx="8534400" cy="2691506"/>
          </a:xfrm>
        </p:spPr>
        <p:txBody>
          <a:bodyPr/>
          <a:lstStyle/>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latin typeface="Bell MT" panose="02020503060305020303" pitchFamily="18" charset="0"/>
                <a:ea typeface="Times New Roman" panose="02020603050405020304" pitchFamily="18" charset="0"/>
                <a:cs typeface="Times New Roman" panose="02020603050405020304" pitchFamily="18" charset="0"/>
              </a:rPr>
              <a:t>Note: Make sure you have added path while installing the software’s</a:t>
            </a:r>
            <a:r>
              <a:rPr lang="en-IN" sz="1800" dirty="0">
                <a:effectLst/>
                <a:latin typeface="Bell MT" panose="02020503060305020303"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2"/>
              </a:rPr>
              <a:t>https://techieyantechnologies.com/2022/07/how-to-install-anaconda/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3"/>
              </a:rPr>
              <a:t>https://techieyantechnologies.com/2022/06/get-started-with-creating-new-environment-in-anaconda-configuring-jupyter-notebook-and-installing-libraries-using-requirements-txt-2/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234636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steganography_text_inside_image_project[1]lo</Template>
  <TotalTime>6214</TotalTime>
  <Words>1095</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Bell MT</vt:lpstr>
      <vt:lpstr>Calibri</vt:lpstr>
      <vt:lpstr>Franklin Gothic Book</vt:lpstr>
      <vt:lpstr>Franklin Gothic Demi</vt:lpstr>
      <vt:lpstr>Segoe UI</vt:lpstr>
      <vt:lpstr>Times New Roman</vt:lpstr>
      <vt:lpstr>Trebuchet MS</vt:lpstr>
      <vt:lpstr>Wingdings</vt:lpstr>
      <vt:lpstr>Wingdings 2</vt:lpstr>
      <vt:lpstr>DividendVTI</vt:lpstr>
      <vt:lpstr>PowerPoint Presentation</vt:lpstr>
      <vt:lpstr>AGENDA</vt:lpstr>
      <vt:lpstr>INTRODUCTION:</vt:lpstr>
      <vt:lpstr>Problem Statement</vt:lpstr>
      <vt:lpstr>PROJECT OVERVIEW</vt:lpstr>
      <vt:lpstr>WHO ARE THE END USERS of this project?</vt:lpstr>
      <vt:lpstr>Objective</vt:lpstr>
      <vt:lpstr>Modelling</vt:lpstr>
      <vt:lpstr>Steps to execute the code:</vt:lpstr>
      <vt:lpstr>PowerPoint Presentation</vt:lpstr>
      <vt:lpstr>PowerPoint Presentation</vt:lpstr>
      <vt:lpstr>Methodology involved</vt:lpstr>
      <vt:lpstr>Execution of code  Encryption</vt:lpstr>
      <vt:lpstr>Decryption:</vt:lpstr>
      <vt:lpstr>Result</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YAGNA SRI</dc:creator>
  <cp:lastModifiedBy>Aniketh Dilip</cp:lastModifiedBy>
  <cp:revision>4</cp:revision>
  <dcterms:created xsi:type="dcterms:W3CDTF">2024-07-05T08:26:46Z</dcterms:created>
  <dcterms:modified xsi:type="dcterms:W3CDTF">2024-07-23T18:40:49Z</dcterms:modified>
</cp:coreProperties>
</file>