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2C7A-F955-9ACA-9042-A4CD0C7B0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0A70D-745B-41DA-344F-82DEFC060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9FCEA-8F49-4868-D630-ED75CA7B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39EA-2E2B-42A3-B07E-7E924AA112DC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FD36B-4560-64B6-001F-D5FB6746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A8FD2-F272-39E6-7401-3B577115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503D-006A-44D0-A079-7AA516856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46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CF8-7053-AADF-B395-3F12EC8D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46FC1-301A-DD9D-4099-F571E80C9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C2455-1C45-14F0-A3CD-CF65C155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39EA-2E2B-42A3-B07E-7E924AA112DC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A7AAE-8B54-DD3B-B3C0-9DCD64C79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AE541-8BD4-42DF-BAF0-C0FB2298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503D-006A-44D0-A079-7AA516856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7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16494-F9D3-A8EC-936A-76337A535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5955F-337B-8DF1-840B-7B37B7D33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C38B9-42F9-22E7-5B4D-241BAFD6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39EA-2E2B-42A3-B07E-7E924AA112DC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752B0-3CA4-0889-A0FD-AA488D8C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AD475-96F5-C1EC-278B-BAE3AFEE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503D-006A-44D0-A079-7AA516856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25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B966-C747-66B4-504A-0D9D4DAF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B579A-4EF2-AC4D-78FC-4248C6734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2FC4B-1A67-5E00-DD58-DC2450DF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39EA-2E2B-42A3-B07E-7E924AA112DC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28FA6-C302-2456-45F9-C3FB674D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74E97-54AD-4C64-FE9E-A9BF02AC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503D-006A-44D0-A079-7AA516856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85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8D37-F77B-2C7E-A403-0121C7E0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EF082-4568-ACD8-8D48-234A970DB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67B3B-7D7F-6C6C-2CF5-CA5C48B0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39EA-2E2B-42A3-B07E-7E924AA112DC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29483-E76E-A896-D2BB-44E93255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02E1E-FA83-FC06-F8DD-C51D6BBF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503D-006A-44D0-A079-7AA516856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42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9299-7E87-DBA6-2B11-76D38D4B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5583E-1D4C-E383-4508-F1C27453D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6A8EF-C669-57CF-5731-27C38A408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F5496-DC80-8302-E8E4-0E191C0E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39EA-2E2B-42A3-B07E-7E924AA112DC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097BB-566F-A5F5-FF3B-9298D86B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1D425-A54D-8C80-69EA-C45789CA1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503D-006A-44D0-A079-7AA516856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85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F57E-1B50-F94A-0633-CB191FA7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881F2-F1CF-1E85-367C-4A1AF97A4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E549F-0F71-326E-CA2A-7D0C14ADB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E009F-9AB6-9824-A73F-76262ED03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2C1C0-9B80-9014-D152-45D7CF8C7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2C0CBE-F05F-EA5E-5673-976EC8E7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39EA-2E2B-42A3-B07E-7E924AA112DC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C872D8-8623-66FA-DB10-BD2395B0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76D64C-26D7-EE9E-2D0F-0882DA04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503D-006A-44D0-A079-7AA516856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08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1A77-C0AE-BF15-B1E7-D637895D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B2AB9-31D8-D498-55BF-FEE9148A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39EA-2E2B-42A3-B07E-7E924AA112DC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61545-CCF6-7F2E-4290-61AEC385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FD6A4-D978-27BB-9FB9-149BF3D1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503D-006A-44D0-A079-7AA516856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95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B80FF-7E20-70D3-ED63-726E241F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39EA-2E2B-42A3-B07E-7E924AA112DC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3834DD-B808-61B8-07E5-EB2CF90A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EB6EC-2A9B-5A5D-A716-A650E8E1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503D-006A-44D0-A079-7AA516856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02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22F1-8C13-BD98-6310-57345D0A5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8D06D-35FA-3D3C-B7EF-CC642C108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44C2E-30F6-424F-7BCD-81F5CC1C1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D9F38-9A52-4EA3-F8B7-9E9FE9B7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39EA-2E2B-42A3-B07E-7E924AA112DC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414F7-1096-92AD-ED7F-6C104662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50E76-B04D-3069-3D34-F2801CDB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503D-006A-44D0-A079-7AA516856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09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AA47-15F0-2B93-1E49-FE54AEB7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EDD66-40A2-A3B3-3EB6-E006A7DE3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366C7-2E1B-D089-1B5D-2240201A2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48FA8-A11B-AB65-99B2-7E8C4B25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39EA-2E2B-42A3-B07E-7E924AA112DC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D27A-3C35-FF95-7AA7-8C453277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EB976-1766-FC2B-AA03-800C4228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503D-006A-44D0-A079-7AA516856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37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03E9CF-64D2-F7E7-42B3-DFCFF84E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71956-25AA-EC85-8FF3-D1182BF88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3310A-D169-5356-816C-0D1949C64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A39EA-2E2B-42A3-B07E-7E924AA112DC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74A43-0F75-F3EF-AB69-E1805C5A9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59CC2-3FA2-B78A-705D-721E6FEDC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A503D-006A-44D0-A079-7AA516856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82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CB7383-A681-4BB6-8E82-D13AFA457B9B}"/>
              </a:ext>
            </a:extLst>
          </p:cNvPr>
          <p:cNvSpPr txBox="1"/>
          <p:nvPr/>
        </p:nvSpPr>
        <p:spPr>
          <a:xfrm>
            <a:off x="1050324" y="1309816"/>
            <a:ext cx="9168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CASE STUDY ON E-COMMERCE BUSINESS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818BDB-6599-7958-D2B7-06090D4FCA4B}"/>
              </a:ext>
            </a:extLst>
          </p:cNvPr>
          <p:cNvSpPr txBox="1"/>
          <p:nvPr/>
        </p:nvSpPr>
        <p:spPr>
          <a:xfrm>
            <a:off x="1210961" y="3039806"/>
            <a:ext cx="7599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Done By </a:t>
            </a:r>
          </a:p>
          <a:p>
            <a:r>
              <a:rPr lang="en-IN" dirty="0">
                <a:solidFill>
                  <a:srgbClr val="FF0000"/>
                </a:solidFill>
              </a:rPr>
              <a:t>Name -&gt; Vadthya Aniketh  </a:t>
            </a:r>
          </a:p>
          <a:p>
            <a:r>
              <a:rPr lang="en-IN" dirty="0">
                <a:solidFill>
                  <a:srgbClr val="FF0000"/>
                </a:solidFill>
              </a:rPr>
              <a:t>Roll number -&gt; 19EC10069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b="1" i="0" dirty="0">
                <a:effectLst/>
                <a:latin typeface="-apple-system"/>
              </a:rPr>
              <a:t>FOUNDATIONS OF ENTREPRENEURSHIP SPRING 2022</a:t>
            </a:r>
          </a:p>
          <a:p>
            <a:r>
              <a:rPr lang="en-US" b="1" dirty="0">
                <a:latin typeface="-apple-system"/>
              </a:rPr>
              <a:t>Git hub link :  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87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A3AB63-DAC9-6A9D-D849-13EDCDAE15F3}"/>
              </a:ext>
            </a:extLst>
          </p:cNvPr>
          <p:cNvSpPr txBox="1"/>
          <p:nvPr/>
        </p:nvSpPr>
        <p:spPr>
          <a:xfrm>
            <a:off x="0" y="251461"/>
            <a:ext cx="10241280" cy="5031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135">
              <a:spcBef>
                <a:spcPts val="300"/>
              </a:spcBef>
              <a:spcAft>
                <a:spcPts val="0"/>
              </a:spcAft>
            </a:pPr>
            <a:r>
              <a:rPr lang="en-US" sz="3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MARKETING</a:t>
            </a:r>
            <a:r>
              <a:rPr lang="en-US" sz="3200" b="1" u="sng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GOAL</a:t>
            </a:r>
            <a:r>
              <a:rPr lang="en-US" sz="3200" b="1" u="sng" spc="-1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:-</a:t>
            </a:r>
          </a:p>
          <a:p>
            <a:pPr marL="64135">
              <a:spcBef>
                <a:spcPts val="300"/>
              </a:spcBef>
              <a:spcAft>
                <a:spcPts val="0"/>
              </a:spcAft>
            </a:pPr>
            <a:endParaRPr lang="en-US" sz="2000" b="1" u="sng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4135">
              <a:spcBef>
                <a:spcPts val="300"/>
              </a:spcBef>
              <a:spcAft>
                <a:spcPts val="0"/>
              </a:spcAft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25"/>
              </a:spcBef>
            </a:pPr>
            <a:r>
              <a:rPr lang="en-US" sz="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4135" marR="62230">
              <a:lnSpc>
                <a:spcPct val="116000"/>
              </a:lnSpc>
              <a:spcBef>
                <a:spcPts val="285"/>
              </a:spcBef>
              <a:spcAft>
                <a:spcPts val="0"/>
              </a:spcAft>
            </a:pPr>
            <a:r>
              <a:rPr lang="en-US" sz="2000" spc="-1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Based on our</a:t>
            </a:r>
            <a:r>
              <a:rPr lang="en-US" sz="20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spc="-1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initial analysis of the project</a:t>
            </a:r>
            <a:r>
              <a:rPr lang="en-US" sz="20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and multiple meetings with the client, we finalized the following</a:t>
            </a:r>
            <a:r>
              <a:rPr lang="en-US" sz="2000" spc="-22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goals</a:t>
            </a:r>
            <a:r>
              <a:rPr lang="en-US" sz="2000" spc="2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20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2000" spc="-1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marketing</a:t>
            </a:r>
            <a:r>
              <a:rPr lang="en-US" sz="2000" spc="9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projects:</a:t>
            </a:r>
          </a:p>
          <a:p>
            <a:pPr marL="64135" marR="62230">
              <a:lnSpc>
                <a:spcPct val="116000"/>
              </a:lnSpc>
              <a:spcBef>
                <a:spcPts val="285"/>
              </a:spcBef>
              <a:spcAft>
                <a:spcPts val="0"/>
              </a:spcAft>
            </a:pPr>
            <a:endParaRPr lang="en-US" dirty="0">
              <a:solidFill>
                <a:srgbClr val="242424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4135" marR="62230">
              <a:lnSpc>
                <a:spcPct val="116000"/>
              </a:lnSpc>
              <a:spcBef>
                <a:spcPts val="285"/>
              </a:spcBef>
              <a:spcAft>
                <a:spcPts val="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126365" lvl="0" indent="-342900">
              <a:lnSpc>
                <a:spcPct val="111000"/>
              </a:lnSpc>
              <a:spcBef>
                <a:spcPts val="775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Symbol" panose="05050102010706020507" pitchFamily="18" charset="2"/>
              <a:buChar char=""/>
              <a:tabLst>
                <a:tab pos="521970" algn="l"/>
                <a:tab pos="522605" algn="l"/>
              </a:tabLst>
            </a:pPr>
            <a:r>
              <a:rPr lang="en-US" sz="2400" spc="-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Optimize</a:t>
            </a:r>
            <a:r>
              <a:rPr lang="en-US" sz="2400" spc="-4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-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2400" spc="10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-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online</a:t>
            </a:r>
            <a:r>
              <a:rPr lang="en-US" sz="2400" spc="4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-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website</a:t>
            </a:r>
            <a:r>
              <a:rPr lang="en-US" sz="2400" spc="11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-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2400" spc="-1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-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increase</a:t>
            </a:r>
            <a:r>
              <a:rPr lang="en-US" sz="2400" spc="-4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-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visibility</a:t>
            </a:r>
            <a:r>
              <a:rPr lang="en-US" sz="2400" spc="-6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-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2400" spc="7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-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make</a:t>
            </a:r>
            <a:r>
              <a:rPr lang="en-US" sz="2400" spc="-4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it friendly</a:t>
            </a:r>
            <a:r>
              <a:rPr lang="en-US" sz="2400" spc="-6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2400" spc="-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users</a:t>
            </a:r>
            <a:r>
              <a:rPr lang="en-US" sz="2400" spc="8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as</a:t>
            </a:r>
            <a:r>
              <a:rPr lang="en-US" sz="2400" spc="-6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well</a:t>
            </a:r>
            <a:r>
              <a:rPr lang="en-US" sz="2400" spc="-2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as</a:t>
            </a:r>
            <a:r>
              <a:rPr lang="en-US" sz="2400" spc="-25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search</a:t>
            </a:r>
            <a:r>
              <a:rPr lang="en-US" sz="2400" spc="-8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engines;</a:t>
            </a:r>
          </a:p>
          <a:p>
            <a:pPr marL="342900" marR="126365" lvl="0" indent="-342900">
              <a:lnSpc>
                <a:spcPct val="111000"/>
              </a:lnSpc>
              <a:spcBef>
                <a:spcPts val="775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Symbol" panose="05050102010706020507" pitchFamily="18" charset="2"/>
              <a:buChar char=""/>
              <a:tabLst>
                <a:tab pos="521970" algn="l"/>
                <a:tab pos="522605" algn="l"/>
              </a:tabLst>
            </a:pPr>
            <a:endParaRPr lang="en-IN" sz="20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lnSpc>
                <a:spcPts val="1490"/>
              </a:lnSpc>
              <a:spcBef>
                <a:spcPts val="125"/>
              </a:spcBef>
              <a:buClr>
                <a:srgbClr val="111111"/>
              </a:buClr>
              <a:buSzPts val="1200"/>
              <a:buFont typeface="Symbol" panose="05050102010706020507" pitchFamily="18" charset="2"/>
              <a:buChar char=""/>
              <a:tabLst>
                <a:tab pos="521970" algn="l"/>
                <a:tab pos="522605" algn="l"/>
              </a:tabLst>
            </a:pPr>
            <a:r>
              <a:rPr lang="en-US" sz="2400" spc="-1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Increase</a:t>
            </a:r>
            <a:r>
              <a:rPr lang="en-US" sz="2400" spc="-4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-1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2400" spc="10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-1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leads</a:t>
            </a:r>
            <a:r>
              <a:rPr lang="en-US" sz="2400" spc="-6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-1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2400" spc="-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sales</a:t>
            </a:r>
            <a:r>
              <a:rPr lang="en-US" sz="2400" spc="1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-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2400" spc="-1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-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2400" spc="10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-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business</a:t>
            </a:r>
            <a:r>
              <a:rPr lang="en-US" sz="2400" spc="-5" dirty="0">
                <a:solidFill>
                  <a:srgbClr val="111111"/>
                </a:solidFill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  <a:endParaRPr lang="en-US" sz="2400" spc="-5" dirty="0">
              <a:solidFill>
                <a:srgbClr val="11111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lnSpc>
                <a:spcPts val="1490"/>
              </a:lnSpc>
              <a:spcBef>
                <a:spcPts val="125"/>
              </a:spcBef>
              <a:buClr>
                <a:srgbClr val="111111"/>
              </a:buClr>
              <a:buSzPts val="1200"/>
              <a:buFont typeface="Symbol" panose="05050102010706020507" pitchFamily="18" charset="2"/>
              <a:buChar char=""/>
              <a:tabLst>
                <a:tab pos="521970" algn="l"/>
                <a:tab pos="522605" algn="l"/>
              </a:tabLst>
            </a:pPr>
            <a:endParaRPr lang="en-IN" sz="20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20"/>
              </a:spcBef>
              <a:buClr>
                <a:srgbClr val="111111"/>
              </a:buClr>
              <a:buSzPts val="1200"/>
              <a:buFont typeface="Symbol" panose="05050102010706020507" pitchFamily="18" charset="2"/>
              <a:buChar char=""/>
              <a:tabLst>
                <a:tab pos="521970" algn="l"/>
                <a:tab pos="522605" algn="l"/>
              </a:tabLst>
            </a:pPr>
            <a:r>
              <a:rPr lang="en-US" sz="2400" spc="-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Improve</a:t>
            </a:r>
            <a:r>
              <a:rPr lang="en-US" sz="2400" spc="-2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2400" spc="-2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overall</a:t>
            </a:r>
            <a:r>
              <a:rPr lang="en-US" sz="2400" spc="-7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business</a:t>
            </a:r>
            <a:r>
              <a:rPr lang="en-US" sz="2400" spc="8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reputation</a:t>
            </a:r>
            <a:r>
              <a:rPr lang="en-US" sz="2400" spc="-5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</a:t>
            </a:r>
            <a:r>
              <a:rPr lang="en-US" sz="2400" spc="-5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2400" spc="4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industry.</a:t>
            </a:r>
            <a:endParaRPr lang="en-IN" sz="20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093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82A354-B552-3B2F-9C9D-56E275156C71}"/>
              </a:ext>
            </a:extLst>
          </p:cNvPr>
          <p:cNvSpPr txBox="1"/>
          <p:nvPr/>
        </p:nvSpPr>
        <p:spPr>
          <a:xfrm>
            <a:off x="395416" y="605482"/>
            <a:ext cx="8718155" cy="5473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55"/>
              </a:spcBef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4135">
              <a:spcBef>
                <a:spcPts val="5"/>
              </a:spcBef>
              <a:spcAft>
                <a:spcPts val="0"/>
              </a:spcAft>
            </a:pPr>
            <a:r>
              <a:rPr lang="en-US" sz="2800" b="1" u="sng" dirty="0">
                <a:solidFill>
                  <a:srgbClr val="111111"/>
                </a:solidFill>
                <a:effectLst/>
                <a:uFill>
                  <a:solidFill>
                    <a:srgbClr val="111111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MARKETING</a:t>
            </a:r>
            <a:r>
              <a:rPr lang="en-US" sz="2800" b="1" u="sng" spc="-45" dirty="0">
                <a:solidFill>
                  <a:srgbClr val="111111"/>
                </a:solidFill>
                <a:effectLst/>
                <a:uFill>
                  <a:solidFill>
                    <a:srgbClr val="111111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b="1" u="sng" dirty="0">
                <a:solidFill>
                  <a:srgbClr val="111111"/>
                </a:solidFill>
                <a:effectLst/>
                <a:uFill>
                  <a:solidFill>
                    <a:srgbClr val="111111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STRATEGY</a:t>
            </a:r>
            <a:r>
              <a:rPr lang="en-US" sz="2800" b="1" u="sng" spc="-45" dirty="0">
                <a:solidFill>
                  <a:srgbClr val="111111"/>
                </a:solidFill>
                <a:effectLst/>
                <a:uFill>
                  <a:solidFill>
                    <a:srgbClr val="111111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b="1" u="sng" dirty="0">
                <a:solidFill>
                  <a:srgbClr val="111111"/>
                </a:solidFill>
                <a:effectLst/>
                <a:uFill>
                  <a:solidFill>
                    <a:srgbClr val="111111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:-</a:t>
            </a:r>
          </a:p>
          <a:p>
            <a:pPr marL="64135">
              <a:spcBef>
                <a:spcPts val="5"/>
              </a:spcBef>
              <a:spcAft>
                <a:spcPts val="0"/>
              </a:spcAft>
            </a:pPr>
            <a:endParaRPr lang="en-US" sz="2800" b="1" u="sng" dirty="0">
              <a:solidFill>
                <a:srgbClr val="111111"/>
              </a:solidFill>
              <a:uFill>
                <a:solidFill>
                  <a:srgbClr val="111111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4135">
              <a:spcBef>
                <a:spcPts val="5"/>
              </a:spcBef>
              <a:spcAft>
                <a:spcPts val="0"/>
              </a:spcAf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20"/>
              </a:spcBef>
            </a:pPr>
            <a:r>
              <a:rPr lang="en-US" sz="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4135">
              <a:spcBef>
                <a:spcPts val="260"/>
              </a:spcBef>
              <a:spcAft>
                <a:spcPts val="0"/>
              </a:spcAft>
            </a:pPr>
            <a:r>
              <a:rPr lang="en-US" sz="2400" b="1" u="sng" dirty="0">
                <a:solidFill>
                  <a:srgbClr val="111111"/>
                </a:solidFill>
                <a:effectLst/>
                <a:uFill>
                  <a:solidFill>
                    <a:srgbClr val="111111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ON PAGE</a:t>
            </a:r>
            <a:r>
              <a:rPr lang="en-US" sz="2400" b="1" u="sng" spc="-15" dirty="0">
                <a:solidFill>
                  <a:srgbClr val="111111"/>
                </a:solidFill>
                <a:effectLst/>
                <a:uFill>
                  <a:solidFill>
                    <a:srgbClr val="111111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u="sng" dirty="0">
                <a:solidFill>
                  <a:srgbClr val="111111"/>
                </a:solidFill>
                <a:effectLst/>
                <a:uFill>
                  <a:solidFill>
                    <a:srgbClr val="111111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SEO</a:t>
            </a:r>
            <a:r>
              <a:rPr lang="en-US" sz="2400" b="1" u="sng" spc="-20" dirty="0">
                <a:solidFill>
                  <a:srgbClr val="111111"/>
                </a:solidFill>
                <a:effectLst/>
                <a:uFill>
                  <a:solidFill>
                    <a:srgbClr val="111111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u="sng" dirty="0">
                <a:solidFill>
                  <a:srgbClr val="111111"/>
                </a:solidFill>
                <a:effectLst/>
                <a:uFill>
                  <a:solidFill>
                    <a:srgbClr val="111111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pPr marL="64135">
              <a:spcBef>
                <a:spcPts val="260"/>
              </a:spcBef>
              <a:spcAft>
                <a:spcPts val="0"/>
              </a:spcAft>
            </a:pPr>
            <a:endParaRPr lang="en-US" b="1" u="sng" dirty="0">
              <a:solidFill>
                <a:srgbClr val="111111"/>
              </a:solidFill>
              <a:uFill>
                <a:solidFill>
                  <a:srgbClr val="111111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4135">
              <a:spcBef>
                <a:spcPts val="260"/>
              </a:spcBef>
              <a:spcAft>
                <a:spcPts val="0"/>
              </a:spcAf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870"/>
              </a:spcBef>
              <a:buClr>
                <a:srgbClr val="111111"/>
              </a:buClr>
              <a:buSzPts val="1200"/>
              <a:buFont typeface="Symbol" panose="05050102010706020507" pitchFamily="18" charset="2"/>
              <a:buChar char=""/>
              <a:tabLst>
                <a:tab pos="521970" algn="l"/>
                <a:tab pos="522605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Website</a:t>
            </a:r>
            <a:r>
              <a:rPr lang="en-US" sz="1800" spc="-5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redesigning/development</a:t>
            </a:r>
            <a:endParaRPr lang="en-IN" sz="16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25"/>
              </a:spcBef>
              <a:buClr>
                <a:srgbClr val="111111"/>
              </a:buClr>
              <a:buSzPts val="1200"/>
              <a:buFont typeface="Symbol" panose="05050102010706020507" pitchFamily="18" charset="2"/>
              <a:buChar char=""/>
              <a:tabLst>
                <a:tab pos="521970" algn="l"/>
                <a:tab pos="522605" algn="l"/>
              </a:tabLst>
            </a:pPr>
            <a:r>
              <a:rPr lang="en-US" sz="1800" spc="-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Quality</a:t>
            </a:r>
            <a:r>
              <a:rPr lang="en-US" sz="1800" spc="-6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spc="-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Content</a:t>
            </a:r>
            <a:r>
              <a:rPr lang="en-US" sz="1800" spc="15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spc="-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creation</a:t>
            </a:r>
            <a:r>
              <a:rPr lang="en-US" sz="1800" spc="-7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spc="-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&amp;</a:t>
            </a:r>
            <a:r>
              <a:rPr lang="en-US" sz="1800" spc="3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spc="-5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optimisation</a:t>
            </a:r>
            <a:endParaRPr lang="en-IN" sz="16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20"/>
              </a:spcBef>
              <a:buClr>
                <a:srgbClr val="111111"/>
              </a:buClr>
              <a:buSzPts val="1200"/>
              <a:buFont typeface="Symbol" panose="05050102010706020507" pitchFamily="18" charset="2"/>
              <a:buChar char=""/>
              <a:tabLst>
                <a:tab pos="521970" algn="l"/>
                <a:tab pos="522605" algn="l"/>
              </a:tabLst>
            </a:pPr>
            <a:r>
              <a:rPr lang="en-US" sz="1800" spc="-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Keyword</a:t>
            </a:r>
            <a:r>
              <a:rPr lang="en-US" sz="1800" spc="7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research</a:t>
            </a:r>
            <a:r>
              <a:rPr lang="en-US" sz="1800" spc="-7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and placement</a:t>
            </a:r>
            <a:endParaRPr lang="en-IN" sz="16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25"/>
              </a:spcBef>
              <a:buClr>
                <a:srgbClr val="111111"/>
              </a:buClr>
              <a:buSzPts val="1200"/>
              <a:buFont typeface="Symbol" panose="05050102010706020507" pitchFamily="18" charset="2"/>
              <a:buChar char=""/>
              <a:tabLst>
                <a:tab pos="521970" algn="l"/>
                <a:tab pos="522605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Meta</a:t>
            </a:r>
            <a:r>
              <a:rPr lang="en-US" sz="1800" spc="-4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tags</a:t>
            </a:r>
            <a:r>
              <a:rPr lang="en-US" sz="1800" spc="-2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optimization</a:t>
            </a:r>
            <a:endParaRPr lang="en-IN" sz="16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25"/>
              </a:spcBef>
              <a:buClr>
                <a:srgbClr val="111111"/>
              </a:buClr>
              <a:buSzPts val="1200"/>
              <a:buFont typeface="Symbol" panose="05050102010706020507" pitchFamily="18" charset="2"/>
              <a:buChar char=""/>
              <a:tabLst>
                <a:tab pos="521970" algn="l"/>
                <a:tab pos="522605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Layout</a:t>
            </a:r>
            <a:r>
              <a:rPr lang="en-US" sz="1800" spc="-4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optimization</a:t>
            </a:r>
            <a:r>
              <a:rPr lang="en-US" sz="1800" spc="2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(Mobile-friendliness,</a:t>
            </a:r>
            <a:r>
              <a:rPr lang="en-US" sz="1800" spc="-1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etc.)</a:t>
            </a:r>
            <a:endParaRPr lang="en-IN" sz="16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20"/>
              </a:spcBef>
              <a:buClr>
                <a:srgbClr val="111111"/>
              </a:buClr>
              <a:buSzPts val="1200"/>
              <a:buFont typeface="Symbol" panose="05050102010706020507" pitchFamily="18" charset="2"/>
              <a:buChar char=""/>
              <a:tabLst>
                <a:tab pos="521970" algn="l"/>
                <a:tab pos="522605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Internal</a:t>
            </a:r>
            <a:r>
              <a:rPr lang="en-US" sz="1800" spc="2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&amp;</a:t>
            </a:r>
            <a:r>
              <a:rPr lang="en-US" sz="1800" spc="-6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External</a:t>
            </a:r>
            <a:r>
              <a:rPr lang="en-US" sz="1800" spc="-4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linking</a:t>
            </a:r>
            <a:endParaRPr lang="en-IN" sz="16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25"/>
              </a:spcBef>
              <a:buClr>
                <a:srgbClr val="111111"/>
              </a:buClr>
              <a:buSzPts val="1200"/>
              <a:buFont typeface="Symbol" panose="05050102010706020507" pitchFamily="18" charset="2"/>
              <a:buChar char=""/>
              <a:tabLst>
                <a:tab pos="521970" algn="l"/>
                <a:tab pos="522605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Blog</a:t>
            </a:r>
            <a:r>
              <a:rPr lang="en-US" sz="1800" spc="-6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development</a:t>
            </a:r>
            <a:endParaRPr lang="en-IN" sz="16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20"/>
              </a:spcBef>
              <a:buClr>
                <a:srgbClr val="111111"/>
              </a:buClr>
              <a:buSzPts val="1200"/>
              <a:buFont typeface="Symbol" panose="05050102010706020507" pitchFamily="18" charset="2"/>
              <a:buChar char=""/>
              <a:tabLst>
                <a:tab pos="521970" algn="l"/>
                <a:tab pos="522605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Loading</a:t>
            </a:r>
            <a:r>
              <a:rPr lang="en-US" sz="1800" spc="-7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speed</a:t>
            </a:r>
            <a:r>
              <a:rPr lang="en-US" sz="1800" spc="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optimization</a:t>
            </a:r>
            <a:endParaRPr lang="en-IN" sz="16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25"/>
              </a:spcBef>
              <a:buClr>
                <a:srgbClr val="111111"/>
              </a:buClr>
              <a:buSzPts val="1200"/>
              <a:buFont typeface="Symbol" panose="05050102010706020507" pitchFamily="18" charset="2"/>
              <a:buChar char=""/>
              <a:tabLst>
                <a:tab pos="521970" algn="l"/>
                <a:tab pos="522605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Other</a:t>
            </a:r>
            <a:r>
              <a:rPr lang="en-US" sz="1800" spc="6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elements</a:t>
            </a:r>
            <a:r>
              <a:rPr lang="en-US" sz="1800" spc="2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–</a:t>
            </a:r>
            <a:r>
              <a:rPr lang="en-US" sz="1800" spc="-4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images,</a:t>
            </a:r>
            <a:r>
              <a:rPr lang="en-US" sz="1800" spc="-4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multimedia,</a:t>
            </a:r>
            <a:r>
              <a:rPr lang="en-US" sz="1800" spc="-4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URL,</a:t>
            </a:r>
            <a:r>
              <a:rPr lang="en-US" sz="1800" spc="-5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etc.</a:t>
            </a:r>
            <a:endParaRPr lang="en-IN" sz="16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  <p:pic>
        <p:nvPicPr>
          <p:cNvPr id="1026" name="Picture 2" descr="What is a marketing strategy? Definition and examples">
            <a:extLst>
              <a:ext uri="{FF2B5EF4-FFF2-40B4-BE49-F238E27FC236}">
                <a16:creationId xmlns:a16="http://schemas.microsoft.com/office/drawing/2014/main" id="{7DA92FA3-E502-AAFE-D360-8F9CC92E5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79225"/>
            <a:ext cx="5362611" cy="371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04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7D9A38-FEC8-95C0-E05D-0E55B89A435A}"/>
              </a:ext>
            </a:extLst>
          </p:cNvPr>
          <p:cNvSpPr txBox="1"/>
          <p:nvPr/>
        </p:nvSpPr>
        <p:spPr>
          <a:xfrm>
            <a:off x="640080" y="800100"/>
            <a:ext cx="9555480" cy="4165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135"/>
            <a:r>
              <a:rPr lang="en-US" sz="2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OFF</a:t>
            </a:r>
            <a:r>
              <a:rPr lang="en-US" sz="2800" b="1" u="sng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PAGE</a:t>
            </a:r>
            <a:r>
              <a:rPr lang="en-US" sz="2800" b="1" u="sng" spc="-1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SEO</a:t>
            </a:r>
            <a:r>
              <a:rPr lang="en-US" sz="2800" b="1" u="sng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pPr marL="64135"/>
            <a:endParaRPr lang="en-US" sz="1100" b="1" u="sng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4135"/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900"/>
              </a:spcBef>
              <a:buClr>
                <a:srgbClr val="111111"/>
              </a:buClr>
              <a:buSzPts val="1200"/>
              <a:buFont typeface="Symbol" panose="05050102010706020507" pitchFamily="18" charset="2"/>
              <a:buChar char=""/>
              <a:tabLst>
                <a:tab pos="521970" algn="l"/>
                <a:tab pos="522605" algn="l"/>
              </a:tabLst>
            </a:pPr>
            <a:r>
              <a:rPr lang="en-US" sz="20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Content</a:t>
            </a:r>
            <a:r>
              <a:rPr lang="en-US" sz="2000" spc="3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Marketing</a:t>
            </a:r>
            <a:endParaRPr lang="en-IN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>
              <a:spcBef>
                <a:spcPts val="185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Courier New" panose="02070309020205020404" pitchFamily="49" charset="0"/>
              <a:buChar char="o"/>
              <a:tabLst>
                <a:tab pos="980440" algn="l"/>
              </a:tabLst>
            </a:pPr>
            <a:r>
              <a:rPr lang="en-US" sz="20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Blog</a:t>
            </a:r>
            <a:r>
              <a:rPr lang="en-US" sz="2000" spc="-6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posting</a:t>
            </a:r>
            <a:r>
              <a:rPr lang="en-US" sz="2000" spc="5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on</a:t>
            </a:r>
            <a:r>
              <a:rPr lang="en-US" sz="2000" spc="-5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the</a:t>
            </a:r>
            <a:r>
              <a:rPr lang="en-US" sz="2000" spc="3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website</a:t>
            </a:r>
            <a:endParaRPr lang="en-IN" dirty="0">
              <a:effectLst/>
              <a:latin typeface="Calibri" panose="020F0502020204030204" pitchFamily="34" charset="0"/>
              <a:ea typeface="Courier New" panose="02070309020205020404" pitchFamily="49" charset="0"/>
            </a:endParaRPr>
          </a:p>
          <a:p>
            <a:pPr marL="742950" lvl="1" indent="-285750">
              <a:spcBef>
                <a:spcPts val="15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Courier New" panose="02070309020205020404" pitchFamily="49" charset="0"/>
              <a:buChar char="o"/>
              <a:tabLst>
                <a:tab pos="980440" algn="l"/>
              </a:tabLst>
            </a:pPr>
            <a:r>
              <a:rPr lang="en-US" sz="20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Regular</a:t>
            </a:r>
            <a:r>
              <a:rPr lang="en-US" sz="2000" spc="-5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content</a:t>
            </a:r>
            <a:r>
              <a:rPr lang="en-US" sz="2000" spc="-3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creation</a:t>
            </a:r>
            <a:r>
              <a:rPr lang="en-US" sz="2000" spc="-3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and</a:t>
            </a:r>
            <a:r>
              <a:rPr lang="en-US" sz="2000" spc="-3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off-site</a:t>
            </a:r>
            <a:r>
              <a:rPr lang="en-US" sz="2000" spc="-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posting</a:t>
            </a:r>
            <a:endParaRPr lang="en-IN" dirty="0">
              <a:effectLst/>
              <a:latin typeface="Calibri" panose="020F0502020204030204" pitchFamily="34" charset="0"/>
              <a:ea typeface="Courier New" panose="02070309020205020404" pitchFamily="49" charset="0"/>
            </a:endParaRPr>
          </a:p>
          <a:p>
            <a:pPr marL="342900" lvl="0" indent="-342900">
              <a:spcBef>
                <a:spcPts val="85"/>
              </a:spcBef>
              <a:buClr>
                <a:srgbClr val="111111"/>
              </a:buClr>
              <a:buSzPts val="1200"/>
              <a:buFont typeface="Symbol" panose="05050102010706020507" pitchFamily="18" charset="2"/>
              <a:buChar char=""/>
              <a:tabLst>
                <a:tab pos="521970" algn="l"/>
                <a:tab pos="522605" algn="l"/>
              </a:tabLst>
            </a:pPr>
            <a:r>
              <a:rPr lang="en-US" sz="20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Social</a:t>
            </a:r>
            <a:r>
              <a:rPr lang="en-US" sz="2000" spc="-3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media</a:t>
            </a:r>
            <a:r>
              <a:rPr lang="en-US" sz="2000" spc="-2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marketing</a:t>
            </a:r>
            <a:endParaRPr lang="en-IN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20"/>
              </a:spcBef>
              <a:buClr>
                <a:srgbClr val="111111"/>
              </a:buClr>
              <a:buSzPts val="1200"/>
              <a:buFont typeface="Symbol" panose="05050102010706020507" pitchFamily="18" charset="2"/>
              <a:buChar char=""/>
              <a:tabLst>
                <a:tab pos="521970" algn="l"/>
                <a:tab pos="522605" algn="l"/>
              </a:tabLst>
            </a:pPr>
            <a:r>
              <a:rPr lang="en-US" sz="20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Paid</a:t>
            </a:r>
            <a:r>
              <a:rPr lang="en-US" sz="2000" spc="-3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Advertisement</a:t>
            </a:r>
            <a:endParaRPr lang="en-IN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25"/>
              </a:spcBef>
              <a:buClr>
                <a:srgbClr val="111111"/>
              </a:buClr>
              <a:buSzPts val="1200"/>
              <a:buFont typeface="Symbol" panose="05050102010706020507" pitchFamily="18" charset="2"/>
              <a:buChar char=""/>
              <a:tabLst>
                <a:tab pos="521970" algn="l"/>
                <a:tab pos="522605" algn="l"/>
              </a:tabLst>
            </a:pPr>
            <a:r>
              <a:rPr lang="en-US" sz="20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Email</a:t>
            </a:r>
            <a:r>
              <a:rPr lang="en-US" sz="2000" spc="-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marketing</a:t>
            </a:r>
            <a:endParaRPr lang="en-IN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25"/>
              </a:spcBef>
              <a:buClr>
                <a:srgbClr val="111111"/>
              </a:buClr>
              <a:buSzPts val="1200"/>
              <a:buFont typeface="Symbol" panose="05050102010706020507" pitchFamily="18" charset="2"/>
              <a:buChar char=""/>
              <a:tabLst>
                <a:tab pos="521970" algn="l"/>
                <a:tab pos="522605" algn="l"/>
              </a:tabLst>
            </a:pPr>
            <a:r>
              <a:rPr lang="en-US" sz="20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Influencer</a:t>
            </a:r>
            <a:r>
              <a:rPr lang="en-US" sz="2000" spc="3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Marketing</a:t>
            </a:r>
            <a:endParaRPr lang="en-IN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20"/>
              </a:spcBef>
              <a:buClr>
                <a:srgbClr val="111111"/>
              </a:buClr>
              <a:buSzPts val="1200"/>
              <a:buFont typeface="Symbol" panose="05050102010706020507" pitchFamily="18" charset="2"/>
              <a:buChar char=""/>
              <a:tabLst>
                <a:tab pos="521970" algn="l"/>
                <a:tab pos="522605" algn="l"/>
              </a:tabLst>
            </a:pPr>
            <a:r>
              <a:rPr lang="en-US" sz="20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News</a:t>
            </a:r>
            <a:r>
              <a:rPr lang="en-US" sz="2000" spc="5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2000" spc="-2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</a:t>
            </a:r>
            <a:r>
              <a:rPr lang="en-US" sz="2000" spc="-4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Marketing</a:t>
            </a:r>
            <a:endParaRPr lang="en-IN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25"/>
              </a:spcBef>
              <a:buClr>
                <a:srgbClr val="111111"/>
              </a:buClr>
              <a:buSzPts val="1200"/>
              <a:buFont typeface="Symbol" panose="05050102010706020507" pitchFamily="18" charset="2"/>
              <a:buChar char=""/>
              <a:tabLst>
                <a:tab pos="521970" algn="l"/>
                <a:tab pos="522605" algn="l"/>
              </a:tabLst>
            </a:pPr>
            <a:r>
              <a:rPr lang="en-US" sz="2000" spc="-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Video</a:t>
            </a:r>
            <a:r>
              <a:rPr lang="en-US" sz="20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spc="-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Creation</a:t>
            </a:r>
            <a:r>
              <a:rPr lang="en-US" sz="2000" spc="-8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spc="-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&amp;</a:t>
            </a:r>
            <a:r>
              <a:rPr lang="en-US" sz="2000" spc="3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spc="-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Posting</a:t>
            </a:r>
            <a:endParaRPr lang="en-IN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20"/>
              </a:spcBef>
              <a:buClr>
                <a:srgbClr val="111111"/>
              </a:buClr>
              <a:buSzPts val="1200"/>
              <a:buFont typeface="Symbol" panose="05050102010706020507" pitchFamily="18" charset="2"/>
              <a:buChar char=""/>
              <a:tabLst>
                <a:tab pos="521970" algn="l"/>
                <a:tab pos="522605" algn="l"/>
              </a:tabLst>
            </a:pPr>
            <a:r>
              <a:rPr lang="en-US" sz="20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Questions</a:t>
            </a:r>
            <a:r>
              <a:rPr lang="en-US" sz="2000" spc="1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&amp;</a:t>
            </a:r>
            <a:r>
              <a:rPr lang="en-US" sz="2000" spc="-2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Answers</a:t>
            </a:r>
            <a:r>
              <a:rPr lang="en-US" sz="2000" spc="15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Activity</a:t>
            </a:r>
            <a:endParaRPr lang="en-IN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  <p:pic>
        <p:nvPicPr>
          <p:cNvPr id="2050" name="Picture 2" descr="3.1 What is Off page optimisation?">
            <a:extLst>
              <a:ext uri="{FF2B5EF4-FFF2-40B4-BE49-F238E27FC236}">
                <a16:creationId xmlns:a16="http://schemas.microsoft.com/office/drawing/2014/main" id="{60D39A74-49B6-35A2-E3BE-9E01519F8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236" y="1293855"/>
            <a:ext cx="47625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97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F1329F-35EE-15FB-765D-904A181AE13A}"/>
              </a:ext>
            </a:extLst>
          </p:cNvPr>
          <p:cNvSpPr txBox="1"/>
          <p:nvPr/>
        </p:nvSpPr>
        <p:spPr>
          <a:xfrm>
            <a:off x="858948" y="1174280"/>
            <a:ext cx="7135873" cy="4509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135">
              <a:spcBef>
                <a:spcPts val="30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CONTENT</a:t>
            </a:r>
            <a:r>
              <a:rPr lang="en-US" sz="2400" b="1" u="sng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OPTIMIZATION 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40"/>
              </a:spcBef>
            </a:pPr>
            <a:r>
              <a:rPr lang="en-US" sz="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4135" marR="53340">
              <a:lnSpc>
                <a:spcPct val="128000"/>
              </a:lnSpc>
              <a:spcBef>
                <a:spcPts val="290"/>
              </a:spcBef>
              <a:spcAft>
                <a:spcPts val="0"/>
              </a:spcAft>
            </a:pPr>
            <a:r>
              <a:rPr lang="en-US" sz="18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New content was created for each of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pages (products, categories, etc.) as well as for the homepage of the</a:t>
            </a:r>
            <a:r>
              <a:rPr lang="en-US" sz="1800" spc="-22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website. We placed all the relevant keywords</a:t>
            </a:r>
            <a:r>
              <a:rPr lang="en-US" sz="1800" spc="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 all the right places in the content to ensure that search</a:t>
            </a:r>
            <a:r>
              <a:rPr lang="en-US" sz="1800" spc="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engine</a:t>
            </a:r>
            <a:r>
              <a:rPr lang="en-US" sz="1800" spc="5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bots</a:t>
            </a:r>
            <a:r>
              <a:rPr lang="en-US" sz="1800" spc="2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</a:t>
            </a:r>
            <a:r>
              <a:rPr lang="en-US" sz="1800" spc="-4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easily</a:t>
            </a:r>
            <a:r>
              <a:rPr lang="en-US" sz="1800" spc="-4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identify</a:t>
            </a:r>
            <a:r>
              <a:rPr lang="en-US" sz="1800" spc="11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them</a:t>
            </a:r>
            <a:r>
              <a:rPr lang="en-US" sz="1800" spc="-3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3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rank</a:t>
            </a:r>
            <a:r>
              <a:rPr lang="en-US" sz="1800" spc="-4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accordingly.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4135">
              <a:spcBef>
                <a:spcPts val="780"/>
              </a:spcBef>
              <a:spcAft>
                <a:spcPts val="0"/>
              </a:spcAft>
            </a:pPr>
            <a:r>
              <a:rPr lang="en-US" sz="2000" b="1" u="sng" dirty="0">
                <a:solidFill>
                  <a:srgbClr val="242424"/>
                </a:solidFill>
                <a:effectLst/>
                <a:uFill>
                  <a:solidFill>
                    <a:srgbClr val="242424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INTERNAL</a:t>
            </a:r>
            <a:r>
              <a:rPr lang="en-US" sz="2000" b="1" u="sng" spc="-70" dirty="0">
                <a:solidFill>
                  <a:srgbClr val="242424"/>
                </a:solidFill>
                <a:effectLst/>
                <a:uFill>
                  <a:solidFill>
                    <a:srgbClr val="242424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u="sng" dirty="0">
                <a:solidFill>
                  <a:srgbClr val="242424"/>
                </a:solidFill>
                <a:effectLst/>
                <a:uFill>
                  <a:solidFill>
                    <a:srgbClr val="242424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000" b="1" u="sng" spc="15" dirty="0">
                <a:solidFill>
                  <a:srgbClr val="242424"/>
                </a:solidFill>
                <a:effectLst/>
                <a:uFill>
                  <a:solidFill>
                    <a:srgbClr val="242424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u="sng" dirty="0">
                <a:solidFill>
                  <a:srgbClr val="242424"/>
                </a:solidFill>
                <a:effectLst/>
                <a:uFill>
                  <a:solidFill>
                    <a:srgbClr val="242424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EXTERNAL</a:t>
            </a:r>
            <a:r>
              <a:rPr lang="en-US" sz="2000" b="1" u="sng" spc="-65" dirty="0">
                <a:solidFill>
                  <a:srgbClr val="242424"/>
                </a:solidFill>
                <a:effectLst/>
                <a:uFill>
                  <a:solidFill>
                    <a:srgbClr val="242424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u="sng" dirty="0">
                <a:solidFill>
                  <a:srgbClr val="242424"/>
                </a:solidFill>
                <a:effectLst/>
                <a:uFill>
                  <a:solidFill>
                    <a:srgbClr val="242424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LINKING</a:t>
            </a:r>
            <a:r>
              <a:rPr lang="en-US" sz="2000" b="1" u="sng" spc="10" dirty="0">
                <a:solidFill>
                  <a:srgbClr val="242424"/>
                </a:solidFill>
                <a:effectLst/>
                <a:uFill>
                  <a:solidFill>
                    <a:srgbClr val="242424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u="sng" dirty="0">
                <a:solidFill>
                  <a:srgbClr val="242424"/>
                </a:solidFill>
                <a:effectLst/>
                <a:uFill>
                  <a:solidFill>
                    <a:srgbClr val="242424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50"/>
              </a:spcBef>
            </a:pPr>
            <a:r>
              <a:rPr lang="en-US" sz="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4135" marR="137795">
              <a:lnSpc>
                <a:spcPct val="128000"/>
              </a:lnSpc>
              <a:spcBef>
                <a:spcPts val="290"/>
              </a:spcBef>
              <a:spcAft>
                <a:spcPts val="0"/>
              </a:spcAft>
            </a:pPr>
            <a:r>
              <a:rPr lang="en-US" sz="1800" spc="-1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make </a:t>
            </a:r>
            <a:r>
              <a:rPr lang="en-US" sz="18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 easier for users to browse the content and find products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 the site, we interlinked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 the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important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 relevant pages with each other as well as to the homepage. We also added a search option in</a:t>
            </a:r>
            <a:r>
              <a:rPr lang="en-US" sz="1800" spc="-22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1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header</a:t>
            </a:r>
            <a:r>
              <a:rPr lang="en-US" sz="1800" spc="7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part</a:t>
            </a:r>
            <a:r>
              <a:rPr lang="en-US" sz="1800" spc="-7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6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optimal</a:t>
            </a:r>
            <a:r>
              <a:rPr lang="en-US" sz="1800" spc="4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user</a:t>
            </a:r>
            <a:r>
              <a:rPr lang="en-US" sz="1800" spc="-1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experience.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49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22441D-0265-D5B2-4FD5-18653B064CB6}"/>
              </a:ext>
            </a:extLst>
          </p:cNvPr>
          <p:cNvSpPr txBox="1"/>
          <p:nvPr/>
        </p:nvSpPr>
        <p:spPr>
          <a:xfrm>
            <a:off x="790832" y="522118"/>
            <a:ext cx="7593073" cy="5317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135"/>
            <a:r>
              <a:rPr lang="en-US" sz="3200" b="1" u="sng" kern="0" dirty="0">
                <a:solidFill>
                  <a:srgbClr val="111111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Off-Page</a:t>
            </a:r>
            <a:r>
              <a:rPr lang="en-US" sz="3200" b="1" u="sng" kern="0" spc="-30" dirty="0">
                <a:solidFill>
                  <a:srgbClr val="111111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b="1" u="sng" kern="0" dirty="0">
                <a:solidFill>
                  <a:srgbClr val="111111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SEO</a:t>
            </a:r>
            <a:r>
              <a:rPr lang="en-US" sz="3200" b="1" u="sng" kern="0" spc="20" dirty="0">
                <a:solidFill>
                  <a:srgbClr val="111111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b="1" u="sng" kern="0" dirty="0">
                <a:solidFill>
                  <a:srgbClr val="111111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(Marketing):</a:t>
            </a:r>
            <a:endParaRPr lang="en-IN" sz="3200" b="1" u="sng" kern="0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1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4135" marR="53340">
              <a:lnSpc>
                <a:spcPct val="128000"/>
              </a:lnSpc>
              <a:spcBef>
                <a:spcPts val="290"/>
              </a:spcBef>
              <a:spcAft>
                <a:spcPts val="0"/>
              </a:spcAft>
            </a:pPr>
            <a:r>
              <a:rPr lang="en-US" sz="20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After the website development</a:t>
            </a:r>
            <a:r>
              <a:rPr lang="en-US" sz="20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&amp; optimization were done,</a:t>
            </a:r>
            <a:r>
              <a:rPr lang="en-US" sz="20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 moved on to the off-page marketing </a:t>
            </a:r>
            <a:r>
              <a:rPr lang="en-US" sz="20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part. The</a:t>
            </a:r>
            <a:r>
              <a:rPr lang="en-US" sz="2000" spc="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job was assigned to a team of seasoned </a:t>
            </a:r>
            <a:r>
              <a:rPr lang="en-US" sz="20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digital marketers with expertise in SEO, SMO, content marketing, and</a:t>
            </a:r>
            <a:r>
              <a:rPr lang="en-US" sz="2000" spc="-22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other</a:t>
            </a:r>
            <a:r>
              <a:rPr lang="en-US" sz="2000" spc="-1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off-page</a:t>
            </a:r>
            <a:r>
              <a:rPr lang="en-US" sz="2000" spc="6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things.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4135" marR="53340">
              <a:lnSpc>
                <a:spcPct val="128000"/>
              </a:lnSpc>
              <a:spcBef>
                <a:spcPts val="780"/>
              </a:spcBef>
              <a:spcAft>
                <a:spcPts val="0"/>
              </a:spcAft>
            </a:pPr>
            <a:r>
              <a:rPr lang="en-US" sz="20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 created and posted relevant, high-quality</a:t>
            </a:r>
            <a:r>
              <a:rPr lang="en-US" sz="20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articles and blogs across top blogging </a:t>
            </a:r>
            <a:r>
              <a:rPr lang="en-US" sz="20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sites on the internet in</a:t>
            </a:r>
            <a:r>
              <a:rPr lang="en-US" sz="2000" spc="-22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spc="-1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order to build</a:t>
            </a:r>
            <a:r>
              <a:rPr lang="en-US" sz="20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spc="-1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strong presence of the business in the online</a:t>
            </a:r>
            <a:r>
              <a:rPr lang="en-US" sz="20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spc="-1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space, </a:t>
            </a:r>
            <a:r>
              <a:rPr lang="en-US" sz="20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helping</a:t>
            </a:r>
            <a:r>
              <a:rPr lang="en-US" sz="20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those who are looking</a:t>
            </a:r>
            <a:r>
              <a:rPr lang="en-US" sz="20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20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information</a:t>
            </a:r>
            <a:r>
              <a:rPr lang="en-US" sz="2000" spc="8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</a:t>
            </a:r>
            <a:r>
              <a:rPr lang="en-US" sz="2000" spc="-1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recommendations</a:t>
            </a:r>
            <a:r>
              <a:rPr lang="en-US" sz="2000" spc="15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2000" spc="-1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buying</a:t>
            </a:r>
            <a:r>
              <a:rPr lang="en-US" sz="2000" spc="14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natural,</a:t>
            </a:r>
            <a:r>
              <a:rPr lang="en-US" sz="2000" spc="-6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organic</a:t>
            </a:r>
            <a:r>
              <a:rPr lang="en-US" sz="2000" spc="-2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clothing</a:t>
            </a:r>
            <a:r>
              <a:rPr lang="en-US" sz="2000" spc="7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2000" spc="2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Sweden.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71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13498B-0FCD-3C3C-95FE-E10CE74E03F8}"/>
              </a:ext>
            </a:extLst>
          </p:cNvPr>
          <p:cNvSpPr txBox="1"/>
          <p:nvPr/>
        </p:nvSpPr>
        <p:spPr>
          <a:xfrm>
            <a:off x="803190" y="713545"/>
            <a:ext cx="8112674" cy="5430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135">
              <a:spcBef>
                <a:spcPts val="465"/>
              </a:spcBef>
            </a:pPr>
            <a:r>
              <a:rPr lang="en-US" sz="3200" b="1" u="sng" kern="0" dirty="0">
                <a:solidFill>
                  <a:srgbClr val="111111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Email</a:t>
            </a:r>
            <a:r>
              <a:rPr lang="en-US" sz="3200" b="1" u="sng" kern="0" spc="5" dirty="0">
                <a:solidFill>
                  <a:srgbClr val="111111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b="1" u="sng" kern="0" dirty="0">
                <a:solidFill>
                  <a:srgbClr val="111111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Marketing:</a:t>
            </a:r>
            <a:endParaRPr lang="en-IN" sz="3200" b="1" u="sng" kern="0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4135" marR="137795">
              <a:lnSpc>
                <a:spcPct val="116000"/>
              </a:lnSpc>
              <a:spcBef>
                <a:spcPts val="325"/>
              </a:spcBef>
              <a:spcAft>
                <a:spcPts val="0"/>
              </a:spcAft>
            </a:pPr>
            <a:r>
              <a:rPr lang="en-US" sz="18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Through a thorough analysis of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target market and customers, we prepared an email list of all the</a:t>
            </a:r>
            <a:r>
              <a:rPr lang="en-US" sz="1800" spc="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potential</a:t>
            </a:r>
            <a:r>
              <a:rPr lang="en-US" sz="1800" spc="4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-4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existing</a:t>
            </a:r>
            <a:r>
              <a:rPr lang="en-US" sz="1800" spc="1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customers</a:t>
            </a:r>
            <a:r>
              <a:rPr lang="en-US" sz="1800" spc="3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-3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6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brand.</a:t>
            </a:r>
            <a:r>
              <a:rPr lang="en-US" sz="1800" spc="2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</a:t>
            </a:r>
            <a:r>
              <a:rPr lang="en-US" sz="1800" spc="6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used</a:t>
            </a:r>
            <a:r>
              <a:rPr lang="en-US" sz="1800" spc="-3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that</a:t>
            </a:r>
            <a:r>
              <a:rPr lang="en-US" sz="1800" spc="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list</a:t>
            </a:r>
            <a:r>
              <a:rPr lang="en-US" sz="1800" spc="-7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6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direct</a:t>
            </a:r>
            <a:r>
              <a:rPr lang="en-US" sz="1800" spc="1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marketing</a:t>
            </a:r>
            <a:r>
              <a:rPr lang="en-US" sz="1800" spc="1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4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1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brand</a:t>
            </a:r>
            <a:r>
              <a:rPr lang="en-US" sz="1800" spc="3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products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and</a:t>
            </a:r>
            <a:r>
              <a:rPr lang="en-US" sz="1800" spc="3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offers</a:t>
            </a:r>
            <a:r>
              <a:rPr lang="en-US" sz="1800" spc="2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</a:t>
            </a:r>
            <a:r>
              <a:rPr lang="en-US" sz="1800" spc="3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sending</a:t>
            </a:r>
            <a:r>
              <a:rPr lang="en-US" sz="1800" spc="1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customized</a:t>
            </a:r>
            <a:r>
              <a:rPr lang="en-US" sz="1800" spc="3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emails</a:t>
            </a:r>
            <a:r>
              <a:rPr lang="en-US" sz="1800" spc="2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-4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messages</a:t>
            </a:r>
            <a:r>
              <a:rPr lang="en-US" sz="1800" spc="-5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-12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6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users.</a:t>
            </a:r>
          </a:p>
          <a:p>
            <a:pPr marL="64135" marR="137795">
              <a:lnSpc>
                <a:spcPct val="116000"/>
              </a:lnSpc>
              <a:spcBef>
                <a:spcPts val="325"/>
              </a:spcBef>
              <a:spcAft>
                <a:spcPts val="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4135">
              <a:spcBef>
                <a:spcPts val="630"/>
              </a:spcBef>
            </a:pPr>
            <a:r>
              <a:rPr lang="en-US" sz="3200" b="1" u="sng" kern="0" dirty="0">
                <a:solidFill>
                  <a:srgbClr val="111111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Influencer</a:t>
            </a:r>
            <a:r>
              <a:rPr lang="en-US" sz="3200" b="1" u="sng" kern="0" spc="55" dirty="0">
                <a:solidFill>
                  <a:srgbClr val="111111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b="1" u="sng" kern="0" dirty="0">
                <a:solidFill>
                  <a:srgbClr val="111111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Marketing:</a:t>
            </a:r>
            <a:endParaRPr lang="en-IN" sz="3200" b="1" u="sng" kern="0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4135" marR="506730">
              <a:lnSpc>
                <a:spcPct val="116000"/>
              </a:lnSpc>
              <a:spcBef>
                <a:spcPts val="325"/>
              </a:spcBef>
              <a:spcAft>
                <a:spcPts val="0"/>
              </a:spcAft>
            </a:pP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 the promotion of the business and products on YouTube, we took the help of one or two industry</a:t>
            </a:r>
            <a:r>
              <a:rPr lang="en-US" sz="1800" spc="-23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influencers</a:t>
            </a:r>
            <a:r>
              <a:rPr lang="en-US" sz="1800" spc="1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6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getting</a:t>
            </a:r>
            <a:r>
              <a:rPr lang="en-US" sz="1800" spc="-6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word</a:t>
            </a:r>
            <a:r>
              <a:rPr lang="en-US" sz="1800" spc="3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</a:t>
            </a:r>
            <a:r>
              <a:rPr lang="en-US" sz="1800" spc="8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about</a:t>
            </a:r>
            <a:r>
              <a:rPr lang="en-US" sz="1800" spc="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spc="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new</a:t>
            </a:r>
            <a:r>
              <a:rPr lang="en-US" sz="1800" spc="6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launch</a:t>
            </a:r>
            <a:r>
              <a:rPr lang="en-US" sz="1800" spc="3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</a:t>
            </a:r>
            <a:r>
              <a:rPr lang="en-US" sz="18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offer</a:t>
            </a:r>
            <a:r>
              <a:rPr lang="en-US" sz="1800" spc="7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through</a:t>
            </a:r>
            <a:r>
              <a:rPr lang="en-US" sz="1800" spc="3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specialized</a:t>
            </a:r>
            <a:r>
              <a:rPr lang="en-US" sz="1800" spc="-4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videos.</a:t>
            </a:r>
          </a:p>
          <a:p>
            <a:pPr marL="64135" marR="506730">
              <a:lnSpc>
                <a:spcPct val="116000"/>
              </a:lnSpc>
              <a:spcBef>
                <a:spcPts val="325"/>
              </a:spcBef>
              <a:spcAft>
                <a:spcPts val="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4135">
              <a:spcBef>
                <a:spcPts val="625"/>
              </a:spcBef>
            </a:pPr>
            <a:r>
              <a:rPr lang="en-US" sz="3200" b="1" u="sng" kern="0" dirty="0">
                <a:solidFill>
                  <a:srgbClr val="111111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News</a:t>
            </a:r>
            <a:r>
              <a:rPr lang="en-US" sz="3200" b="1" u="sng" kern="0" spc="65" dirty="0">
                <a:solidFill>
                  <a:srgbClr val="111111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b="1" u="sng" kern="0" dirty="0">
                <a:solidFill>
                  <a:srgbClr val="111111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And PR</a:t>
            </a:r>
            <a:r>
              <a:rPr lang="en-US" sz="3200" b="1" u="sng" kern="0" spc="-35" dirty="0">
                <a:solidFill>
                  <a:srgbClr val="111111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b="1" u="sng" kern="0" dirty="0">
                <a:solidFill>
                  <a:srgbClr val="111111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Marketing:</a:t>
            </a:r>
            <a:endParaRPr lang="en-IN" sz="3200" b="1" u="sng" kern="0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4135" marR="174625">
              <a:lnSpc>
                <a:spcPct val="116000"/>
              </a:lnSpc>
              <a:spcBef>
                <a:spcPts val="325"/>
              </a:spcBef>
              <a:spcAft>
                <a:spcPts val="0"/>
              </a:spcAft>
            </a:pPr>
            <a:r>
              <a:rPr lang="en-US" sz="1800" spc="-1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 regularly published</a:t>
            </a:r>
            <a:r>
              <a:rPr lang="en-US" sz="18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updates about new launches</a:t>
            </a:r>
            <a:r>
              <a:rPr lang="en-US" sz="18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and offers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 </a:t>
            </a:r>
            <a:r>
              <a:rPr lang="en-US" sz="1800" spc="-5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Wear&amp;Smile</a:t>
            </a:r>
            <a:r>
              <a:rPr lang="en-US" sz="18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on many popular news and</a:t>
            </a:r>
            <a:r>
              <a:rPr lang="en-US" sz="1800" spc="-22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</a:t>
            </a:r>
            <a:r>
              <a:rPr lang="en-US" sz="1800" spc="1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(press</a:t>
            </a:r>
            <a:r>
              <a:rPr lang="en-US" sz="1800" spc="2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release)</a:t>
            </a:r>
            <a:r>
              <a:rPr lang="en-US" sz="1800" spc="-10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sites</a:t>
            </a:r>
            <a:r>
              <a:rPr lang="en-US" sz="1800" spc="-5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</a:t>
            </a:r>
            <a:r>
              <a:rPr lang="en-US" sz="1800" spc="2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well</a:t>
            </a:r>
            <a:r>
              <a:rPr lang="en-US" sz="1800" spc="-3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</a:t>
            </a:r>
            <a:r>
              <a:rPr lang="en-US" sz="1800" spc="-5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</a:t>
            </a:r>
            <a:r>
              <a:rPr lang="en-US" sz="1800" spc="3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6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company</a:t>
            </a:r>
            <a:r>
              <a:rPr lang="en-US" sz="1800" spc="3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blog.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15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F6108E-33E6-6592-27E2-529163B5DDD2}"/>
              </a:ext>
            </a:extLst>
          </p:cNvPr>
          <p:cNvSpPr txBox="1"/>
          <p:nvPr/>
        </p:nvSpPr>
        <p:spPr>
          <a:xfrm>
            <a:off x="2829696" y="2644170"/>
            <a:ext cx="68703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i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497315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531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Courier New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ANIKETH Vadthya</dc:creator>
  <cp:lastModifiedBy>ANIKETH Vadthya</cp:lastModifiedBy>
  <cp:revision>2</cp:revision>
  <dcterms:created xsi:type="dcterms:W3CDTF">2022-09-10T15:47:07Z</dcterms:created>
  <dcterms:modified xsi:type="dcterms:W3CDTF">2022-09-10T17:24:45Z</dcterms:modified>
</cp:coreProperties>
</file>