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8"/>
  </p:notesMasterIdLst>
  <p:sldIdLst>
    <p:sldId id="428" r:id="rId2"/>
    <p:sldId id="454" r:id="rId3"/>
    <p:sldId id="455" r:id="rId4"/>
    <p:sldId id="456" r:id="rId5"/>
    <p:sldId id="435" r:id="rId6"/>
    <p:sldId id="440" r:id="rId7"/>
    <p:sldId id="437" r:id="rId8"/>
    <p:sldId id="439" r:id="rId9"/>
    <p:sldId id="441" r:id="rId10"/>
    <p:sldId id="442" r:id="rId11"/>
    <p:sldId id="443" r:id="rId12"/>
    <p:sldId id="444" r:id="rId13"/>
    <p:sldId id="445" r:id="rId14"/>
    <p:sldId id="449" r:id="rId15"/>
    <p:sldId id="450" r:id="rId16"/>
    <p:sldId id="44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F1C523-A5DD-4AD9-8C82-5552C7B3736C}">
          <p14:sldIdLst>
            <p14:sldId id="428"/>
            <p14:sldId id="454"/>
            <p14:sldId id="455"/>
            <p14:sldId id="456"/>
            <p14:sldId id="435"/>
            <p14:sldId id="440"/>
            <p14:sldId id="437"/>
            <p14:sldId id="439"/>
            <p14:sldId id="441"/>
            <p14:sldId id="442"/>
            <p14:sldId id="443"/>
            <p14:sldId id="444"/>
            <p14:sldId id="445"/>
            <p14:sldId id="449"/>
            <p14:sldId id="450"/>
            <p14:sldId id="448"/>
          </p14:sldIdLst>
        </p14:section>
        <p14:section name="Untitled Section" id="{A4EE5309-5B77-4227-AAAA-51100A2326B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A0E8F-6A69-4CED-B282-1A8B5F1DA430}"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19841-719B-4705-BBB7-44A222988CB6}" type="slidenum">
              <a:rPr lang="en-IN" smtClean="0"/>
              <a:t>‹#›</a:t>
            </a:fld>
            <a:endParaRPr lang="en-IN"/>
          </a:p>
        </p:txBody>
      </p:sp>
    </p:spTree>
    <p:extLst>
      <p:ext uri="{BB962C8B-B14F-4D97-AF65-F5344CB8AC3E}">
        <p14:creationId xmlns:p14="http://schemas.microsoft.com/office/powerpoint/2010/main" val="280566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2719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5</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85570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C8BE-A695-367E-1FA8-E504B00E03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429CEF-FEC8-07C5-A6C5-FF152801DBEC}"/>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74BF18A8-2CF3-FDC3-2693-22335A6C19DA}"/>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171EEBE-72BC-F71F-7291-2C75DD2494AB}"/>
              </a:ext>
            </a:extLst>
          </p:cNvPr>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6</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924737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914400" y="2125980"/>
            <a:ext cx="10363200" cy="1440180"/>
          </a:xfrm>
          <a:prstGeom prst="rect">
            <a:avLst/>
          </a:prstGeom>
        </p:spPr>
        <p:txBody>
          <a:bodyPr wrap="square" lIns="0" tIns="0" rIns="0" bIns="0">
            <a:spAutoFit/>
          </a:bodyPr>
          <a:lstStyle/>
          <a:p>
            <a:endParaRPr/>
          </a:p>
        </p:txBody>
      </p:sp>
      <p:sp>
        <p:nvSpPr>
          <p:cNvPr id="3" name="Holder 3"/>
          <p:cNvSpPr>
            <a:spLocks noGrp="1" noEditPoints="1"/>
          </p:cNvSpPr>
          <p:nvPr>
            <p:ph type="subTitle" idx="4"/>
          </p:nvPr>
        </p:nvSpPr>
        <p:spPr>
          <a:xfrm>
            <a:off x="1828800" y="3840480"/>
            <a:ext cx="8534400" cy="1714500"/>
          </a:xfrm>
          <a:prstGeom prst="rect">
            <a:avLst/>
          </a:prstGeom>
        </p:spPr>
        <p:txBody>
          <a:bodyPr wrap="square" lIns="0" tIns="0" rIns="0" bIns="0">
            <a:spAutoFit/>
          </a:body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396424015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p:txBody>
          <a:bodyPr lIns="0" tIns="0" rIns="0" bIns="0"/>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29497883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sz="half" idx="2"/>
          </p:nvPr>
        </p:nvSpPr>
        <p:spPr>
          <a:xfrm>
            <a:off x="609600" y="1577340"/>
            <a:ext cx="5303520" cy="4526280"/>
          </a:xfrm>
          <a:prstGeom prst="rect">
            <a:avLst/>
          </a:prstGeom>
        </p:spPr>
        <p:txBody>
          <a:bodyPr wrap="square" lIns="0" tIns="0" rIns="0" bIns="0">
            <a:spAutoFit/>
          </a:bodyPr>
          <a:lstStyle/>
          <a:p>
            <a:pPr lvl="0"/>
            <a:endParaRPr/>
          </a:p>
        </p:txBody>
      </p:sp>
      <p:sp>
        <p:nvSpPr>
          <p:cNvPr id="4" name="Holder 4"/>
          <p:cNvSpPr>
            <a:spLocks noGrp="1" noEditPoints="1"/>
          </p:cNvSpPr>
          <p:nvPr>
            <p:ph sz="half" idx="3"/>
          </p:nvPr>
        </p:nvSpPr>
        <p:spPr>
          <a:xfrm>
            <a:off x="6278880" y="1577340"/>
            <a:ext cx="5303520" cy="4526280"/>
          </a:xfrm>
          <a:prstGeom prst="rect">
            <a:avLst/>
          </a:prstGeom>
        </p:spPr>
        <p:txBody>
          <a:bodyPr wrap="square" lIns="0" tIns="0" rIns="0" bIns="0">
            <a:spAutoFit/>
          </a:bodyPr>
          <a:lstStyle/>
          <a:p>
            <a:pPr lvl="0"/>
            <a:endParaRPr/>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4069932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5533932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22407307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a:srcRect/>
          <a:stretch>
            <a:fillRect/>
          </a:stretch>
        </p:blipFill>
        <p:spPr>
          <a:xfrm>
            <a:off x="11271432" y="3297925"/>
            <a:ext cx="373448" cy="2485660"/>
          </a:xfrm>
          <a:prstGeom prst="rect">
            <a:avLst/>
          </a:prstGeom>
        </p:spPr>
      </p:pic>
      <p:sp>
        <p:nvSpPr>
          <p:cNvPr id="17" name="bg object 17"/>
          <p:cNvSpPr/>
          <p:nvPr/>
        </p:nvSpPr>
        <p:spPr>
          <a:xfrm>
            <a:off x="11340083" y="336651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0000"/>
          </a:solidFill>
        </p:spPr>
        <p:txBody>
          <a:bodyPr wrap="square" lIns="0" tIns="0" rIns="0" bIns="0" rtlCol="0"/>
          <a:lstStyle/>
          <a:p>
            <a:endParaRPr/>
          </a:p>
        </p:txBody>
      </p:sp>
      <p:sp>
        <p:nvSpPr>
          <p:cNvPr id="18" name="bg object 18"/>
          <p:cNvSpPr/>
          <p:nvPr/>
        </p:nvSpPr>
        <p:spPr>
          <a:xfrm>
            <a:off x="11340083" y="336651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0000"/>
            </a:solidFill>
          </a:ln>
        </p:spPr>
        <p:txBody>
          <a:bodyPr wrap="square" lIns="0" tIns="0" rIns="0" bIns="0" rtlCol="0"/>
          <a:lstStyle/>
          <a:p>
            <a:endParaRPr/>
          </a:p>
        </p:txBody>
      </p:sp>
      <p:sp>
        <p:nvSpPr>
          <p:cNvPr id="19" name="bg object 19"/>
          <p:cNvSpPr/>
          <p:nvPr/>
        </p:nvSpPr>
        <p:spPr>
          <a:xfrm>
            <a:off x="11340083" y="3630168"/>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3"/>
                </a:lnTo>
                <a:lnTo>
                  <a:pt x="7303" y="172492"/>
                </a:lnTo>
                <a:lnTo>
                  <a:pt x="27639" y="208471"/>
                </a:lnTo>
                <a:lnTo>
                  <a:pt x="58649" y="236841"/>
                </a:lnTo>
                <a:lnTo>
                  <a:pt x="97974" y="255446"/>
                </a:lnTo>
                <a:lnTo>
                  <a:pt x="143256" y="262127"/>
                </a:lnTo>
                <a:lnTo>
                  <a:pt x="188537" y="255446"/>
                </a:lnTo>
                <a:lnTo>
                  <a:pt x="227862" y="236841"/>
                </a:lnTo>
                <a:lnTo>
                  <a:pt x="258872" y="208471"/>
                </a:lnTo>
                <a:lnTo>
                  <a:pt x="279208" y="172492"/>
                </a:lnTo>
                <a:lnTo>
                  <a:pt x="286512" y="131063"/>
                </a:lnTo>
                <a:lnTo>
                  <a:pt x="279208" y="89635"/>
                </a:lnTo>
                <a:lnTo>
                  <a:pt x="258872" y="53656"/>
                </a:lnTo>
                <a:lnTo>
                  <a:pt x="227862" y="25286"/>
                </a:lnTo>
                <a:lnTo>
                  <a:pt x="188537" y="6681"/>
                </a:lnTo>
                <a:lnTo>
                  <a:pt x="143256" y="0"/>
                </a:lnTo>
                <a:close/>
              </a:path>
            </a:pathLst>
          </a:custGeom>
          <a:solidFill>
            <a:srgbClr val="3333FF"/>
          </a:solidFill>
        </p:spPr>
        <p:txBody>
          <a:bodyPr wrap="square" lIns="0" tIns="0" rIns="0" bIns="0" rtlCol="0"/>
          <a:lstStyle/>
          <a:p>
            <a:endParaRPr/>
          </a:p>
        </p:txBody>
      </p:sp>
      <p:sp>
        <p:nvSpPr>
          <p:cNvPr id="20" name="bg object 20"/>
          <p:cNvSpPr/>
          <p:nvPr/>
        </p:nvSpPr>
        <p:spPr>
          <a:xfrm>
            <a:off x="11340083" y="3630168"/>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3"/>
                </a:lnTo>
                <a:lnTo>
                  <a:pt x="279208" y="172492"/>
                </a:lnTo>
                <a:lnTo>
                  <a:pt x="258872" y="208471"/>
                </a:lnTo>
                <a:lnTo>
                  <a:pt x="227862" y="236841"/>
                </a:lnTo>
                <a:lnTo>
                  <a:pt x="188537" y="255446"/>
                </a:lnTo>
                <a:lnTo>
                  <a:pt x="143256" y="262127"/>
                </a:lnTo>
                <a:lnTo>
                  <a:pt x="97974" y="255446"/>
                </a:lnTo>
                <a:lnTo>
                  <a:pt x="58649" y="236841"/>
                </a:lnTo>
                <a:lnTo>
                  <a:pt x="27639" y="208471"/>
                </a:lnTo>
                <a:lnTo>
                  <a:pt x="7303" y="172492"/>
                </a:lnTo>
                <a:lnTo>
                  <a:pt x="0" y="131063"/>
                </a:lnTo>
                <a:lnTo>
                  <a:pt x="7303" y="89635"/>
                </a:lnTo>
                <a:lnTo>
                  <a:pt x="27639" y="53656"/>
                </a:lnTo>
                <a:lnTo>
                  <a:pt x="58649" y="25286"/>
                </a:lnTo>
                <a:lnTo>
                  <a:pt x="97974" y="6681"/>
                </a:lnTo>
                <a:lnTo>
                  <a:pt x="143256" y="0"/>
                </a:lnTo>
                <a:close/>
              </a:path>
            </a:pathLst>
          </a:custGeom>
          <a:ln w="12700">
            <a:solidFill>
              <a:srgbClr val="3333FF"/>
            </a:solidFill>
          </a:ln>
        </p:spPr>
        <p:txBody>
          <a:bodyPr wrap="square" lIns="0" tIns="0" rIns="0" bIns="0" rtlCol="0"/>
          <a:lstStyle/>
          <a:p>
            <a:endParaRPr/>
          </a:p>
        </p:txBody>
      </p:sp>
      <p:sp>
        <p:nvSpPr>
          <p:cNvPr id="21" name="bg object 21"/>
          <p:cNvSpPr/>
          <p:nvPr/>
        </p:nvSpPr>
        <p:spPr>
          <a:xfrm>
            <a:off x="11340083" y="3904488"/>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00"/>
          </a:solidFill>
        </p:spPr>
        <p:txBody>
          <a:bodyPr wrap="square" lIns="0" tIns="0" rIns="0" bIns="0" rtlCol="0"/>
          <a:lstStyle/>
          <a:p>
            <a:endParaRPr/>
          </a:p>
        </p:txBody>
      </p:sp>
      <p:sp>
        <p:nvSpPr>
          <p:cNvPr id="22" name="bg object 22"/>
          <p:cNvSpPr/>
          <p:nvPr/>
        </p:nvSpPr>
        <p:spPr>
          <a:xfrm>
            <a:off x="11340083" y="3904488"/>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FF00"/>
            </a:solidFill>
          </a:ln>
        </p:spPr>
        <p:txBody>
          <a:bodyPr wrap="square" lIns="0" tIns="0" rIns="0" bIns="0" rtlCol="0"/>
          <a:lstStyle/>
          <a:p>
            <a:endParaRPr/>
          </a:p>
        </p:txBody>
      </p:sp>
      <p:sp>
        <p:nvSpPr>
          <p:cNvPr id="23" name="bg object 23"/>
          <p:cNvSpPr/>
          <p:nvPr/>
        </p:nvSpPr>
        <p:spPr>
          <a:xfrm>
            <a:off x="11340083" y="4177284"/>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4"/>
                </a:lnTo>
                <a:lnTo>
                  <a:pt x="7303" y="172492"/>
                </a:lnTo>
                <a:lnTo>
                  <a:pt x="27639" y="208471"/>
                </a:lnTo>
                <a:lnTo>
                  <a:pt x="58649" y="236841"/>
                </a:lnTo>
                <a:lnTo>
                  <a:pt x="97974" y="255446"/>
                </a:lnTo>
                <a:lnTo>
                  <a:pt x="143256" y="262128"/>
                </a:lnTo>
                <a:lnTo>
                  <a:pt x="188537" y="255446"/>
                </a:lnTo>
                <a:lnTo>
                  <a:pt x="227862" y="236841"/>
                </a:lnTo>
                <a:lnTo>
                  <a:pt x="258872" y="208471"/>
                </a:lnTo>
                <a:lnTo>
                  <a:pt x="279208" y="172492"/>
                </a:lnTo>
                <a:lnTo>
                  <a:pt x="286512" y="131064"/>
                </a:lnTo>
                <a:lnTo>
                  <a:pt x="279208" y="89635"/>
                </a:lnTo>
                <a:lnTo>
                  <a:pt x="258872" y="53656"/>
                </a:lnTo>
                <a:lnTo>
                  <a:pt x="227862" y="25286"/>
                </a:lnTo>
                <a:lnTo>
                  <a:pt x="188537" y="6681"/>
                </a:lnTo>
                <a:lnTo>
                  <a:pt x="143256" y="0"/>
                </a:lnTo>
                <a:close/>
              </a:path>
            </a:pathLst>
          </a:custGeom>
          <a:solidFill>
            <a:srgbClr val="00AF50"/>
          </a:solidFill>
        </p:spPr>
        <p:txBody>
          <a:bodyPr wrap="square" lIns="0" tIns="0" rIns="0" bIns="0" rtlCol="0"/>
          <a:lstStyle/>
          <a:p>
            <a:endParaRPr/>
          </a:p>
        </p:txBody>
      </p:sp>
      <p:sp>
        <p:nvSpPr>
          <p:cNvPr id="24" name="bg object 24"/>
          <p:cNvSpPr/>
          <p:nvPr/>
        </p:nvSpPr>
        <p:spPr>
          <a:xfrm>
            <a:off x="11340083" y="4177284"/>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4"/>
                </a:lnTo>
                <a:lnTo>
                  <a:pt x="279208" y="172492"/>
                </a:lnTo>
                <a:lnTo>
                  <a:pt x="258872" y="208471"/>
                </a:lnTo>
                <a:lnTo>
                  <a:pt x="227862" y="236841"/>
                </a:lnTo>
                <a:lnTo>
                  <a:pt x="188537" y="255446"/>
                </a:lnTo>
                <a:lnTo>
                  <a:pt x="143256" y="262128"/>
                </a:lnTo>
                <a:lnTo>
                  <a:pt x="97974" y="255446"/>
                </a:lnTo>
                <a:lnTo>
                  <a:pt x="58649" y="236841"/>
                </a:lnTo>
                <a:lnTo>
                  <a:pt x="27639" y="208471"/>
                </a:lnTo>
                <a:lnTo>
                  <a:pt x="7303" y="172492"/>
                </a:lnTo>
                <a:lnTo>
                  <a:pt x="0" y="131064"/>
                </a:lnTo>
                <a:lnTo>
                  <a:pt x="7303" y="89635"/>
                </a:lnTo>
                <a:lnTo>
                  <a:pt x="27639" y="53656"/>
                </a:lnTo>
                <a:lnTo>
                  <a:pt x="58649" y="25286"/>
                </a:lnTo>
                <a:lnTo>
                  <a:pt x="97974" y="6681"/>
                </a:lnTo>
                <a:lnTo>
                  <a:pt x="143256" y="0"/>
                </a:lnTo>
                <a:close/>
              </a:path>
            </a:pathLst>
          </a:custGeom>
          <a:ln w="12700">
            <a:solidFill>
              <a:srgbClr val="00AF50"/>
            </a:solidFill>
          </a:ln>
        </p:spPr>
        <p:txBody>
          <a:bodyPr wrap="square" lIns="0" tIns="0" rIns="0" bIns="0" rtlCol="0"/>
          <a:lstStyle/>
          <a:p>
            <a:endParaRPr/>
          </a:p>
        </p:txBody>
      </p:sp>
      <p:sp>
        <p:nvSpPr>
          <p:cNvPr id="25" name="bg object 25"/>
          <p:cNvSpPr/>
          <p:nvPr/>
        </p:nvSpPr>
        <p:spPr>
          <a:xfrm>
            <a:off x="11340083" y="4439412"/>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BEBEBE"/>
          </a:solidFill>
        </p:spPr>
        <p:txBody>
          <a:bodyPr wrap="square" lIns="0" tIns="0" rIns="0" bIns="0" rtlCol="0"/>
          <a:lstStyle/>
          <a:p>
            <a:endParaRPr/>
          </a:p>
        </p:txBody>
      </p:sp>
      <p:sp>
        <p:nvSpPr>
          <p:cNvPr id="26" name="bg object 26"/>
          <p:cNvSpPr/>
          <p:nvPr/>
        </p:nvSpPr>
        <p:spPr>
          <a:xfrm>
            <a:off x="11340083" y="4439412"/>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BEBEBE"/>
            </a:solidFill>
          </a:ln>
        </p:spPr>
        <p:txBody>
          <a:bodyPr wrap="square" lIns="0" tIns="0" rIns="0" bIns="0" rtlCol="0"/>
          <a:lstStyle/>
          <a:p>
            <a:endParaRPr/>
          </a:p>
        </p:txBody>
      </p:sp>
      <p:sp>
        <p:nvSpPr>
          <p:cNvPr id="27" name="bg object 27"/>
          <p:cNvSpPr/>
          <p:nvPr/>
        </p:nvSpPr>
        <p:spPr>
          <a:xfrm>
            <a:off x="11340083" y="4703064"/>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FF"/>
          </a:solidFill>
        </p:spPr>
        <p:txBody>
          <a:bodyPr wrap="square" lIns="0" tIns="0" rIns="0" bIns="0" rtlCol="0"/>
          <a:lstStyle/>
          <a:p>
            <a:endParaRPr/>
          </a:p>
        </p:txBody>
      </p:sp>
      <p:sp>
        <p:nvSpPr>
          <p:cNvPr id="28" name="bg object 28"/>
          <p:cNvSpPr/>
          <p:nvPr/>
        </p:nvSpPr>
        <p:spPr>
          <a:xfrm>
            <a:off x="11340083" y="4703064"/>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D9D9D9"/>
            </a:solidFill>
          </a:ln>
        </p:spPr>
        <p:txBody>
          <a:bodyPr wrap="square" lIns="0" tIns="0" rIns="0" bIns="0" rtlCol="0"/>
          <a:lstStyle/>
          <a:p>
            <a:endParaRPr/>
          </a:p>
        </p:txBody>
      </p:sp>
      <p:sp>
        <p:nvSpPr>
          <p:cNvPr id="29" name="bg object 29"/>
          <p:cNvSpPr/>
          <p:nvPr/>
        </p:nvSpPr>
        <p:spPr>
          <a:xfrm>
            <a:off x="11340083" y="49682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6"/>
                </a:lnTo>
                <a:lnTo>
                  <a:pt x="279208" y="90172"/>
                </a:lnTo>
                <a:lnTo>
                  <a:pt x="258872" y="53986"/>
                </a:lnTo>
                <a:lnTo>
                  <a:pt x="227862" y="25444"/>
                </a:lnTo>
                <a:lnTo>
                  <a:pt x="188537" y="6723"/>
                </a:lnTo>
                <a:lnTo>
                  <a:pt x="143256" y="0"/>
                </a:lnTo>
                <a:close/>
              </a:path>
            </a:pathLst>
          </a:custGeom>
          <a:solidFill>
            <a:srgbClr val="FFC000"/>
          </a:solidFill>
        </p:spPr>
        <p:txBody>
          <a:bodyPr wrap="square" lIns="0" tIns="0" rIns="0" bIns="0" rtlCol="0"/>
          <a:lstStyle/>
          <a:p>
            <a:endParaRPr/>
          </a:p>
        </p:txBody>
      </p:sp>
      <p:sp>
        <p:nvSpPr>
          <p:cNvPr id="30" name="bg object 30"/>
          <p:cNvSpPr/>
          <p:nvPr/>
        </p:nvSpPr>
        <p:spPr>
          <a:xfrm>
            <a:off x="11340083" y="49682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6"/>
                </a:lnTo>
                <a:lnTo>
                  <a:pt x="7303" y="90172"/>
                </a:lnTo>
                <a:lnTo>
                  <a:pt x="27639" y="53986"/>
                </a:lnTo>
                <a:lnTo>
                  <a:pt x="58649" y="25444"/>
                </a:lnTo>
                <a:lnTo>
                  <a:pt x="97974" y="6723"/>
                </a:lnTo>
                <a:lnTo>
                  <a:pt x="143256" y="0"/>
                </a:lnTo>
                <a:close/>
              </a:path>
            </a:pathLst>
          </a:custGeom>
          <a:ln w="12700">
            <a:solidFill>
              <a:srgbClr val="FFC000"/>
            </a:solidFill>
          </a:ln>
        </p:spPr>
        <p:txBody>
          <a:bodyPr wrap="square" lIns="0" tIns="0" rIns="0" bIns="0" rtlCol="0"/>
          <a:lstStyle/>
          <a:p>
            <a:endParaRPr/>
          </a:p>
        </p:txBody>
      </p:sp>
      <p:sp>
        <p:nvSpPr>
          <p:cNvPr id="31" name="bg object 31"/>
          <p:cNvSpPr/>
          <p:nvPr/>
        </p:nvSpPr>
        <p:spPr>
          <a:xfrm>
            <a:off x="11340083" y="524103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99FF"/>
          </a:solidFill>
        </p:spPr>
        <p:txBody>
          <a:bodyPr wrap="square" lIns="0" tIns="0" rIns="0" bIns="0" rtlCol="0"/>
          <a:lstStyle/>
          <a:p>
            <a:endParaRPr/>
          </a:p>
        </p:txBody>
      </p:sp>
      <p:sp>
        <p:nvSpPr>
          <p:cNvPr id="32" name="bg object 32"/>
          <p:cNvSpPr/>
          <p:nvPr/>
        </p:nvSpPr>
        <p:spPr>
          <a:xfrm>
            <a:off x="11340083" y="524103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99FF"/>
            </a:solidFill>
          </a:ln>
        </p:spPr>
        <p:txBody>
          <a:bodyPr wrap="square" lIns="0" tIns="0" rIns="0" bIns="0" rtlCol="0"/>
          <a:lstStyle/>
          <a:p>
            <a:endParaRPr/>
          </a:p>
        </p:txBody>
      </p:sp>
      <p:sp>
        <p:nvSpPr>
          <p:cNvPr id="33" name="bg object 33"/>
          <p:cNvSpPr/>
          <p:nvPr/>
        </p:nvSpPr>
        <p:spPr>
          <a:xfrm>
            <a:off x="11340083" y="55016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94"/>
                </a:lnTo>
                <a:lnTo>
                  <a:pt x="27639" y="209682"/>
                </a:lnTo>
                <a:lnTo>
                  <a:pt x="58649" y="238218"/>
                </a:lnTo>
                <a:lnTo>
                  <a:pt x="97974" y="256931"/>
                </a:lnTo>
                <a:lnTo>
                  <a:pt x="143256" y="263652"/>
                </a:lnTo>
                <a:lnTo>
                  <a:pt x="188537" y="256931"/>
                </a:lnTo>
                <a:lnTo>
                  <a:pt x="227862" y="238218"/>
                </a:lnTo>
                <a:lnTo>
                  <a:pt x="258872" y="209682"/>
                </a:lnTo>
                <a:lnTo>
                  <a:pt x="279208" y="173494"/>
                </a:lnTo>
                <a:lnTo>
                  <a:pt x="286512" y="131826"/>
                </a:lnTo>
                <a:lnTo>
                  <a:pt x="279208" y="90172"/>
                </a:lnTo>
                <a:lnTo>
                  <a:pt x="258872" y="53986"/>
                </a:lnTo>
                <a:lnTo>
                  <a:pt x="227862" y="25444"/>
                </a:lnTo>
                <a:lnTo>
                  <a:pt x="188537" y="6723"/>
                </a:lnTo>
                <a:lnTo>
                  <a:pt x="143256" y="0"/>
                </a:lnTo>
                <a:close/>
              </a:path>
            </a:pathLst>
          </a:custGeom>
          <a:solidFill>
            <a:srgbClr val="00CCFF"/>
          </a:solidFill>
        </p:spPr>
        <p:txBody>
          <a:bodyPr wrap="square" lIns="0" tIns="0" rIns="0" bIns="0" rtlCol="0"/>
          <a:lstStyle/>
          <a:p>
            <a:endParaRPr/>
          </a:p>
        </p:txBody>
      </p:sp>
      <p:sp>
        <p:nvSpPr>
          <p:cNvPr id="34" name="bg object 34"/>
          <p:cNvSpPr/>
          <p:nvPr/>
        </p:nvSpPr>
        <p:spPr>
          <a:xfrm>
            <a:off x="11340083" y="55016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94"/>
                </a:lnTo>
                <a:lnTo>
                  <a:pt x="258872" y="209682"/>
                </a:lnTo>
                <a:lnTo>
                  <a:pt x="227862" y="238218"/>
                </a:lnTo>
                <a:lnTo>
                  <a:pt x="188537" y="256931"/>
                </a:lnTo>
                <a:lnTo>
                  <a:pt x="143256" y="263652"/>
                </a:lnTo>
                <a:lnTo>
                  <a:pt x="97974" y="256931"/>
                </a:lnTo>
                <a:lnTo>
                  <a:pt x="58649" y="238218"/>
                </a:lnTo>
                <a:lnTo>
                  <a:pt x="27639" y="209682"/>
                </a:lnTo>
                <a:lnTo>
                  <a:pt x="7303" y="173494"/>
                </a:lnTo>
                <a:lnTo>
                  <a:pt x="0" y="131826"/>
                </a:lnTo>
                <a:lnTo>
                  <a:pt x="7303" y="90172"/>
                </a:lnTo>
                <a:lnTo>
                  <a:pt x="27639" y="53986"/>
                </a:lnTo>
                <a:lnTo>
                  <a:pt x="58649" y="25444"/>
                </a:lnTo>
                <a:lnTo>
                  <a:pt x="97974" y="6723"/>
                </a:lnTo>
                <a:lnTo>
                  <a:pt x="143256" y="0"/>
                </a:lnTo>
                <a:close/>
              </a:path>
            </a:pathLst>
          </a:custGeom>
          <a:ln w="12700">
            <a:solidFill>
              <a:srgbClr val="00CCFF"/>
            </a:solidFill>
          </a:ln>
        </p:spPr>
        <p:txBody>
          <a:bodyPr wrap="square" lIns="0" tIns="0" rIns="0" bIns="0" rtlCol="0"/>
          <a:lstStyle/>
          <a:p>
            <a:endParaRPr/>
          </a:p>
        </p:txBody>
      </p:sp>
      <p:pic>
        <p:nvPicPr>
          <p:cNvPr id="35" name="bg object 35"/>
          <p:cNvPicPr/>
          <p:nvPr/>
        </p:nvPicPr>
        <p:blipFill>
          <a:blip r:embed="rId8"/>
          <a:srcRect/>
          <a:stretch>
            <a:fillRect/>
          </a:stretch>
        </p:blipFill>
        <p:spPr>
          <a:xfrm>
            <a:off x="797001" y="6002964"/>
            <a:ext cx="2717392" cy="373448"/>
          </a:xfrm>
          <a:prstGeom prst="rect">
            <a:avLst/>
          </a:prstGeom>
        </p:spPr>
      </p:pic>
      <p:sp>
        <p:nvSpPr>
          <p:cNvPr id="36" name="bg object 36"/>
          <p:cNvSpPr/>
          <p:nvPr/>
        </p:nvSpPr>
        <p:spPr>
          <a:xfrm>
            <a:off x="83820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41" y="279208"/>
                </a:lnTo>
                <a:lnTo>
                  <a:pt x="230284" y="258872"/>
                </a:lnTo>
                <a:lnTo>
                  <a:pt x="261625" y="227862"/>
                </a:lnTo>
                <a:lnTo>
                  <a:pt x="282178" y="188537"/>
                </a:lnTo>
                <a:lnTo>
                  <a:pt x="289559" y="143255"/>
                </a:lnTo>
                <a:lnTo>
                  <a:pt x="282178" y="97974"/>
                </a:lnTo>
                <a:lnTo>
                  <a:pt x="261625" y="58649"/>
                </a:lnTo>
                <a:lnTo>
                  <a:pt x="230284" y="27639"/>
                </a:lnTo>
                <a:lnTo>
                  <a:pt x="190541" y="7303"/>
                </a:lnTo>
                <a:lnTo>
                  <a:pt x="144780" y="0"/>
                </a:lnTo>
                <a:close/>
              </a:path>
            </a:pathLst>
          </a:custGeom>
          <a:solidFill>
            <a:srgbClr val="FF0000"/>
          </a:solidFill>
        </p:spPr>
        <p:txBody>
          <a:bodyPr wrap="square" lIns="0" tIns="0" rIns="0" bIns="0" rtlCol="0"/>
          <a:lstStyle/>
          <a:p>
            <a:endParaRPr/>
          </a:p>
        </p:txBody>
      </p:sp>
      <p:sp>
        <p:nvSpPr>
          <p:cNvPr id="37" name="bg object 37"/>
          <p:cNvSpPr/>
          <p:nvPr/>
        </p:nvSpPr>
        <p:spPr>
          <a:xfrm>
            <a:off x="83820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41" y="7303"/>
                </a:lnTo>
                <a:lnTo>
                  <a:pt x="230284" y="27639"/>
                </a:lnTo>
                <a:lnTo>
                  <a:pt x="261625" y="58649"/>
                </a:lnTo>
                <a:lnTo>
                  <a:pt x="282178" y="97974"/>
                </a:lnTo>
                <a:lnTo>
                  <a:pt x="289559" y="143255"/>
                </a:lnTo>
                <a:lnTo>
                  <a:pt x="282178" y="188537"/>
                </a:lnTo>
                <a:lnTo>
                  <a:pt x="261625" y="227862"/>
                </a:lnTo>
                <a:lnTo>
                  <a:pt x="230284" y="258872"/>
                </a:lnTo>
                <a:lnTo>
                  <a:pt x="190541" y="279208"/>
                </a:lnTo>
                <a:lnTo>
                  <a:pt x="144780" y="286511"/>
                </a:lnTo>
                <a:lnTo>
                  <a:pt x="99018" y="279208"/>
                </a:lnTo>
                <a:lnTo>
                  <a:pt x="59275" y="258872"/>
                </a:lnTo>
                <a:lnTo>
                  <a:pt x="27934" y="227862"/>
                </a:lnTo>
                <a:lnTo>
                  <a:pt x="7381" y="188537"/>
                </a:lnTo>
                <a:lnTo>
                  <a:pt x="0" y="143255"/>
                </a:lnTo>
                <a:close/>
              </a:path>
            </a:pathLst>
          </a:custGeom>
          <a:ln w="12699">
            <a:solidFill>
              <a:srgbClr val="FF0000"/>
            </a:solidFill>
          </a:ln>
        </p:spPr>
        <p:txBody>
          <a:bodyPr wrap="square" lIns="0" tIns="0" rIns="0" bIns="0" rtlCol="0"/>
          <a:lstStyle/>
          <a:p>
            <a:endParaRPr/>
          </a:p>
        </p:txBody>
      </p:sp>
      <p:sp>
        <p:nvSpPr>
          <p:cNvPr id="38" name="bg object 38"/>
          <p:cNvSpPr/>
          <p:nvPr/>
        </p:nvSpPr>
        <p:spPr>
          <a:xfrm>
            <a:off x="112776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3333FF"/>
          </a:solidFill>
        </p:spPr>
        <p:txBody>
          <a:bodyPr wrap="square" lIns="0" tIns="0" rIns="0" bIns="0" rtlCol="0"/>
          <a:lstStyle/>
          <a:p>
            <a:endParaRPr/>
          </a:p>
        </p:txBody>
      </p:sp>
      <p:sp>
        <p:nvSpPr>
          <p:cNvPr id="39" name="bg object 39"/>
          <p:cNvSpPr/>
          <p:nvPr/>
        </p:nvSpPr>
        <p:spPr>
          <a:xfrm>
            <a:off x="112776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9018" y="279208"/>
                </a:lnTo>
                <a:lnTo>
                  <a:pt x="59275" y="258872"/>
                </a:lnTo>
                <a:lnTo>
                  <a:pt x="27934" y="227862"/>
                </a:lnTo>
                <a:lnTo>
                  <a:pt x="7381" y="188537"/>
                </a:lnTo>
                <a:lnTo>
                  <a:pt x="0" y="143255"/>
                </a:lnTo>
                <a:close/>
              </a:path>
            </a:pathLst>
          </a:custGeom>
          <a:ln w="12699">
            <a:solidFill>
              <a:srgbClr val="3333FF"/>
            </a:solidFill>
          </a:ln>
        </p:spPr>
        <p:txBody>
          <a:bodyPr wrap="square" lIns="0" tIns="0" rIns="0" bIns="0" rtlCol="0"/>
          <a:lstStyle/>
          <a:p>
            <a:endParaRPr/>
          </a:p>
        </p:txBody>
      </p:sp>
      <p:sp>
        <p:nvSpPr>
          <p:cNvPr id="40" name="bg object 40"/>
          <p:cNvSpPr/>
          <p:nvPr/>
        </p:nvSpPr>
        <p:spPr>
          <a:xfrm>
            <a:off x="142951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79" y="0"/>
                </a:lnTo>
                <a:close/>
              </a:path>
            </a:pathLst>
          </a:custGeom>
          <a:solidFill>
            <a:srgbClr val="FFFF00"/>
          </a:solidFill>
        </p:spPr>
        <p:txBody>
          <a:bodyPr wrap="square" lIns="0" tIns="0" rIns="0" bIns="0" rtlCol="0"/>
          <a:lstStyle/>
          <a:p>
            <a:endParaRPr/>
          </a:p>
        </p:txBody>
      </p:sp>
      <p:sp>
        <p:nvSpPr>
          <p:cNvPr id="41" name="bg object 41"/>
          <p:cNvSpPr/>
          <p:nvPr/>
        </p:nvSpPr>
        <p:spPr>
          <a:xfrm>
            <a:off x="142951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FF00"/>
            </a:solidFill>
          </a:ln>
        </p:spPr>
        <p:txBody>
          <a:bodyPr wrap="square" lIns="0" tIns="0" rIns="0" bIns="0" rtlCol="0"/>
          <a:lstStyle/>
          <a:p>
            <a:endParaRPr/>
          </a:p>
        </p:txBody>
      </p:sp>
      <p:sp>
        <p:nvSpPr>
          <p:cNvPr id="42" name="bg object 42"/>
          <p:cNvSpPr/>
          <p:nvPr/>
        </p:nvSpPr>
        <p:spPr>
          <a:xfrm>
            <a:off x="1729739"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00AF50"/>
          </a:solidFill>
        </p:spPr>
        <p:txBody>
          <a:bodyPr wrap="square" lIns="0" tIns="0" rIns="0" bIns="0" rtlCol="0"/>
          <a:lstStyle/>
          <a:p>
            <a:endParaRPr/>
          </a:p>
        </p:txBody>
      </p:sp>
      <p:sp>
        <p:nvSpPr>
          <p:cNvPr id="43" name="bg object 43"/>
          <p:cNvSpPr/>
          <p:nvPr/>
        </p:nvSpPr>
        <p:spPr>
          <a:xfrm>
            <a:off x="1729739"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AF50"/>
            </a:solidFill>
          </a:ln>
        </p:spPr>
        <p:txBody>
          <a:bodyPr wrap="square" lIns="0" tIns="0" rIns="0" bIns="0" rtlCol="0"/>
          <a:lstStyle/>
          <a:p>
            <a:endParaRPr/>
          </a:p>
        </p:txBody>
      </p:sp>
      <p:sp>
        <p:nvSpPr>
          <p:cNvPr id="44" name="bg object 44"/>
          <p:cNvSpPr/>
          <p:nvPr/>
        </p:nvSpPr>
        <p:spPr>
          <a:xfrm>
            <a:off x="2019300"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BEBEBE"/>
          </a:solidFill>
        </p:spPr>
        <p:txBody>
          <a:bodyPr wrap="square" lIns="0" tIns="0" rIns="0" bIns="0" rtlCol="0"/>
          <a:lstStyle/>
          <a:p>
            <a:endParaRPr/>
          </a:p>
        </p:txBody>
      </p:sp>
      <p:sp>
        <p:nvSpPr>
          <p:cNvPr id="45" name="bg object 45"/>
          <p:cNvSpPr/>
          <p:nvPr/>
        </p:nvSpPr>
        <p:spPr>
          <a:xfrm>
            <a:off x="201930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BEBEBE"/>
            </a:solidFill>
          </a:ln>
        </p:spPr>
        <p:txBody>
          <a:bodyPr wrap="square" lIns="0" tIns="0" rIns="0" bIns="0" rtlCol="0"/>
          <a:lstStyle/>
          <a:p>
            <a:endParaRPr/>
          </a:p>
        </p:txBody>
      </p:sp>
      <p:sp>
        <p:nvSpPr>
          <p:cNvPr id="46" name="bg object 46"/>
          <p:cNvSpPr/>
          <p:nvPr/>
        </p:nvSpPr>
        <p:spPr>
          <a:xfrm>
            <a:off x="2308860"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FFFF"/>
          </a:solidFill>
        </p:spPr>
        <p:txBody>
          <a:bodyPr wrap="square" lIns="0" tIns="0" rIns="0" bIns="0" rtlCol="0"/>
          <a:lstStyle/>
          <a:p>
            <a:endParaRPr/>
          </a:p>
        </p:txBody>
      </p:sp>
      <p:sp>
        <p:nvSpPr>
          <p:cNvPr id="47" name="bg object 47"/>
          <p:cNvSpPr/>
          <p:nvPr/>
        </p:nvSpPr>
        <p:spPr>
          <a:xfrm>
            <a:off x="230886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D9D9D9"/>
            </a:solidFill>
          </a:ln>
        </p:spPr>
        <p:txBody>
          <a:bodyPr wrap="square" lIns="0" tIns="0" rIns="0" bIns="0" rtlCol="0"/>
          <a:lstStyle/>
          <a:p>
            <a:endParaRPr/>
          </a:p>
        </p:txBody>
      </p:sp>
      <p:sp>
        <p:nvSpPr>
          <p:cNvPr id="48" name="bg object 48"/>
          <p:cNvSpPr/>
          <p:nvPr/>
        </p:nvSpPr>
        <p:spPr>
          <a:xfrm>
            <a:off x="260146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FFC000"/>
          </a:solidFill>
        </p:spPr>
        <p:txBody>
          <a:bodyPr wrap="square" lIns="0" tIns="0" rIns="0" bIns="0" rtlCol="0"/>
          <a:lstStyle/>
          <a:p>
            <a:endParaRPr/>
          </a:p>
        </p:txBody>
      </p:sp>
      <p:sp>
        <p:nvSpPr>
          <p:cNvPr id="49" name="bg object 49"/>
          <p:cNvSpPr/>
          <p:nvPr/>
        </p:nvSpPr>
        <p:spPr>
          <a:xfrm>
            <a:off x="260146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FFC000"/>
            </a:solidFill>
          </a:ln>
        </p:spPr>
        <p:txBody>
          <a:bodyPr wrap="square" lIns="0" tIns="0" rIns="0" bIns="0" rtlCol="0"/>
          <a:lstStyle/>
          <a:p>
            <a:endParaRPr/>
          </a:p>
        </p:txBody>
      </p:sp>
      <p:sp>
        <p:nvSpPr>
          <p:cNvPr id="50" name="bg object 50"/>
          <p:cNvSpPr/>
          <p:nvPr/>
        </p:nvSpPr>
        <p:spPr>
          <a:xfrm>
            <a:off x="290017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99FF"/>
          </a:solidFill>
        </p:spPr>
        <p:txBody>
          <a:bodyPr wrap="square" lIns="0" tIns="0" rIns="0" bIns="0" rtlCol="0"/>
          <a:lstStyle/>
          <a:p>
            <a:endParaRPr/>
          </a:p>
        </p:txBody>
      </p:sp>
      <p:sp>
        <p:nvSpPr>
          <p:cNvPr id="51" name="bg object 51"/>
          <p:cNvSpPr/>
          <p:nvPr/>
        </p:nvSpPr>
        <p:spPr>
          <a:xfrm>
            <a:off x="290017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99FF"/>
            </a:solidFill>
          </a:ln>
        </p:spPr>
        <p:txBody>
          <a:bodyPr wrap="square" lIns="0" tIns="0" rIns="0" bIns="0" rtlCol="0"/>
          <a:lstStyle/>
          <a:p>
            <a:endParaRPr/>
          </a:p>
        </p:txBody>
      </p:sp>
      <p:sp>
        <p:nvSpPr>
          <p:cNvPr id="52" name="bg object 52"/>
          <p:cNvSpPr/>
          <p:nvPr/>
        </p:nvSpPr>
        <p:spPr>
          <a:xfrm>
            <a:off x="318820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00CCFF"/>
          </a:solidFill>
        </p:spPr>
        <p:txBody>
          <a:bodyPr wrap="square" lIns="0" tIns="0" rIns="0" bIns="0" rtlCol="0"/>
          <a:lstStyle/>
          <a:p>
            <a:endParaRPr/>
          </a:p>
        </p:txBody>
      </p:sp>
      <p:sp>
        <p:nvSpPr>
          <p:cNvPr id="53" name="bg object 53"/>
          <p:cNvSpPr/>
          <p:nvPr/>
        </p:nvSpPr>
        <p:spPr>
          <a:xfrm>
            <a:off x="318820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CCFF"/>
            </a:solidFill>
          </a:ln>
        </p:spPr>
        <p:txBody>
          <a:bodyPr wrap="square" lIns="0" tIns="0" rIns="0" bIns="0" rtlCol="0"/>
          <a:lstStyle/>
          <a:p>
            <a:endParaRPr/>
          </a:p>
        </p:txBody>
      </p:sp>
      <p:sp>
        <p:nvSpPr>
          <p:cNvPr id="2" name="Holder 2"/>
          <p:cNvSpPr>
            <a:spLocks noGrp="1" noEditPoints="1"/>
          </p:cNvSpPr>
          <p:nvPr>
            <p:ph type="title"/>
          </p:nvPr>
        </p:nvSpPr>
        <p:spPr>
          <a:xfrm>
            <a:off x="190500" y="185673"/>
            <a:ext cx="11811000" cy="2294712"/>
          </a:xfrm>
          <a:prstGeom prst="rect">
            <a:avLst/>
          </a:prstGeom>
        </p:spPr>
        <p:txBody>
          <a:bodyPr wrap="square" lIns="0" tIns="0" rIns="0" bIns="0">
            <a:spAutoFit/>
          </a:bodyPr>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a:xfrm>
            <a:off x="400913" y="1391793"/>
            <a:ext cx="6763384" cy="3516629"/>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6" name="Holder 6"/>
          <p:cNvSpPr>
            <a:spLocks noGrp="1" noEditPoints="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80142474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DEE9203-D8CD-49E2-49A1-58500124FD01}"/>
              </a:ext>
            </a:extLst>
          </p:cNvPr>
          <p:cNvSpPr txBox="1">
            <a:spLocks noEditPoints="1"/>
          </p:cNvSpPr>
          <p:nvPr/>
        </p:nvSpPr>
        <p:spPr>
          <a:xfrm>
            <a:off x="0" y="0"/>
            <a:ext cx="12192000" cy="174031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marR="0" lvl="0" indent="0" defTabSz="914400" eaLnBrk="1" fontAlgn="auto" latinLnBrk="0" hangingPunct="1">
              <a:lnSpc>
                <a:spcPct val="100000"/>
              </a:lnSpc>
              <a:spcBef>
                <a:spcPts val="10"/>
              </a:spcBef>
              <a:spcAft>
                <a:spcPts val="0"/>
              </a:spcAft>
              <a:buClrTx/>
              <a:buSzTx/>
              <a:buFontTx/>
              <a:buNone/>
              <a:tabLst/>
              <a:defRPr/>
            </a:pPr>
            <a:endParaRPr kumimoji="0" lang="en-US" sz="3600" b="1" i="0" u="none" strike="noStrike" kern="0" cap="none" spc="0" normalizeH="0" baseline="0" noProof="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pic>
        <p:nvPicPr>
          <p:cNvPr id="2" name="object 2"/>
          <p:cNvPicPr/>
          <p:nvPr/>
        </p:nvPicPr>
        <p:blipFill>
          <a:blip r:embed="rId3"/>
          <a:srcRect/>
          <a:stretch>
            <a:fillRect/>
          </a:stretch>
        </p:blipFill>
        <p:spPr>
          <a:xfrm>
            <a:off x="9418277" y="6089871"/>
            <a:ext cx="1967483" cy="655319"/>
          </a:xfrm>
          <a:prstGeom prst="rect">
            <a:avLst/>
          </a:prstGeom>
        </p:spPr>
      </p:pic>
      <p:sp>
        <p:nvSpPr>
          <p:cNvPr id="3" name="object 3"/>
          <p:cNvSpPr>
            <a:spLocks noGrp="1" noEditPoints="1"/>
          </p:cNvSpPr>
          <p:nvPr>
            <p:ph type="title"/>
          </p:nvPr>
        </p:nvSpPr>
        <p:spPr>
          <a:xfrm>
            <a:off x="671830" y="440469"/>
            <a:ext cx="10848340" cy="443711"/>
          </a:xfrm>
          <a:prstGeom prst="rect">
            <a:avLst/>
          </a:prstGeom>
        </p:spPr>
        <p:txBody>
          <a:bodyPr vert="horz" wrap="square" lIns="0" tIns="12700" rIns="0" bIns="0" rtlCol="0" anchor="t">
            <a:spAutoFit/>
          </a:bodyPr>
          <a:lstStyle/>
          <a:p>
            <a:pPr algn="ctr"/>
            <a:r>
              <a:rPr lang="en-US" sz="2800">
                <a:latin typeface="Times New Roman" panose="02020603050405020304" pitchFamily="18" charset="0"/>
                <a:cs typeface="Times New Roman" panose="02020603050405020304" pitchFamily="18" charset="0"/>
              </a:rPr>
              <a:t>Deep Learning-based MRI Classification for Alzheimer’s Detection</a:t>
            </a:r>
            <a:endParaRPr lang="en-IN" sz="4400">
              <a:latin typeface="Times New Roman" panose="02020603050405020304" pitchFamily="18" charset="0"/>
              <a:cs typeface="Times New Roman" panose="02020603050405020304" pitchFamily="18" charset="0"/>
            </a:endParaRPr>
          </a:p>
        </p:txBody>
      </p:sp>
      <p:sp>
        <p:nvSpPr>
          <p:cNvPr id="4" name="object 4"/>
          <p:cNvSpPr txBox="1"/>
          <p:nvPr/>
        </p:nvSpPr>
        <p:spPr>
          <a:xfrm>
            <a:off x="1297858" y="1808814"/>
            <a:ext cx="8786259" cy="505908"/>
          </a:xfrm>
          <a:prstGeom prst="rect">
            <a:avLst/>
          </a:prstGeom>
        </p:spPr>
        <p:txBody>
          <a:bodyPr vert="horz" wrap="square" lIns="0" tIns="13335" rIns="0" bIns="0" rtlCol="0" anchor="t">
            <a:spAutoFit/>
          </a:bodyPr>
          <a:lstStyle/>
          <a:p>
            <a:pPr marL="0" marR="0" lvl="0" indent="0" algn="ctr" defTabSz="914400" eaLnBrk="1" fontAlgn="auto" latinLnBrk="0" hangingPunct="1">
              <a:lnSpc>
                <a:spcPct val="100000"/>
              </a:lnSpc>
              <a:spcBef>
                <a:spcPts val="105"/>
              </a:spcBef>
              <a:spcAft>
                <a:spcPts val="0"/>
              </a:spcAft>
              <a:buClrTx/>
              <a:buSzTx/>
              <a:buFontTx/>
              <a:buNone/>
              <a:tabLst/>
              <a:defRPr/>
            </a:pPr>
            <a:r>
              <a:rPr kumimoji="0" lang="en-US" sz="3200" b="1" i="0" u="none" strike="noStrike" kern="0" cap="none" spc="-10" normalizeH="0" baseline="0" noProof="0">
                <a:ln>
                  <a:noFill/>
                </a:ln>
                <a:solidFill>
                  <a:prstClr val="black">
                    <a:lumMod val="95000"/>
                    <a:lumOff val="5000"/>
                  </a:prstClr>
                </a:solidFill>
                <a:effectLst/>
                <a:uLnTx/>
                <a:uFillTx/>
                <a:latin typeface="Times New Roman" panose="02020603050405020304"/>
                <a:cs typeface="Times New Roman" panose="02020603050405020304"/>
              </a:rPr>
              <a:t>22BIO211 – Intelligence of Biological Systems - II</a:t>
            </a:r>
          </a:p>
        </p:txBody>
      </p:sp>
      <p:sp>
        <p:nvSpPr>
          <p:cNvPr id="6" name="object 2">
            <a:extLst>
              <a:ext uri="{FF2B5EF4-FFF2-40B4-BE49-F238E27FC236}">
                <a16:creationId xmlns:a16="http://schemas.microsoft.com/office/drawing/2014/main" id="{39A53044-B762-A708-9659-8217F5D4889C}"/>
              </a:ext>
            </a:extLst>
          </p:cNvPr>
          <p:cNvSpPr txBox="1">
            <a:spLocks noEditPoints="1"/>
          </p:cNvSpPr>
          <p:nvPr/>
        </p:nvSpPr>
        <p:spPr>
          <a:xfrm>
            <a:off x="1789981" y="2684054"/>
            <a:ext cx="8612038" cy="2955937"/>
          </a:xfrm>
          <a:prstGeom prst="rect">
            <a:avLst/>
          </a:prstGeom>
          <a:solidFill>
            <a:srgbClr val="AE1D49"/>
          </a:solidFill>
        </p:spPr>
        <p:txBody>
          <a:bodyPr vert="horz" wrap="square" lIns="0" tIns="1270" rIns="0" bIns="0" rtlCol="0" anchor="ctr">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lgn="ctr">
              <a:spcBef>
                <a:spcPts val="10"/>
              </a:spcBef>
              <a:defRPr/>
            </a:pPr>
            <a:r>
              <a:rPr lang="en-US" sz="2400" kern="0">
                <a:solidFill>
                  <a:prstClr val="white"/>
                </a:solidFill>
                <a:latin typeface="Times New Roman"/>
                <a:cs typeface="Times New Roman"/>
              </a:rPr>
              <a:t>TEAM – 3</a:t>
            </a:r>
            <a:endParaRPr lang="en-US" sz="2400" kern="0">
              <a:solidFill>
                <a:prstClr val="white"/>
              </a:solidFill>
              <a:latin typeface="Times New Roman" panose="02020603050405020304" pitchFamily="18" charset="0"/>
              <a:cs typeface="Times New Roman" panose="02020603050405020304" pitchFamily="18" charset="0"/>
            </a:endParaRPr>
          </a:p>
          <a:p>
            <a:pPr marL="12700">
              <a:spcBef>
                <a:spcPts val="10"/>
              </a:spcBef>
              <a:defRPr/>
            </a:pPr>
            <a:endParaRPr lang="en-US" sz="2400" b="0" kern="0">
              <a:solidFill>
                <a:prstClr val="white"/>
              </a:solidFill>
              <a:latin typeface="Times New Roman"/>
              <a:cs typeface="Times New Roman"/>
            </a:endParaRPr>
          </a:p>
          <a:p>
            <a:pPr marL="12700">
              <a:spcBef>
                <a:spcPts val="10"/>
              </a:spcBef>
              <a:defRPr/>
            </a:pPr>
            <a:r>
              <a:rPr lang="en-US" sz="2400" b="0" kern="0">
                <a:solidFill>
                  <a:prstClr val="white"/>
                </a:solidFill>
                <a:latin typeface="Times New Roman"/>
                <a:cs typeface="Times New Roman"/>
              </a:rPr>
              <a:t>		CH.SC.U4AIE23011 – </a:t>
            </a:r>
            <a:r>
              <a:rPr lang="en-US" sz="2400" b="0" kern="0" err="1">
                <a:solidFill>
                  <a:prstClr val="white"/>
                </a:solidFill>
                <a:latin typeface="Times New Roman"/>
                <a:cs typeface="Times New Roman"/>
              </a:rPr>
              <a:t>Dhanushrinivas</a:t>
            </a:r>
            <a:r>
              <a:rPr lang="en-US" sz="2400" b="0" kern="0">
                <a:solidFill>
                  <a:prstClr val="white"/>
                </a:solidFill>
                <a:latin typeface="Times New Roman"/>
                <a:cs typeface="Times New Roman"/>
              </a:rPr>
              <a:t> K</a:t>
            </a:r>
          </a:p>
          <a:p>
            <a:pPr marL="12700">
              <a:spcBef>
                <a:spcPts val="10"/>
              </a:spcBef>
              <a:defRPr/>
            </a:pPr>
            <a:r>
              <a:rPr lang="en-US" sz="2400" b="0" kern="0">
                <a:solidFill>
                  <a:prstClr val="white"/>
                </a:solidFill>
                <a:latin typeface="Times New Roman"/>
                <a:cs typeface="Times New Roman"/>
              </a:rPr>
              <a:t>		CH.SC.U4AIE23020 – Jakka Aniketh Reddy</a:t>
            </a:r>
          </a:p>
          <a:p>
            <a:pPr marL="12700">
              <a:spcBef>
                <a:spcPts val="10"/>
              </a:spcBef>
              <a:defRPr/>
            </a:pPr>
            <a:r>
              <a:rPr lang="en-US" sz="2400" b="0" kern="0">
                <a:solidFill>
                  <a:prstClr val="white"/>
                </a:solidFill>
                <a:latin typeface="Times New Roman"/>
                <a:cs typeface="Times New Roman"/>
              </a:rPr>
              <a:t>		CH.SC.U4AIE23037 – Nammi Bhargav</a:t>
            </a:r>
          </a:p>
          <a:p>
            <a:pPr marL="12700">
              <a:spcBef>
                <a:spcPts val="10"/>
              </a:spcBef>
              <a:defRPr/>
            </a:pPr>
            <a:r>
              <a:rPr lang="en-US" sz="2400" b="0" kern="0">
                <a:solidFill>
                  <a:prstClr val="white"/>
                </a:solidFill>
                <a:latin typeface="Times New Roman"/>
                <a:cs typeface="Times New Roman"/>
              </a:rPr>
              <a:t>		CH.SC.U4AIE23039 – Nethi Sathwik</a:t>
            </a:r>
            <a:endParaRPr lang="en-US" sz="2400" b="0" kern="0">
              <a:solidFill>
                <a:prstClr val="white"/>
              </a:solidFill>
              <a:latin typeface="Times New Roman" panose="02020603050405020304" pitchFamily="18" charset="0"/>
              <a:cs typeface="Times New Roman" panose="02020603050405020304" pitchFamily="18" charset="0"/>
            </a:endParaRPr>
          </a:p>
          <a:p>
            <a:pPr marL="12700">
              <a:spcBef>
                <a:spcPts val="10"/>
              </a:spcBef>
              <a:defRPr/>
            </a:pPr>
            <a:r>
              <a:rPr lang="en-US" sz="2400" b="0" kern="0">
                <a:solidFill>
                  <a:prstClr val="white"/>
                </a:solidFill>
                <a:latin typeface="Times New Roman"/>
                <a:cs typeface="Times New Roman"/>
              </a:rPr>
              <a:t>		CH.SC.U4AIE23055 – Sunilraj D</a:t>
            </a:r>
          </a:p>
          <a:p>
            <a:pPr marL="12700">
              <a:spcBef>
                <a:spcPts val="10"/>
              </a:spcBef>
              <a:defRPr/>
            </a:pPr>
            <a:r>
              <a:rPr lang="en-US" sz="2400" b="0" kern="0">
                <a:solidFill>
                  <a:prstClr val="white"/>
                </a:solidFill>
                <a:latin typeface="Times New Roman"/>
                <a:cs typeface="Times New Roman"/>
              </a:rPr>
              <a:t>		CH.SC.U4AIE23056 – Talasila Balaji</a:t>
            </a:r>
            <a:endParaRPr lang="en-US" sz="2400" b="0" kern="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95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BC2F0-AEB9-94E1-3368-635F20062F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17C5B8-0AE9-450F-495E-1994F0D22DFB}"/>
              </a:ext>
            </a:extLst>
          </p:cNvPr>
          <p:cNvSpPr>
            <a:spLocks noGrp="1"/>
          </p:cNvSpPr>
          <p:nvPr>
            <p:ph type="title"/>
          </p:nvPr>
        </p:nvSpPr>
        <p:spPr>
          <a:xfrm>
            <a:off x="3546389" y="396017"/>
            <a:ext cx="4759411" cy="779806"/>
          </a:xfrm>
          <a:solidFill>
            <a:srgbClr val="AE1D49"/>
          </a:solidFill>
        </p:spPr>
        <p:txBody>
          <a:bodyPr>
            <a:normAutofit/>
          </a:bodyPr>
          <a:lstStyle/>
          <a:p>
            <a:pPr algn="ctr"/>
            <a:r>
              <a:rPr lang="en-US" sz="3600" b="1">
                <a:solidFill>
                  <a:srgbClr val="FFFFFF"/>
                </a:solidFill>
                <a:latin typeface="Times New Roman"/>
                <a:cs typeface="Times New Roman"/>
              </a:rPr>
              <a:t>METHODOLOGY</a:t>
            </a:r>
          </a:p>
        </p:txBody>
      </p:sp>
      <p:pic>
        <p:nvPicPr>
          <p:cNvPr id="5" name="object 2">
            <a:extLst>
              <a:ext uri="{FF2B5EF4-FFF2-40B4-BE49-F238E27FC236}">
                <a16:creationId xmlns:a16="http://schemas.microsoft.com/office/drawing/2014/main" id="{99622F20-0B63-2376-9211-4970BDAB9176}"/>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DAA24B2B-6019-CAD8-0DCD-F687DE7AD532}"/>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latin typeface="Times New Roman"/>
                <a:cs typeface="Times New Roman"/>
              </a:rPr>
              <a:t>TEAM-3</a:t>
            </a:r>
          </a:p>
        </p:txBody>
      </p:sp>
      <p:sp>
        <p:nvSpPr>
          <p:cNvPr id="11" name="Oval 10">
            <a:extLst>
              <a:ext uri="{FF2B5EF4-FFF2-40B4-BE49-F238E27FC236}">
                <a16:creationId xmlns:a16="http://schemas.microsoft.com/office/drawing/2014/main" id="{DFA8D0BA-0B1C-A9D7-B619-90DAF16529C7}"/>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a:solidFill>
                  <a:srgbClr val="FFFFFF"/>
                </a:solidFill>
                <a:latin typeface="Times New Roman"/>
              </a:rPr>
              <a:t>22BIO211</a:t>
            </a:r>
            <a:endParaRPr lang="en-US" sz="2400"/>
          </a:p>
        </p:txBody>
      </p:sp>
      <p:sp>
        <p:nvSpPr>
          <p:cNvPr id="10" name="TextBox 9">
            <a:extLst>
              <a:ext uri="{FF2B5EF4-FFF2-40B4-BE49-F238E27FC236}">
                <a16:creationId xmlns:a16="http://schemas.microsoft.com/office/drawing/2014/main" id="{D0347FE8-718E-263C-1F6A-CD56BE6DF4FE}"/>
              </a:ext>
            </a:extLst>
          </p:cNvPr>
          <p:cNvSpPr txBox="1"/>
          <p:nvPr/>
        </p:nvSpPr>
        <p:spPr>
          <a:xfrm>
            <a:off x="911826" y="1980647"/>
            <a:ext cx="10005786" cy="378565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400" b="1"/>
              <a:t>Dataset &amp; Preprocessing</a:t>
            </a:r>
          </a:p>
          <a:p>
            <a:endParaRPr lang="en-US" sz="2400"/>
          </a:p>
          <a:p>
            <a:r>
              <a:rPr lang="en-US" sz="2400"/>
              <a:t>MRI scans categorized into four cognitive impairment levels:</a:t>
            </a:r>
          </a:p>
          <a:p>
            <a:pPr marL="342900" indent="-342900">
              <a:buFont typeface="Arial" panose="020B0604020202020204" pitchFamily="34" charset="0"/>
              <a:buChar char="•"/>
            </a:pPr>
            <a:r>
              <a:rPr lang="en-US" sz="2400"/>
              <a:t>No Impairment</a:t>
            </a:r>
          </a:p>
          <a:p>
            <a:pPr marL="342900" indent="-342900">
              <a:buFont typeface="Arial" panose="020B0604020202020204" pitchFamily="34" charset="0"/>
              <a:buChar char="•"/>
            </a:pPr>
            <a:r>
              <a:rPr lang="en-US" sz="2400"/>
              <a:t>Very Mild Impairment</a:t>
            </a:r>
          </a:p>
          <a:p>
            <a:pPr marL="342900" indent="-342900">
              <a:buFont typeface="Arial" panose="020B0604020202020204" pitchFamily="34" charset="0"/>
              <a:buChar char="•"/>
            </a:pPr>
            <a:r>
              <a:rPr lang="en-US" sz="2400"/>
              <a:t>Mild Impairment</a:t>
            </a:r>
          </a:p>
          <a:p>
            <a:pPr marL="342900" indent="-342900">
              <a:buFont typeface="Arial" panose="020B0604020202020204" pitchFamily="34" charset="0"/>
              <a:buChar char="•"/>
            </a:pPr>
            <a:r>
              <a:rPr lang="en-US" sz="2400"/>
              <a:t>Moderate Impairment</a:t>
            </a:r>
          </a:p>
          <a:p>
            <a:r>
              <a:rPr lang="en-US" sz="2400"/>
              <a:t>Images are converted to grayscale, normalized (0-1 pixel scaling), and resized to 128×128 pixels to ensure uniform input.</a:t>
            </a:r>
          </a:p>
          <a:p>
            <a:endParaRPr lang="en-US" sz="2400"/>
          </a:p>
        </p:txBody>
      </p:sp>
    </p:spTree>
    <p:extLst>
      <p:ext uri="{BB962C8B-B14F-4D97-AF65-F5344CB8AC3E}">
        <p14:creationId xmlns:p14="http://schemas.microsoft.com/office/powerpoint/2010/main" val="2237146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8649D-D7C7-8322-6328-4059EBF7A4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7138FC-66E7-A156-04D9-954853223257}"/>
              </a:ext>
            </a:extLst>
          </p:cNvPr>
          <p:cNvSpPr>
            <a:spLocks noGrp="1"/>
          </p:cNvSpPr>
          <p:nvPr>
            <p:ph type="title"/>
          </p:nvPr>
        </p:nvSpPr>
        <p:spPr>
          <a:xfrm>
            <a:off x="3546389" y="396017"/>
            <a:ext cx="4759411" cy="779806"/>
          </a:xfrm>
          <a:solidFill>
            <a:srgbClr val="AE1D49"/>
          </a:solidFill>
        </p:spPr>
        <p:txBody>
          <a:bodyPr>
            <a:normAutofit/>
          </a:bodyPr>
          <a:lstStyle/>
          <a:p>
            <a:pPr algn="ctr"/>
            <a:r>
              <a:rPr lang="en-US" sz="3600" b="1">
                <a:solidFill>
                  <a:srgbClr val="FFFFFF"/>
                </a:solidFill>
                <a:latin typeface="Times New Roman"/>
                <a:cs typeface="Times New Roman"/>
              </a:rPr>
              <a:t>METHODOLOGY</a:t>
            </a:r>
          </a:p>
        </p:txBody>
      </p:sp>
      <p:pic>
        <p:nvPicPr>
          <p:cNvPr id="5" name="object 2">
            <a:extLst>
              <a:ext uri="{FF2B5EF4-FFF2-40B4-BE49-F238E27FC236}">
                <a16:creationId xmlns:a16="http://schemas.microsoft.com/office/drawing/2014/main" id="{AF9C0C2A-53A2-0A7E-9DBA-939E02ADC549}"/>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1D603183-9D1B-9FFE-B488-7BD7B96B2CD1}"/>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latin typeface="Times New Roman"/>
                <a:cs typeface="Times New Roman"/>
              </a:rPr>
              <a:t>TEAM-3</a:t>
            </a:r>
          </a:p>
        </p:txBody>
      </p:sp>
      <p:sp>
        <p:nvSpPr>
          <p:cNvPr id="11" name="Oval 10">
            <a:extLst>
              <a:ext uri="{FF2B5EF4-FFF2-40B4-BE49-F238E27FC236}">
                <a16:creationId xmlns:a16="http://schemas.microsoft.com/office/drawing/2014/main" id="{591900DB-860B-8185-B9B6-CB84FD41C7A2}"/>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a:solidFill>
                  <a:srgbClr val="FFFFFF"/>
                </a:solidFill>
                <a:latin typeface="Times New Roman"/>
              </a:rPr>
              <a:t>22BIO211</a:t>
            </a:r>
            <a:endParaRPr lang="en-US" sz="2400"/>
          </a:p>
        </p:txBody>
      </p:sp>
      <p:sp>
        <p:nvSpPr>
          <p:cNvPr id="10" name="TextBox 9">
            <a:extLst>
              <a:ext uri="{FF2B5EF4-FFF2-40B4-BE49-F238E27FC236}">
                <a16:creationId xmlns:a16="http://schemas.microsoft.com/office/drawing/2014/main" id="{123C9C01-0B37-BF6A-8D17-4F9521E29F2A}"/>
              </a:ext>
            </a:extLst>
          </p:cNvPr>
          <p:cNvSpPr txBox="1"/>
          <p:nvPr/>
        </p:nvSpPr>
        <p:spPr>
          <a:xfrm>
            <a:off x="644108" y="1276937"/>
            <a:ext cx="10247086" cy="452431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400" b="1"/>
              <a:t>CNN Model for Feature Extraction</a:t>
            </a:r>
            <a:endParaRPr lang="en-US" sz="2400"/>
          </a:p>
          <a:p>
            <a:pPr marL="342900" indent="-342900">
              <a:buFont typeface="Arial" panose="020B0604020202020204" pitchFamily="34" charset="0"/>
              <a:buChar char="•"/>
            </a:pPr>
            <a:r>
              <a:rPr lang="en-US" sz="2400"/>
              <a:t>A Convolutional Neural Network (CNN) extracts features from MRI scans.</a:t>
            </a:r>
          </a:p>
          <a:p>
            <a:pPr marL="342900" indent="-342900">
              <a:buFont typeface="Arial" panose="020B0604020202020204" pitchFamily="34" charset="0"/>
              <a:buChar char="•"/>
            </a:pPr>
            <a:r>
              <a:rPr lang="en-US" sz="2400"/>
              <a:t>Uses convolutional layers for feature detection, pooling layers for dimensionality reduction, and fully connected layers for classification.</a:t>
            </a:r>
          </a:p>
          <a:p>
            <a:pPr marL="342900" indent="-342900">
              <a:buFont typeface="Arial" panose="020B0604020202020204" pitchFamily="34" charset="0"/>
              <a:buChar char="•"/>
            </a:pPr>
            <a:r>
              <a:rPr lang="en-US" sz="2400"/>
              <a:t>Softmax activation predicts cognitive impairment categories.</a:t>
            </a:r>
          </a:p>
          <a:p>
            <a:endParaRPr lang="en-US" sz="2400"/>
          </a:p>
          <a:p>
            <a:r>
              <a:rPr lang="en-US" sz="2400" b="1"/>
              <a:t>Hybrid Model - CNN + Stacking Classifier</a:t>
            </a:r>
            <a:endParaRPr lang="en-US" sz="2400"/>
          </a:p>
          <a:p>
            <a:pPr marL="342900" indent="-342900">
              <a:buFont typeface="Arial" panose="020B0604020202020204" pitchFamily="34" charset="0"/>
              <a:buChar char="•"/>
            </a:pPr>
            <a:r>
              <a:rPr lang="en-US" sz="2400"/>
              <a:t>The CNN-extracted features are used as input for a hybrid stacking ensemble.</a:t>
            </a:r>
          </a:p>
          <a:p>
            <a:pPr marL="342900" indent="-342900">
              <a:buFont typeface="Arial" panose="020B0604020202020204" pitchFamily="34" charset="0"/>
              <a:buChar char="•"/>
            </a:pPr>
            <a:r>
              <a:rPr lang="en-US" sz="2400"/>
              <a:t>Includes Support Vector Machine (SVM), XGBoost, and Random Forest classifiers.</a:t>
            </a:r>
          </a:p>
          <a:p>
            <a:pPr marL="342900" indent="-342900">
              <a:buFont typeface="Arial" panose="020B0604020202020204" pitchFamily="34" charset="0"/>
              <a:buChar char="•"/>
            </a:pPr>
            <a:r>
              <a:rPr lang="en-US" sz="2400"/>
              <a:t>A Logistic Regression meta-classifier combines their predictions for the final output.</a:t>
            </a:r>
          </a:p>
        </p:txBody>
      </p:sp>
    </p:spTree>
    <p:extLst>
      <p:ext uri="{BB962C8B-B14F-4D97-AF65-F5344CB8AC3E}">
        <p14:creationId xmlns:p14="http://schemas.microsoft.com/office/powerpoint/2010/main" val="929589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30E91-D076-432B-0826-CB26A40E5F9C}"/>
            </a:ext>
          </a:extLst>
        </p:cNvPr>
        <p:cNvGrpSpPr/>
        <p:nvPr/>
      </p:nvGrpSpPr>
      <p:grpSpPr>
        <a:xfrm>
          <a:off x="0" y="0"/>
          <a:ext cx="0" cy="0"/>
          <a:chOff x="0" y="0"/>
          <a:chExt cx="0" cy="0"/>
        </a:xfrm>
      </p:grpSpPr>
      <p:pic>
        <p:nvPicPr>
          <p:cNvPr id="5" name="object 2">
            <a:extLst>
              <a:ext uri="{FF2B5EF4-FFF2-40B4-BE49-F238E27FC236}">
                <a16:creationId xmlns:a16="http://schemas.microsoft.com/office/drawing/2014/main" id="{A5A6157A-B37E-AD1C-54FA-41964049EEB6}"/>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B3016109-BC8B-26E9-756F-C1843D8ECD24}"/>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latin typeface="Times New Roman"/>
                <a:cs typeface="Times New Roman"/>
              </a:rPr>
              <a:t>TEAM-3</a:t>
            </a:r>
          </a:p>
        </p:txBody>
      </p:sp>
      <p:sp>
        <p:nvSpPr>
          <p:cNvPr id="11" name="Oval 10">
            <a:extLst>
              <a:ext uri="{FF2B5EF4-FFF2-40B4-BE49-F238E27FC236}">
                <a16:creationId xmlns:a16="http://schemas.microsoft.com/office/drawing/2014/main" id="{0C47A40C-E313-1E60-952D-47F0ABE485FB}"/>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a:solidFill>
                  <a:srgbClr val="FFFFFF"/>
                </a:solidFill>
                <a:latin typeface="Times New Roman"/>
              </a:rPr>
              <a:t>22BIO211</a:t>
            </a:r>
            <a:endParaRPr lang="en-US" sz="2400"/>
          </a:p>
        </p:txBody>
      </p:sp>
      <p:sp>
        <p:nvSpPr>
          <p:cNvPr id="10" name="TextBox 9">
            <a:extLst>
              <a:ext uri="{FF2B5EF4-FFF2-40B4-BE49-F238E27FC236}">
                <a16:creationId xmlns:a16="http://schemas.microsoft.com/office/drawing/2014/main" id="{546F94E4-0EF0-3314-D102-526CB1E6BE94}"/>
              </a:ext>
            </a:extLst>
          </p:cNvPr>
          <p:cNvSpPr txBox="1"/>
          <p:nvPr/>
        </p:nvSpPr>
        <p:spPr>
          <a:xfrm>
            <a:off x="461522" y="1382716"/>
            <a:ext cx="10577285" cy="452431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400" b="1"/>
              <a:t>Training &amp; Optimization</a:t>
            </a:r>
          </a:p>
          <a:p>
            <a:endParaRPr lang="en-US" sz="2400"/>
          </a:p>
          <a:p>
            <a:pPr marL="342900" indent="-342900">
              <a:buFont typeface="Arial" panose="020B0604020202020204" pitchFamily="34" charset="0"/>
              <a:buChar char="•"/>
            </a:pPr>
            <a:r>
              <a:rPr lang="en-US" sz="2400"/>
              <a:t>The model is trained using categorical cross-entropy loss with the Adam optimizer.</a:t>
            </a:r>
          </a:p>
          <a:p>
            <a:pPr marL="342900" indent="-342900">
              <a:buFont typeface="Arial" panose="020B0604020202020204" pitchFamily="34" charset="0"/>
              <a:buChar char="•"/>
            </a:pPr>
            <a:r>
              <a:rPr lang="en-US" sz="2400"/>
              <a:t>Dropout regularization and data augmentation are applied to prevent overfitting.</a:t>
            </a:r>
          </a:p>
          <a:p>
            <a:endParaRPr lang="en-US" sz="2400"/>
          </a:p>
          <a:p>
            <a:r>
              <a:rPr lang="en-US" sz="2400" b="1"/>
              <a:t>Evaluation Metrics</a:t>
            </a:r>
          </a:p>
          <a:p>
            <a:endParaRPr lang="en-US" sz="2400"/>
          </a:p>
          <a:p>
            <a:pPr marL="342900" indent="-342900">
              <a:buFont typeface="Arial" panose="020B0604020202020204" pitchFamily="34" charset="0"/>
              <a:buChar char="•"/>
            </a:pPr>
            <a:r>
              <a:rPr lang="en-US" sz="2400"/>
              <a:t>Accuracy, AUC-ROC, AUC-PR, Precision, Recall, F1-score are used for performance assessment.</a:t>
            </a:r>
          </a:p>
          <a:p>
            <a:pPr marL="342900" indent="-342900">
              <a:buFont typeface="Arial" panose="020B0604020202020204" pitchFamily="34" charset="0"/>
              <a:buChar char="•"/>
            </a:pPr>
            <a:r>
              <a:rPr lang="en-US" sz="2400"/>
              <a:t>Comparison between CNN and Hybrid Model to analyze robustness and generalization.</a:t>
            </a:r>
          </a:p>
        </p:txBody>
      </p:sp>
      <p:sp>
        <p:nvSpPr>
          <p:cNvPr id="6" name="Title 1">
            <a:extLst>
              <a:ext uri="{FF2B5EF4-FFF2-40B4-BE49-F238E27FC236}">
                <a16:creationId xmlns:a16="http://schemas.microsoft.com/office/drawing/2014/main" id="{4743CE71-FA8F-DA55-4C6F-D10FFE05CFDE}"/>
              </a:ext>
            </a:extLst>
          </p:cNvPr>
          <p:cNvSpPr txBox="1">
            <a:spLocks/>
          </p:cNvSpPr>
          <p:nvPr/>
        </p:nvSpPr>
        <p:spPr>
          <a:xfrm>
            <a:off x="3546389" y="396017"/>
            <a:ext cx="4759411" cy="779806"/>
          </a:xfrm>
          <a:prstGeom prst="rect">
            <a:avLst/>
          </a:prstGeom>
          <a:solidFill>
            <a:srgbClr val="AE1D49"/>
          </a:solidFill>
        </p:spPr>
        <p:txBody>
          <a:bodyPr wrap="square" lIns="0" tIns="0" rIns="0" bIns="0">
            <a:norm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US" sz="3600" kern="0">
                <a:solidFill>
                  <a:srgbClr val="FFFFFF"/>
                </a:solidFill>
                <a:latin typeface="Times New Roman"/>
                <a:cs typeface="Times New Roman"/>
              </a:rPr>
              <a:t>METHODOLOGY</a:t>
            </a:r>
          </a:p>
        </p:txBody>
      </p:sp>
    </p:spTree>
    <p:extLst>
      <p:ext uri="{BB962C8B-B14F-4D97-AF65-F5344CB8AC3E}">
        <p14:creationId xmlns:p14="http://schemas.microsoft.com/office/powerpoint/2010/main" val="3491855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255ED-8020-FF68-FBDB-4CA62A3F15BA}"/>
            </a:ext>
          </a:extLst>
        </p:cNvPr>
        <p:cNvGrpSpPr/>
        <p:nvPr/>
      </p:nvGrpSpPr>
      <p:grpSpPr>
        <a:xfrm>
          <a:off x="0" y="0"/>
          <a:ext cx="0" cy="0"/>
          <a:chOff x="0" y="0"/>
          <a:chExt cx="0" cy="0"/>
        </a:xfrm>
      </p:grpSpPr>
      <p:pic>
        <p:nvPicPr>
          <p:cNvPr id="5" name="object 2">
            <a:extLst>
              <a:ext uri="{FF2B5EF4-FFF2-40B4-BE49-F238E27FC236}">
                <a16:creationId xmlns:a16="http://schemas.microsoft.com/office/drawing/2014/main" id="{16E3DE0D-8664-7F7D-9C8A-CB04D0A6F2C4}"/>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AC0E748E-C5AD-4800-BCD7-9BF2DC5A134B}"/>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latin typeface="Times New Roman"/>
                <a:cs typeface="Times New Roman"/>
              </a:rPr>
              <a:t>TEAM-3</a:t>
            </a:r>
          </a:p>
        </p:txBody>
      </p:sp>
      <p:sp>
        <p:nvSpPr>
          <p:cNvPr id="11" name="Oval 10">
            <a:extLst>
              <a:ext uri="{FF2B5EF4-FFF2-40B4-BE49-F238E27FC236}">
                <a16:creationId xmlns:a16="http://schemas.microsoft.com/office/drawing/2014/main" id="{68EB97ED-F6EF-7426-B04F-BE630F96A39F}"/>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a:solidFill>
                  <a:srgbClr val="FFFFFF"/>
                </a:solidFill>
                <a:latin typeface="Times New Roman"/>
              </a:rPr>
              <a:t>22BIO211</a:t>
            </a:r>
            <a:endParaRPr lang="en-US" sz="2400"/>
          </a:p>
        </p:txBody>
      </p:sp>
      <p:sp>
        <p:nvSpPr>
          <p:cNvPr id="6" name="Title 1">
            <a:extLst>
              <a:ext uri="{FF2B5EF4-FFF2-40B4-BE49-F238E27FC236}">
                <a16:creationId xmlns:a16="http://schemas.microsoft.com/office/drawing/2014/main" id="{10D3829A-22C1-2170-DA94-211DF52D8DCC}"/>
              </a:ext>
            </a:extLst>
          </p:cNvPr>
          <p:cNvSpPr txBox="1">
            <a:spLocks/>
          </p:cNvSpPr>
          <p:nvPr/>
        </p:nvSpPr>
        <p:spPr>
          <a:xfrm>
            <a:off x="4589184" y="196350"/>
            <a:ext cx="2197094" cy="557712"/>
          </a:xfrm>
          <a:prstGeom prst="rect">
            <a:avLst/>
          </a:prstGeom>
          <a:solidFill>
            <a:srgbClr val="AE1D49"/>
          </a:solidFill>
        </p:spPr>
        <p:txBody>
          <a:bodyPr wrap="square" lIns="0" tIns="0" rIns="0" bIns="0">
            <a:norm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US" sz="3600" kern="0">
                <a:solidFill>
                  <a:srgbClr val="FFFFFF"/>
                </a:solidFill>
                <a:latin typeface="Times New Roman"/>
                <a:cs typeface="Times New Roman"/>
              </a:rPr>
              <a:t>RESULTS</a:t>
            </a:r>
          </a:p>
        </p:txBody>
      </p:sp>
      <p:pic>
        <p:nvPicPr>
          <p:cNvPr id="19" name="Content Placeholder 18">
            <a:extLst>
              <a:ext uri="{FF2B5EF4-FFF2-40B4-BE49-F238E27FC236}">
                <a16:creationId xmlns:a16="http://schemas.microsoft.com/office/drawing/2014/main" id="{5996BD2A-1408-F43C-1BDD-C1C9BB34AFFE}"/>
              </a:ext>
            </a:extLst>
          </p:cNvPr>
          <p:cNvPicPr>
            <a:picLocks noGrp="1" noChangeAspect="1"/>
          </p:cNvPicPr>
          <p:nvPr>
            <p:ph sz="half" idx="3"/>
          </p:nvPr>
        </p:nvPicPr>
        <p:blipFill>
          <a:blip r:embed="rId3">
            <a:extLst>
              <a:ext uri="{28A0092B-C50C-407E-A947-70E740481C1C}">
                <a14:useLocalDpi xmlns:a14="http://schemas.microsoft.com/office/drawing/2010/main" val="0"/>
              </a:ext>
            </a:extLst>
          </a:blip>
          <a:srcRect/>
          <a:stretch/>
        </p:blipFill>
        <p:spPr>
          <a:xfrm>
            <a:off x="6499393" y="1577975"/>
            <a:ext cx="4862177" cy="4525963"/>
          </a:xfrm>
        </p:spPr>
      </p:pic>
      <p:sp>
        <p:nvSpPr>
          <p:cNvPr id="20" name="TextBox 19">
            <a:extLst>
              <a:ext uri="{FF2B5EF4-FFF2-40B4-BE49-F238E27FC236}">
                <a16:creationId xmlns:a16="http://schemas.microsoft.com/office/drawing/2014/main" id="{E666E416-9C22-2DB7-397D-CF2CA413033D}"/>
              </a:ext>
            </a:extLst>
          </p:cNvPr>
          <p:cNvSpPr txBox="1"/>
          <p:nvPr/>
        </p:nvSpPr>
        <p:spPr>
          <a:xfrm>
            <a:off x="1598148" y="1209368"/>
            <a:ext cx="3195484" cy="369332"/>
          </a:xfrm>
          <a:prstGeom prst="rect">
            <a:avLst/>
          </a:prstGeom>
          <a:noFill/>
        </p:spPr>
        <p:txBody>
          <a:bodyPr wrap="square" rtlCol="0">
            <a:spAutoFit/>
          </a:bodyPr>
          <a:lstStyle/>
          <a:p>
            <a:pPr algn="ctr"/>
            <a:r>
              <a:rPr lang="en-US" b="1"/>
              <a:t>CNN Model</a:t>
            </a:r>
          </a:p>
        </p:txBody>
      </p:sp>
      <p:sp>
        <p:nvSpPr>
          <p:cNvPr id="21" name="TextBox 20">
            <a:extLst>
              <a:ext uri="{FF2B5EF4-FFF2-40B4-BE49-F238E27FC236}">
                <a16:creationId xmlns:a16="http://schemas.microsoft.com/office/drawing/2014/main" id="{A4A51590-0405-872C-515F-FD1AC3833D8E}"/>
              </a:ext>
            </a:extLst>
          </p:cNvPr>
          <p:cNvSpPr txBox="1"/>
          <p:nvPr/>
        </p:nvSpPr>
        <p:spPr>
          <a:xfrm>
            <a:off x="6715432" y="1209368"/>
            <a:ext cx="4247536" cy="369332"/>
          </a:xfrm>
          <a:prstGeom prst="rect">
            <a:avLst/>
          </a:prstGeom>
          <a:noFill/>
        </p:spPr>
        <p:txBody>
          <a:bodyPr wrap="square" rtlCol="0">
            <a:spAutoFit/>
          </a:bodyPr>
          <a:lstStyle/>
          <a:p>
            <a:pPr algn="ctr"/>
            <a:r>
              <a:rPr lang="en-US" b="1"/>
              <a:t>Hybrid Model</a:t>
            </a:r>
          </a:p>
        </p:txBody>
      </p:sp>
      <p:pic>
        <p:nvPicPr>
          <p:cNvPr id="27" name="Content Placeholder 26">
            <a:extLst>
              <a:ext uri="{FF2B5EF4-FFF2-40B4-BE49-F238E27FC236}">
                <a16:creationId xmlns:a16="http://schemas.microsoft.com/office/drawing/2014/main" id="{C7A274E4-E4CB-41F8-A30A-B4E6EB4DF195}"/>
              </a:ext>
            </a:extLst>
          </p:cNvPr>
          <p:cNvPicPr>
            <a:picLocks noGrp="1" noChangeAspect="1"/>
          </p:cNvPicPr>
          <p:nvPr>
            <p:ph sz="half" idx="2"/>
          </p:nvPr>
        </p:nvPicPr>
        <p:blipFill>
          <a:blip r:embed="rId4"/>
          <a:srcRect l="-5077" t="-3330" r="5519" b="3573"/>
          <a:stretch/>
        </p:blipFill>
        <p:spPr>
          <a:xfrm>
            <a:off x="835306" y="1577975"/>
            <a:ext cx="4831011" cy="4401398"/>
          </a:xfrm>
        </p:spPr>
      </p:pic>
    </p:spTree>
    <p:extLst>
      <p:ext uri="{BB962C8B-B14F-4D97-AF65-F5344CB8AC3E}">
        <p14:creationId xmlns:p14="http://schemas.microsoft.com/office/powerpoint/2010/main" val="3031073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3C7C3-B073-1DFA-E1AE-910D12C9CAF3}"/>
            </a:ext>
          </a:extLst>
        </p:cNvPr>
        <p:cNvGrpSpPr/>
        <p:nvPr/>
      </p:nvGrpSpPr>
      <p:grpSpPr>
        <a:xfrm>
          <a:off x="0" y="0"/>
          <a:ext cx="0" cy="0"/>
          <a:chOff x="0" y="0"/>
          <a:chExt cx="0" cy="0"/>
        </a:xfrm>
      </p:grpSpPr>
      <p:pic>
        <p:nvPicPr>
          <p:cNvPr id="5" name="object 2">
            <a:extLst>
              <a:ext uri="{FF2B5EF4-FFF2-40B4-BE49-F238E27FC236}">
                <a16:creationId xmlns:a16="http://schemas.microsoft.com/office/drawing/2014/main" id="{BAF51289-C0C1-D994-1A6F-3F929E0654A5}"/>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778F2938-FE42-EDFA-3B9A-763E69C3FB25}"/>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latin typeface="Times New Roman"/>
                <a:cs typeface="Times New Roman"/>
              </a:rPr>
              <a:t>TEAM-3</a:t>
            </a:r>
          </a:p>
        </p:txBody>
      </p:sp>
      <p:sp>
        <p:nvSpPr>
          <p:cNvPr id="11" name="Oval 10">
            <a:extLst>
              <a:ext uri="{FF2B5EF4-FFF2-40B4-BE49-F238E27FC236}">
                <a16:creationId xmlns:a16="http://schemas.microsoft.com/office/drawing/2014/main" id="{CC28EE50-3252-493F-6065-3AA89C57C1B7}"/>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a:solidFill>
                  <a:srgbClr val="FFFFFF"/>
                </a:solidFill>
                <a:latin typeface="Times New Roman"/>
              </a:rPr>
              <a:t>22BIO211</a:t>
            </a:r>
            <a:endParaRPr lang="en-US" sz="2400"/>
          </a:p>
        </p:txBody>
      </p:sp>
      <p:sp>
        <p:nvSpPr>
          <p:cNvPr id="6" name="Title 1">
            <a:extLst>
              <a:ext uri="{FF2B5EF4-FFF2-40B4-BE49-F238E27FC236}">
                <a16:creationId xmlns:a16="http://schemas.microsoft.com/office/drawing/2014/main" id="{2ADFA9A0-1466-E0D6-2EA0-C9E009E80212}"/>
              </a:ext>
            </a:extLst>
          </p:cNvPr>
          <p:cNvSpPr txBox="1">
            <a:spLocks/>
          </p:cNvSpPr>
          <p:nvPr/>
        </p:nvSpPr>
        <p:spPr>
          <a:xfrm>
            <a:off x="4589184" y="196350"/>
            <a:ext cx="2197094" cy="557712"/>
          </a:xfrm>
          <a:prstGeom prst="rect">
            <a:avLst/>
          </a:prstGeom>
          <a:solidFill>
            <a:srgbClr val="AE1D49"/>
          </a:solidFill>
        </p:spPr>
        <p:txBody>
          <a:bodyPr wrap="square" lIns="0" tIns="0" rIns="0" bIns="0">
            <a:norm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US" sz="3600" kern="0">
                <a:solidFill>
                  <a:srgbClr val="FFFFFF"/>
                </a:solidFill>
                <a:latin typeface="Times New Roman"/>
                <a:cs typeface="Times New Roman"/>
              </a:rPr>
              <a:t>RESULTS</a:t>
            </a:r>
          </a:p>
        </p:txBody>
      </p:sp>
      <p:sp>
        <p:nvSpPr>
          <p:cNvPr id="20" name="TextBox 19">
            <a:extLst>
              <a:ext uri="{FF2B5EF4-FFF2-40B4-BE49-F238E27FC236}">
                <a16:creationId xmlns:a16="http://schemas.microsoft.com/office/drawing/2014/main" id="{5634F5A4-1AE9-CA7C-0B91-C6FDB075B0D6}"/>
              </a:ext>
            </a:extLst>
          </p:cNvPr>
          <p:cNvSpPr txBox="1"/>
          <p:nvPr/>
        </p:nvSpPr>
        <p:spPr>
          <a:xfrm>
            <a:off x="1548990" y="1396902"/>
            <a:ext cx="3195484" cy="369332"/>
          </a:xfrm>
          <a:prstGeom prst="rect">
            <a:avLst/>
          </a:prstGeom>
          <a:noFill/>
        </p:spPr>
        <p:txBody>
          <a:bodyPr wrap="square" rtlCol="0">
            <a:spAutoFit/>
          </a:bodyPr>
          <a:lstStyle/>
          <a:p>
            <a:pPr algn="ctr"/>
            <a:r>
              <a:rPr lang="en-US" b="1"/>
              <a:t>CNN Model</a:t>
            </a:r>
          </a:p>
        </p:txBody>
      </p:sp>
      <p:sp>
        <p:nvSpPr>
          <p:cNvPr id="21" name="TextBox 20">
            <a:extLst>
              <a:ext uri="{FF2B5EF4-FFF2-40B4-BE49-F238E27FC236}">
                <a16:creationId xmlns:a16="http://schemas.microsoft.com/office/drawing/2014/main" id="{0223D011-316E-12FD-49AE-E9272110F0ED}"/>
              </a:ext>
            </a:extLst>
          </p:cNvPr>
          <p:cNvSpPr txBox="1"/>
          <p:nvPr/>
        </p:nvSpPr>
        <p:spPr>
          <a:xfrm>
            <a:off x="6643658" y="1361439"/>
            <a:ext cx="4247536" cy="369332"/>
          </a:xfrm>
          <a:prstGeom prst="rect">
            <a:avLst/>
          </a:prstGeom>
          <a:noFill/>
        </p:spPr>
        <p:txBody>
          <a:bodyPr wrap="square" rtlCol="0">
            <a:spAutoFit/>
          </a:bodyPr>
          <a:lstStyle/>
          <a:p>
            <a:pPr algn="ctr"/>
            <a:r>
              <a:rPr lang="en-US" b="1"/>
              <a:t>Hybrid Model</a:t>
            </a:r>
          </a:p>
        </p:txBody>
      </p:sp>
      <p:pic>
        <p:nvPicPr>
          <p:cNvPr id="10" name="Content Placeholder 9">
            <a:extLst>
              <a:ext uri="{FF2B5EF4-FFF2-40B4-BE49-F238E27FC236}">
                <a16:creationId xmlns:a16="http://schemas.microsoft.com/office/drawing/2014/main" id="{46BDA4C8-6064-77BD-294A-B345BB637E99}"/>
              </a:ext>
            </a:extLst>
          </p:cNvPr>
          <p:cNvPicPr>
            <a:picLocks noGrp="1" noChangeAspect="1"/>
          </p:cNvPicPr>
          <p:nvPr>
            <p:ph sz="half" idx="2"/>
          </p:nvPr>
        </p:nvPicPr>
        <p:blipFill>
          <a:blip r:embed="rId3"/>
          <a:stretch>
            <a:fillRect/>
          </a:stretch>
        </p:blipFill>
        <p:spPr>
          <a:xfrm>
            <a:off x="734066" y="2620294"/>
            <a:ext cx="5143500" cy="2441325"/>
          </a:xfrm>
        </p:spPr>
      </p:pic>
      <p:pic>
        <p:nvPicPr>
          <p:cNvPr id="15" name="Content Placeholder 14">
            <a:extLst>
              <a:ext uri="{FF2B5EF4-FFF2-40B4-BE49-F238E27FC236}">
                <a16:creationId xmlns:a16="http://schemas.microsoft.com/office/drawing/2014/main" id="{E126CC85-3CCC-9E9C-A0CA-6FFFCB675327}"/>
              </a:ext>
            </a:extLst>
          </p:cNvPr>
          <p:cNvPicPr>
            <a:picLocks noGrp="1" noChangeAspect="1"/>
          </p:cNvPicPr>
          <p:nvPr>
            <p:ph sz="half" idx="3"/>
          </p:nvPr>
        </p:nvPicPr>
        <p:blipFill>
          <a:blip r:embed="rId4">
            <a:extLst>
              <a:ext uri="{28A0092B-C50C-407E-A947-70E740481C1C}">
                <a14:useLocalDpi xmlns:a14="http://schemas.microsoft.com/office/drawing/2010/main" val="0"/>
              </a:ext>
            </a:extLst>
          </a:blip>
          <a:stretch>
            <a:fillRect/>
          </a:stretch>
        </p:blipFill>
        <p:spPr>
          <a:xfrm>
            <a:off x="6296819" y="2620294"/>
            <a:ext cx="4955381" cy="2441325"/>
          </a:xfrm>
        </p:spPr>
      </p:pic>
    </p:spTree>
    <p:extLst>
      <p:ext uri="{BB962C8B-B14F-4D97-AF65-F5344CB8AC3E}">
        <p14:creationId xmlns:p14="http://schemas.microsoft.com/office/powerpoint/2010/main" val="408746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C90DB-3129-0D8A-8F2E-FE00A4A57740}"/>
            </a:ext>
          </a:extLst>
        </p:cNvPr>
        <p:cNvGrpSpPr/>
        <p:nvPr/>
      </p:nvGrpSpPr>
      <p:grpSpPr>
        <a:xfrm>
          <a:off x="0" y="0"/>
          <a:ext cx="0" cy="0"/>
          <a:chOff x="0" y="0"/>
          <a:chExt cx="0" cy="0"/>
        </a:xfrm>
      </p:grpSpPr>
      <p:pic>
        <p:nvPicPr>
          <p:cNvPr id="5" name="object 2">
            <a:extLst>
              <a:ext uri="{FF2B5EF4-FFF2-40B4-BE49-F238E27FC236}">
                <a16:creationId xmlns:a16="http://schemas.microsoft.com/office/drawing/2014/main" id="{3CE298BF-8D87-23A5-0403-F626FBB94742}"/>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270AD860-088E-DDD7-C9E3-28B989DB4F36}"/>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latin typeface="Times New Roman"/>
                <a:cs typeface="Times New Roman"/>
              </a:rPr>
              <a:t>TEAM-3</a:t>
            </a:r>
          </a:p>
        </p:txBody>
      </p:sp>
      <p:sp>
        <p:nvSpPr>
          <p:cNvPr id="11" name="Oval 10">
            <a:extLst>
              <a:ext uri="{FF2B5EF4-FFF2-40B4-BE49-F238E27FC236}">
                <a16:creationId xmlns:a16="http://schemas.microsoft.com/office/drawing/2014/main" id="{2CA13B7C-6308-7941-3722-CF08A71187C9}"/>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a:solidFill>
                  <a:srgbClr val="FFFFFF"/>
                </a:solidFill>
                <a:latin typeface="Times New Roman"/>
              </a:rPr>
              <a:t>22BIO211</a:t>
            </a:r>
            <a:endParaRPr lang="en-US" sz="2400"/>
          </a:p>
        </p:txBody>
      </p:sp>
      <p:sp>
        <p:nvSpPr>
          <p:cNvPr id="6" name="Title 1">
            <a:extLst>
              <a:ext uri="{FF2B5EF4-FFF2-40B4-BE49-F238E27FC236}">
                <a16:creationId xmlns:a16="http://schemas.microsoft.com/office/drawing/2014/main" id="{E6478DBB-16CA-C890-B3AC-E4D57BE7DA96}"/>
              </a:ext>
            </a:extLst>
          </p:cNvPr>
          <p:cNvSpPr txBox="1">
            <a:spLocks/>
          </p:cNvSpPr>
          <p:nvPr/>
        </p:nvSpPr>
        <p:spPr>
          <a:xfrm>
            <a:off x="4589184" y="196350"/>
            <a:ext cx="2197094" cy="557712"/>
          </a:xfrm>
          <a:prstGeom prst="rect">
            <a:avLst/>
          </a:prstGeom>
          <a:solidFill>
            <a:srgbClr val="AE1D49"/>
          </a:solidFill>
        </p:spPr>
        <p:txBody>
          <a:bodyPr wrap="square" lIns="0" tIns="0" rIns="0" bIns="0">
            <a:norm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US" sz="3600" kern="0">
                <a:solidFill>
                  <a:srgbClr val="FFFFFF"/>
                </a:solidFill>
                <a:latin typeface="Times New Roman"/>
                <a:cs typeface="Times New Roman"/>
              </a:rPr>
              <a:t>RESULTS</a:t>
            </a:r>
          </a:p>
        </p:txBody>
      </p:sp>
      <p:sp>
        <p:nvSpPr>
          <p:cNvPr id="20" name="TextBox 19">
            <a:extLst>
              <a:ext uri="{FF2B5EF4-FFF2-40B4-BE49-F238E27FC236}">
                <a16:creationId xmlns:a16="http://schemas.microsoft.com/office/drawing/2014/main" id="{75FC09BD-F949-81DE-1D3C-92EC3B1B788E}"/>
              </a:ext>
            </a:extLst>
          </p:cNvPr>
          <p:cNvSpPr txBox="1"/>
          <p:nvPr/>
        </p:nvSpPr>
        <p:spPr>
          <a:xfrm>
            <a:off x="1866490" y="1209368"/>
            <a:ext cx="3195484" cy="369332"/>
          </a:xfrm>
          <a:prstGeom prst="rect">
            <a:avLst/>
          </a:prstGeom>
          <a:noFill/>
        </p:spPr>
        <p:txBody>
          <a:bodyPr wrap="square" rtlCol="0">
            <a:spAutoFit/>
          </a:bodyPr>
          <a:lstStyle/>
          <a:p>
            <a:pPr algn="ctr"/>
            <a:r>
              <a:rPr lang="en-US" b="1"/>
              <a:t>CNN Model</a:t>
            </a:r>
          </a:p>
        </p:txBody>
      </p:sp>
      <p:sp>
        <p:nvSpPr>
          <p:cNvPr id="21" name="TextBox 20">
            <a:extLst>
              <a:ext uri="{FF2B5EF4-FFF2-40B4-BE49-F238E27FC236}">
                <a16:creationId xmlns:a16="http://schemas.microsoft.com/office/drawing/2014/main" id="{4B4241FD-F209-08DF-0FD8-F19A2895FADF}"/>
              </a:ext>
            </a:extLst>
          </p:cNvPr>
          <p:cNvSpPr txBox="1"/>
          <p:nvPr/>
        </p:nvSpPr>
        <p:spPr>
          <a:xfrm>
            <a:off x="6918632" y="1252805"/>
            <a:ext cx="4247536" cy="369332"/>
          </a:xfrm>
          <a:prstGeom prst="rect">
            <a:avLst/>
          </a:prstGeom>
          <a:noFill/>
        </p:spPr>
        <p:txBody>
          <a:bodyPr wrap="square" rtlCol="0">
            <a:spAutoFit/>
          </a:bodyPr>
          <a:lstStyle/>
          <a:p>
            <a:pPr algn="ctr"/>
            <a:r>
              <a:rPr lang="en-US" b="1"/>
              <a:t>Hybrid Model</a:t>
            </a:r>
          </a:p>
        </p:txBody>
      </p:sp>
      <p:pic>
        <p:nvPicPr>
          <p:cNvPr id="13" name="Content Placeholder 12">
            <a:extLst>
              <a:ext uri="{FF2B5EF4-FFF2-40B4-BE49-F238E27FC236}">
                <a16:creationId xmlns:a16="http://schemas.microsoft.com/office/drawing/2014/main" id="{0CFAF5FB-E8D3-B3EC-ED27-048BE07982AA}"/>
              </a:ext>
            </a:extLst>
          </p:cNvPr>
          <p:cNvPicPr>
            <a:picLocks noGrp="1" noChangeAspect="1"/>
          </p:cNvPicPr>
          <p:nvPr>
            <p:ph sz="half" idx="3"/>
          </p:nvPr>
        </p:nvPicPr>
        <p:blipFill>
          <a:blip r:embed="rId3">
            <a:extLst>
              <a:ext uri="{28A0092B-C50C-407E-A947-70E740481C1C}">
                <a14:useLocalDpi xmlns:a14="http://schemas.microsoft.com/office/drawing/2010/main" val="0"/>
              </a:ext>
            </a:extLst>
          </a:blip>
          <a:stretch>
            <a:fillRect/>
          </a:stretch>
        </p:blipFill>
        <p:spPr>
          <a:xfrm>
            <a:off x="6278563" y="1739821"/>
            <a:ext cx="5303837" cy="4202270"/>
          </a:xfrm>
        </p:spPr>
      </p:pic>
      <p:pic>
        <p:nvPicPr>
          <p:cNvPr id="15" name="Content Placeholder 14">
            <a:extLst>
              <a:ext uri="{FF2B5EF4-FFF2-40B4-BE49-F238E27FC236}">
                <a16:creationId xmlns:a16="http://schemas.microsoft.com/office/drawing/2014/main" id="{3B780A4C-ADD4-DF03-75B2-F6E87329F68F}"/>
              </a:ext>
            </a:extLst>
          </p:cNvPr>
          <p:cNvPicPr>
            <a:picLocks noGrp="1" noChangeAspect="1"/>
          </p:cNvPicPr>
          <p:nvPr>
            <p:ph sz="half" idx="2"/>
          </p:nvPr>
        </p:nvPicPr>
        <p:blipFill>
          <a:blip r:embed="rId4"/>
          <a:stretch>
            <a:fillRect/>
          </a:stretch>
        </p:blipFill>
        <p:spPr>
          <a:xfrm>
            <a:off x="609600" y="1741681"/>
            <a:ext cx="5303838" cy="4198551"/>
          </a:xfrm>
        </p:spPr>
      </p:pic>
    </p:spTree>
    <p:extLst>
      <p:ext uri="{BB962C8B-B14F-4D97-AF65-F5344CB8AC3E}">
        <p14:creationId xmlns:p14="http://schemas.microsoft.com/office/powerpoint/2010/main" val="1044810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0122B-EB1D-6D32-42CB-4E4BFC5390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409CBD-D33F-AA94-DE99-458351AC47E1}"/>
              </a:ext>
            </a:extLst>
          </p:cNvPr>
          <p:cNvSpPr>
            <a:spLocks noGrp="1"/>
          </p:cNvSpPr>
          <p:nvPr>
            <p:ph type="title"/>
          </p:nvPr>
        </p:nvSpPr>
        <p:spPr>
          <a:xfrm>
            <a:off x="3546389" y="396017"/>
            <a:ext cx="4759411" cy="779806"/>
          </a:xfrm>
          <a:solidFill>
            <a:srgbClr val="AE1D49"/>
          </a:solidFill>
        </p:spPr>
        <p:txBody>
          <a:bodyPr>
            <a:normAutofit/>
          </a:bodyPr>
          <a:lstStyle/>
          <a:p>
            <a:pPr algn="ctr"/>
            <a:r>
              <a:rPr lang="en-US" sz="3600">
                <a:solidFill>
                  <a:srgbClr val="FFFFFF"/>
                </a:solidFill>
                <a:latin typeface="Times New Roman"/>
                <a:cs typeface="Times New Roman"/>
              </a:rPr>
              <a:t>CONCLUSION</a:t>
            </a:r>
            <a:endParaRPr lang="en-US" sz="3600" b="1">
              <a:solidFill>
                <a:srgbClr val="FFFFFF"/>
              </a:solidFill>
              <a:latin typeface="Times New Roman"/>
              <a:cs typeface="Times New Roman"/>
            </a:endParaRPr>
          </a:p>
        </p:txBody>
      </p:sp>
      <p:pic>
        <p:nvPicPr>
          <p:cNvPr id="5" name="object 2">
            <a:extLst>
              <a:ext uri="{FF2B5EF4-FFF2-40B4-BE49-F238E27FC236}">
                <a16:creationId xmlns:a16="http://schemas.microsoft.com/office/drawing/2014/main" id="{4633D5B1-3407-4ACE-8993-E54328A914B9}"/>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B6F755A8-A02C-3D80-A36D-AA88C959A44A}"/>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latin typeface="Times New Roman"/>
                <a:cs typeface="Times New Roman"/>
              </a:rPr>
              <a:t>TEAM-3</a:t>
            </a:r>
          </a:p>
        </p:txBody>
      </p:sp>
      <p:sp>
        <p:nvSpPr>
          <p:cNvPr id="11" name="Oval 10">
            <a:extLst>
              <a:ext uri="{FF2B5EF4-FFF2-40B4-BE49-F238E27FC236}">
                <a16:creationId xmlns:a16="http://schemas.microsoft.com/office/drawing/2014/main" id="{87A2AF79-B9AA-F5A4-FC68-EB066CE5C4CC}"/>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a:solidFill>
                  <a:srgbClr val="FFFFFF"/>
                </a:solidFill>
                <a:latin typeface="Times New Roman"/>
              </a:rPr>
              <a:t>22BIO211</a:t>
            </a:r>
            <a:endParaRPr lang="en-US" sz="2400"/>
          </a:p>
        </p:txBody>
      </p:sp>
      <p:sp>
        <p:nvSpPr>
          <p:cNvPr id="4" name="TextBox 3">
            <a:extLst>
              <a:ext uri="{FF2B5EF4-FFF2-40B4-BE49-F238E27FC236}">
                <a16:creationId xmlns:a16="http://schemas.microsoft.com/office/drawing/2014/main" id="{628D590B-BA6B-FA0C-BE20-ECE2C9DFCB46}"/>
              </a:ext>
            </a:extLst>
          </p:cNvPr>
          <p:cNvSpPr txBox="1"/>
          <p:nvPr/>
        </p:nvSpPr>
        <p:spPr>
          <a:xfrm>
            <a:off x="762000" y="1425733"/>
            <a:ext cx="9982200" cy="4247317"/>
          </a:xfrm>
          <a:prstGeom prst="rect">
            <a:avLst/>
          </a:prstGeom>
          <a:noFill/>
        </p:spPr>
        <p:txBody>
          <a:bodyPr wrap="square">
            <a:spAutoFit/>
          </a:bodyPr>
          <a:lstStyle/>
          <a:p>
            <a:pPr>
              <a:buNone/>
            </a:pPr>
            <a:r>
              <a:rPr lang="en-US"/>
              <a:t>This study demonstrates the effectiveness of </a:t>
            </a:r>
            <a:r>
              <a:rPr lang="en-US" b="1"/>
              <a:t>deep learning-based MRI classification</a:t>
            </a:r>
            <a:r>
              <a:rPr lang="en-US"/>
              <a:t> for detecting </a:t>
            </a:r>
            <a:r>
              <a:rPr lang="en-US" b="1"/>
              <a:t>Alzheimer’s disease</a:t>
            </a:r>
            <a:r>
              <a:rPr lang="en-US"/>
              <a:t>. The </a:t>
            </a:r>
            <a:r>
              <a:rPr lang="en-US" b="1"/>
              <a:t>CNN model</a:t>
            </a:r>
            <a:r>
              <a:rPr lang="en-US"/>
              <a:t> achieved a </a:t>
            </a:r>
            <a:r>
              <a:rPr lang="en-US" b="1"/>
              <a:t>training accuracy of 96.29%</a:t>
            </a:r>
            <a:r>
              <a:rPr lang="en-US"/>
              <a:t> and a </a:t>
            </a:r>
            <a:r>
              <a:rPr lang="en-US" b="1"/>
              <a:t>validation accuracy of 98.58%</a:t>
            </a:r>
            <a:r>
              <a:rPr lang="en-US"/>
              <a:t>, showing high performance in distinguishing different levels of cognitive impairment. However, while CNN performed well on validation data, it showed signs of overfitting.</a:t>
            </a:r>
          </a:p>
          <a:p>
            <a:pPr>
              <a:buNone/>
            </a:pPr>
            <a:endParaRPr lang="en-US"/>
          </a:p>
          <a:p>
            <a:pPr>
              <a:buNone/>
            </a:pPr>
            <a:r>
              <a:rPr lang="en-US"/>
              <a:t>To improve generalization, a </a:t>
            </a:r>
            <a:r>
              <a:rPr lang="en-US" b="1"/>
              <a:t>hybrid model (CNN + SVM, XGBoost, Random Forest)</a:t>
            </a:r>
            <a:r>
              <a:rPr lang="en-US"/>
              <a:t> was introduced, achieving </a:t>
            </a:r>
            <a:r>
              <a:rPr lang="en-US" b="1"/>
              <a:t>96.94% training accuracy</a:t>
            </a:r>
            <a:r>
              <a:rPr lang="en-US"/>
              <a:t> and </a:t>
            </a:r>
            <a:r>
              <a:rPr lang="en-US" b="1"/>
              <a:t>90.77% test accuracy</a:t>
            </a:r>
            <a:r>
              <a:rPr lang="en-US"/>
              <a:t>. The hybrid model provided </a:t>
            </a:r>
            <a:r>
              <a:rPr lang="en-US" b="1"/>
              <a:t>better generalization</a:t>
            </a:r>
            <a:r>
              <a:rPr lang="en-US"/>
              <a:t> on real-world unseen data and improved classification robustness, as reflected in its </a:t>
            </a:r>
            <a:r>
              <a:rPr lang="en-US" b="1"/>
              <a:t>F1-score of 0.9078 and MCC of 0.8770</a:t>
            </a:r>
            <a:r>
              <a:rPr lang="en-US"/>
              <a:t>.</a:t>
            </a:r>
          </a:p>
          <a:p>
            <a:pPr>
              <a:buNone/>
            </a:pPr>
            <a:endParaRPr lang="en-US"/>
          </a:p>
          <a:p>
            <a:r>
              <a:rPr lang="en-US"/>
              <a:t>Both models demonstrated strong classification capabilities, but the </a:t>
            </a:r>
            <a:r>
              <a:rPr lang="en-US" b="1"/>
              <a:t>hybrid model performed better in real-world applications</a:t>
            </a:r>
            <a:r>
              <a:rPr lang="en-US"/>
              <a:t> by addressing class imbalances and enhancing generalization. Future enhancements include </a:t>
            </a:r>
            <a:r>
              <a:rPr lang="en-US" b="1"/>
              <a:t>multi-modal data integration (MRI + genetic markers + PET scans), explainable AI (XAI) for transparency, and cloud-based deployment</a:t>
            </a:r>
            <a:r>
              <a:rPr lang="en-US"/>
              <a:t> to improve accessibility for early Alzheimer’s detection.</a:t>
            </a:r>
          </a:p>
        </p:txBody>
      </p:sp>
    </p:spTree>
    <p:extLst>
      <p:ext uri="{BB962C8B-B14F-4D97-AF65-F5344CB8AC3E}">
        <p14:creationId xmlns:p14="http://schemas.microsoft.com/office/powerpoint/2010/main" val="2522191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CE0FC-82AF-73DC-B4FF-1D6DC9D88F1F}"/>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A78F772-FE51-926A-F075-A44FE8B88423}"/>
              </a:ext>
            </a:extLst>
          </p:cNvPr>
          <p:cNvGraphicFramePr>
            <a:graphicFrameLocks noGrp="1"/>
          </p:cNvGraphicFramePr>
          <p:nvPr>
            <p:extLst>
              <p:ext uri="{D42A27DB-BD31-4B8C-83A1-F6EECF244321}">
                <p14:modId xmlns:p14="http://schemas.microsoft.com/office/powerpoint/2010/main" val="999065065"/>
              </p:ext>
            </p:extLst>
          </p:nvPr>
        </p:nvGraphicFramePr>
        <p:xfrm>
          <a:off x="0" y="0"/>
          <a:ext cx="12226899" cy="6901307"/>
        </p:xfrm>
        <a:graphic>
          <a:graphicData uri="http://schemas.openxmlformats.org/drawingml/2006/table">
            <a:tbl>
              <a:tblPr firstRow="1" bandRow="1">
                <a:tableStyleId>{5C22544A-7EE6-4342-B048-85BDC9FD1C3A}</a:tableStyleId>
              </a:tblPr>
              <a:tblGrid>
                <a:gridCol w="406824">
                  <a:extLst>
                    <a:ext uri="{9D8B030D-6E8A-4147-A177-3AD203B41FA5}">
                      <a16:colId xmlns:a16="http://schemas.microsoft.com/office/drawing/2014/main" val="3800937911"/>
                    </a:ext>
                  </a:extLst>
                </a:gridCol>
                <a:gridCol w="1258611">
                  <a:extLst>
                    <a:ext uri="{9D8B030D-6E8A-4147-A177-3AD203B41FA5}">
                      <a16:colId xmlns:a16="http://schemas.microsoft.com/office/drawing/2014/main" val="1586004216"/>
                    </a:ext>
                  </a:extLst>
                </a:gridCol>
                <a:gridCol w="1576551">
                  <a:extLst>
                    <a:ext uri="{9D8B030D-6E8A-4147-A177-3AD203B41FA5}">
                      <a16:colId xmlns:a16="http://schemas.microsoft.com/office/drawing/2014/main" val="852439468"/>
                    </a:ext>
                  </a:extLst>
                </a:gridCol>
                <a:gridCol w="2509343">
                  <a:extLst>
                    <a:ext uri="{9D8B030D-6E8A-4147-A177-3AD203B41FA5}">
                      <a16:colId xmlns:a16="http://schemas.microsoft.com/office/drawing/2014/main" val="3549043936"/>
                    </a:ext>
                  </a:extLst>
                </a:gridCol>
                <a:gridCol w="2359715">
                  <a:extLst>
                    <a:ext uri="{9D8B030D-6E8A-4147-A177-3AD203B41FA5}">
                      <a16:colId xmlns:a16="http://schemas.microsoft.com/office/drawing/2014/main" val="1375147351"/>
                    </a:ext>
                  </a:extLst>
                </a:gridCol>
                <a:gridCol w="1856131">
                  <a:extLst>
                    <a:ext uri="{9D8B030D-6E8A-4147-A177-3AD203B41FA5}">
                      <a16:colId xmlns:a16="http://schemas.microsoft.com/office/drawing/2014/main" val="3341324341"/>
                    </a:ext>
                  </a:extLst>
                </a:gridCol>
                <a:gridCol w="2259724">
                  <a:extLst>
                    <a:ext uri="{9D8B030D-6E8A-4147-A177-3AD203B41FA5}">
                      <a16:colId xmlns:a16="http://schemas.microsoft.com/office/drawing/2014/main" val="811074785"/>
                    </a:ext>
                  </a:extLst>
                </a:gridCol>
              </a:tblGrid>
              <a:tr h="1109091">
                <a:tc>
                  <a:txBody>
                    <a:bodyPr/>
                    <a:lstStyle/>
                    <a:p>
                      <a:pPr marL="0" algn="ctr" fontAlgn="t">
                        <a:buNone/>
                      </a:pPr>
                      <a:r>
                        <a:rPr lang="en-IN" sz="1600" b="1" i="0" u="none" strike="noStrike">
                          <a:solidFill>
                            <a:srgbClr val="FFFFFF"/>
                          </a:solidFill>
                          <a:effectLst/>
                          <a:latin typeface="Calibri"/>
                        </a:rPr>
                        <a:t>SL No.</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600" b="1" i="0" u="none" strike="noStrike">
                          <a:solidFill>
                            <a:srgbClr val="FFFFFF"/>
                          </a:solidFill>
                          <a:effectLst/>
                          <a:latin typeface="Calibri"/>
                        </a:rPr>
                        <a:t>Title</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algn="ctr" fontAlgn="t">
                        <a:buNone/>
                      </a:pPr>
                      <a:r>
                        <a:rPr lang="en-IN" sz="1600" b="1" i="0" u="none" strike="noStrike">
                          <a:solidFill>
                            <a:srgbClr val="FFFFFF"/>
                          </a:solidFill>
                          <a:effectLst/>
                          <a:latin typeface="Calibri"/>
                        </a:rPr>
                        <a:t>Author/</a:t>
                      </a:r>
                      <a:endParaRPr lang="en-IN" sz="1600" b="0" i="0" u="none" strike="noStrike">
                        <a:effectLst/>
                        <a:latin typeface="Calibri"/>
                      </a:endParaRPr>
                    </a:p>
                    <a:p>
                      <a:pPr marL="0" algn="ctr" fontAlgn="t">
                        <a:buNone/>
                      </a:pPr>
                      <a:r>
                        <a:rPr lang="en-IN" sz="1600" b="1" i="0" u="none" strike="noStrike">
                          <a:solidFill>
                            <a:srgbClr val="FFFFFF"/>
                          </a:solidFill>
                          <a:effectLst/>
                          <a:latin typeface="Calibri"/>
                        </a:rPr>
                        <a:t>Journal </a:t>
                      </a:r>
                      <a:endParaRPr lang="en-IN" sz="1600" b="0" i="0" u="none" strike="noStrike">
                        <a:effectLst/>
                        <a:latin typeface="Calibri"/>
                      </a:endParaRPr>
                    </a:p>
                    <a:p>
                      <a:pPr marL="0" algn="ctr" fontAlgn="t">
                        <a:buNone/>
                      </a:pPr>
                      <a:r>
                        <a:rPr lang="en-IN" sz="1600" b="1" i="0" u="none" strike="noStrike">
                          <a:solidFill>
                            <a:srgbClr val="FFFFFF"/>
                          </a:solidFill>
                          <a:effectLst/>
                          <a:latin typeface="Calibri"/>
                        </a:rPr>
                        <a:t>year</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600" b="1" i="0" u="none" strike="noStrike">
                          <a:solidFill>
                            <a:srgbClr val="FFFFFF"/>
                          </a:solidFill>
                          <a:effectLst/>
                          <a:latin typeface="Calibri"/>
                        </a:rPr>
                        <a:t>Methodology</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600" b="1" i="0" u="none" strike="noStrike">
                          <a:solidFill>
                            <a:srgbClr val="FFFFFF"/>
                          </a:solidFill>
                          <a:effectLst/>
                          <a:latin typeface="Calibri"/>
                        </a:rPr>
                        <a:t>Merits </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rtl="0" eaLnBrk="1" fontAlgn="auto" latinLnBrk="0" hangingPunct="1">
                        <a:buNone/>
                      </a:pPr>
                      <a:r>
                        <a:rPr lang="en-IN" sz="1600" b="1" i="0" u="none" strike="noStrike">
                          <a:solidFill>
                            <a:srgbClr val="FFFFFF"/>
                          </a:solidFill>
                          <a:effectLst/>
                          <a:latin typeface="Calibri"/>
                        </a:rPr>
                        <a:t>Demerits</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600" b="1" i="0" u="none" strike="noStrike">
                          <a:solidFill>
                            <a:srgbClr val="FFFFFF"/>
                          </a:solidFill>
                          <a:effectLst/>
                          <a:latin typeface="Calibri"/>
                        </a:rPr>
                        <a:t>Research Gap</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extLst>
                  <a:ext uri="{0D108BD9-81ED-4DB2-BD59-A6C34878D82A}">
                    <a16:rowId xmlns:a16="http://schemas.microsoft.com/office/drawing/2014/main" val="1402804233"/>
                  </a:ext>
                </a:extLst>
              </a:tr>
              <a:tr h="2404618">
                <a:tc>
                  <a:txBody>
                    <a:bodyPr/>
                    <a:lstStyle/>
                    <a:p>
                      <a:pPr marL="0" algn="ctr" fontAlgn="ctr">
                        <a:buNone/>
                      </a:pPr>
                      <a:r>
                        <a:rPr lang="en-IN" sz="1600" b="0" i="0" u="none" strike="noStrike">
                          <a:solidFill>
                            <a:srgbClr val="000000"/>
                          </a:solidFill>
                          <a:effectLst/>
                          <a:latin typeface="Times New Roman"/>
                        </a:rPr>
                        <a:t>1</a:t>
                      </a:r>
                      <a:endParaRPr lang="en-IN" sz="1600" b="0" i="0" u="none" strike="noStrike">
                        <a:effectLst/>
                        <a:latin typeface="Times New Roman"/>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0" lvl="0" algn="ctr">
                        <a:buNone/>
                      </a:pPr>
                      <a:r>
                        <a:rPr lang="en-IN" sz="1600" b="0" i="0" u="none" strike="noStrike" noProof="0">
                          <a:solidFill>
                            <a:srgbClr val="000000"/>
                          </a:solidFill>
                          <a:effectLst/>
                        </a:rPr>
                        <a:t>MRI scan based </a:t>
                      </a:r>
                      <a:r>
                        <a:rPr lang="en-IN" sz="1600" b="0" i="0" u="none" strike="noStrike" noProof="0" err="1">
                          <a:solidFill>
                            <a:srgbClr val="000000"/>
                          </a:solidFill>
                          <a:effectLst/>
                        </a:rPr>
                        <a:t>alzheimer's</a:t>
                      </a:r>
                      <a:r>
                        <a:rPr lang="en-IN" sz="1600" b="0" i="0" u="none" strike="noStrike" noProof="0">
                          <a:solidFill>
                            <a:srgbClr val="000000"/>
                          </a:solidFill>
                          <a:effectLst/>
                        </a:rPr>
                        <a:t> disease prediction via CNN and Transfer learning</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lvl="0" algn="ctr">
                        <a:lnSpc>
                          <a:spcPct val="100000"/>
                        </a:lnSpc>
                        <a:spcBef>
                          <a:spcPts val="0"/>
                        </a:spcBef>
                        <a:spcAft>
                          <a:spcPts val="0"/>
                        </a:spcAft>
                        <a:buNone/>
                      </a:pPr>
                      <a:r>
                        <a:rPr lang="en-IN" sz="1600" b="0" i="0" u="none" strike="noStrike" noProof="0">
                          <a:solidFill>
                            <a:srgbClr val="000000"/>
                          </a:solidFill>
                          <a:effectLst/>
                          <a:latin typeface="Calibri"/>
                        </a:rPr>
                        <a:t>Marwa EL-</a:t>
                      </a:r>
                      <a:r>
                        <a:rPr lang="en-IN" sz="1600" b="0" i="0" u="none" strike="noStrike" noProof="0" err="1">
                          <a:solidFill>
                            <a:srgbClr val="000000"/>
                          </a:solidFill>
                          <a:effectLst/>
                          <a:latin typeface="Calibri"/>
                        </a:rPr>
                        <a:t>Geneedya</a:t>
                      </a:r>
                      <a:r>
                        <a:rPr lang="en-IN" sz="1600" b="0" i="0" u="none" strike="noStrike" noProof="0">
                          <a:solidFill>
                            <a:srgbClr val="000000"/>
                          </a:solidFill>
                          <a:effectLst/>
                          <a:latin typeface="Calibri"/>
                        </a:rPr>
                        <a:t>, Hossam El-Din Moustafa a, Fahmi Khalifa a</a:t>
                      </a:r>
                      <a:endParaRPr lang="en-IN" sz="1600"/>
                    </a:p>
                    <a:p>
                      <a:pPr lvl="0" algn="ctr">
                        <a:lnSpc>
                          <a:spcPct val="100000"/>
                        </a:lnSpc>
                        <a:spcBef>
                          <a:spcPts val="0"/>
                        </a:spcBef>
                        <a:spcAft>
                          <a:spcPts val="0"/>
                        </a:spcAft>
                        <a:buNone/>
                      </a:pPr>
                      <a:r>
                        <a:rPr lang="en-IN" sz="1600" b="0" i="0" u="none" strike="noStrike" noProof="0">
                          <a:solidFill>
                            <a:srgbClr val="000000"/>
                          </a:solidFill>
                          <a:effectLst/>
                          <a:latin typeface="Calibri"/>
                        </a:rPr>
                        <a:t>,Hatem Khater b</a:t>
                      </a:r>
                      <a:endParaRPr lang="en-IN" sz="1600"/>
                    </a:p>
                    <a:p>
                      <a:pPr marL="0" lvl="0" algn="ctr">
                        <a:buNone/>
                      </a:pPr>
                      <a:r>
                        <a:rPr lang="en-IN" sz="1600" b="0" i="0" u="none" strike="noStrike" noProof="0">
                          <a:solidFill>
                            <a:srgbClr val="000000"/>
                          </a:solidFill>
                          <a:effectLst/>
                          <a:latin typeface="Calibri"/>
                        </a:rPr>
                        <a:t>, Eman </a:t>
                      </a:r>
                      <a:r>
                        <a:rPr lang="en-IN" sz="1600" b="0" i="0" u="none" strike="noStrike" noProof="0" err="1">
                          <a:solidFill>
                            <a:srgbClr val="000000"/>
                          </a:solidFill>
                          <a:effectLst/>
                          <a:latin typeface="Calibri"/>
                        </a:rPr>
                        <a:t>AbdElhalim</a:t>
                      </a:r>
                      <a:endParaRPr lang="en-IN" sz="1600" err="1"/>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0" lvl="0" indent="0" algn="l" fontAlgn="ctr">
                        <a:lnSpc>
                          <a:spcPct val="100000"/>
                        </a:lnSpc>
                        <a:spcBef>
                          <a:spcPts val="0"/>
                        </a:spcBef>
                        <a:spcAft>
                          <a:spcPts val="0"/>
                        </a:spcAft>
                        <a:buClrTx/>
                        <a:buSzPts val="1400"/>
                        <a:buFont typeface="Arial"/>
                        <a:buChar char="•"/>
                      </a:pPr>
                      <a:r>
                        <a:rPr lang="en-IN" sz="1600" b="0" i="0" u="none" strike="noStrike" noProof="0">
                          <a:solidFill>
                            <a:srgbClr val="000000"/>
                          </a:solidFill>
                          <a:effectLst/>
                        </a:rPr>
                        <a:t>Their past review was based on OASIS-1,2 and 3 models and they wanted to improve the accuracy of the model.</a:t>
                      </a:r>
                      <a:endParaRPr lang="en-US" sz="1600"/>
                    </a:p>
                    <a:p>
                      <a:pPr marL="0" lvl="0" indent="0" algn="l">
                        <a:lnSpc>
                          <a:spcPct val="100000"/>
                        </a:lnSpc>
                        <a:spcBef>
                          <a:spcPts val="0"/>
                        </a:spcBef>
                        <a:spcAft>
                          <a:spcPts val="0"/>
                        </a:spcAft>
                        <a:buClrTx/>
                        <a:buSzPts val="1400"/>
                        <a:buFont typeface="Arial" panose="020B0604020202020204" pitchFamily="34" charset="0"/>
                        <a:buChar char="•"/>
                      </a:pPr>
                      <a:r>
                        <a:rPr lang="en-IN" sz="1600" b="0" i="0" u="none" strike="noStrike" noProof="0">
                          <a:solidFill>
                            <a:srgbClr val="000000"/>
                          </a:solidFill>
                          <a:effectLst/>
                        </a:rPr>
                        <a:t>CNN – Feature extraction</a:t>
                      </a:r>
                    </a:p>
                    <a:p>
                      <a:pPr marL="0" lvl="0" indent="0" algn="l">
                        <a:lnSpc>
                          <a:spcPct val="100000"/>
                        </a:lnSpc>
                        <a:spcBef>
                          <a:spcPts val="0"/>
                        </a:spcBef>
                        <a:spcAft>
                          <a:spcPts val="0"/>
                        </a:spcAft>
                        <a:buClrTx/>
                        <a:buSzPts val="1400"/>
                        <a:buFont typeface="Arial" panose="020B0604020202020204" pitchFamily="34" charset="0"/>
                        <a:buChar char="•"/>
                      </a:pPr>
                      <a:r>
                        <a:rPr lang="en-IN" sz="1600" b="0" i="0" u="none" strike="noStrike" noProof="0">
                          <a:solidFill>
                            <a:srgbClr val="000000"/>
                          </a:solidFill>
                          <a:effectLst/>
                        </a:rPr>
                        <a:t>TL – Hyper parameter tuning</a:t>
                      </a:r>
                    </a:p>
                    <a:p>
                      <a:pPr marL="0" lvl="0" indent="0" algn="l">
                        <a:lnSpc>
                          <a:spcPct val="100000"/>
                        </a:lnSpc>
                        <a:spcBef>
                          <a:spcPts val="0"/>
                        </a:spcBef>
                        <a:spcAft>
                          <a:spcPts val="0"/>
                        </a:spcAft>
                        <a:buClrTx/>
                        <a:buSzPts val="1400"/>
                        <a:buFont typeface="Arial" panose="020B0604020202020204" pitchFamily="34" charset="0"/>
                        <a:buChar char="•"/>
                      </a:pPr>
                      <a:r>
                        <a:rPr lang="en-IN" sz="1600" b="0" i="0" u="none" strike="noStrike" noProof="0">
                          <a:solidFill>
                            <a:srgbClr val="000000"/>
                          </a:solidFill>
                          <a:effectLst/>
                        </a:rPr>
                        <a:t>GAN – generate additional data</a:t>
                      </a:r>
                    </a:p>
                    <a:p>
                      <a:pPr marL="0" lvl="0" indent="0" algn="l">
                        <a:lnSpc>
                          <a:spcPct val="100000"/>
                        </a:lnSpc>
                        <a:spcBef>
                          <a:spcPts val="0"/>
                        </a:spcBef>
                        <a:spcAft>
                          <a:spcPts val="0"/>
                        </a:spcAft>
                        <a:buClrTx/>
                        <a:buSzPts val="1400"/>
                        <a:buFont typeface="Arial" panose="020B0604020202020204" pitchFamily="34" charset="0"/>
                        <a:buChar char="•"/>
                      </a:pPr>
                      <a:endParaRPr lang="en-IN" sz="1600" b="0" i="0" u="none" strike="noStrike" noProof="0">
                        <a:solidFill>
                          <a:srgbClr val="000000"/>
                        </a:solidFill>
                        <a:effectLst/>
                      </a:endParaRPr>
                    </a:p>
                    <a:p>
                      <a:pPr marL="283210" lvl="0" indent="-283210" algn="l">
                        <a:buClrTx/>
                        <a:buSzPts val="1400"/>
                        <a:buFont typeface="Arial" panose="020B0604020202020204" pitchFamily="34" charset="0"/>
                        <a:buChar char="•"/>
                      </a:pPr>
                      <a:endParaRPr lang="en-IN" sz="1600" b="0" i="0" u="none" strike="noStrike">
                        <a:solidFill>
                          <a:srgbClr val="000000"/>
                        </a:solidFill>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283210" indent="-283210" algn="l" fontAlgn="ctr">
                        <a:buClrTx/>
                        <a:buSzPts val="1400"/>
                        <a:buFont typeface="Arial" panose="020B0604020202020204" pitchFamily="34" charset="0"/>
                        <a:buChar char="•"/>
                      </a:pPr>
                      <a:r>
                        <a:rPr lang="en-IN" sz="1600" b="0" i="0" u="none" strike="noStrike">
                          <a:solidFill>
                            <a:srgbClr val="000000"/>
                          </a:solidFill>
                          <a:effectLst/>
                          <a:latin typeface="Calibri"/>
                        </a:rPr>
                        <a:t>Uses CNN , Transfer Learning and Generative Adversarial Networks to improve the accuracy by almost 40.1% and tested among 3 datasets to allow generalization</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283210" indent="-283210" algn="l" fontAlgn="ctr">
                        <a:buClrTx/>
                        <a:buSzPts val="1400"/>
                        <a:buFont typeface="Arial" panose="020B0604020202020204" pitchFamily="34" charset="0"/>
                        <a:buChar char="•"/>
                      </a:pPr>
                      <a:r>
                        <a:rPr lang="en-IN" sz="1600" b="0" i="0" u="none" strike="noStrike">
                          <a:solidFill>
                            <a:srgbClr val="000000"/>
                          </a:solidFill>
                          <a:effectLst/>
                          <a:latin typeface="Calibri"/>
                        </a:rPr>
                        <a:t>No proper cross validation.</a:t>
                      </a:r>
                    </a:p>
                    <a:p>
                      <a:pPr marL="283210" lvl="0" indent="-283210" algn="l">
                        <a:buClrTx/>
                        <a:buSzPts val="1400"/>
                        <a:buFont typeface="Arial" panose="020B0604020202020204" pitchFamily="34" charset="0"/>
                        <a:buChar char="•"/>
                      </a:pPr>
                      <a:r>
                        <a:rPr lang="en-IN" sz="1600" b="0" i="0" u="none" strike="noStrike">
                          <a:solidFill>
                            <a:srgbClr val="000000"/>
                          </a:solidFill>
                          <a:effectLst/>
                          <a:latin typeface="Calibri"/>
                        </a:rPr>
                        <a:t>Ignored imbalance data</a:t>
                      </a:r>
                    </a:p>
                    <a:p>
                      <a:pPr marL="283210" lvl="0" indent="-283210" algn="l">
                        <a:buClrTx/>
                        <a:buSzPts val="1400"/>
                        <a:buFont typeface="Arial" panose="020B0604020202020204" pitchFamily="34" charset="0"/>
                        <a:buChar char="•"/>
                      </a:pPr>
                      <a:r>
                        <a:rPr lang="en-IN" sz="1600" b="0" i="0" u="none" strike="noStrike">
                          <a:solidFill>
                            <a:srgbClr val="000000"/>
                          </a:solidFill>
                          <a:effectLst/>
                          <a:latin typeface="Calibri"/>
                        </a:rPr>
                        <a:t>No data augmentation</a:t>
                      </a:r>
                    </a:p>
                    <a:p>
                      <a:pPr marL="283210" lvl="0" indent="-283210" algn="l">
                        <a:buClrTx/>
                        <a:buSzPts val="1400"/>
                        <a:buFont typeface="Arial" panose="020B0604020202020204" pitchFamily="34" charset="0"/>
                        <a:buChar char="•"/>
                      </a:pPr>
                      <a:r>
                        <a:rPr lang="en-IN" sz="1600" b="0" i="0" u="none" strike="noStrike">
                          <a:solidFill>
                            <a:srgbClr val="000000"/>
                          </a:solidFill>
                          <a:effectLst/>
                          <a:latin typeface="Calibri"/>
                        </a:rPr>
                        <a:t>Bias by using GAN data</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283210" indent="-283210" algn="l" fontAlgn="ctr">
                        <a:buClrTx/>
                        <a:buSzPts val="1400"/>
                        <a:buFont typeface="Arial" panose="020B0604020202020204" pitchFamily="34" charset="0"/>
                        <a:buChar char="•"/>
                      </a:pPr>
                      <a:r>
                        <a:rPr lang="en-IN" sz="1600" b="0" i="0" u="none" strike="noStrike">
                          <a:solidFill>
                            <a:srgbClr val="000000"/>
                          </a:solidFill>
                          <a:effectLst/>
                          <a:latin typeface="Calibri"/>
                        </a:rPr>
                        <a:t>Limited use of dataset(worked on only partial dataset)</a:t>
                      </a:r>
                    </a:p>
                    <a:p>
                      <a:pPr marL="283210" lvl="0" indent="-283210" algn="l">
                        <a:buClrTx/>
                        <a:buSzPts val="1400"/>
                        <a:buFont typeface="Arial" panose="020B0604020202020204" pitchFamily="34" charset="0"/>
                        <a:buChar char="•"/>
                      </a:pPr>
                      <a:r>
                        <a:rPr lang="en-IN" sz="1600" b="0" i="0" u="none" strike="noStrike">
                          <a:solidFill>
                            <a:srgbClr val="000000"/>
                          </a:solidFill>
                          <a:effectLst/>
                          <a:latin typeface="Calibri"/>
                        </a:rPr>
                        <a:t>No data augmentation</a:t>
                      </a:r>
                    </a:p>
                    <a:p>
                      <a:pPr marL="283210" lvl="0" indent="-283210" algn="l">
                        <a:buClrTx/>
                        <a:buSzPts val="1400"/>
                        <a:buFont typeface="Arial" panose="020B0604020202020204" pitchFamily="34" charset="0"/>
                        <a:buChar char="•"/>
                      </a:pPr>
                      <a:r>
                        <a:rPr lang="en-IN" sz="1600" b="0" i="0" u="none" strike="noStrike">
                          <a:solidFill>
                            <a:srgbClr val="000000"/>
                          </a:solidFill>
                          <a:effectLst/>
                          <a:latin typeface="Calibri"/>
                        </a:rPr>
                        <a:t>Only single model is trained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extLst>
                  <a:ext uri="{0D108BD9-81ED-4DB2-BD59-A6C34878D82A}">
                    <a16:rowId xmlns:a16="http://schemas.microsoft.com/office/drawing/2014/main" val="2947141293"/>
                  </a:ext>
                </a:extLst>
              </a:tr>
              <a:tr h="3344291">
                <a:tc>
                  <a:txBody>
                    <a:bodyPr/>
                    <a:lstStyle/>
                    <a:p>
                      <a:pPr marL="0" algn="ctr" fontAlgn="ctr">
                        <a:buNone/>
                      </a:pPr>
                      <a:r>
                        <a:rPr lang="en-IN" sz="1600" b="0" i="0" u="none" strike="noStrike">
                          <a:solidFill>
                            <a:srgbClr val="000000"/>
                          </a:solidFill>
                          <a:effectLst/>
                          <a:latin typeface="Times New Roman"/>
                        </a:rPr>
                        <a:t>2</a:t>
                      </a:r>
                      <a:endParaRPr lang="en-IN" sz="1600" b="0" i="0" u="none" strike="noStrike">
                        <a:effectLst/>
                        <a:latin typeface="Times New Roman"/>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0" algn="ctr" fontAlgn="ctr">
                        <a:buNone/>
                      </a:pPr>
                      <a:r>
                        <a:rPr lang="en-IN" sz="1600" b="0" i="0" u="none" strike="noStrike">
                          <a:solidFill>
                            <a:srgbClr val="000000"/>
                          </a:solidFill>
                          <a:effectLst/>
                          <a:latin typeface="Calibri"/>
                        </a:rPr>
                        <a:t>Deep-</a:t>
                      </a:r>
                      <a:r>
                        <a:rPr lang="en-IN" sz="1600" b="0" i="0" u="none" strike="noStrike" err="1">
                          <a:solidFill>
                            <a:srgbClr val="000000"/>
                          </a:solidFill>
                          <a:effectLst/>
                          <a:latin typeface="Calibri"/>
                        </a:rPr>
                        <a:t>learining</a:t>
                      </a:r>
                      <a:r>
                        <a:rPr lang="en-IN" sz="1600" b="0" i="0" u="none" strike="noStrike">
                          <a:solidFill>
                            <a:srgbClr val="000000"/>
                          </a:solidFill>
                          <a:effectLst/>
                          <a:latin typeface="Calibri"/>
                        </a:rPr>
                        <a:t> approach for early detection of </a:t>
                      </a:r>
                      <a:r>
                        <a:rPr lang="en-IN" sz="1600" b="0" i="0" u="none" strike="noStrike" err="1">
                          <a:solidFill>
                            <a:srgbClr val="000000"/>
                          </a:solidFill>
                          <a:effectLst/>
                          <a:latin typeface="Calibri"/>
                        </a:rPr>
                        <a:t>alzheimer's</a:t>
                      </a:r>
                      <a:r>
                        <a:rPr lang="en-IN" sz="1600" b="0" i="0" u="none" strike="noStrike">
                          <a:solidFill>
                            <a:srgbClr val="000000"/>
                          </a:solidFill>
                          <a:effectLst/>
                          <a:latin typeface="Calibri"/>
                        </a:rPr>
                        <a:t> disease</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0" lvl="0" algn="ctr">
                        <a:buNone/>
                      </a:pPr>
                      <a:r>
                        <a:rPr lang="en-IN" sz="1600" b="0" i="0" u="none" strike="noStrike" noProof="0">
                          <a:solidFill>
                            <a:srgbClr val="000000"/>
                          </a:solidFill>
                          <a:effectLst/>
                          <a:latin typeface="Calibri"/>
                        </a:rPr>
                        <a:t>Kwok Tai Chui, Brij B. Gupta, Wadee Alhalabi, Fatma Salih Alzahrani</a:t>
                      </a:r>
                    </a:p>
                    <a:p>
                      <a:pPr marL="0" lvl="0" algn="ctr">
                        <a:buNone/>
                      </a:pPr>
                      <a:r>
                        <a:rPr lang="en-IN" sz="1600" b="0" i="0" u="none" strike="noStrike" noProof="0">
                          <a:solidFill>
                            <a:srgbClr val="000000"/>
                          </a:solidFill>
                          <a:effectLst/>
                          <a:latin typeface="Calibri"/>
                        </a:rPr>
                        <a:t>2022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283210" indent="-283210" algn="l" fontAlgn="ctr">
                        <a:buClrTx/>
                        <a:buSzPts val="1400"/>
                        <a:buFont typeface="Arial" panose="020B0604020202020204" pitchFamily="34" charset="0"/>
                        <a:buChar char="•"/>
                      </a:pPr>
                      <a:r>
                        <a:rPr lang="en-IN" sz="1600" b="0" i="0" u="none" strike="noStrike">
                          <a:solidFill>
                            <a:srgbClr val="000000"/>
                          </a:solidFill>
                          <a:effectLst/>
                          <a:latin typeface="Calibri"/>
                        </a:rPr>
                        <a:t>CNN – Custom 2D and 3D</a:t>
                      </a:r>
                    </a:p>
                    <a:p>
                      <a:pPr marL="283210" lvl="0" indent="-283210" algn="l">
                        <a:buClrTx/>
                        <a:buSzPts val="1400"/>
                        <a:buFont typeface="Arial" panose="020B0604020202020204" pitchFamily="34" charset="0"/>
                        <a:buChar char="•"/>
                      </a:pPr>
                      <a:r>
                        <a:rPr lang="en-IN" sz="1600" b="0" i="0" u="none" strike="noStrike">
                          <a:solidFill>
                            <a:srgbClr val="000000"/>
                          </a:solidFill>
                          <a:effectLst/>
                          <a:latin typeface="Calibri"/>
                        </a:rPr>
                        <a:t>Pretrained VGG19 – Transfer learning</a:t>
                      </a:r>
                    </a:p>
                    <a:p>
                      <a:pPr marL="283210" lvl="0" indent="-283210" algn="l">
                        <a:buClrTx/>
                        <a:buSzPts val="1400"/>
                        <a:buFont typeface="Arial" panose="020B0604020202020204" pitchFamily="34" charset="0"/>
                        <a:buChar char="•"/>
                      </a:pPr>
                      <a:r>
                        <a:rPr lang="en-IN" sz="1600" b="0" i="0" u="none" strike="noStrike">
                          <a:solidFill>
                            <a:srgbClr val="000000"/>
                          </a:solidFill>
                          <a:effectLst/>
                          <a:latin typeface="Calibri"/>
                        </a:rPr>
                        <a:t>Approach used(improves performance)</a:t>
                      </a:r>
                    </a:p>
                    <a:p>
                      <a:pPr marL="283210" lvl="0" indent="-283210" algn="l">
                        <a:buClrTx/>
                        <a:buSzPts val="1400"/>
                        <a:buFont typeface="Arial" panose="020B0604020202020204" pitchFamily="34" charset="0"/>
                        <a:buChar char="•"/>
                      </a:pPr>
                      <a:r>
                        <a:rPr lang="en-IN" sz="1600" b="0" i="0" u="none" strike="noStrike">
                          <a:solidFill>
                            <a:srgbClr val="000000"/>
                          </a:solidFill>
                          <a:effectLst/>
                          <a:latin typeface="Calibri"/>
                        </a:rPr>
                        <a:t>2D-M21c – 93.6%</a:t>
                      </a:r>
                    </a:p>
                    <a:p>
                      <a:pPr marL="283210" lvl="0" indent="-283210" algn="l">
                        <a:buClrTx/>
                        <a:buSzPts val="1400"/>
                        <a:buFont typeface="Arial" panose="020B0604020202020204" pitchFamily="34" charset="0"/>
                        <a:buChar char="•"/>
                      </a:pPr>
                      <a:r>
                        <a:rPr lang="en-IN" sz="1600" b="0" i="0" u="none" strike="noStrike">
                          <a:solidFill>
                            <a:srgbClr val="000000"/>
                          </a:solidFill>
                          <a:effectLst/>
                          <a:latin typeface="Calibri"/>
                        </a:rPr>
                        <a:t>3D-M21c – 95.17%</a:t>
                      </a:r>
                    </a:p>
                    <a:p>
                      <a:pPr marL="283210" lvl="0" indent="-283210" algn="l">
                        <a:buClrTx/>
                        <a:buSzPts val="1400"/>
                        <a:buFont typeface="Arial" panose="020B0604020202020204" pitchFamily="34" charset="0"/>
                        <a:buChar char="•"/>
                      </a:pPr>
                      <a:r>
                        <a:rPr lang="en-IN" sz="1600" b="0" i="0" u="none" strike="noStrike">
                          <a:solidFill>
                            <a:srgbClr val="000000"/>
                          </a:solidFill>
                          <a:effectLst/>
                          <a:latin typeface="Calibri"/>
                        </a:rPr>
                        <a:t>Finetune – 97.0%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283210" indent="-283210" algn="l" fontAlgn="ctr">
                        <a:buClrTx/>
                        <a:buSzPts val="1400"/>
                        <a:buFont typeface="Arial" panose="020B0604020202020204" pitchFamily="34" charset="0"/>
                        <a:buChar char="•"/>
                      </a:pPr>
                      <a:r>
                        <a:rPr lang="en-IN" sz="1600" b="0" i="0" u="none" strike="noStrike" noProof="0">
                          <a:solidFill>
                            <a:srgbClr val="000000"/>
                          </a:solidFill>
                          <a:effectLst/>
                          <a:latin typeface="Calibri"/>
                        </a:rPr>
                        <a:t>Uses CNN with Transfer Learning (TL) and GAN for AD detection. Fine-tunes hyperparameters using OASIS datasets. Addresses class imbalance with GAN-generated samples. Achieves up to 97.9% accuracy.</a:t>
                      </a:r>
                      <a:endParaRPr lang="en-IN" sz="1600" b="0" i="0" u="none" strike="noStrike" noProof="0">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283210" indent="-283210" algn="l" fontAlgn="ctr">
                        <a:buClrTx/>
                        <a:buSzPts val="1400"/>
                        <a:buFont typeface="Arial" panose="020B0604020202020204" pitchFamily="34" charset="0"/>
                        <a:buChar char="•"/>
                      </a:pPr>
                      <a:r>
                        <a:rPr lang="en-IN" sz="1600" b="0" i="0" u="none" strike="noStrike">
                          <a:solidFill>
                            <a:srgbClr val="000000"/>
                          </a:solidFill>
                          <a:effectLst/>
                          <a:latin typeface="Calibri"/>
                        </a:rPr>
                        <a:t>Oversampling </a:t>
                      </a:r>
                      <a:endParaRPr lang="en-US" sz="1600"/>
                    </a:p>
                    <a:p>
                      <a:pPr marL="283210" lvl="0" indent="-283210" algn="l">
                        <a:buClrTx/>
                        <a:buSzPts val="1400"/>
                        <a:buFont typeface="Arial" panose="020B0604020202020204" pitchFamily="34" charset="0"/>
                        <a:buChar char="•"/>
                      </a:pPr>
                      <a:r>
                        <a:rPr lang="en-IN" sz="1600" b="0" i="0" u="none" strike="noStrike">
                          <a:solidFill>
                            <a:srgbClr val="000000"/>
                          </a:solidFill>
                          <a:effectLst/>
                          <a:latin typeface="Calibri"/>
                        </a:rPr>
                        <a:t>ADNI – only dataset used that has very limited features</a:t>
                      </a:r>
                      <a:endParaRPr lang="en-IN" sz="1600"/>
                    </a:p>
                    <a:p>
                      <a:pPr marL="283210" lvl="0" indent="-283210" algn="l">
                        <a:buClrTx/>
                        <a:buSzPts val="1400"/>
                        <a:buFont typeface="Arial" panose="020B0604020202020204" pitchFamily="34" charset="0"/>
                        <a:buChar char="•"/>
                      </a:pPr>
                      <a:r>
                        <a:rPr lang="en-IN" sz="1600" b="0" i="0" u="none" strike="noStrike">
                          <a:solidFill>
                            <a:srgbClr val="000000"/>
                          </a:solidFill>
                          <a:effectLst/>
                          <a:latin typeface="Calibri"/>
                        </a:rPr>
                        <a:t>Uses pretrained models</a:t>
                      </a:r>
                      <a:endParaRPr lang="en-IN" sz="1600">
                        <a:latin typeface="Calibri"/>
                      </a:endParaRPr>
                    </a:p>
                    <a:p>
                      <a:pPr marL="283210" lvl="0" indent="-283210" algn="l">
                        <a:buClrTx/>
                        <a:buSzPts val="1400"/>
                        <a:buFont typeface="Arial" panose="020B0604020202020204" pitchFamily="34" charset="0"/>
                        <a:buChar char="•"/>
                      </a:pPr>
                      <a:r>
                        <a:rPr lang="en-IN" sz="1600" b="0" i="0" u="none" strike="noStrike">
                          <a:solidFill>
                            <a:srgbClr val="000000"/>
                          </a:solidFill>
                          <a:effectLst/>
                          <a:latin typeface="Calibri"/>
                        </a:rPr>
                        <a:t>No subject level splitting</a:t>
                      </a:r>
                      <a:endParaRPr lang="en-US" sz="160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283210" indent="-283210" algn="l" fontAlgn="ctr">
                        <a:buClrTx/>
                        <a:buSzPts val="1400"/>
                        <a:buFont typeface="Arial" panose="020B0604020202020204" pitchFamily="34" charset="0"/>
                        <a:buChar char="•"/>
                      </a:pPr>
                      <a:r>
                        <a:rPr lang="en-IN" sz="1600" b="0" i="0" u="none" strike="noStrike" noProof="0">
                          <a:solidFill>
                            <a:srgbClr val="000000"/>
                          </a:solidFill>
                          <a:effectLst/>
                          <a:latin typeface="Calibri"/>
                        </a:rPr>
                        <a:t>No hybrid approach combining traditional ML (e.g., </a:t>
                      </a:r>
                      <a:r>
                        <a:rPr lang="en-IN" sz="1600" b="0" i="0" u="none" strike="noStrike" noProof="0" err="1">
                          <a:solidFill>
                            <a:srgbClr val="000000"/>
                          </a:solidFill>
                          <a:effectLst/>
                          <a:latin typeface="Calibri"/>
                        </a:rPr>
                        <a:t>XGBoost</a:t>
                      </a:r>
                      <a:r>
                        <a:rPr lang="en-IN" sz="1600" b="0" i="0" u="none" strike="noStrike" noProof="0">
                          <a:solidFill>
                            <a:srgbClr val="000000"/>
                          </a:solidFill>
                          <a:effectLst/>
                          <a:latin typeface="Calibri"/>
                        </a:rPr>
                        <a:t>, SVM). No explicit comparison with transformer models. Focuses on MRI data, lacks multimodal fusion.</a:t>
                      </a:r>
                      <a:endParaRPr lang="en-IN" sz="1600" b="0" i="0" u="none" strike="noStrike">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extLst>
                  <a:ext uri="{0D108BD9-81ED-4DB2-BD59-A6C34878D82A}">
                    <a16:rowId xmlns:a16="http://schemas.microsoft.com/office/drawing/2014/main" val="3528325342"/>
                  </a:ext>
                </a:extLst>
              </a:tr>
            </a:tbl>
          </a:graphicData>
        </a:graphic>
      </p:graphicFrame>
    </p:spTree>
    <p:extLst>
      <p:ext uri="{BB962C8B-B14F-4D97-AF65-F5344CB8AC3E}">
        <p14:creationId xmlns:p14="http://schemas.microsoft.com/office/powerpoint/2010/main" val="401216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CC4F5-CEE1-0311-85FD-103CC9C9F3A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E37B16F-49B3-8BAE-05CF-9CFD8AE9BE4E}"/>
              </a:ext>
            </a:extLst>
          </p:cNvPr>
          <p:cNvGraphicFramePr>
            <a:graphicFrameLocks noGrp="1"/>
          </p:cNvGraphicFramePr>
          <p:nvPr>
            <p:extLst>
              <p:ext uri="{D42A27DB-BD31-4B8C-83A1-F6EECF244321}">
                <p14:modId xmlns:p14="http://schemas.microsoft.com/office/powerpoint/2010/main" val="1035189591"/>
              </p:ext>
            </p:extLst>
          </p:nvPr>
        </p:nvGraphicFramePr>
        <p:xfrm>
          <a:off x="0" y="0"/>
          <a:ext cx="12191990" cy="6901307"/>
        </p:xfrm>
        <a:graphic>
          <a:graphicData uri="http://schemas.openxmlformats.org/drawingml/2006/table">
            <a:tbl>
              <a:tblPr firstRow="1" bandRow="1">
                <a:tableStyleId>{5C22544A-7EE6-4342-B048-85BDC9FD1C3A}</a:tableStyleId>
              </a:tblPr>
              <a:tblGrid>
                <a:gridCol w="406824">
                  <a:extLst>
                    <a:ext uri="{9D8B030D-6E8A-4147-A177-3AD203B41FA5}">
                      <a16:colId xmlns:a16="http://schemas.microsoft.com/office/drawing/2014/main" val="3800937911"/>
                    </a:ext>
                  </a:extLst>
                </a:gridCol>
                <a:gridCol w="1258611">
                  <a:extLst>
                    <a:ext uri="{9D8B030D-6E8A-4147-A177-3AD203B41FA5}">
                      <a16:colId xmlns:a16="http://schemas.microsoft.com/office/drawing/2014/main" val="1586004216"/>
                    </a:ext>
                  </a:extLst>
                </a:gridCol>
                <a:gridCol w="1576551">
                  <a:extLst>
                    <a:ext uri="{9D8B030D-6E8A-4147-A177-3AD203B41FA5}">
                      <a16:colId xmlns:a16="http://schemas.microsoft.com/office/drawing/2014/main" val="852439468"/>
                    </a:ext>
                  </a:extLst>
                </a:gridCol>
                <a:gridCol w="2509343">
                  <a:extLst>
                    <a:ext uri="{9D8B030D-6E8A-4147-A177-3AD203B41FA5}">
                      <a16:colId xmlns:a16="http://schemas.microsoft.com/office/drawing/2014/main" val="3549043936"/>
                    </a:ext>
                  </a:extLst>
                </a:gridCol>
                <a:gridCol w="2359715">
                  <a:extLst>
                    <a:ext uri="{9D8B030D-6E8A-4147-A177-3AD203B41FA5}">
                      <a16:colId xmlns:a16="http://schemas.microsoft.com/office/drawing/2014/main" val="1375147351"/>
                    </a:ext>
                  </a:extLst>
                </a:gridCol>
                <a:gridCol w="1891861">
                  <a:extLst>
                    <a:ext uri="{9D8B030D-6E8A-4147-A177-3AD203B41FA5}">
                      <a16:colId xmlns:a16="http://schemas.microsoft.com/office/drawing/2014/main" val="3341324341"/>
                    </a:ext>
                  </a:extLst>
                </a:gridCol>
                <a:gridCol w="2189085">
                  <a:extLst>
                    <a:ext uri="{9D8B030D-6E8A-4147-A177-3AD203B41FA5}">
                      <a16:colId xmlns:a16="http://schemas.microsoft.com/office/drawing/2014/main" val="811074785"/>
                    </a:ext>
                  </a:extLst>
                </a:gridCol>
              </a:tblGrid>
              <a:tr h="1109091">
                <a:tc>
                  <a:txBody>
                    <a:bodyPr/>
                    <a:lstStyle/>
                    <a:p>
                      <a:pPr marL="0" algn="ctr" fontAlgn="t">
                        <a:buNone/>
                      </a:pPr>
                      <a:r>
                        <a:rPr lang="en-IN" sz="1600" b="1" i="0" u="none" strike="noStrike">
                          <a:solidFill>
                            <a:srgbClr val="FFFFFF"/>
                          </a:solidFill>
                          <a:effectLst/>
                          <a:latin typeface="Calibri"/>
                        </a:rPr>
                        <a:t>SL No.</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600" b="1" i="0" u="none" strike="noStrike">
                          <a:solidFill>
                            <a:srgbClr val="FFFFFF"/>
                          </a:solidFill>
                          <a:effectLst/>
                          <a:latin typeface="Calibri"/>
                        </a:rPr>
                        <a:t>Title</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algn="ctr" fontAlgn="t">
                        <a:buNone/>
                      </a:pPr>
                      <a:r>
                        <a:rPr lang="en-IN" sz="1600" b="1" i="0" u="none" strike="noStrike">
                          <a:solidFill>
                            <a:srgbClr val="FFFFFF"/>
                          </a:solidFill>
                          <a:effectLst/>
                          <a:latin typeface="Calibri"/>
                        </a:rPr>
                        <a:t>Author/</a:t>
                      </a:r>
                      <a:endParaRPr lang="en-IN" sz="1600" b="0" i="0" u="none" strike="noStrike">
                        <a:effectLst/>
                        <a:latin typeface="Calibri"/>
                      </a:endParaRPr>
                    </a:p>
                    <a:p>
                      <a:pPr marL="0" algn="ctr" fontAlgn="t">
                        <a:buNone/>
                      </a:pPr>
                      <a:r>
                        <a:rPr lang="en-IN" sz="1600" b="1" i="0" u="none" strike="noStrike">
                          <a:solidFill>
                            <a:srgbClr val="FFFFFF"/>
                          </a:solidFill>
                          <a:effectLst/>
                          <a:latin typeface="Calibri"/>
                        </a:rPr>
                        <a:t>Journal </a:t>
                      </a:r>
                      <a:endParaRPr lang="en-IN" sz="1600" b="0" i="0" u="none" strike="noStrike">
                        <a:effectLst/>
                        <a:latin typeface="Calibri"/>
                      </a:endParaRPr>
                    </a:p>
                    <a:p>
                      <a:pPr marL="0" algn="ctr" fontAlgn="t">
                        <a:buNone/>
                      </a:pPr>
                      <a:r>
                        <a:rPr lang="en-IN" sz="1600" b="1" i="0" u="none" strike="noStrike">
                          <a:solidFill>
                            <a:srgbClr val="FFFFFF"/>
                          </a:solidFill>
                          <a:effectLst/>
                          <a:latin typeface="Calibri"/>
                        </a:rPr>
                        <a:t>year</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600" b="1" i="0" u="none" strike="noStrike">
                          <a:solidFill>
                            <a:srgbClr val="FFFFFF"/>
                          </a:solidFill>
                          <a:effectLst/>
                          <a:latin typeface="Calibri"/>
                        </a:rPr>
                        <a:t>Methodology</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600" b="1" i="0" u="none" strike="noStrike">
                          <a:solidFill>
                            <a:srgbClr val="FFFFFF"/>
                          </a:solidFill>
                          <a:effectLst/>
                          <a:latin typeface="Calibri"/>
                        </a:rPr>
                        <a:t>Merits </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rtl="0" eaLnBrk="1" fontAlgn="auto" latinLnBrk="0" hangingPunct="1">
                        <a:buNone/>
                      </a:pPr>
                      <a:r>
                        <a:rPr lang="en-IN" sz="1600" b="1" i="0" u="none" strike="noStrike">
                          <a:solidFill>
                            <a:srgbClr val="FFFFFF"/>
                          </a:solidFill>
                          <a:effectLst/>
                          <a:latin typeface="Calibri"/>
                        </a:rPr>
                        <a:t>Demerits</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600" b="1" i="0" u="none" strike="noStrike">
                          <a:solidFill>
                            <a:srgbClr val="FFFFFF"/>
                          </a:solidFill>
                          <a:effectLst/>
                          <a:latin typeface="Calibri"/>
                        </a:rPr>
                        <a:t>Research Gap</a:t>
                      </a:r>
                      <a:endParaRPr lang="en-IN" sz="16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extLst>
                  <a:ext uri="{0D108BD9-81ED-4DB2-BD59-A6C34878D82A}">
                    <a16:rowId xmlns:a16="http://schemas.microsoft.com/office/drawing/2014/main" val="1402804233"/>
                  </a:ext>
                </a:extLst>
              </a:tr>
              <a:tr h="2404618">
                <a:tc>
                  <a:txBody>
                    <a:bodyPr/>
                    <a:lstStyle/>
                    <a:p>
                      <a:pPr marL="0" algn="ctr" fontAlgn="ctr">
                        <a:buNone/>
                      </a:pPr>
                      <a:r>
                        <a:rPr lang="en-IN" sz="1600" b="0" i="0" u="none" strike="noStrike">
                          <a:solidFill>
                            <a:srgbClr val="000000"/>
                          </a:solidFill>
                          <a:effectLst/>
                          <a:latin typeface="Times New Roman"/>
                        </a:rPr>
                        <a:t>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0" lvl="0" algn="ctr">
                        <a:buNone/>
                      </a:pPr>
                      <a:r>
                        <a:rPr lang="en-IN" sz="1600" b="0" i="0" u="none" strike="noStrike" noProof="0">
                          <a:solidFill>
                            <a:srgbClr val="000000"/>
                          </a:solidFill>
                          <a:effectLst/>
                        </a:rPr>
                        <a:t>MRI based deep learning approach for accurate detection of Alzheimer’s disease</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lvl="0" algn="l">
                        <a:lnSpc>
                          <a:spcPct val="100000"/>
                        </a:lnSpc>
                        <a:spcBef>
                          <a:spcPts val="0"/>
                        </a:spcBef>
                        <a:spcAft>
                          <a:spcPts val="0"/>
                        </a:spcAft>
                        <a:buNone/>
                      </a:pPr>
                      <a:r>
                        <a:rPr lang="en-IN" sz="1600" b="0" i="0" u="none" strike="noStrike" noProof="0">
                          <a:latin typeface="Calibri"/>
                        </a:rPr>
                        <a:t>Marwa EL-</a:t>
                      </a:r>
                      <a:r>
                        <a:rPr lang="en-IN" sz="1600" b="0" i="0" u="none" strike="noStrike" noProof="0" err="1">
                          <a:latin typeface="Calibri"/>
                        </a:rPr>
                        <a:t>Geneedy</a:t>
                      </a:r>
                      <a:r>
                        <a:rPr lang="en-IN" sz="1600" b="0" i="0" u="none" strike="noStrike" noProof="0">
                          <a:latin typeface="Calibri"/>
                        </a:rPr>
                        <a:t> a, , Hossam El-Din Moustafa a , Fahmi Khalifa a , Hatem Khater b , Eman </a:t>
                      </a:r>
                      <a:r>
                        <a:rPr lang="en-IN" sz="1600" b="0" i="0" u="none" strike="noStrike" noProof="0" err="1">
                          <a:latin typeface="Calibri"/>
                        </a:rPr>
                        <a:t>AbdElhalim</a:t>
                      </a:r>
                      <a:r>
                        <a:rPr lang="en-IN" sz="1600" b="0" i="0" u="none" strike="noStrike" noProof="0">
                          <a:latin typeface="Calibri"/>
                        </a:rPr>
                        <a:t>  2022</a:t>
                      </a:r>
                      <a:endParaRPr lang="en-US" sz="160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0" lvl="0" indent="0" algn="l" fontAlgn="ctr">
                        <a:lnSpc>
                          <a:spcPct val="100000"/>
                        </a:lnSpc>
                        <a:spcBef>
                          <a:spcPts val="0"/>
                        </a:spcBef>
                        <a:spcAft>
                          <a:spcPts val="0"/>
                        </a:spcAft>
                        <a:buClrTx/>
                        <a:buSzPts val="1400"/>
                        <a:buFont typeface="Arial"/>
                        <a:buChar char="•"/>
                      </a:pPr>
                      <a:r>
                        <a:rPr lang="en-US" sz="1600" b="0" i="0" u="none" strike="noStrike" noProof="0">
                          <a:solidFill>
                            <a:srgbClr val="000000"/>
                          </a:solidFill>
                          <a:effectLst/>
                          <a:latin typeface="Calibri"/>
                        </a:rPr>
                        <a:t>Used T1 – Weighted MRI scans</a:t>
                      </a:r>
                    </a:p>
                    <a:p>
                      <a:pPr marL="0" lvl="0" indent="0" algn="l" fontAlgn="ctr">
                        <a:lnSpc>
                          <a:spcPct val="100000"/>
                        </a:lnSpc>
                        <a:spcBef>
                          <a:spcPts val="0"/>
                        </a:spcBef>
                        <a:spcAft>
                          <a:spcPts val="0"/>
                        </a:spcAft>
                        <a:buClrTx/>
                        <a:buSzPts val="1400"/>
                        <a:buFont typeface="Arial"/>
                        <a:buChar char="•"/>
                      </a:pPr>
                      <a:r>
                        <a:rPr lang="en-US" sz="1600" b="0" i="0" u="none" strike="noStrike" noProof="0">
                          <a:solidFill>
                            <a:srgbClr val="000000"/>
                          </a:solidFill>
                          <a:effectLst/>
                          <a:latin typeface="Calibri"/>
                        </a:rPr>
                        <a:t>Used oasis 3 dataset – 6400 images</a:t>
                      </a:r>
                      <a:r>
                        <a:rPr lang="en-IN" sz="1600" b="0" i="0" u="none" strike="noStrike" noProof="0">
                          <a:solidFill>
                            <a:srgbClr val="000000"/>
                          </a:solidFill>
                          <a:effectLst/>
                          <a:latin typeface="Calibri"/>
                        </a:rPr>
                        <a:t>.</a:t>
                      </a:r>
                    </a:p>
                    <a:p>
                      <a:pPr marL="0" lvl="0" indent="0" algn="l" fontAlgn="ctr">
                        <a:lnSpc>
                          <a:spcPct val="100000"/>
                        </a:lnSpc>
                        <a:spcBef>
                          <a:spcPts val="0"/>
                        </a:spcBef>
                        <a:spcAft>
                          <a:spcPts val="0"/>
                        </a:spcAft>
                        <a:buClrTx/>
                        <a:buSzPts val="1400"/>
                        <a:buFont typeface="Arial"/>
                        <a:buChar char="•"/>
                      </a:pPr>
                      <a:r>
                        <a:rPr lang="en-IN" sz="1600" b="0" i="0" u="none" strike="noStrike" noProof="0">
                          <a:solidFill>
                            <a:srgbClr val="000000"/>
                          </a:solidFill>
                          <a:effectLst/>
                          <a:latin typeface="Calibri"/>
                        </a:rPr>
                        <a:t>Data augmentation – horizontal flipping</a:t>
                      </a:r>
                    </a:p>
                    <a:p>
                      <a:pPr marL="0" lvl="0" indent="0" algn="l" fontAlgn="ctr">
                        <a:lnSpc>
                          <a:spcPct val="100000"/>
                        </a:lnSpc>
                        <a:spcBef>
                          <a:spcPts val="0"/>
                        </a:spcBef>
                        <a:spcAft>
                          <a:spcPts val="0"/>
                        </a:spcAft>
                        <a:buClrTx/>
                        <a:buSzPts val="1400"/>
                        <a:buFont typeface="Arial"/>
                        <a:buChar char="•"/>
                      </a:pPr>
                      <a:r>
                        <a:rPr lang="en-US" sz="1600" b="0" i="0" u="none" strike="noStrike" noProof="0">
                          <a:solidFill>
                            <a:srgbClr val="000000"/>
                          </a:solidFill>
                          <a:effectLst/>
                          <a:latin typeface="Calibri"/>
                        </a:rPr>
                        <a:t>5 2D CNN layers and max pooling of dropout layers.</a:t>
                      </a:r>
                    </a:p>
                    <a:p>
                      <a:pPr marL="0" lvl="0" indent="0" algn="l" fontAlgn="ctr">
                        <a:lnSpc>
                          <a:spcPct val="100000"/>
                        </a:lnSpc>
                        <a:spcBef>
                          <a:spcPts val="0"/>
                        </a:spcBef>
                        <a:spcAft>
                          <a:spcPts val="0"/>
                        </a:spcAft>
                        <a:buClrTx/>
                        <a:buSzPts val="1400"/>
                        <a:buFont typeface="Arial"/>
                        <a:buChar char="•"/>
                      </a:pPr>
                      <a:r>
                        <a:rPr lang="en-US" sz="1600" b="0" i="0" u="none" strike="noStrike" noProof="0">
                          <a:solidFill>
                            <a:srgbClr val="000000"/>
                          </a:solidFill>
                          <a:effectLst/>
                          <a:latin typeface="Calibri"/>
                        </a:rPr>
                        <a:t>Uses soft max activation</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0" lvl="0" indent="0" algn="l" fontAlgn="ctr">
                        <a:lnSpc>
                          <a:spcPct val="100000"/>
                        </a:lnSpc>
                        <a:spcBef>
                          <a:spcPts val="0"/>
                        </a:spcBef>
                        <a:spcAft>
                          <a:spcPts val="0"/>
                        </a:spcAft>
                        <a:buClrTx/>
                        <a:buSzPts val="1400"/>
                        <a:buFont typeface="Arial" panose="020B0604020202020204" pitchFamily="34" charset="0"/>
                        <a:buChar char="•"/>
                      </a:pPr>
                      <a:r>
                        <a:rPr lang="en-IN" sz="1600"/>
                        <a:t>- Uses </a:t>
                      </a:r>
                      <a:r>
                        <a:rPr lang="en-IN" sz="1600" b="1"/>
                        <a:t>shallow CNN</a:t>
                      </a:r>
                      <a:r>
                        <a:rPr lang="en-IN" sz="1600"/>
                        <a:t> for MRI image classification. </a:t>
                      </a:r>
                      <a:endParaRPr lang="en-IN" sz="1600" b="0" i="0" u="none" strike="noStrike">
                        <a:effectLst/>
                        <a:latin typeface="Calibri"/>
                      </a:endParaRPr>
                    </a:p>
                    <a:p>
                      <a:pPr marL="0" lvl="0" indent="0" algn="l">
                        <a:lnSpc>
                          <a:spcPct val="100000"/>
                        </a:lnSpc>
                        <a:spcBef>
                          <a:spcPts val="0"/>
                        </a:spcBef>
                        <a:spcAft>
                          <a:spcPts val="0"/>
                        </a:spcAft>
                        <a:buClrTx/>
                        <a:buSzPts val="1400"/>
                        <a:buFont typeface="Arial" panose="020B0604020202020204" pitchFamily="34" charset="0"/>
                        <a:buChar char="•"/>
                      </a:pPr>
                      <a:r>
                        <a:rPr lang="en-IN" sz="1600"/>
                        <a:t>- </a:t>
                      </a:r>
                      <a:r>
                        <a:rPr lang="en-IN" sz="1600" b="1"/>
                        <a:t>Compares multiple deep learning models</a:t>
                      </a:r>
                      <a:r>
                        <a:rPr lang="en-IN" sz="1600"/>
                        <a:t> (VGG16, DenseNet121, ResNet50, etc.). </a:t>
                      </a:r>
                    </a:p>
                    <a:p>
                      <a:pPr marL="0" lvl="0" indent="0" algn="l">
                        <a:lnSpc>
                          <a:spcPct val="100000"/>
                        </a:lnSpc>
                        <a:spcBef>
                          <a:spcPts val="0"/>
                        </a:spcBef>
                        <a:spcAft>
                          <a:spcPts val="0"/>
                        </a:spcAft>
                        <a:buClrTx/>
                        <a:buSzPts val="1400"/>
                        <a:buFont typeface="Arial" panose="020B0604020202020204" pitchFamily="34" charset="0"/>
                        <a:buChar char="•"/>
                      </a:pPr>
                      <a:r>
                        <a:rPr lang="en-IN" sz="1600"/>
                        <a:t>- </a:t>
                      </a:r>
                      <a:r>
                        <a:rPr lang="en-IN" sz="1600" b="1"/>
                        <a:t>Stratifies MCI stages</a:t>
                      </a:r>
                      <a:r>
                        <a:rPr lang="en-IN" sz="1600"/>
                        <a:t> into subcategories (VMD, MD, MoD)</a:t>
                      </a:r>
                    </a:p>
                    <a:p>
                      <a:pPr marL="283210" lvl="0" indent="-283210" algn="l">
                        <a:buClrTx/>
                        <a:buSzPts val="1400"/>
                        <a:buFont typeface="Arial" panose="020B0604020202020204" pitchFamily="34" charset="0"/>
                        <a:buChar char="•"/>
                      </a:pPr>
                      <a:endParaRPr lang="en-IN" sz="1600" b="0" i="0" u="none" strike="noStrike">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283210" indent="-283210" algn="l" fontAlgn="ctr">
                        <a:buClrTx/>
                        <a:buSzPts val="1400"/>
                        <a:buFont typeface="Arial" panose="020B0604020202020204" pitchFamily="34" charset="0"/>
                        <a:buChar char="•"/>
                      </a:pPr>
                      <a:r>
                        <a:rPr lang="en-IN" sz="1600" b="0" i="0" u="none" strike="noStrike">
                          <a:solidFill>
                            <a:srgbClr val="000000"/>
                          </a:solidFill>
                          <a:effectLst/>
                          <a:latin typeface="Calibri"/>
                        </a:rPr>
                        <a:t>Horizontal flipping only</a:t>
                      </a:r>
                    </a:p>
                    <a:p>
                      <a:pPr marL="283210" indent="-283210" algn="l" fontAlgn="ctr">
                        <a:buClrTx/>
                        <a:buSzPts val="1400"/>
                        <a:buFont typeface="Arial" panose="020B0604020202020204" pitchFamily="34" charset="0"/>
                        <a:buChar char="•"/>
                      </a:pPr>
                      <a:r>
                        <a:rPr lang="en-IN" sz="1600" b="0" i="0" u="none" strike="noStrike">
                          <a:solidFill>
                            <a:srgbClr val="000000"/>
                          </a:solidFill>
                          <a:effectLst/>
                          <a:latin typeface="Calibri"/>
                        </a:rPr>
                        <a:t>Did not mention subject-wise splitting</a:t>
                      </a:r>
                    </a:p>
                    <a:p>
                      <a:pPr marL="283210" indent="-283210" algn="l" fontAlgn="ctr">
                        <a:buClrTx/>
                        <a:buSzPts val="1400"/>
                        <a:buFont typeface="Arial" panose="020B0604020202020204" pitchFamily="34" charset="0"/>
                        <a:buChar char="•"/>
                      </a:pPr>
                      <a:endParaRPr lang="en-IN" sz="1600" b="0" i="0" u="none" strike="noStrike">
                        <a:solidFill>
                          <a:srgbClr val="000000"/>
                        </a:solidFill>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0" lvl="0" indent="0" algn="l" fontAlgn="ctr">
                        <a:lnSpc>
                          <a:spcPct val="100000"/>
                        </a:lnSpc>
                        <a:spcBef>
                          <a:spcPts val="0"/>
                        </a:spcBef>
                        <a:spcAft>
                          <a:spcPts val="0"/>
                        </a:spcAft>
                        <a:buClrTx/>
                        <a:buSzPts val="1400"/>
                        <a:buFont typeface="Arial" panose="020B0604020202020204" pitchFamily="34" charset="0"/>
                        <a:buChar char="•"/>
                      </a:pPr>
                      <a:r>
                        <a:rPr lang="en-IN" sz="1600" b="1" i="0" u="none" strike="noStrike" noProof="0">
                          <a:solidFill>
                            <a:srgbClr val="000000"/>
                          </a:solidFill>
                          <a:effectLst/>
                        </a:rPr>
                        <a:t>Relies on CNN only</a:t>
                      </a:r>
                      <a:r>
                        <a:rPr lang="en-IN" sz="1600" b="0" i="0" u="none" strike="noStrike" noProof="0">
                          <a:solidFill>
                            <a:srgbClr val="000000"/>
                          </a:solidFill>
                          <a:effectLst/>
                        </a:rPr>
                        <a:t>, no hybrid approach. </a:t>
                      </a:r>
                      <a:endParaRPr lang="en-IN" sz="1600" b="0" i="0" u="none" strike="noStrike">
                        <a:effectLst/>
                        <a:latin typeface="Calibri"/>
                      </a:endParaRPr>
                    </a:p>
                    <a:p>
                      <a:pPr marL="0" lvl="0" indent="0" algn="l">
                        <a:lnSpc>
                          <a:spcPct val="100000"/>
                        </a:lnSpc>
                        <a:spcBef>
                          <a:spcPts val="0"/>
                        </a:spcBef>
                        <a:spcAft>
                          <a:spcPts val="0"/>
                        </a:spcAft>
                        <a:buClrTx/>
                        <a:buSzPts val="1400"/>
                        <a:buFont typeface="Arial" panose="020B0604020202020204" pitchFamily="34" charset="0"/>
                        <a:buChar char="•"/>
                      </a:pPr>
                      <a:r>
                        <a:rPr lang="en-IN" sz="1600" b="1" i="0" u="none" strike="noStrike" noProof="0">
                          <a:solidFill>
                            <a:srgbClr val="000000"/>
                          </a:solidFill>
                          <a:effectLst/>
                        </a:rPr>
                        <a:t>No inclusion of </a:t>
                      </a:r>
                      <a:r>
                        <a:rPr lang="en-IN" sz="1600" b="1" i="0" u="none" strike="noStrike" noProof="0" err="1">
                          <a:solidFill>
                            <a:srgbClr val="000000"/>
                          </a:solidFill>
                          <a:effectLst/>
                        </a:rPr>
                        <a:t>XGBoost</a:t>
                      </a:r>
                      <a:r>
                        <a:rPr lang="en-IN" sz="1600" b="1" i="0" u="none" strike="noStrike" noProof="0">
                          <a:solidFill>
                            <a:srgbClr val="000000"/>
                          </a:solidFill>
                          <a:effectLst/>
                        </a:rPr>
                        <a:t> or SVM</a:t>
                      </a:r>
                      <a:r>
                        <a:rPr lang="en-IN" sz="1600" b="0" i="0" u="none" strike="noStrike" noProof="0">
                          <a:solidFill>
                            <a:srgbClr val="000000"/>
                          </a:solidFill>
                          <a:effectLst/>
                        </a:rPr>
                        <a:t>. </a:t>
                      </a:r>
                      <a:endParaRPr lang="en-IN" sz="1600"/>
                    </a:p>
                    <a:p>
                      <a:pPr marL="0" lvl="0" indent="0" algn="l">
                        <a:lnSpc>
                          <a:spcPct val="100000"/>
                        </a:lnSpc>
                        <a:spcBef>
                          <a:spcPts val="0"/>
                        </a:spcBef>
                        <a:spcAft>
                          <a:spcPts val="0"/>
                        </a:spcAft>
                        <a:buClrTx/>
                        <a:buSzPts val="1400"/>
                        <a:buFont typeface="Arial" panose="020B0604020202020204" pitchFamily="34" charset="0"/>
                        <a:buChar char="•"/>
                      </a:pPr>
                      <a:r>
                        <a:rPr lang="en-IN" sz="1600" b="1" i="0" u="none" strike="noStrike" noProof="0">
                          <a:solidFill>
                            <a:srgbClr val="000000"/>
                          </a:solidFill>
                          <a:effectLst/>
                        </a:rPr>
                        <a:t>Limited use of feature engineering techniques</a:t>
                      </a:r>
                      <a:r>
                        <a:rPr lang="en-IN" sz="1600" b="0" i="0" u="none" strike="noStrike" noProof="0">
                          <a:solidFill>
                            <a:srgbClr val="000000"/>
                          </a:solidFill>
                          <a:effectLst/>
                        </a:rPr>
                        <a:t> like </a:t>
                      </a:r>
                      <a:r>
                        <a:rPr lang="en-IN" sz="1600" b="0" i="0" u="none" strike="noStrike" noProof="0" err="1">
                          <a:solidFill>
                            <a:srgbClr val="000000"/>
                          </a:solidFill>
                          <a:effectLst/>
                        </a:rPr>
                        <a:t>ViT</a:t>
                      </a:r>
                      <a:r>
                        <a:rPr lang="en-IN" sz="1600" b="0" i="0" u="none" strike="noStrike" noProof="0">
                          <a:solidFill>
                            <a:srgbClr val="000000"/>
                          </a:solidFill>
                          <a:effectLst/>
                        </a:rPr>
                        <a:t>. </a:t>
                      </a:r>
                      <a:endParaRPr lang="en-IN" sz="1600"/>
                    </a:p>
                    <a:p>
                      <a:pPr marL="0" lvl="0" indent="0" algn="l">
                        <a:buClrTx/>
                        <a:buSzPts val="1400"/>
                        <a:buNone/>
                      </a:pPr>
                      <a:r>
                        <a:rPr lang="en-IN" sz="1600" b="1" i="0" u="none" strike="noStrike" noProof="0">
                          <a:solidFill>
                            <a:srgbClr val="000000"/>
                          </a:solidFill>
                          <a:effectLst/>
                        </a:rPr>
                        <a:t>.Focuses only on MRI</a:t>
                      </a:r>
                      <a:r>
                        <a:rPr lang="en-IN" sz="1600" b="0" i="0" u="none" strike="noStrike" noProof="0">
                          <a:solidFill>
                            <a:srgbClr val="000000"/>
                          </a:solidFill>
                          <a:effectLst/>
                        </a:rPr>
                        <a:t>, no multimodal data integration</a:t>
                      </a:r>
                      <a:endParaRPr lang="en-IN" sz="160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extLst>
                  <a:ext uri="{0D108BD9-81ED-4DB2-BD59-A6C34878D82A}">
                    <a16:rowId xmlns:a16="http://schemas.microsoft.com/office/drawing/2014/main" val="2947141293"/>
                  </a:ext>
                </a:extLst>
              </a:tr>
              <a:tr h="3344291">
                <a:tc>
                  <a:txBody>
                    <a:bodyPr/>
                    <a:lstStyle/>
                    <a:p>
                      <a:pPr marL="0" algn="ctr" fontAlgn="ctr">
                        <a:buNone/>
                      </a:pPr>
                      <a:r>
                        <a:rPr lang="en-IN" sz="1600" b="0" i="0" u="none" strike="noStrike">
                          <a:solidFill>
                            <a:srgbClr val="000000"/>
                          </a:solidFill>
                          <a:effectLst/>
                          <a:latin typeface="Times New Roman"/>
                        </a:rPr>
                        <a:t>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0" algn="ctr" fontAlgn="ctr">
                        <a:buNone/>
                      </a:pPr>
                      <a:r>
                        <a:rPr lang="en-IN" sz="1600" b="0" i="0" u="none" strike="noStrike" err="1">
                          <a:solidFill>
                            <a:srgbClr val="000000"/>
                          </a:solidFill>
                          <a:effectLst/>
                          <a:latin typeface="Calibri"/>
                        </a:rPr>
                        <a:t>Deeplearining</a:t>
                      </a:r>
                      <a:r>
                        <a:rPr lang="en-IN" sz="1600" b="0" i="0" u="none" strike="noStrike">
                          <a:solidFill>
                            <a:srgbClr val="000000"/>
                          </a:solidFill>
                          <a:effectLst/>
                          <a:latin typeface="Calibri"/>
                        </a:rPr>
                        <a:t> based CNN model with VG16 feature extraction</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0" algn="ctr" fontAlgn="ctr">
                        <a:buNone/>
                      </a:pPr>
                      <a:r>
                        <a:rPr lang="en-IN" sz="1600" b="0" i="0" u="none" strike="noStrike">
                          <a:solidFill>
                            <a:srgbClr val="000000"/>
                          </a:solidFill>
                          <a:effectLst/>
                          <a:latin typeface="Calibri"/>
                        </a:rPr>
                        <a:t>John Oyekan 1,and Huosheng Hu</a:t>
                      </a:r>
                      <a:endParaRPr lang="en-IN" sz="1600" b="0" i="0" u="none" strike="noStrike">
                        <a:effectLst/>
                        <a:latin typeface="Calibri"/>
                      </a:endParaRPr>
                    </a:p>
                    <a:p>
                      <a:pPr marL="0" algn="ctr" fontAlgn="ctr">
                        <a:buNone/>
                      </a:pPr>
                      <a:r>
                        <a:rPr lang="en-IN" sz="1600" b="0" i="0" u="none" strike="noStrike">
                          <a:solidFill>
                            <a:srgbClr val="000000"/>
                          </a:solidFill>
                          <a:effectLst/>
                          <a:latin typeface="Calibri"/>
                        </a:rPr>
                        <a:t>2012</a:t>
                      </a:r>
                      <a:endParaRPr lang="en-IN" sz="1600" b="0" i="0" u="none" strike="noStrike">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283210" indent="-283210" algn="l" fontAlgn="ctr">
                        <a:buClrTx/>
                        <a:buSzPts val="1400"/>
                        <a:buFont typeface="Arial" panose="020B0604020202020204" pitchFamily="34" charset="0"/>
                        <a:buChar char="•"/>
                      </a:pPr>
                      <a:r>
                        <a:rPr lang="en-IN" sz="1600" b="0" i="0" u="none" strike="noStrike">
                          <a:solidFill>
                            <a:srgbClr val="000000"/>
                          </a:solidFill>
                          <a:effectLst/>
                          <a:latin typeface="Calibri"/>
                        </a:rPr>
                        <a:t>Data augmentation – Horizontal flipping</a:t>
                      </a:r>
                    </a:p>
                    <a:p>
                      <a:pPr marL="283210" indent="-283210" algn="l" fontAlgn="ctr">
                        <a:buClrTx/>
                        <a:buSzPts val="1400"/>
                        <a:buFont typeface="Arial" panose="020B0604020202020204" pitchFamily="34" charset="0"/>
                        <a:buChar char="•"/>
                      </a:pPr>
                      <a:r>
                        <a:rPr lang="en-IN" sz="1600" b="0" i="0" u="none" strike="noStrike">
                          <a:solidFill>
                            <a:srgbClr val="000000"/>
                          </a:solidFill>
                          <a:effectLst/>
                          <a:latin typeface="Calibri"/>
                        </a:rPr>
                        <a:t>Used VG16 to extract deep features.</a:t>
                      </a:r>
                    </a:p>
                    <a:p>
                      <a:pPr marL="283210" indent="-283210" algn="l" fontAlgn="ctr">
                        <a:buClrTx/>
                        <a:buSzPts val="1400"/>
                        <a:buFont typeface="Arial" panose="020B0604020202020204" pitchFamily="34" charset="0"/>
                        <a:buChar char="•"/>
                      </a:pPr>
                      <a:r>
                        <a:rPr lang="en-IN" sz="1600" b="0" i="0" u="none" strike="noStrike">
                          <a:solidFill>
                            <a:srgbClr val="000000"/>
                          </a:solidFill>
                          <a:effectLst/>
                          <a:latin typeface="Calibri"/>
                        </a:rPr>
                        <a:t>Feed forward neural network</a:t>
                      </a:r>
                    </a:p>
                    <a:p>
                      <a:pPr marL="283210" indent="-283210" algn="l" fontAlgn="ctr">
                        <a:buClrTx/>
                        <a:buSzPts val="1400"/>
                        <a:buFont typeface="Arial" panose="020B0604020202020204" pitchFamily="34" charset="0"/>
                        <a:buChar char="•"/>
                      </a:pPr>
                      <a:r>
                        <a:rPr lang="en-IN" sz="1600" b="0" i="0" u="none" strike="noStrike">
                          <a:solidFill>
                            <a:srgbClr val="000000"/>
                          </a:solidFill>
                          <a:effectLst/>
                          <a:latin typeface="Calibri"/>
                        </a:rPr>
                        <a:t>Adam optimizer</a:t>
                      </a:r>
                    </a:p>
                    <a:p>
                      <a:pPr marL="283210" indent="-283210" algn="l" fontAlgn="ctr">
                        <a:buClrTx/>
                        <a:buSzPts val="1400"/>
                        <a:buFont typeface="Arial" panose="020B0604020202020204" pitchFamily="34" charset="0"/>
                        <a:buChar char="•"/>
                      </a:pPr>
                      <a:r>
                        <a:rPr lang="en-IN" sz="1600" b="0" i="0" u="none" strike="noStrike">
                          <a:solidFill>
                            <a:srgbClr val="000000"/>
                          </a:solidFill>
                          <a:effectLst/>
                          <a:latin typeface="Calibri"/>
                        </a:rPr>
                        <a:t>Accuracy – 90%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285750" indent="-285750" algn="l" fontAlgn="ctr">
                        <a:buClrTx/>
                        <a:buSzPts val="1400"/>
                        <a:buFont typeface="Arial" panose="020B0604020202020204" pitchFamily="34" charset="0"/>
                        <a:buChar char="•"/>
                      </a:pPr>
                      <a:r>
                        <a:rPr lang="en-IN" sz="1600"/>
                        <a:t>Uses VGG16 as a feature extractor for MRI-based AD detection. Achieves 90.4% accuracy on Dataset 1 and 71.1% on Dataset 2. Compares multiple pre-trained models. </a:t>
                      </a:r>
                      <a:r>
                        <a:rPr lang="en-IN" sz="1600" err="1"/>
                        <a:t>Analyzes</a:t>
                      </a:r>
                      <a:r>
                        <a:rPr lang="en-IN" sz="1600"/>
                        <a:t> feature importance.</a:t>
                      </a:r>
                    </a:p>
                    <a:p>
                      <a:pPr marL="283210" lvl="0" indent="-283210" algn="l">
                        <a:buClrTx/>
                        <a:buSzPts val="1400"/>
                        <a:buFont typeface="Arial" panose="020B0604020202020204" pitchFamily="34" charset="0"/>
                        <a:buChar char="•"/>
                      </a:pPr>
                      <a:endParaRPr lang="en-IN" sz="1600" b="0" i="0" u="none" strike="noStrike">
                        <a:solidFill>
                          <a:srgbClr val="000000"/>
                        </a:solidFill>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283210" indent="-283210" algn="l" fontAlgn="ctr">
                        <a:buClrTx/>
                        <a:buSzPts val="1400"/>
                        <a:buFont typeface="Arial" panose="020B0604020202020204" pitchFamily="34" charset="0"/>
                        <a:buChar char="•"/>
                      </a:pPr>
                      <a:r>
                        <a:rPr lang="en-IN" sz="1600" b="0" i="0" u="none" strike="noStrike">
                          <a:solidFill>
                            <a:srgbClr val="000000"/>
                          </a:solidFill>
                          <a:effectLst/>
                          <a:latin typeface="Calibri"/>
                        </a:rPr>
                        <a:t>Data augmentation</a:t>
                      </a:r>
                    </a:p>
                    <a:p>
                      <a:pPr marL="283210" indent="-283210" algn="l" fontAlgn="ctr">
                        <a:buClrTx/>
                        <a:buSzPts val="1400"/>
                        <a:buFont typeface="Arial" panose="020B0604020202020204" pitchFamily="34" charset="0"/>
                        <a:buChar char="•"/>
                      </a:pPr>
                      <a:r>
                        <a:rPr lang="en-IN" sz="1600" b="0" i="0" u="none" strike="noStrike">
                          <a:solidFill>
                            <a:srgbClr val="000000"/>
                          </a:solidFill>
                          <a:effectLst/>
                          <a:latin typeface="Calibri"/>
                        </a:rPr>
                        <a:t>Subject wise splitting</a:t>
                      </a:r>
                    </a:p>
                    <a:p>
                      <a:pPr marL="283210" lvl="0" indent="-283210" algn="l">
                        <a:buClrTx/>
                        <a:buSzPts val="1400"/>
                        <a:buFont typeface="Arial" panose="020B0604020202020204" pitchFamily="34" charset="0"/>
                        <a:buChar char="•"/>
                      </a:pPr>
                      <a:r>
                        <a:rPr lang="en-IN" sz="1600" b="0" i="0" u="none" strike="noStrike">
                          <a:solidFill>
                            <a:srgbClr val="000000"/>
                          </a:solidFill>
                          <a:effectLst/>
                          <a:latin typeface="Calibri"/>
                        </a:rPr>
                        <a:t>Uses pretrained model</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283210" indent="-283210" algn="l" fontAlgn="ctr">
                        <a:buClrTx/>
                        <a:buSzPts val="1400"/>
                        <a:buFont typeface="Arial" panose="020B0604020202020204" pitchFamily="34" charset="0"/>
                        <a:buChar char="•"/>
                      </a:pPr>
                      <a:r>
                        <a:rPr lang="en-IN" sz="1600" b="0" i="0" u="none" strike="noStrike" noProof="0">
                          <a:solidFill>
                            <a:srgbClr val="000000"/>
                          </a:solidFill>
                          <a:effectLst/>
                        </a:rPr>
                        <a:t>Relies on a single feature extractor (VGG16). No hybrid approach with </a:t>
                      </a:r>
                      <a:r>
                        <a:rPr lang="en-IN" sz="1600" b="0" i="0" u="none" strike="noStrike" noProof="0" err="1">
                          <a:solidFill>
                            <a:srgbClr val="000000"/>
                          </a:solidFill>
                          <a:effectLst/>
                        </a:rPr>
                        <a:t>XGBoost</a:t>
                      </a:r>
                      <a:r>
                        <a:rPr lang="en-IN" sz="1600" b="0" i="0" u="none" strike="noStrike" noProof="0">
                          <a:solidFill>
                            <a:srgbClr val="000000"/>
                          </a:solidFill>
                          <a:effectLst/>
                        </a:rPr>
                        <a:t> or SVM. No integration of </a:t>
                      </a:r>
                      <a:r>
                        <a:rPr lang="en-IN" sz="1600" b="0" i="0" u="none" strike="noStrike" noProof="0" err="1">
                          <a:solidFill>
                            <a:srgbClr val="000000"/>
                          </a:solidFill>
                          <a:effectLst/>
                        </a:rPr>
                        <a:t>ViT</a:t>
                      </a:r>
                      <a:r>
                        <a:rPr lang="en-IN" sz="1600" b="0" i="0" u="none" strike="noStrike" noProof="0">
                          <a:solidFill>
                            <a:srgbClr val="000000"/>
                          </a:solidFill>
                          <a:effectLst/>
                        </a:rPr>
                        <a:t> for feature enhancement. Does not explore multimodal fusion beyond MRI</a:t>
                      </a:r>
                      <a:endParaRPr lang="en-IN" sz="1600" b="0" i="0" u="none" strike="noStrike">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extLst>
                  <a:ext uri="{0D108BD9-81ED-4DB2-BD59-A6C34878D82A}">
                    <a16:rowId xmlns:a16="http://schemas.microsoft.com/office/drawing/2014/main" val="3528325342"/>
                  </a:ext>
                </a:extLst>
              </a:tr>
            </a:tbl>
          </a:graphicData>
        </a:graphic>
      </p:graphicFrame>
    </p:spTree>
    <p:extLst>
      <p:ext uri="{BB962C8B-B14F-4D97-AF65-F5344CB8AC3E}">
        <p14:creationId xmlns:p14="http://schemas.microsoft.com/office/powerpoint/2010/main" val="236518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BC862-48E9-C654-2049-561CCDF3F37D}"/>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818D5A4-23F2-AD0B-F069-A303647DEDEA}"/>
              </a:ext>
            </a:extLst>
          </p:cNvPr>
          <p:cNvGraphicFramePr>
            <a:graphicFrameLocks noGrp="1"/>
          </p:cNvGraphicFramePr>
          <p:nvPr>
            <p:extLst>
              <p:ext uri="{D42A27DB-BD31-4B8C-83A1-F6EECF244321}">
                <p14:modId xmlns:p14="http://schemas.microsoft.com/office/powerpoint/2010/main" val="2796761609"/>
              </p:ext>
            </p:extLst>
          </p:nvPr>
        </p:nvGraphicFramePr>
        <p:xfrm>
          <a:off x="0" y="0"/>
          <a:ext cx="12191991" cy="7663307"/>
        </p:xfrm>
        <a:graphic>
          <a:graphicData uri="http://schemas.openxmlformats.org/drawingml/2006/table">
            <a:tbl>
              <a:tblPr firstRow="1" bandRow="1">
                <a:tableStyleId>{5C22544A-7EE6-4342-B048-85BDC9FD1C3A}</a:tableStyleId>
              </a:tblPr>
              <a:tblGrid>
                <a:gridCol w="406824">
                  <a:extLst>
                    <a:ext uri="{9D8B030D-6E8A-4147-A177-3AD203B41FA5}">
                      <a16:colId xmlns:a16="http://schemas.microsoft.com/office/drawing/2014/main" val="3800937911"/>
                    </a:ext>
                  </a:extLst>
                </a:gridCol>
                <a:gridCol w="1258611">
                  <a:extLst>
                    <a:ext uri="{9D8B030D-6E8A-4147-A177-3AD203B41FA5}">
                      <a16:colId xmlns:a16="http://schemas.microsoft.com/office/drawing/2014/main" val="1586004216"/>
                    </a:ext>
                  </a:extLst>
                </a:gridCol>
                <a:gridCol w="1576551">
                  <a:extLst>
                    <a:ext uri="{9D8B030D-6E8A-4147-A177-3AD203B41FA5}">
                      <a16:colId xmlns:a16="http://schemas.microsoft.com/office/drawing/2014/main" val="852439468"/>
                    </a:ext>
                  </a:extLst>
                </a:gridCol>
                <a:gridCol w="2509343">
                  <a:extLst>
                    <a:ext uri="{9D8B030D-6E8A-4147-A177-3AD203B41FA5}">
                      <a16:colId xmlns:a16="http://schemas.microsoft.com/office/drawing/2014/main" val="3549043936"/>
                    </a:ext>
                  </a:extLst>
                </a:gridCol>
                <a:gridCol w="2359715">
                  <a:extLst>
                    <a:ext uri="{9D8B030D-6E8A-4147-A177-3AD203B41FA5}">
                      <a16:colId xmlns:a16="http://schemas.microsoft.com/office/drawing/2014/main" val="1375147351"/>
                    </a:ext>
                  </a:extLst>
                </a:gridCol>
                <a:gridCol w="1642241">
                  <a:extLst>
                    <a:ext uri="{9D8B030D-6E8A-4147-A177-3AD203B41FA5}">
                      <a16:colId xmlns:a16="http://schemas.microsoft.com/office/drawing/2014/main" val="3341324341"/>
                    </a:ext>
                  </a:extLst>
                </a:gridCol>
                <a:gridCol w="2438706">
                  <a:extLst>
                    <a:ext uri="{9D8B030D-6E8A-4147-A177-3AD203B41FA5}">
                      <a16:colId xmlns:a16="http://schemas.microsoft.com/office/drawing/2014/main" val="811074785"/>
                    </a:ext>
                  </a:extLst>
                </a:gridCol>
              </a:tblGrid>
              <a:tr h="1109091">
                <a:tc>
                  <a:txBody>
                    <a:bodyPr/>
                    <a:lstStyle/>
                    <a:p>
                      <a:pPr marL="0" algn="ctr" fontAlgn="t">
                        <a:buNone/>
                      </a:pPr>
                      <a:r>
                        <a:rPr lang="en-IN" sz="1400" b="1" i="0" u="none" strike="noStrike">
                          <a:solidFill>
                            <a:srgbClr val="FFFFFF"/>
                          </a:solidFill>
                          <a:effectLst/>
                          <a:latin typeface="Calibri"/>
                        </a:rPr>
                        <a:t>SL No.</a:t>
                      </a:r>
                      <a:endParaRPr lang="en-IN" sz="14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400" b="1" i="0" u="none" strike="noStrike">
                          <a:solidFill>
                            <a:srgbClr val="FFFFFF"/>
                          </a:solidFill>
                          <a:effectLst/>
                          <a:latin typeface="Calibri"/>
                        </a:rPr>
                        <a:t>Title</a:t>
                      </a:r>
                      <a:endParaRPr lang="en-IN" sz="14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algn="ctr" fontAlgn="t">
                        <a:buNone/>
                      </a:pPr>
                      <a:r>
                        <a:rPr lang="en-IN" sz="1400" b="1" i="0" u="none" strike="noStrike">
                          <a:solidFill>
                            <a:srgbClr val="FFFFFF"/>
                          </a:solidFill>
                          <a:effectLst/>
                          <a:latin typeface="Calibri"/>
                        </a:rPr>
                        <a:t>Author/</a:t>
                      </a:r>
                      <a:endParaRPr lang="en-IN" sz="1400" b="0" i="0" u="none" strike="noStrike">
                        <a:effectLst/>
                        <a:latin typeface="Calibri"/>
                      </a:endParaRPr>
                    </a:p>
                    <a:p>
                      <a:pPr marL="0" algn="ctr" fontAlgn="t">
                        <a:buNone/>
                      </a:pPr>
                      <a:r>
                        <a:rPr lang="en-IN" sz="1400" b="1" i="0" u="none" strike="noStrike">
                          <a:solidFill>
                            <a:srgbClr val="FFFFFF"/>
                          </a:solidFill>
                          <a:effectLst/>
                          <a:latin typeface="Calibri"/>
                        </a:rPr>
                        <a:t>Journal </a:t>
                      </a:r>
                      <a:endParaRPr lang="en-IN" sz="1400" b="0" i="0" u="none" strike="noStrike">
                        <a:effectLst/>
                        <a:latin typeface="Calibri"/>
                      </a:endParaRPr>
                    </a:p>
                    <a:p>
                      <a:pPr marL="0" algn="ctr" fontAlgn="t">
                        <a:buNone/>
                      </a:pPr>
                      <a:r>
                        <a:rPr lang="en-IN" sz="1400" b="1" i="0" u="none" strike="noStrike">
                          <a:solidFill>
                            <a:srgbClr val="FFFFFF"/>
                          </a:solidFill>
                          <a:effectLst/>
                          <a:latin typeface="Calibri"/>
                        </a:rPr>
                        <a:t>year</a:t>
                      </a:r>
                      <a:endParaRPr lang="en-IN" sz="14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400" b="1" i="0" u="none" strike="noStrike">
                          <a:solidFill>
                            <a:srgbClr val="FFFFFF"/>
                          </a:solidFill>
                          <a:effectLst/>
                          <a:latin typeface="Calibri"/>
                        </a:rPr>
                        <a:t>Methodology</a:t>
                      </a:r>
                      <a:endParaRPr lang="en-IN" sz="14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400" b="1" i="0" u="none" strike="noStrike">
                          <a:solidFill>
                            <a:srgbClr val="FFFFFF"/>
                          </a:solidFill>
                          <a:effectLst/>
                          <a:latin typeface="Calibri"/>
                        </a:rPr>
                        <a:t>Merits </a:t>
                      </a:r>
                      <a:endParaRPr lang="en-IN" sz="14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rtl="0" eaLnBrk="1" fontAlgn="auto" latinLnBrk="0" hangingPunct="1">
                        <a:buNone/>
                      </a:pPr>
                      <a:r>
                        <a:rPr lang="en-IN" sz="1400" b="1" i="0" u="none" strike="noStrike">
                          <a:solidFill>
                            <a:srgbClr val="FFFFFF"/>
                          </a:solidFill>
                          <a:effectLst/>
                          <a:latin typeface="Calibri"/>
                        </a:rPr>
                        <a:t>Demerits</a:t>
                      </a:r>
                      <a:endParaRPr lang="en-IN" sz="14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tc>
                  <a:txBody>
                    <a:bodyPr/>
                    <a:lstStyle/>
                    <a:p>
                      <a:pPr marL="0" marR="0" indent="0" algn="ctr" eaLnBrk="1" fontAlgn="auto" latinLnBrk="0" hangingPunct="1">
                        <a:buNone/>
                      </a:pPr>
                      <a:r>
                        <a:rPr lang="en-IN" sz="1400" b="1" i="0" u="none" strike="noStrike">
                          <a:solidFill>
                            <a:srgbClr val="FFFFFF"/>
                          </a:solidFill>
                          <a:effectLst/>
                          <a:latin typeface="Calibri"/>
                        </a:rPr>
                        <a:t>Research Gap</a:t>
                      </a:r>
                      <a:endParaRPr lang="en-IN" sz="1400" b="0" i="0" u="none" strike="noStrike">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C0504D"/>
                    </a:solidFill>
                  </a:tcPr>
                </a:tc>
                <a:extLst>
                  <a:ext uri="{0D108BD9-81ED-4DB2-BD59-A6C34878D82A}">
                    <a16:rowId xmlns:a16="http://schemas.microsoft.com/office/drawing/2014/main" val="1402804233"/>
                  </a:ext>
                </a:extLst>
              </a:tr>
              <a:tr h="2404618">
                <a:tc>
                  <a:txBody>
                    <a:bodyPr/>
                    <a:lstStyle/>
                    <a:p>
                      <a:pPr marL="0" algn="ctr" fontAlgn="ctr">
                        <a:buNone/>
                      </a:pPr>
                      <a:r>
                        <a:rPr lang="en-IN" sz="1400" b="0" i="0" u="none" strike="noStrike">
                          <a:solidFill>
                            <a:srgbClr val="000000"/>
                          </a:solidFill>
                          <a:effectLst/>
                          <a:latin typeface="Times New Roman"/>
                        </a:rPr>
                        <a:t>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0" lvl="0" algn="ctr">
                        <a:buNone/>
                      </a:pPr>
                      <a:r>
                        <a:rPr lang="en-IN" sz="1400" b="0" i="0" u="none" strike="noStrike" noProof="0" err="1">
                          <a:solidFill>
                            <a:srgbClr val="000000"/>
                          </a:solidFill>
                          <a:effectLst/>
                        </a:rPr>
                        <a:t>ADD-net:An</a:t>
                      </a:r>
                      <a:r>
                        <a:rPr lang="en-IN" sz="1400" b="0" i="0" u="none" strike="noStrike" noProof="0">
                          <a:solidFill>
                            <a:srgbClr val="000000"/>
                          </a:solidFill>
                          <a:effectLst/>
                        </a:rPr>
                        <a:t> effective deep learning model for early detection of </a:t>
                      </a:r>
                      <a:r>
                        <a:rPr lang="en-IN" sz="1400" b="0" i="0" u="none" strike="noStrike" noProof="0" err="1">
                          <a:solidFill>
                            <a:srgbClr val="000000"/>
                          </a:solidFill>
                          <a:effectLst/>
                        </a:rPr>
                        <a:t>alzheimer's</a:t>
                      </a:r>
                      <a:r>
                        <a:rPr lang="en-IN" sz="1400" b="0" i="0" u="none" strike="noStrike" noProof="0">
                          <a:solidFill>
                            <a:srgbClr val="000000"/>
                          </a:solidFill>
                          <a:effectLst/>
                        </a:rPr>
                        <a:t> detection in MRI scan</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lvl="0" algn="l">
                        <a:lnSpc>
                          <a:spcPct val="100000"/>
                        </a:lnSpc>
                        <a:spcBef>
                          <a:spcPts val="0"/>
                        </a:spcBef>
                        <a:spcAft>
                          <a:spcPts val="0"/>
                        </a:spcAft>
                        <a:buNone/>
                      </a:pPr>
                      <a:r>
                        <a:rPr lang="en-IN" sz="1400" b="0" i="0" u="none" strike="noStrike" noProof="0">
                          <a:latin typeface="Calibri"/>
                        </a:rPr>
                        <a:t>MIAN MUHAMMAD SADIQ FAREED1 , SHAHID ZIKRIA2 , GULNAZ AHMED3 , MUI-ZZUD-DIN4 , SAQIB MAHMOOD2 , MUHAMMAD ASLAM5 , SYEDA FIZZAH JILLANI6 , AHMAD MOSTAFA7 AND MUHAMMAD ASAD7 1Department of Software Engineering, University 2022</a:t>
                      </a:r>
                      <a:endParaRPr lang="en-US" sz="140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0" lvl="0" indent="0" algn="l" fontAlgn="ctr">
                        <a:lnSpc>
                          <a:spcPct val="100000"/>
                        </a:lnSpc>
                        <a:spcBef>
                          <a:spcPts val="0"/>
                        </a:spcBef>
                        <a:spcAft>
                          <a:spcPts val="0"/>
                        </a:spcAft>
                        <a:buClrTx/>
                        <a:buSzPts val="1400"/>
                        <a:buFont typeface="Arial"/>
                        <a:buChar char="•"/>
                      </a:pPr>
                      <a:r>
                        <a:rPr lang="en-US" sz="1400" b="0" i="0" u="none" strike="noStrike" noProof="0">
                          <a:solidFill>
                            <a:srgbClr val="000000"/>
                          </a:solidFill>
                          <a:effectLst/>
                          <a:latin typeface="Calibri"/>
                        </a:rPr>
                        <a:t>SMOTETOMEK(synthetic minority oversampling)</a:t>
                      </a:r>
                    </a:p>
                    <a:p>
                      <a:pPr marL="0" lvl="0" indent="0" algn="l">
                        <a:lnSpc>
                          <a:spcPct val="100000"/>
                        </a:lnSpc>
                        <a:spcBef>
                          <a:spcPts val="0"/>
                        </a:spcBef>
                        <a:spcAft>
                          <a:spcPts val="0"/>
                        </a:spcAft>
                        <a:buClrTx/>
                        <a:buSzPts val="1400"/>
                        <a:buFont typeface="Arial"/>
                        <a:buChar char="•"/>
                      </a:pPr>
                      <a:r>
                        <a:rPr lang="en-US" sz="1400" b="0" i="0" u="none" strike="noStrike" noProof="0" err="1">
                          <a:solidFill>
                            <a:srgbClr val="000000"/>
                          </a:solidFill>
                          <a:effectLst/>
                          <a:latin typeface="Calibri"/>
                        </a:rPr>
                        <a:t>Densenet</a:t>
                      </a:r>
                      <a:r>
                        <a:rPr lang="en-US" sz="1400" b="0" i="0" u="none" strike="noStrike" noProof="0">
                          <a:solidFill>
                            <a:srgbClr val="000000"/>
                          </a:solidFill>
                          <a:effectLst/>
                          <a:latin typeface="Calibri"/>
                        </a:rPr>
                        <a:t> .VGG19 used for comparison and testing</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0" lvl="0" indent="0" algn="l">
                        <a:lnSpc>
                          <a:spcPct val="100000"/>
                        </a:lnSpc>
                        <a:spcBef>
                          <a:spcPts val="0"/>
                        </a:spcBef>
                        <a:spcAft>
                          <a:spcPts val="0"/>
                        </a:spcAft>
                        <a:buClrTx/>
                        <a:buSzPts val="1400"/>
                        <a:buFont typeface="Arial" panose="020B0604020202020204" pitchFamily="34" charset="0"/>
                        <a:buChar char="•"/>
                      </a:pPr>
                      <a:r>
                        <a:rPr lang="en-IN" sz="1400" b="0" i="0" u="none" strike="noStrike" noProof="0">
                          <a:effectLst/>
                        </a:rPr>
                        <a:t>- Custom CNN model (ADD-Net) optimized for small datasets. </a:t>
                      </a:r>
                      <a:endParaRPr lang="en-IN" sz="1400" b="0" i="0" u="none" strike="noStrike">
                        <a:effectLst/>
                        <a:latin typeface="Calibri"/>
                      </a:endParaRPr>
                    </a:p>
                    <a:p>
                      <a:pPr marL="0" lvl="0" indent="0" algn="l">
                        <a:lnSpc>
                          <a:spcPct val="100000"/>
                        </a:lnSpc>
                        <a:spcBef>
                          <a:spcPts val="0"/>
                        </a:spcBef>
                        <a:spcAft>
                          <a:spcPts val="0"/>
                        </a:spcAft>
                        <a:buClrTx/>
                        <a:buSzPts val="1400"/>
                        <a:buFont typeface="Arial" panose="020B0604020202020204" pitchFamily="34" charset="0"/>
                        <a:buChar char="•"/>
                      </a:pPr>
                      <a:r>
                        <a:rPr lang="en-IN" sz="1400" b="0" i="0" u="none" strike="noStrike" noProof="0">
                          <a:effectLst/>
                        </a:rPr>
                        <a:t>Uses </a:t>
                      </a:r>
                      <a:r>
                        <a:rPr lang="en-IN" sz="1400" b="1" i="0" u="none" strike="noStrike" noProof="0">
                          <a:effectLst/>
                        </a:rPr>
                        <a:t>SMOTETOMEK</a:t>
                      </a:r>
                      <a:r>
                        <a:rPr lang="en-IN" sz="1400" b="0" i="0" u="none" strike="noStrike" noProof="0">
                          <a:effectLst/>
                        </a:rPr>
                        <a:t> to address class imbalance. </a:t>
                      </a:r>
                      <a:endParaRPr lang="en-IN" sz="1400"/>
                    </a:p>
                    <a:p>
                      <a:pPr marL="0" lvl="0" indent="0" algn="l">
                        <a:lnSpc>
                          <a:spcPct val="100000"/>
                        </a:lnSpc>
                        <a:spcBef>
                          <a:spcPts val="0"/>
                        </a:spcBef>
                        <a:spcAft>
                          <a:spcPts val="0"/>
                        </a:spcAft>
                        <a:buClrTx/>
                        <a:buSzPts val="1400"/>
                        <a:buFont typeface="Arial" panose="020B0604020202020204" pitchFamily="34" charset="0"/>
                        <a:buChar char="•"/>
                      </a:pPr>
                      <a:r>
                        <a:rPr lang="en-IN" sz="1400" b="0" i="0" u="none" strike="noStrike" noProof="0">
                          <a:effectLst/>
                        </a:rPr>
                        <a:t> </a:t>
                      </a:r>
                      <a:r>
                        <a:rPr lang="en-IN" sz="1400" b="1" i="0" u="none" strike="noStrike" noProof="0">
                          <a:effectLst/>
                        </a:rPr>
                        <a:t>Grad-CAM</a:t>
                      </a:r>
                      <a:r>
                        <a:rPr lang="en-IN" sz="1400" b="0" i="0" u="none" strike="noStrike" noProof="0">
                          <a:effectLst/>
                        </a:rPr>
                        <a:t> for visualization of affected brain areas. </a:t>
                      </a:r>
                      <a:endParaRPr lang="en-IN" sz="1400"/>
                    </a:p>
                    <a:p>
                      <a:pPr marL="0" lvl="0" indent="0" algn="l">
                        <a:buClrTx/>
                        <a:buSzPts val="1400"/>
                        <a:buNone/>
                      </a:pPr>
                      <a:r>
                        <a:rPr lang="en-IN" sz="1400" b="0" i="0" u="none" strike="noStrike" noProof="0">
                          <a:effectLst/>
                        </a:rPr>
                        <a:t>.Outperforms </a:t>
                      </a:r>
                      <a:r>
                        <a:rPr lang="en-IN" sz="1400" b="1" i="0" u="none" strike="noStrike" noProof="0">
                          <a:effectLst/>
                        </a:rPr>
                        <a:t>DenseNet169, VGG19, InceptionResNetV2</a:t>
                      </a:r>
                      <a:r>
                        <a:rPr lang="en-IN" sz="1400" b="0" i="0" u="none" strike="noStrike" noProof="0">
                          <a:effectLst/>
                        </a:rPr>
                        <a:t> in accuracy and AUC</a:t>
                      </a:r>
                      <a:endParaRPr lang="en-IN" sz="140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283210" indent="-283210" algn="l" fontAlgn="ctr">
                        <a:buClrTx/>
                        <a:buSzPts val="1400"/>
                        <a:buFont typeface="Arial" panose="020B0604020202020204" pitchFamily="34" charset="0"/>
                        <a:buChar char="•"/>
                      </a:pPr>
                      <a:r>
                        <a:rPr lang="en-IN" sz="1400" b="0" i="0" u="none" strike="noStrike">
                          <a:solidFill>
                            <a:srgbClr val="000000"/>
                          </a:solidFill>
                          <a:effectLst/>
                          <a:latin typeface="Calibri"/>
                        </a:rPr>
                        <a:t>Data balancing is poor </a:t>
                      </a:r>
                    </a:p>
                    <a:p>
                      <a:pPr marL="283210" lvl="0" indent="-283210" algn="l">
                        <a:buClrTx/>
                        <a:buSzPts val="1400"/>
                        <a:buFont typeface="Arial" panose="020B0604020202020204" pitchFamily="34" charset="0"/>
                        <a:buChar char="•"/>
                      </a:pPr>
                      <a:r>
                        <a:rPr lang="en-IN" sz="1400" b="0" i="0" u="none" strike="noStrike">
                          <a:solidFill>
                            <a:srgbClr val="000000"/>
                          </a:solidFill>
                          <a:effectLst/>
                          <a:latin typeface="Calibri"/>
                        </a:rPr>
                        <a:t>No subject wise splitting</a:t>
                      </a:r>
                    </a:p>
                    <a:p>
                      <a:pPr marL="283210" lvl="0" indent="-283210" algn="l">
                        <a:buClrTx/>
                        <a:buSzPts val="1400"/>
                        <a:buFont typeface="Arial" panose="020B0604020202020204" pitchFamily="34" charset="0"/>
                        <a:buChar char="•"/>
                      </a:pPr>
                      <a:r>
                        <a:rPr lang="en-IN" sz="1400" b="0" i="0" u="none" strike="noStrike">
                          <a:solidFill>
                            <a:srgbClr val="000000"/>
                          </a:solidFill>
                          <a:effectLst/>
                          <a:latin typeface="Calibri"/>
                        </a:rPr>
                        <a:t>Used pre-trained models</a:t>
                      </a:r>
                    </a:p>
                    <a:p>
                      <a:pPr marL="283210" indent="-283210" algn="l" fontAlgn="ctr">
                        <a:buClrTx/>
                        <a:buSzPts val="1400"/>
                        <a:buFont typeface="Arial" panose="020B0604020202020204" pitchFamily="34" charset="0"/>
                        <a:buChar char="•"/>
                      </a:pPr>
                      <a:endParaRPr lang="en-IN" sz="1400" b="0" i="0" u="none" strike="noStrike">
                        <a:solidFill>
                          <a:srgbClr val="000000"/>
                        </a:solidFill>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tc>
                  <a:txBody>
                    <a:bodyPr/>
                    <a:lstStyle/>
                    <a:p>
                      <a:pPr marL="0" lvl="0" indent="0" algn="l" fontAlgn="ctr">
                        <a:lnSpc>
                          <a:spcPct val="100000"/>
                        </a:lnSpc>
                        <a:spcBef>
                          <a:spcPts val="0"/>
                        </a:spcBef>
                        <a:spcAft>
                          <a:spcPts val="0"/>
                        </a:spcAft>
                        <a:buClrTx/>
                        <a:buSzPts val="1400"/>
                        <a:buFont typeface="Arial" panose="020B0604020202020204" pitchFamily="34" charset="0"/>
                        <a:buChar char="•"/>
                      </a:pPr>
                      <a:r>
                        <a:rPr lang="en-IN" sz="1400" b="1" i="0" u="none" strike="noStrike" noProof="0">
                          <a:solidFill>
                            <a:srgbClr val="000000"/>
                          </a:solidFill>
                          <a:effectLst/>
                        </a:rPr>
                        <a:t>Lacks hybrid model</a:t>
                      </a:r>
                      <a:r>
                        <a:rPr lang="en-IN" sz="1400" b="0" i="0" u="none" strike="noStrike" noProof="0">
                          <a:solidFill>
                            <a:srgbClr val="000000"/>
                          </a:solidFill>
                          <a:effectLst/>
                        </a:rPr>
                        <a:t> approach (only CNN-based). </a:t>
                      </a:r>
                      <a:endParaRPr lang="en-IN" sz="1400" b="0" i="0" u="none" strike="noStrike">
                        <a:effectLst/>
                        <a:latin typeface="Calibri"/>
                      </a:endParaRPr>
                    </a:p>
                    <a:p>
                      <a:pPr marL="0" lvl="0" indent="0" algn="l">
                        <a:lnSpc>
                          <a:spcPct val="100000"/>
                        </a:lnSpc>
                        <a:spcBef>
                          <a:spcPts val="0"/>
                        </a:spcBef>
                        <a:spcAft>
                          <a:spcPts val="0"/>
                        </a:spcAft>
                        <a:buClrTx/>
                        <a:buSzPts val="1400"/>
                        <a:buFont typeface="Arial" panose="020B0604020202020204" pitchFamily="34" charset="0"/>
                        <a:buChar char="•"/>
                      </a:pPr>
                      <a:r>
                        <a:rPr lang="en-IN" sz="1400" b="0" i="0" u="none" strike="noStrike" noProof="0">
                          <a:solidFill>
                            <a:srgbClr val="000000"/>
                          </a:solidFill>
                          <a:effectLst/>
                        </a:rPr>
                        <a:t> </a:t>
                      </a:r>
                      <a:r>
                        <a:rPr lang="en-IN" sz="1400" b="1" i="0" u="none" strike="noStrike" noProof="0">
                          <a:solidFill>
                            <a:srgbClr val="000000"/>
                          </a:solidFill>
                          <a:effectLst/>
                        </a:rPr>
                        <a:t>Limited model diversity</a:t>
                      </a:r>
                      <a:r>
                        <a:rPr lang="en-IN" sz="1400" b="0" i="0" u="none" strike="noStrike" noProof="0">
                          <a:solidFill>
                            <a:srgbClr val="000000"/>
                          </a:solidFill>
                          <a:effectLst/>
                        </a:rPr>
                        <a:t> (does not use </a:t>
                      </a:r>
                      <a:r>
                        <a:rPr lang="en-IN" sz="1400" b="0" i="0" u="none" strike="noStrike" noProof="0" err="1">
                          <a:solidFill>
                            <a:srgbClr val="000000"/>
                          </a:solidFill>
                          <a:effectLst/>
                        </a:rPr>
                        <a:t>XGBoost</a:t>
                      </a:r>
                      <a:r>
                        <a:rPr lang="en-IN" sz="1400" b="0" i="0" u="none" strike="noStrike" noProof="0">
                          <a:solidFill>
                            <a:srgbClr val="000000"/>
                          </a:solidFill>
                          <a:effectLst/>
                        </a:rPr>
                        <a:t> or SVM). </a:t>
                      </a:r>
                      <a:endParaRPr lang="en-IN" sz="1400"/>
                    </a:p>
                    <a:p>
                      <a:pPr marL="0" lvl="0" indent="0" algn="l">
                        <a:lnSpc>
                          <a:spcPct val="100000"/>
                        </a:lnSpc>
                        <a:spcBef>
                          <a:spcPts val="0"/>
                        </a:spcBef>
                        <a:spcAft>
                          <a:spcPts val="0"/>
                        </a:spcAft>
                        <a:buClrTx/>
                        <a:buSzPts val="1400"/>
                        <a:buNone/>
                      </a:pPr>
                      <a:r>
                        <a:rPr lang="en-IN" sz="1400" b="0" i="0" u="none" strike="noStrike" noProof="0">
                          <a:solidFill>
                            <a:srgbClr val="000000"/>
                          </a:solidFill>
                          <a:effectLst/>
                        </a:rPr>
                        <a:t> </a:t>
                      </a:r>
                      <a:r>
                        <a:rPr lang="en-IN" sz="1400" b="1" i="0" u="none" strike="noStrike" noProof="0">
                          <a:solidFill>
                            <a:srgbClr val="000000"/>
                          </a:solidFill>
                          <a:effectLst/>
                        </a:rPr>
                        <a:t>Dataset modality</a:t>
                      </a:r>
                      <a:r>
                        <a:rPr lang="en-IN" sz="1400" b="0" i="0" u="none" strike="noStrike" noProof="0">
                          <a:solidFill>
                            <a:srgbClr val="000000"/>
                          </a:solidFill>
                          <a:effectLst/>
                        </a:rPr>
                        <a:t> is MRI-focused, missing multi-modal integration. </a:t>
                      </a:r>
                      <a:endParaRPr lang="en-IN" sz="1400"/>
                    </a:p>
                    <a:p>
                      <a:pPr marL="0" lvl="0" indent="0" algn="l">
                        <a:buClrTx/>
                        <a:buSzPts val="1400"/>
                        <a:buNone/>
                      </a:pPr>
                      <a:r>
                        <a:rPr lang="en-IN" sz="1400" b="1" i="0" u="none" strike="noStrike" noProof="0">
                          <a:solidFill>
                            <a:srgbClr val="000000"/>
                          </a:solidFill>
                          <a:effectLst/>
                        </a:rPr>
                        <a:t>Feature extraction could be enhanced</a:t>
                      </a:r>
                      <a:r>
                        <a:rPr lang="en-IN" sz="1400" b="0" i="0" u="none" strike="noStrike" noProof="0">
                          <a:solidFill>
                            <a:srgbClr val="000000"/>
                          </a:solidFill>
                          <a:effectLst/>
                        </a:rPr>
                        <a:t> with Vision Transformer</a:t>
                      </a:r>
                      <a:endParaRPr lang="en-IN" sz="140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D0D0"/>
                    </a:solidFill>
                  </a:tcPr>
                </a:tc>
                <a:extLst>
                  <a:ext uri="{0D108BD9-81ED-4DB2-BD59-A6C34878D82A}">
                    <a16:rowId xmlns:a16="http://schemas.microsoft.com/office/drawing/2014/main" val="2947141293"/>
                  </a:ext>
                </a:extLst>
              </a:tr>
              <a:tr h="3344291">
                <a:tc>
                  <a:txBody>
                    <a:bodyPr/>
                    <a:lstStyle/>
                    <a:p>
                      <a:pPr marL="0" algn="ctr" fontAlgn="ctr">
                        <a:buNone/>
                      </a:pPr>
                      <a:r>
                        <a:rPr lang="en-IN" sz="1400" b="0" i="0" u="none" strike="noStrike">
                          <a:solidFill>
                            <a:srgbClr val="000000"/>
                          </a:solidFill>
                          <a:effectLst/>
                          <a:latin typeface="Times New Roman"/>
                        </a:rPr>
                        <a:t>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0" lvl="0" algn="ctr">
                        <a:buNone/>
                      </a:pPr>
                      <a:r>
                        <a:rPr lang="en-IN" sz="1400" b="0" i="0" u="none" strike="noStrike" noProof="0">
                          <a:solidFill>
                            <a:srgbClr val="000000"/>
                          </a:solidFill>
                          <a:effectLst/>
                        </a:rPr>
                        <a:t>Deep Learning-Based Classification of FDG-PET Data for Alzheimer's Disease Diagnosis</a:t>
                      </a:r>
                      <a:endParaRPr lang="en-US" sz="140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0" lvl="0" algn="ctr">
                        <a:buNone/>
                      </a:pPr>
                      <a:r>
                        <a:rPr lang="en-IN" sz="1400" b="0" i="0" u="none" strike="noStrike" noProof="0">
                          <a:solidFill>
                            <a:srgbClr val="000000"/>
                          </a:solidFill>
                          <a:effectLst/>
                        </a:rPr>
                        <a:t>Hyeon Jeong, Seong Ho Park, and Seong Ho Jeon</a:t>
                      </a:r>
                    </a:p>
                    <a:p>
                      <a:pPr marL="0" lvl="0" algn="ctr">
                        <a:buNone/>
                      </a:pPr>
                      <a:r>
                        <a:rPr lang="en-IN" sz="1400" b="0" i="0" u="none" strike="noStrike" noProof="0">
                          <a:solidFill>
                            <a:srgbClr val="000000"/>
                          </a:solidFill>
                          <a:effectLst/>
                        </a:rPr>
                        <a:t>2019;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0" lvl="0" indent="0" algn="l" fontAlgn="ctr">
                        <a:lnSpc>
                          <a:spcPct val="100000"/>
                        </a:lnSpc>
                        <a:spcBef>
                          <a:spcPts val="0"/>
                        </a:spcBef>
                        <a:spcAft>
                          <a:spcPts val="0"/>
                        </a:spcAft>
                        <a:buClrTx/>
                        <a:buSzPts val="1400"/>
                        <a:buFont typeface="Arial" panose="020B0604020202020204" pitchFamily="34" charset="0"/>
                        <a:buChar char="•"/>
                      </a:pPr>
                      <a:r>
                        <a:rPr lang="en-IN" sz="1400"/>
                        <a:t>Used </a:t>
                      </a:r>
                      <a:r>
                        <a:rPr lang="en-IN" sz="1400" b="1"/>
                        <a:t>FDG-PET</a:t>
                      </a:r>
                      <a:r>
                        <a:rPr lang="en-IN" sz="1400"/>
                        <a:t> imaging data from ADNI (210 subjects). </a:t>
                      </a:r>
                      <a:endParaRPr lang="en-IN" sz="1400" b="0" i="0" u="none" strike="noStrike">
                        <a:solidFill>
                          <a:srgbClr val="000000"/>
                        </a:solidFill>
                        <a:effectLst/>
                        <a:latin typeface="Calibri"/>
                      </a:endParaRPr>
                    </a:p>
                    <a:p>
                      <a:pPr marL="0" lvl="0" indent="0" algn="l">
                        <a:lnSpc>
                          <a:spcPct val="100000"/>
                        </a:lnSpc>
                        <a:spcBef>
                          <a:spcPts val="0"/>
                        </a:spcBef>
                        <a:spcAft>
                          <a:spcPts val="0"/>
                        </a:spcAft>
                        <a:buClrTx/>
                        <a:buSzPts val="1400"/>
                        <a:buFont typeface="Arial" panose="020B0604020202020204" pitchFamily="34" charset="0"/>
                        <a:buChar char="•"/>
                      </a:pPr>
                      <a:r>
                        <a:rPr lang="en-IN" sz="1400"/>
                        <a:t>Applied </a:t>
                      </a:r>
                      <a:r>
                        <a:rPr lang="en-IN" sz="1400" b="1"/>
                        <a:t>spatial and intensity normalization</a:t>
                      </a:r>
                      <a:r>
                        <a:rPr lang="en-IN" sz="1400"/>
                        <a:t>. </a:t>
                      </a:r>
                    </a:p>
                    <a:p>
                      <a:pPr marL="0" lvl="0" indent="0" algn="l">
                        <a:lnSpc>
                          <a:spcPct val="100000"/>
                        </a:lnSpc>
                        <a:spcBef>
                          <a:spcPts val="0"/>
                        </a:spcBef>
                        <a:spcAft>
                          <a:spcPts val="0"/>
                        </a:spcAft>
                        <a:buClrTx/>
                        <a:buSzPts val="1400"/>
                        <a:buFont typeface="Arial" panose="020B0604020202020204" pitchFamily="34" charset="0"/>
                        <a:buChar char="•"/>
                      </a:pPr>
                      <a:r>
                        <a:rPr lang="en-IN" sz="1400"/>
                        <a:t>Used </a:t>
                      </a:r>
                      <a:r>
                        <a:rPr lang="en-IN" sz="1400" b="1"/>
                        <a:t>PCA</a:t>
                      </a:r>
                      <a:r>
                        <a:rPr lang="en-IN" sz="1400"/>
                        <a:t> for dimensionality reduction. </a:t>
                      </a:r>
                    </a:p>
                    <a:p>
                      <a:pPr marL="0" lvl="0" indent="0" algn="l">
                        <a:lnSpc>
                          <a:spcPct val="100000"/>
                        </a:lnSpc>
                        <a:spcBef>
                          <a:spcPts val="0"/>
                        </a:spcBef>
                        <a:spcAft>
                          <a:spcPts val="0"/>
                        </a:spcAft>
                        <a:buClrTx/>
                        <a:buSzPts val="1400"/>
                        <a:buFont typeface="Arial" panose="020B0604020202020204" pitchFamily="34" charset="0"/>
                        <a:buChar char="•"/>
                      </a:pPr>
                      <a:r>
                        <a:rPr lang="en-IN" sz="1400"/>
                        <a:t>Classified using </a:t>
                      </a:r>
                      <a:r>
                        <a:rPr lang="en-IN" sz="1400" b="1"/>
                        <a:t>SVM</a:t>
                      </a:r>
                      <a:endParaRPr lang="en-IN" sz="1400"/>
                    </a:p>
                    <a:p>
                      <a:pPr marL="283210" lvl="0" indent="-283210" algn="l">
                        <a:buClrTx/>
                        <a:buSzPts val="1400"/>
                        <a:buFont typeface="Arial" panose="020B0604020202020204" pitchFamily="34" charset="0"/>
                        <a:buChar char="•"/>
                      </a:pPr>
                      <a:endParaRPr lang="en-IN" sz="1400" b="0" i="0" u="none" strike="noStrike">
                        <a:solidFill>
                          <a:srgbClr val="000000"/>
                        </a:solidFill>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0" lvl="0" indent="0" algn="l" fontAlgn="ctr">
                        <a:lnSpc>
                          <a:spcPct val="100000"/>
                        </a:lnSpc>
                        <a:spcBef>
                          <a:spcPts val="0"/>
                        </a:spcBef>
                        <a:spcAft>
                          <a:spcPts val="0"/>
                        </a:spcAft>
                        <a:buClrTx/>
                        <a:buSzPts val="1400"/>
                        <a:buFont typeface="Arial" panose="020B0604020202020204" pitchFamily="34" charset="0"/>
                        <a:buChar char="•"/>
                      </a:pPr>
                      <a:r>
                        <a:rPr lang="en-IN" sz="1400" b="0" i="0" u="none" strike="noStrike" noProof="0">
                          <a:solidFill>
                            <a:srgbClr val="000000"/>
                          </a:solidFill>
                          <a:effectLst/>
                        </a:rPr>
                        <a:t>FDG-PET detects </a:t>
                      </a:r>
                      <a:r>
                        <a:rPr lang="en-IN" sz="1400" b="1" i="0" u="none" strike="noStrike" noProof="0">
                          <a:solidFill>
                            <a:srgbClr val="000000"/>
                          </a:solidFill>
                          <a:effectLst/>
                        </a:rPr>
                        <a:t>early metabolic changes</a:t>
                      </a:r>
                      <a:r>
                        <a:rPr lang="en-IN" sz="1400" b="0" i="0" u="none" strike="noStrike" noProof="0">
                          <a:solidFill>
                            <a:srgbClr val="000000"/>
                          </a:solidFill>
                          <a:effectLst/>
                        </a:rPr>
                        <a:t> in AD. </a:t>
                      </a:r>
                      <a:endParaRPr lang="en-IN" sz="1400" b="0" i="0" u="none" strike="noStrike">
                        <a:solidFill>
                          <a:srgbClr val="000000"/>
                        </a:solidFill>
                        <a:effectLst/>
                        <a:latin typeface="Calibri"/>
                      </a:endParaRPr>
                    </a:p>
                    <a:p>
                      <a:pPr marL="0" lvl="0" indent="0" algn="l">
                        <a:lnSpc>
                          <a:spcPct val="100000"/>
                        </a:lnSpc>
                        <a:spcBef>
                          <a:spcPts val="0"/>
                        </a:spcBef>
                        <a:spcAft>
                          <a:spcPts val="0"/>
                        </a:spcAft>
                        <a:buClrTx/>
                        <a:buSzPts val="1400"/>
                        <a:buFont typeface="Arial" panose="020B0604020202020204" pitchFamily="34" charset="0"/>
                        <a:buChar char="•"/>
                      </a:pPr>
                      <a:r>
                        <a:rPr lang="en-IN" sz="1400" b="0" i="0" u="none" strike="noStrike" noProof="0">
                          <a:solidFill>
                            <a:srgbClr val="000000"/>
                          </a:solidFill>
                          <a:effectLst/>
                        </a:rPr>
                        <a:t>PCA reduces overfitting and improves efficiency. </a:t>
                      </a:r>
                      <a:endParaRPr lang="en-IN" sz="1400"/>
                    </a:p>
                    <a:p>
                      <a:pPr marL="0" lvl="0" indent="0" algn="l">
                        <a:buClrTx/>
                        <a:buSzPts val="1400"/>
                        <a:buNone/>
                      </a:pPr>
                      <a:r>
                        <a:rPr lang="en-IN" sz="1400" b="0" i="0" u="none" strike="noStrike" noProof="0">
                          <a:solidFill>
                            <a:srgbClr val="000000"/>
                          </a:solidFill>
                          <a:effectLst/>
                        </a:rPr>
                        <a:t>SVM is a </a:t>
                      </a:r>
                      <a:r>
                        <a:rPr lang="en-IN" sz="1400" b="1" i="0" u="none" strike="noStrike" noProof="0">
                          <a:solidFill>
                            <a:srgbClr val="000000"/>
                          </a:solidFill>
                          <a:effectLst/>
                        </a:rPr>
                        <a:t>robust classifier</a:t>
                      </a:r>
                      <a:r>
                        <a:rPr lang="en-IN" sz="1400" b="0" i="0" u="none" strike="noStrike" noProof="0">
                          <a:solidFill>
                            <a:srgbClr val="000000"/>
                          </a:solidFill>
                          <a:effectLst/>
                        </a:rPr>
                        <a:t> for high-dimensional data.</a:t>
                      </a:r>
                      <a:endParaRPr lang="en-IN" sz="140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0" lvl="0" indent="0" algn="l" fontAlgn="ctr">
                        <a:lnSpc>
                          <a:spcPct val="100000"/>
                        </a:lnSpc>
                        <a:spcBef>
                          <a:spcPts val="0"/>
                        </a:spcBef>
                        <a:spcAft>
                          <a:spcPts val="0"/>
                        </a:spcAft>
                        <a:buClrTx/>
                        <a:buSzPts val="1400"/>
                        <a:buFont typeface="Arial" panose="020B0604020202020204" pitchFamily="34" charset="0"/>
                        <a:buChar char="•"/>
                      </a:pPr>
                      <a:r>
                        <a:rPr lang="en-IN" sz="1400" b="0" i="0" u="none" strike="noStrike" noProof="0">
                          <a:solidFill>
                            <a:srgbClr val="000000"/>
                          </a:solidFill>
                          <a:effectLst/>
                        </a:rPr>
                        <a:t>Uses </a:t>
                      </a:r>
                      <a:r>
                        <a:rPr lang="en-IN" sz="1400" b="1" i="0" u="none" strike="noStrike" noProof="0">
                          <a:solidFill>
                            <a:srgbClr val="000000"/>
                          </a:solidFill>
                          <a:effectLst/>
                        </a:rPr>
                        <a:t>only FDG-PET</a:t>
                      </a:r>
                      <a:r>
                        <a:rPr lang="en-IN" sz="1400" b="0" i="0" u="none" strike="noStrike" noProof="0">
                          <a:solidFill>
                            <a:srgbClr val="000000"/>
                          </a:solidFill>
                          <a:effectLst/>
                        </a:rPr>
                        <a:t>, lacks multimodal integration. </a:t>
                      </a:r>
                      <a:endParaRPr lang="en-IN" sz="1400" b="0" i="0" u="none" strike="noStrike">
                        <a:solidFill>
                          <a:srgbClr val="000000"/>
                        </a:solidFill>
                        <a:effectLst/>
                        <a:latin typeface="Calibri"/>
                      </a:endParaRPr>
                    </a:p>
                    <a:p>
                      <a:pPr marL="0" lvl="0" indent="0" algn="l">
                        <a:lnSpc>
                          <a:spcPct val="100000"/>
                        </a:lnSpc>
                        <a:spcBef>
                          <a:spcPts val="0"/>
                        </a:spcBef>
                        <a:spcAft>
                          <a:spcPts val="0"/>
                        </a:spcAft>
                        <a:buClrTx/>
                        <a:buSzPts val="1400"/>
                        <a:buFont typeface="Arial" panose="020B0604020202020204" pitchFamily="34" charset="0"/>
                        <a:buChar char="•"/>
                      </a:pPr>
                      <a:r>
                        <a:rPr lang="en-IN" sz="1400" b="1" i="0" u="none" strike="noStrike" noProof="0">
                          <a:solidFill>
                            <a:srgbClr val="000000"/>
                          </a:solidFill>
                          <a:effectLst/>
                        </a:rPr>
                        <a:t>Small sample size</a:t>
                      </a:r>
                      <a:r>
                        <a:rPr lang="en-IN" sz="1400" b="0" i="0" u="none" strike="noStrike" noProof="0">
                          <a:solidFill>
                            <a:srgbClr val="000000"/>
                          </a:solidFill>
                          <a:effectLst/>
                        </a:rPr>
                        <a:t> (210 subjects). </a:t>
                      </a:r>
                      <a:endParaRPr lang="en-IN" sz="1400"/>
                    </a:p>
                    <a:p>
                      <a:pPr marL="0" lvl="0" indent="0" algn="l">
                        <a:buClrTx/>
                        <a:buSzPts val="1400"/>
                        <a:buNone/>
                      </a:pPr>
                      <a:r>
                        <a:rPr lang="en-IN" sz="1400" b="1" i="0" u="none" strike="noStrike" noProof="0">
                          <a:solidFill>
                            <a:srgbClr val="000000"/>
                          </a:solidFill>
                          <a:effectLst/>
                        </a:rPr>
                        <a:t>Cross-validation strategy</a:t>
                      </a:r>
                      <a:r>
                        <a:rPr lang="en-IN" sz="1400" b="0" i="0" u="none" strike="noStrike" noProof="0">
                          <a:solidFill>
                            <a:srgbClr val="000000"/>
                          </a:solidFill>
                          <a:effectLst/>
                        </a:rPr>
                        <a:t> not specified.</a:t>
                      </a:r>
                      <a:endParaRPr lang="en-IN" sz="1400"/>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tc>
                  <a:txBody>
                    <a:bodyPr/>
                    <a:lstStyle/>
                    <a:p>
                      <a:pPr marL="0" lvl="0" indent="0" algn="l" fontAlgn="ctr">
                        <a:lnSpc>
                          <a:spcPct val="100000"/>
                        </a:lnSpc>
                        <a:spcBef>
                          <a:spcPts val="0"/>
                        </a:spcBef>
                        <a:spcAft>
                          <a:spcPts val="0"/>
                        </a:spcAft>
                        <a:buClrTx/>
                        <a:buSzPts val="1400"/>
                        <a:buFont typeface="Arial" panose="020B0604020202020204" pitchFamily="34" charset="0"/>
                        <a:buChar char="•"/>
                      </a:pPr>
                      <a:r>
                        <a:rPr lang="en-IN" sz="1400"/>
                        <a:t>Lacks </a:t>
                      </a:r>
                      <a:r>
                        <a:rPr lang="en-IN" sz="1400" b="1"/>
                        <a:t>multimodal</a:t>
                      </a:r>
                      <a:r>
                        <a:rPr lang="en-IN" sz="1400"/>
                        <a:t> integration (MRI, biomarkers). </a:t>
                      </a:r>
                      <a:endParaRPr lang="en-IN" sz="1400" b="0" i="0" u="none" strike="noStrike">
                        <a:solidFill>
                          <a:srgbClr val="000000"/>
                        </a:solidFill>
                        <a:effectLst/>
                        <a:latin typeface="Calibri"/>
                      </a:endParaRPr>
                    </a:p>
                    <a:p>
                      <a:pPr marL="0" lvl="0" indent="0" algn="l">
                        <a:lnSpc>
                          <a:spcPct val="100000"/>
                        </a:lnSpc>
                        <a:spcBef>
                          <a:spcPts val="0"/>
                        </a:spcBef>
                        <a:spcAft>
                          <a:spcPts val="0"/>
                        </a:spcAft>
                        <a:buClrTx/>
                        <a:buSzPts val="1400"/>
                        <a:buFont typeface="Arial" panose="020B0604020202020204" pitchFamily="34" charset="0"/>
                        <a:buChar char="•"/>
                      </a:pPr>
                      <a:r>
                        <a:rPr lang="en-IN" sz="1400"/>
                        <a:t>Could use </a:t>
                      </a:r>
                      <a:r>
                        <a:rPr lang="en-IN" sz="1400" b="1"/>
                        <a:t>deep learning models</a:t>
                      </a:r>
                      <a:r>
                        <a:rPr lang="en-IN" sz="1400"/>
                        <a:t> (CNN, </a:t>
                      </a:r>
                      <a:r>
                        <a:rPr lang="en-IN" sz="1400" err="1"/>
                        <a:t>ViT</a:t>
                      </a:r>
                      <a:r>
                        <a:rPr lang="en-IN" sz="1400"/>
                        <a:t>). </a:t>
                      </a:r>
                    </a:p>
                    <a:p>
                      <a:pPr marL="0" lvl="0" indent="0" algn="l">
                        <a:lnSpc>
                          <a:spcPct val="100000"/>
                        </a:lnSpc>
                        <a:spcBef>
                          <a:spcPts val="0"/>
                        </a:spcBef>
                        <a:spcAft>
                          <a:spcPts val="0"/>
                        </a:spcAft>
                        <a:buClrTx/>
                        <a:buSzPts val="1400"/>
                        <a:buFont typeface="Arial" panose="020B0604020202020204" pitchFamily="34" charset="0"/>
                        <a:buChar char="•"/>
                      </a:pPr>
                      <a:r>
                        <a:rPr lang="en-IN" sz="1400"/>
                        <a:t>No </a:t>
                      </a:r>
                      <a:r>
                        <a:rPr lang="en-IN" sz="1400" b="1"/>
                        <a:t>longitudinal analysis</a:t>
                      </a:r>
                      <a:r>
                        <a:rPr lang="en-IN" sz="1400"/>
                        <a:t> for disease progression. </a:t>
                      </a:r>
                    </a:p>
                    <a:p>
                      <a:pPr marL="0" lvl="0" indent="0" algn="l">
                        <a:lnSpc>
                          <a:spcPct val="100000"/>
                        </a:lnSpc>
                        <a:spcBef>
                          <a:spcPts val="0"/>
                        </a:spcBef>
                        <a:spcAft>
                          <a:spcPts val="0"/>
                        </a:spcAft>
                        <a:buClrTx/>
                        <a:buSzPts val="1400"/>
                        <a:buFont typeface="Arial" panose="020B0604020202020204" pitchFamily="34" charset="0"/>
                        <a:buChar char="•"/>
                      </a:pPr>
                      <a:r>
                        <a:rPr lang="en-IN" sz="1400"/>
                        <a:t>Needs </a:t>
                      </a:r>
                      <a:r>
                        <a:rPr lang="en-IN" sz="1400" b="1"/>
                        <a:t>larger, diverse datasets</a:t>
                      </a:r>
                      <a:r>
                        <a:rPr lang="en-IN" sz="1400"/>
                        <a:t> for generalization.</a:t>
                      </a:r>
                    </a:p>
                    <a:p>
                      <a:pPr marL="283210" lvl="0" indent="-283210" algn="l">
                        <a:buClrTx/>
                        <a:buSzPts val="1400"/>
                        <a:buFont typeface="Arial" panose="020B0604020202020204" pitchFamily="34" charset="0"/>
                        <a:buChar char="•"/>
                      </a:pPr>
                      <a:endParaRPr lang="en-IN" sz="1400" b="0" i="0" u="none" strike="noStrike">
                        <a:solidFill>
                          <a:srgbClr val="000000"/>
                        </a:solidFill>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E9E9"/>
                    </a:solidFill>
                  </a:tcPr>
                </a:tc>
                <a:extLst>
                  <a:ext uri="{0D108BD9-81ED-4DB2-BD59-A6C34878D82A}">
                    <a16:rowId xmlns:a16="http://schemas.microsoft.com/office/drawing/2014/main" val="3528325342"/>
                  </a:ext>
                </a:extLst>
              </a:tr>
            </a:tbl>
          </a:graphicData>
        </a:graphic>
      </p:graphicFrame>
    </p:spTree>
    <p:extLst>
      <p:ext uri="{BB962C8B-B14F-4D97-AF65-F5344CB8AC3E}">
        <p14:creationId xmlns:p14="http://schemas.microsoft.com/office/powerpoint/2010/main" val="3013209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6BC60BCE-92C5-1E92-B576-D7B67F01927B}"/>
              </a:ext>
            </a:extLst>
          </p:cNvPr>
          <p:cNvSpPr/>
          <p:nvPr/>
        </p:nvSpPr>
        <p:spPr>
          <a:xfrm>
            <a:off x="9994318" y="80982"/>
            <a:ext cx="2082075" cy="94773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2">
            <a:extLst>
              <a:ext uri="{FF2B5EF4-FFF2-40B4-BE49-F238E27FC236}">
                <a16:creationId xmlns:a16="http://schemas.microsoft.com/office/drawing/2014/main" id="{DDEE9203-D8CD-49E2-49A1-58500124FD01}"/>
              </a:ext>
            </a:extLst>
          </p:cNvPr>
          <p:cNvSpPr txBox="1">
            <a:spLocks noEditPoints="1"/>
          </p:cNvSpPr>
          <p:nvPr/>
        </p:nvSpPr>
        <p:spPr>
          <a:xfrm>
            <a:off x="2976113" y="265079"/>
            <a:ext cx="6239773" cy="616836"/>
          </a:xfrm>
          <a:prstGeom prst="rect">
            <a:avLst/>
          </a:prstGeom>
          <a:solidFill>
            <a:srgbClr val="AE1D49"/>
          </a:solidFill>
        </p:spPr>
        <p:txBody>
          <a:bodyPr vert="horz" wrap="square" lIns="0" tIns="1270" rIns="0" bIns="0" rtlCol="0" anchor="ctr">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defRPr/>
            </a:pPr>
            <a:r>
              <a:rPr lang="en-US" sz="4000" kern="0">
                <a:solidFill>
                  <a:prstClr val="white"/>
                </a:solidFill>
                <a:latin typeface="Times New Roman"/>
                <a:cs typeface="Times New Roman"/>
              </a:rPr>
              <a:t>PROBLEM STATEMENT</a:t>
            </a:r>
            <a:endParaRPr lang="en-US" sz="4000" kern="0">
              <a:solidFill>
                <a:prstClr val="white"/>
              </a:solidFill>
              <a:latin typeface="Times New Roman" panose="02020603050405020304" pitchFamily="18" charset="0"/>
              <a:cs typeface="Times New Roman" panose="02020603050405020304" pitchFamily="18" charset="0"/>
            </a:endParaRPr>
          </a:p>
        </p:txBody>
      </p:sp>
      <p:pic>
        <p:nvPicPr>
          <p:cNvPr id="2" name="object 2"/>
          <p:cNvPicPr/>
          <p:nvPr/>
        </p:nvPicPr>
        <p:blipFill>
          <a:blip r:embed="rId3"/>
          <a:srcRect/>
          <a:stretch>
            <a:fillRect/>
          </a:stretch>
        </p:blipFill>
        <p:spPr>
          <a:xfrm>
            <a:off x="10055066" y="6059775"/>
            <a:ext cx="1967483" cy="655319"/>
          </a:xfrm>
          <a:prstGeom prst="rect">
            <a:avLst/>
          </a:prstGeom>
        </p:spPr>
      </p:pic>
      <p:sp>
        <p:nvSpPr>
          <p:cNvPr id="10" name="TextBox 9">
            <a:extLst>
              <a:ext uri="{FF2B5EF4-FFF2-40B4-BE49-F238E27FC236}">
                <a16:creationId xmlns:a16="http://schemas.microsoft.com/office/drawing/2014/main" id="{F1682EA9-D356-2AD7-A9A9-BDB9D49E845E}"/>
              </a:ext>
            </a:extLst>
          </p:cNvPr>
          <p:cNvSpPr txBox="1"/>
          <p:nvPr/>
        </p:nvSpPr>
        <p:spPr>
          <a:xfrm>
            <a:off x="9994611" y="277895"/>
            <a:ext cx="2075620" cy="58477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a:solidFill>
                  <a:schemeClr val="bg1"/>
                </a:solidFill>
                <a:latin typeface="Times New Roman"/>
                <a:cs typeface="Times New Roman"/>
              </a:rPr>
              <a:t>22BIO211</a:t>
            </a:r>
            <a:endParaRPr lang="en-US" sz="3200">
              <a:solidFill>
                <a:schemeClr val="bg1"/>
              </a:solidFill>
            </a:endParaRPr>
          </a:p>
        </p:txBody>
      </p:sp>
      <p:sp>
        <p:nvSpPr>
          <p:cNvPr id="13" name="Oval 12">
            <a:extLst>
              <a:ext uri="{FF2B5EF4-FFF2-40B4-BE49-F238E27FC236}">
                <a16:creationId xmlns:a16="http://schemas.microsoft.com/office/drawing/2014/main" id="{9389CCE0-DA6A-3233-9F7A-EA74D12BDCE6}"/>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latin typeface="Times New Roman"/>
                <a:cs typeface="Times New Roman"/>
              </a:rPr>
              <a:t>TEAM-3</a:t>
            </a:r>
          </a:p>
        </p:txBody>
      </p:sp>
      <p:sp>
        <p:nvSpPr>
          <p:cNvPr id="3" name="TextBox 2">
            <a:extLst>
              <a:ext uri="{FF2B5EF4-FFF2-40B4-BE49-F238E27FC236}">
                <a16:creationId xmlns:a16="http://schemas.microsoft.com/office/drawing/2014/main" id="{3A340FD2-8B4A-5687-1042-C47311411C36}"/>
              </a:ext>
            </a:extLst>
          </p:cNvPr>
          <p:cNvSpPr txBox="1"/>
          <p:nvPr/>
        </p:nvSpPr>
        <p:spPr>
          <a:xfrm>
            <a:off x="699795" y="1508448"/>
            <a:ext cx="1073020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None/>
            </a:pPr>
            <a:r>
              <a:rPr lang="en-US" sz="2800" b="1"/>
              <a:t>The Challenge</a:t>
            </a:r>
          </a:p>
          <a:p>
            <a:pPr>
              <a:buFont typeface="Arial" panose="020B0604020202020204" pitchFamily="34" charset="0"/>
              <a:buChar char="•"/>
            </a:pPr>
            <a:r>
              <a:rPr lang="en-US" sz="2800"/>
              <a:t>Alzheimer’s Disease (AD) is a </a:t>
            </a:r>
            <a:r>
              <a:rPr lang="en-US" sz="2800" b="1"/>
              <a:t>progressive neurodegenerative disorder</a:t>
            </a:r>
            <a:r>
              <a:rPr lang="en-US" sz="2800"/>
              <a:t> affecting millions worldwide.</a:t>
            </a:r>
          </a:p>
          <a:p>
            <a:pPr>
              <a:buFont typeface="Arial" panose="020B0604020202020204" pitchFamily="34" charset="0"/>
              <a:buChar char="•"/>
            </a:pPr>
            <a:r>
              <a:rPr lang="en-US" sz="2800" b="1"/>
              <a:t>Early detection</a:t>
            </a:r>
            <a:r>
              <a:rPr lang="en-US" sz="2800"/>
              <a:t> is crucial for timely intervention and treatment.</a:t>
            </a:r>
          </a:p>
          <a:p>
            <a:pPr>
              <a:buNone/>
            </a:pPr>
            <a:r>
              <a:rPr lang="en-US" sz="2800" b="1"/>
              <a:t>Limitations of Traditional Diagnosis</a:t>
            </a:r>
          </a:p>
          <a:p>
            <a:pPr>
              <a:buFont typeface="Arial" panose="020B0604020202020204" pitchFamily="34" charset="0"/>
              <a:buChar char="•"/>
            </a:pPr>
            <a:r>
              <a:rPr lang="en-US" sz="2800" b="1"/>
              <a:t>Manual MRI interpretation</a:t>
            </a:r>
            <a:r>
              <a:rPr lang="en-US" sz="2800"/>
              <a:t> is time-consuming and subjective.</a:t>
            </a:r>
          </a:p>
          <a:p>
            <a:pPr>
              <a:buFont typeface="Arial" panose="020B0604020202020204" pitchFamily="34" charset="0"/>
              <a:buChar char="•"/>
            </a:pPr>
            <a:r>
              <a:rPr lang="en-US" sz="2800" b="1"/>
              <a:t>High variability</a:t>
            </a:r>
            <a:r>
              <a:rPr lang="en-US" sz="2800"/>
              <a:t> in diagnosis due to human factors.</a:t>
            </a:r>
          </a:p>
          <a:p>
            <a:pPr>
              <a:buFont typeface="Arial" panose="020B0604020202020204" pitchFamily="34" charset="0"/>
              <a:buChar char="•"/>
            </a:pPr>
            <a:r>
              <a:rPr lang="en-US" sz="2800" b="1"/>
              <a:t>Limited accuracy</a:t>
            </a:r>
            <a:r>
              <a:rPr lang="en-US" sz="2800"/>
              <a:t> in differentiating early-stage cognitive impairment.</a:t>
            </a:r>
          </a:p>
        </p:txBody>
      </p:sp>
    </p:spTree>
    <p:extLst>
      <p:ext uri="{BB962C8B-B14F-4D97-AF65-F5344CB8AC3E}">
        <p14:creationId xmlns:p14="http://schemas.microsoft.com/office/powerpoint/2010/main" val="176730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3D1B3-4D44-D3DF-1930-640FE961638C}"/>
            </a:ext>
          </a:extLst>
        </p:cNvPr>
        <p:cNvGrpSpPr/>
        <p:nvPr/>
      </p:nvGrpSpPr>
      <p:grpSpPr>
        <a:xfrm>
          <a:off x="0" y="0"/>
          <a:ext cx="0" cy="0"/>
          <a:chOff x="0" y="0"/>
          <a:chExt cx="0" cy="0"/>
        </a:xfrm>
      </p:grpSpPr>
      <p:sp>
        <p:nvSpPr>
          <p:cNvPr id="11" name="Oval 10">
            <a:extLst>
              <a:ext uri="{FF2B5EF4-FFF2-40B4-BE49-F238E27FC236}">
                <a16:creationId xmlns:a16="http://schemas.microsoft.com/office/drawing/2014/main" id="{95C77103-03E6-B995-3A0E-74DE91DF3363}"/>
              </a:ext>
            </a:extLst>
          </p:cNvPr>
          <p:cNvSpPr/>
          <p:nvPr/>
        </p:nvSpPr>
        <p:spPr>
          <a:xfrm>
            <a:off x="9994318" y="80982"/>
            <a:ext cx="2082075" cy="94773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2">
            <a:extLst>
              <a:ext uri="{FF2B5EF4-FFF2-40B4-BE49-F238E27FC236}">
                <a16:creationId xmlns:a16="http://schemas.microsoft.com/office/drawing/2014/main" id="{83EB1DAA-54BE-834E-710B-B7397952CE19}"/>
              </a:ext>
            </a:extLst>
          </p:cNvPr>
          <p:cNvSpPr txBox="1">
            <a:spLocks noEditPoints="1"/>
          </p:cNvSpPr>
          <p:nvPr/>
        </p:nvSpPr>
        <p:spPr>
          <a:xfrm>
            <a:off x="3443473" y="265079"/>
            <a:ext cx="5061213" cy="616836"/>
          </a:xfrm>
          <a:prstGeom prst="rect">
            <a:avLst/>
          </a:prstGeom>
          <a:solidFill>
            <a:srgbClr val="AE1D49"/>
          </a:solidFill>
        </p:spPr>
        <p:txBody>
          <a:bodyPr vert="horz" wrap="square" lIns="0" tIns="1270" rIns="0" bIns="0" rtlCol="0" anchor="ctr">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lgn="ctr">
              <a:spcBef>
                <a:spcPts val="10"/>
              </a:spcBef>
              <a:defRPr/>
            </a:pPr>
            <a:r>
              <a:rPr lang="en-US" sz="4000" kern="0">
                <a:solidFill>
                  <a:prstClr val="white"/>
                </a:solidFill>
                <a:latin typeface="Times New Roman"/>
                <a:cs typeface="Times New Roman"/>
              </a:rPr>
              <a:t>Objectives</a:t>
            </a:r>
            <a:endParaRPr lang="en-US" sz="4000" kern="0">
              <a:solidFill>
                <a:prstClr val="white"/>
              </a:solidFill>
              <a:latin typeface="Times New Roman" panose="02020603050405020304" pitchFamily="18" charset="0"/>
              <a:cs typeface="Times New Roman" panose="02020603050405020304" pitchFamily="18" charset="0"/>
            </a:endParaRPr>
          </a:p>
        </p:txBody>
      </p:sp>
      <p:pic>
        <p:nvPicPr>
          <p:cNvPr id="2" name="object 2">
            <a:extLst>
              <a:ext uri="{FF2B5EF4-FFF2-40B4-BE49-F238E27FC236}">
                <a16:creationId xmlns:a16="http://schemas.microsoft.com/office/drawing/2014/main" id="{77960BA8-8884-DDDF-EDDE-1ABB7C08F156}"/>
              </a:ext>
            </a:extLst>
          </p:cNvPr>
          <p:cNvPicPr/>
          <p:nvPr/>
        </p:nvPicPr>
        <p:blipFill>
          <a:blip r:embed="rId3"/>
          <a:srcRect/>
          <a:stretch>
            <a:fillRect/>
          </a:stretch>
        </p:blipFill>
        <p:spPr>
          <a:xfrm>
            <a:off x="10055066" y="6059775"/>
            <a:ext cx="1967483" cy="655319"/>
          </a:xfrm>
          <a:prstGeom prst="rect">
            <a:avLst/>
          </a:prstGeom>
        </p:spPr>
      </p:pic>
      <p:sp>
        <p:nvSpPr>
          <p:cNvPr id="10" name="TextBox 9">
            <a:extLst>
              <a:ext uri="{FF2B5EF4-FFF2-40B4-BE49-F238E27FC236}">
                <a16:creationId xmlns:a16="http://schemas.microsoft.com/office/drawing/2014/main" id="{63C2E27B-736C-374D-8150-37727AB6FFE2}"/>
              </a:ext>
            </a:extLst>
          </p:cNvPr>
          <p:cNvSpPr txBox="1"/>
          <p:nvPr/>
        </p:nvSpPr>
        <p:spPr>
          <a:xfrm>
            <a:off x="9994611" y="277895"/>
            <a:ext cx="2075620" cy="58477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a:solidFill>
                  <a:schemeClr val="bg1"/>
                </a:solidFill>
                <a:latin typeface="Times New Roman"/>
                <a:cs typeface="Times New Roman"/>
              </a:rPr>
              <a:t>22BIO211</a:t>
            </a:r>
            <a:endParaRPr lang="en-US" sz="3200">
              <a:solidFill>
                <a:schemeClr val="bg1"/>
              </a:solidFill>
            </a:endParaRPr>
          </a:p>
        </p:txBody>
      </p:sp>
      <p:sp>
        <p:nvSpPr>
          <p:cNvPr id="4" name="Rectangle 1">
            <a:extLst>
              <a:ext uri="{FF2B5EF4-FFF2-40B4-BE49-F238E27FC236}">
                <a16:creationId xmlns:a16="http://schemas.microsoft.com/office/drawing/2014/main" id="{C0AAF48B-406A-A04F-681B-D8EB2551709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234E3BA7-55F1-8E39-A31C-445403D3B3E8}"/>
              </a:ext>
            </a:extLst>
          </p:cNvPr>
          <p:cNvSpPr>
            <a:spLocks noChangeArrowheads="1"/>
          </p:cNvSpPr>
          <p:nvPr/>
        </p:nvSpPr>
        <p:spPr bwMode="auto">
          <a:xfrm>
            <a:off x="617940" y="1651417"/>
            <a:ext cx="1067471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a:ln>
                  <a:noFill/>
                </a:ln>
                <a:solidFill>
                  <a:schemeClr val="tx1"/>
                </a:solidFill>
                <a:effectLst/>
                <a:latin typeface="Arial" panose="020B0604020202020204" pitchFamily="34" charset="0"/>
              </a:rPr>
              <a:t>Accurately classify cognitive impairment into </a:t>
            </a:r>
            <a:r>
              <a:rPr kumimoji="0" lang="en-US" altLang="en-US" sz="2400" b="1" i="0" u="none" strike="noStrike" cap="none" normalizeH="0">
                <a:ln>
                  <a:noFill/>
                </a:ln>
                <a:solidFill>
                  <a:schemeClr val="tx1"/>
                </a:solidFill>
                <a:effectLst/>
                <a:latin typeface="Arial" panose="020B0604020202020204" pitchFamily="34" charset="0"/>
              </a:rPr>
              <a:t>four stages</a:t>
            </a:r>
            <a:r>
              <a:rPr kumimoji="0" lang="en-US" altLang="en-US" sz="2400" b="0" i="0" u="none" strike="noStrike" cap="none" normalizeH="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a:ln>
                  <a:noFill/>
                </a:ln>
                <a:solidFill>
                  <a:schemeClr val="tx1"/>
                </a:solidFill>
                <a:effectLst/>
                <a:latin typeface="Arial" panose="020B0604020202020204" pitchFamily="34" charset="0"/>
              </a:rPr>
              <a:t>No Impairment</a:t>
            </a:r>
            <a:r>
              <a:rPr kumimoji="0" lang="en-US" altLang="en-US" sz="2400" b="0" i="0" u="none" strike="noStrike" cap="none" normalizeH="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a:ln>
                  <a:noFill/>
                </a:ln>
                <a:solidFill>
                  <a:schemeClr val="tx1"/>
                </a:solidFill>
                <a:effectLst/>
                <a:latin typeface="Arial" panose="020B0604020202020204" pitchFamily="34" charset="0"/>
              </a:rPr>
              <a:t>Very Mild Impairment</a:t>
            </a:r>
            <a:r>
              <a:rPr kumimoji="0" lang="en-US" altLang="en-US" sz="2400" b="0" i="0" u="none" strike="noStrike" cap="none" normalizeH="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a:ln>
                  <a:noFill/>
                </a:ln>
                <a:solidFill>
                  <a:schemeClr val="tx1"/>
                </a:solidFill>
                <a:effectLst/>
                <a:latin typeface="Arial" panose="020B0604020202020204" pitchFamily="34" charset="0"/>
              </a:rPr>
              <a:t>Mild Impairment</a:t>
            </a:r>
            <a:r>
              <a:rPr kumimoji="0" lang="en-US" altLang="en-US" sz="2400" b="0" i="0" u="none" strike="noStrike" cap="none" normalizeH="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a:ln>
                  <a:noFill/>
                </a:ln>
                <a:solidFill>
                  <a:schemeClr val="tx1"/>
                </a:solidFill>
                <a:effectLst/>
                <a:latin typeface="Arial" panose="020B0604020202020204" pitchFamily="34" charset="0"/>
              </a:rPr>
              <a:t>Moderate Impairment</a:t>
            </a:r>
            <a:r>
              <a:rPr kumimoji="0" lang="en-US" altLang="en-US" sz="2400" b="0" i="0" u="none" strike="noStrike" cap="none" normalizeH="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a:ln>
                  <a:noFill/>
                </a:ln>
                <a:solidFill>
                  <a:schemeClr val="tx1"/>
                </a:solidFill>
                <a:effectLst/>
                <a:latin typeface="Arial" panose="020B0604020202020204" pitchFamily="34" charset="0"/>
              </a:rPr>
              <a:t>Improve classification </a:t>
            </a:r>
            <a:r>
              <a:rPr kumimoji="0" lang="en-US" altLang="en-US" sz="2400" b="1" i="0" u="none" strike="noStrike" cap="none" normalizeH="0">
                <a:ln>
                  <a:noFill/>
                </a:ln>
                <a:solidFill>
                  <a:schemeClr val="tx1"/>
                </a:solidFill>
                <a:effectLst/>
                <a:latin typeface="Arial" panose="020B0604020202020204" pitchFamily="34" charset="0"/>
              </a:rPr>
              <a:t>accuracy and generalization</a:t>
            </a:r>
            <a:r>
              <a:rPr kumimoji="0" lang="en-US" altLang="en-US" sz="2400" b="0" i="0" u="none" strike="noStrike" cap="none" normalizeH="0">
                <a:ln>
                  <a:noFill/>
                </a:ln>
                <a:solidFill>
                  <a:schemeClr val="tx1"/>
                </a:solidFill>
                <a:effectLst/>
                <a:latin typeface="Arial" panose="020B0604020202020204" pitchFamily="34" charset="0"/>
              </a:rPr>
              <a:t> for real-world </a:t>
            </a:r>
            <a:endParaRPr lang="en-US" altLang="en-US" sz="240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a:ln>
                  <a:noFill/>
                </a:ln>
                <a:solidFill>
                  <a:schemeClr val="tx1"/>
                </a:solidFill>
                <a:effectLst/>
                <a:latin typeface="Arial" panose="020B0604020202020204" pitchFamily="34" charset="0"/>
              </a:rPr>
              <a:t> applications.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a:ln>
                  <a:noFill/>
                </a:ln>
                <a:solidFill>
                  <a:schemeClr val="tx1"/>
                </a:solidFill>
                <a:effectLst/>
                <a:latin typeface="Arial" panose="020B0604020202020204" pitchFamily="34" charset="0"/>
              </a:rPr>
              <a:t>Develop an </a:t>
            </a:r>
            <a:r>
              <a:rPr kumimoji="0" lang="en-US" altLang="en-US" sz="2400" b="1" i="0" u="none" strike="noStrike" cap="none" normalizeH="0">
                <a:ln>
                  <a:noFill/>
                </a:ln>
                <a:solidFill>
                  <a:schemeClr val="tx1"/>
                </a:solidFill>
                <a:effectLst/>
                <a:latin typeface="Arial" panose="020B0604020202020204" pitchFamily="34" charset="0"/>
              </a:rPr>
              <a:t>AI-driven MRI classification system</a:t>
            </a:r>
            <a:r>
              <a:rPr kumimoji="0" lang="en-US" altLang="en-US" sz="2400" b="0" i="0" u="none" strike="noStrike" cap="none" normalizeH="0">
                <a:ln>
                  <a:noFill/>
                </a:ln>
                <a:solidFill>
                  <a:schemeClr val="tx1"/>
                </a:solidFill>
                <a:effectLst/>
                <a:latin typeface="Arial" panose="020B0604020202020204" pitchFamily="34" charset="0"/>
              </a:rPr>
              <a:t> using </a:t>
            </a:r>
            <a:r>
              <a:rPr kumimoji="0" lang="en-US" altLang="en-US" sz="2400" b="1" i="0" u="none" strike="noStrike" cap="none" normalizeH="0">
                <a:ln>
                  <a:noFill/>
                </a:ln>
                <a:solidFill>
                  <a:schemeClr val="tx1"/>
                </a:solidFill>
                <a:effectLst/>
                <a:latin typeface="Arial" panose="020B0604020202020204" pitchFamily="34" charset="0"/>
              </a:rPr>
              <a:t>CNN and a hybrid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a:ln>
                  <a:noFill/>
                </a:ln>
                <a:solidFill>
                  <a:schemeClr val="tx1"/>
                </a:solidFill>
                <a:effectLst/>
                <a:latin typeface="Arial" panose="020B0604020202020204" pitchFamily="34" charset="0"/>
              </a:rPr>
              <a:t>stacking ensemble</a:t>
            </a:r>
            <a:r>
              <a:rPr kumimoji="0" lang="en-US" altLang="en-US" sz="2400" b="0" i="0" u="none" strike="noStrike" cap="none" normalizeH="0">
                <a:ln>
                  <a:noFill/>
                </a:ln>
                <a:solidFill>
                  <a:schemeClr val="tx1"/>
                </a:solidFill>
                <a:effectLst/>
                <a:latin typeface="Arial" panose="020B0604020202020204" pitchFamily="34" charset="0"/>
              </a:rPr>
              <a:t> (SVM, XGBoost, Random Forest). </a:t>
            </a:r>
          </a:p>
        </p:txBody>
      </p:sp>
      <p:sp>
        <p:nvSpPr>
          <p:cNvPr id="9" name="Oval 8">
            <a:extLst>
              <a:ext uri="{FF2B5EF4-FFF2-40B4-BE49-F238E27FC236}">
                <a16:creationId xmlns:a16="http://schemas.microsoft.com/office/drawing/2014/main" id="{F761390E-153F-2B3F-445C-F538C3EF5F15}"/>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latin typeface="Times New Roman"/>
                <a:cs typeface="Times New Roman"/>
              </a:rPr>
              <a:t>TEAM-3</a:t>
            </a:r>
          </a:p>
        </p:txBody>
      </p:sp>
    </p:spTree>
    <p:extLst>
      <p:ext uri="{BB962C8B-B14F-4D97-AF65-F5344CB8AC3E}">
        <p14:creationId xmlns:p14="http://schemas.microsoft.com/office/powerpoint/2010/main" val="400020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E023-4A01-0A69-A2EA-6367B29B0780}"/>
              </a:ext>
            </a:extLst>
          </p:cNvPr>
          <p:cNvSpPr>
            <a:spLocks noGrp="1"/>
          </p:cNvSpPr>
          <p:nvPr>
            <p:ph type="title"/>
          </p:nvPr>
        </p:nvSpPr>
        <p:spPr>
          <a:xfrm>
            <a:off x="3805182" y="266620"/>
            <a:ext cx="3935628" cy="779806"/>
          </a:xfrm>
          <a:solidFill>
            <a:srgbClr val="AE1D49"/>
          </a:solidFill>
        </p:spPr>
        <p:txBody>
          <a:bodyPr>
            <a:normAutofit/>
          </a:bodyPr>
          <a:lstStyle/>
          <a:p>
            <a:pPr algn="ctr"/>
            <a:r>
              <a:rPr lang="en-US" sz="3600" b="1">
                <a:solidFill>
                  <a:srgbClr val="FFFFFF"/>
                </a:solidFill>
                <a:latin typeface="Times New Roman"/>
                <a:cs typeface="Times New Roman"/>
              </a:rPr>
              <a:t>INTRODUCTION</a:t>
            </a:r>
            <a:endParaRPr lang="en-US"/>
          </a:p>
        </p:txBody>
      </p:sp>
      <p:pic>
        <p:nvPicPr>
          <p:cNvPr id="5" name="object 2">
            <a:extLst>
              <a:ext uri="{FF2B5EF4-FFF2-40B4-BE49-F238E27FC236}">
                <a16:creationId xmlns:a16="http://schemas.microsoft.com/office/drawing/2014/main" id="{F222DCBF-40BA-A4F6-FFC8-3CB6A2329094}"/>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062160BF-C801-FA90-2035-A79F86F39A0B}"/>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latin typeface="Times New Roman"/>
                <a:cs typeface="Times New Roman"/>
              </a:rPr>
              <a:t>TEAM-3</a:t>
            </a:r>
          </a:p>
        </p:txBody>
      </p:sp>
      <p:sp>
        <p:nvSpPr>
          <p:cNvPr id="11" name="Oval 10">
            <a:extLst>
              <a:ext uri="{FF2B5EF4-FFF2-40B4-BE49-F238E27FC236}">
                <a16:creationId xmlns:a16="http://schemas.microsoft.com/office/drawing/2014/main" id="{9796E7B0-2E39-86A7-B047-569CEFD9E15B}"/>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a:solidFill>
                  <a:srgbClr val="FFFFFF"/>
                </a:solidFill>
                <a:latin typeface="Times New Roman"/>
              </a:rPr>
              <a:t>22BIO211</a:t>
            </a:r>
            <a:endParaRPr lang="en-US" sz="2400"/>
          </a:p>
        </p:txBody>
      </p:sp>
      <p:sp>
        <p:nvSpPr>
          <p:cNvPr id="4" name="Rectangle 2">
            <a:extLst>
              <a:ext uri="{FF2B5EF4-FFF2-40B4-BE49-F238E27FC236}">
                <a16:creationId xmlns:a16="http://schemas.microsoft.com/office/drawing/2014/main" id="{3DB8743D-0B93-0756-1823-B43A408C5A07}"/>
              </a:ext>
            </a:extLst>
          </p:cNvPr>
          <p:cNvSpPr>
            <a:spLocks noChangeArrowheads="1"/>
          </p:cNvSpPr>
          <p:nvPr/>
        </p:nvSpPr>
        <p:spPr bwMode="auto">
          <a:xfrm>
            <a:off x="711200" y="1688008"/>
            <a:ext cx="104394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Alzheimer’s Disease (AD) is a progressive neurodegenerative disorder that affects memory and cognitive functions, impacting millions worldwide. Early detection is crucial for timely intervention, but traditional MRI-based diagnosis relies on manual interpretation, which is time-consuming and prone to variability. Magnetic Resonance Imaging (MRI) is widely used to detect structural brain abnormalities, but analyzing these scans manually can lead to inconsistencies. To address these challenges, this study leverages deep learning, specifically Convolutional Neural Networks (CNNs) and a hybrid stacking ensemble (SVM, XGBoost, and Random Forest), to automate MRI-based classification of cognitive impairment. The proposed AI model categorizes MRI scans into four stages: No Impairment, Very Mild Impairment, Mild Impairment, and Moderate Impairment. By integrating machine learning with medical imaging, this approach aims to enhance diagnostic accuracy, reduce human error, and provide a scalable solution for early Alzheimer’s detection.</a:t>
            </a:r>
          </a:p>
        </p:txBody>
      </p:sp>
    </p:spTree>
    <p:extLst>
      <p:ext uri="{BB962C8B-B14F-4D97-AF65-F5344CB8AC3E}">
        <p14:creationId xmlns:p14="http://schemas.microsoft.com/office/powerpoint/2010/main" val="161663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E023-4A01-0A69-A2EA-6367B29B0780}"/>
              </a:ext>
            </a:extLst>
          </p:cNvPr>
          <p:cNvSpPr>
            <a:spLocks noGrp="1"/>
          </p:cNvSpPr>
          <p:nvPr>
            <p:ph type="title"/>
          </p:nvPr>
        </p:nvSpPr>
        <p:spPr>
          <a:xfrm>
            <a:off x="3546389" y="396017"/>
            <a:ext cx="4759411" cy="779806"/>
          </a:xfrm>
          <a:solidFill>
            <a:srgbClr val="AE1D49"/>
          </a:solidFill>
        </p:spPr>
        <p:txBody>
          <a:bodyPr>
            <a:normAutofit/>
          </a:bodyPr>
          <a:lstStyle/>
          <a:p>
            <a:pPr algn="ctr"/>
            <a:r>
              <a:rPr lang="en-US" sz="3600" b="1">
                <a:solidFill>
                  <a:srgbClr val="FFFFFF"/>
                </a:solidFill>
                <a:latin typeface="Times New Roman"/>
                <a:cs typeface="Times New Roman"/>
              </a:rPr>
              <a:t>MODELS USED</a:t>
            </a:r>
          </a:p>
        </p:txBody>
      </p:sp>
      <p:pic>
        <p:nvPicPr>
          <p:cNvPr id="5" name="object 2">
            <a:extLst>
              <a:ext uri="{FF2B5EF4-FFF2-40B4-BE49-F238E27FC236}">
                <a16:creationId xmlns:a16="http://schemas.microsoft.com/office/drawing/2014/main" id="{F222DCBF-40BA-A4F6-FFC8-3CB6A2329094}"/>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062160BF-C801-FA90-2035-A79F86F39A0B}"/>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latin typeface="Times New Roman"/>
                <a:cs typeface="Times New Roman"/>
              </a:rPr>
              <a:t>TEAM-3</a:t>
            </a:r>
          </a:p>
        </p:txBody>
      </p:sp>
      <p:sp>
        <p:nvSpPr>
          <p:cNvPr id="11" name="Oval 10">
            <a:extLst>
              <a:ext uri="{FF2B5EF4-FFF2-40B4-BE49-F238E27FC236}">
                <a16:creationId xmlns:a16="http://schemas.microsoft.com/office/drawing/2014/main" id="{9796E7B0-2E39-86A7-B047-569CEFD9E15B}"/>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a:solidFill>
                  <a:srgbClr val="FFFFFF"/>
                </a:solidFill>
                <a:latin typeface="Times New Roman"/>
              </a:rPr>
              <a:t>22BIO211</a:t>
            </a:r>
            <a:endParaRPr lang="en-US" sz="2400"/>
          </a:p>
        </p:txBody>
      </p:sp>
      <p:sp>
        <p:nvSpPr>
          <p:cNvPr id="10" name="TextBox 9">
            <a:extLst>
              <a:ext uri="{FF2B5EF4-FFF2-40B4-BE49-F238E27FC236}">
                <a16:creationId xmlns:a16="http://schemas.microsoft.com/office/drawing/2014/main" id="{0B98399C-2445-4B67-146B-B17B201008C8}"/>
              </a:ext>
            </a:extLst>
          </p:cNvPr>
          <p:cNvSpPr txBox="1"/>
          <p:nvPr/>
        </p:nvSpPr>
        <p:spPr>
          <a:xfrm>
            <a:off x="538739" y="2101813"/>
            <a:ext cx="10501086" cy="341632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457200" indent="-457200">
              <a:buAutoNum type="arabicPeriod"/>
            </a:pPr>
            <a:r>
              <a:rPr lang="en-US" sz="2400" b="1"/>
              <a:t>CNN Model (Convolutional Neural Network)</a:t>
            </a:r>
          </a:p>
          <a:p>
            <a:pPr marL="457200" indent="-457200">
              <a:buAutoNum type="arabicPeriod"/>
            </a:pPr>
            <a:endParaRPr lang="en-US" sz="2400"/>
          </a:p>
          <a:p>
            <a:pPr marL="342900" indent="-342900">
              <a:buFont typeface="Arial" panose="020B0604020202020204" pitchFamily="34" charset="0"/>
              <a:buChar char="•"/>
            </a:pPr>
            <a:r>
              <a:rPr lang="en-US" sz="2400"/>
              <a:t>Standard deep learning model for image classification.</a:t>
            </a:r>
          </a:p>
          <a:p>
            <a:pPr marL="342900" indent="-342900">
              <a:buFont typeface="Arial" panose="020B0604020202020204" pitchFamily="34" charset="0"/>
              <a:buChar char="•"/>
            </a:pPr>
            <a:r>
              <a:rPr lang="en-US" sz="2400"/>
              <a:t>Consists of multiple convolutional layers, pooling layers, and fully connected layers.</a:t>
            </a:r>
          </a:p>
          <a:p>
            <a:pPr marL="342900" indent="-342900">
              <a:buFont typeface="Arial" panose="020B0604020202020204" pitchFamily="34" charset="0"/>
              <a:buChar char="•"/>
            </a:pPr>
            <a:r>
              <a:rPr lang="en-US" sz="2400"/>
              <a:t>Uses dropout regularization to reduce overfitting.</a:t>
            </a:r>
          </a:p>
          <a:p>
            <a:pPr marL="342900" indent="-342900">
              <a:buFont typeface="Arial" panose="020B0604020202020204" pitchFamily="34" charset="0"/>
              <a:buChar char="•"/>
            </a:pPr>
            <a:r>
              <a:rPr lang="en-US" sz="2400"/>
              <a:t>Trained with categorical cross-entropy loss and evaluated using accuracy, AUC-ROC, and AUC-PR.</a:t>
            </a:r>
          </a:p>
          <a:p>
            <a:endParaRPr lang="en-US" sz="2400"/>
          </a:p>
        </p:txBody>
      </p:sp>
    </p:spTree>
    <p:extLst>
      <p:ext uri="{BB962C8B-B14F-4D97-AF65-F5344CB8AC3E}">
        <p14:creationId xmlns:p14="http://schemas.microsoft.com/office/powerpoint/2010/main" val="409150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30504-A8D4-DC14-5E6C-C76EB5A7D2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32EE7A-D3DE-DA2E-DDF9-7580A098FE7D}"/>
              </a:ext>
            </a:extLst>
          </p:cNvPr>
          <p:cNvSpPr>
            <a:spLocks noGrp="1"/>
          </p:cNvSpPr>
          <p:nvPr>
            <p:ph type="title"/>
          </p:nvPr>
        </p:nvSpPr>
        <p:spPr>
          <a:xfrm>
            <a:off x="3546389" y="396017"/>
            <a:ext cx="4759411" cy="779806"/>
          </a:xfrm>
          <a:solidFill>
            <a:srgbClr val="AE1D49"/>
          </a:solidFill>
        </p:spPr>
        <p:txBody>
          <a:bodyPr>
            <a:normAutofit/>
          </a:bodyPr>
          <a:lstStyle/>
          <a:p>
            <a:pPr algn="ctr"/>
            <a:r>
              <a:rPr lang="en-US" sz="3600" b="1">
                <a:solidFill>
                  <a:srgbClr val="FFFFFF"/>
                </a:solidFill>
                <a:latin typeface="Times New Roman"/>
                <a:cs typeface="Times New Roman"/>
              </a:rPr>
              <a:t>MODELS USED</a:t>
            </a:r>
          </a:p>
        </p:txBody>
      </p:sp>
      <p:pic>
        <p:nvPicPr>
          <p:cNvPr id="5" name="object 2">
            <a:extLst>
              <a:ext uri="{FF2B5EF4-FFF2-40B4-BE49-F238E27FC236}">
                <a16:creationId xmlns:a16="http://schemas.microsoft.com/office/drawing/2014/main" id="{4AF696D1-C11D-9A7D-A67D-F3589CC664C3}"/>
              </a:ext>
            </a:extLst>
          </p:cNvPr>
          <p:cNvPicPr/>
          <p:nvPr/>
        </p:nvPicPr>
        <p:blipFill>
          <a:blip r:embed="rId2"/>
          <a:srcRect/>
          <a:stretch>
            <a:fillRect/>
          </a:stretch>
        </p:blipFill>
        <p:spPr>
          <a:xfrm>
            <a:off x="10055066" y="6059775"/>
            <a:ext cx="1967483" cy="655319"/>
          </a:xfrm>
          <a:prstGeom prst="rect">
            <a:avLst/>
          </a:prstGeom>
        </p:spPr>
      </p:pic>
      <p:sp>
        <p:nvSpPr>
          <p:cNvPr id="9" name="Oval 8">
            <a:extLst>
              <a:ext uri="{FF2B5EF4-FFF2-40B4-BE49-F238E27FC236}">
                <a16:creationId xmlns:a16="http://schemas.microsoft.com/office/drawing/2014/main" id="{F4BC2241-33E0-3931-785B-F597F0312AB2}"/>
              </a:ext>
            </a:extLst>
          </p:cNvPr>
          <p:cNvSpPr/>
          <p:nvPr/>
        </p:nvSpPr>
        <p:spPr>
          <a:xfrm>
            <a:off x="217714" y="9096"/>
            <a:ext cx="2197093" cy="1019616"/>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latin typeface="Times New Roman"/>
                <a:cs typeface="Times New Roman"/>
              </a:rPr>
              <a:t>TEAM-3</a:t>
            </a:r>
          </a:p>
        </p:txBody>
      </p:sp>
      <p:sp>
        <p:nvSpPr>
          <p:cNvPr id="11" name="Oval 10">
            <a:extLst>
              <a:ext uri="{FF2B5EF4-FFF2-40B4-BE49-F238E27FC236}">
                <a16:creationId xmlns:a16="http://schemas.microsoft.com/office/drawing/2014/main" id="{969226B6-9C14-DFEC-320B-E8B4CBE99D99}"/>
              </a:ext>
            </a:extLst>
          </p:cNvPr>
          <p:cNvSpPr/>
          <p:nvPr/>
        </p:nvSpPr>
        <p:spPr>
          <a:xfrm>
            <a:off x="9747183" y="19199"/>
            <a:ext cx="2288022" cy="1019810"/>
          </a:xfrm>
          <a:prstGeom prst="ellipse">
            <a:avLst/>
          </a:prstGeom>
          <a:solidFill>
            <a:srgbClr val="AE1D49"/>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aseline="0">
                <a:solidFill>
                  <a:srgbClr val="FFFFFF"/>
                </a:solidFill>
                <a:latin typeface="Times New Roman"/>
              </a:rPr>
              <a:t>22BIO211</a:t>
            </a:r>
            <a:endParaRPr lang="en-US" sz="2400"/>
          </a:p>
        </p:txBody>
      </p:sp>
      <p:sp>
        <p:nvSpPr>
          <p:cNvPr id="10" name="TextBox 9">
            <a:extLst>
              <a:ext uri="{FF2B5EF4-FFF2-40B4-BE49-F238E27FC236}">
                <a16:creationId xmlns:a16="http://schemas.microsoft.com/office/drawing/2014/main" id="{8109EB41-AADE-7CA0-89DA-D66B8CE5E399}"/>
              </a:ext>
            </a:extLst>
          </p:cNvPr>
          <p:cNvSpPr txBox="1"/>
          <p:nvPr/>
        </p:nvSpPr>
        <p:spPr>
          <a:xfrm>
            <a:off x="688251" y="1955247"/>
            <a:ext cx="10475686" cy="378565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400" b="1"/>
              <a:t>Hybrid Model (CNN + Stacking Ensemble Classifier)</a:t>
            </a:r>
          </a:p>
          <a:p>
            <a:endParaRPr lang="en-US" sz="2400"/>
          </a:p>
          <a:p>
            <a:pPr marL="342900" indent="-342900">
              <a:buFont typeface="Arial" panose="020B0604020202020204" pitchFamily="34" charset="0"/>
              <a:buChar char="•"/>
            </a:pPr>
            <a:r>
              <a:rPr lang="en-US" sz="2400"/>
              <a:t>Enhances CNN-based feature extraction by integrating traditional machine learning classifiers.</a:t>
            </a:r>
          </a:p>
          <a:p>
            <a:pPr marL="342900" indent="-342900">
              <a:buFont typeface="Arial" panose="020B0604020202020204" pitchFamily="34" charset="0"/>
              <a:buChar char="•"/>
            </a:pPr>
            <a:r>
              <a:rPr lang="en-US" sz="2400"/>
              <a:t>Features extracted using CNN are processed with:</a:t>
            </a:r>
          </a:p>
          <a:p>
            <a:pPr marL="457200" indent="-457200">
              <a:buFont typeface="Courier New" panose="02070309020205020404" pitchFamily="49" charset="0"/>
              <a:buChar char="o"/>
            </a:pPr>
            <a:r>
              <a:rPr lang="en-US" sz="2400"/>
              <a:t>Support Vector Machine (SVM)</a:t>
            </a:r>
          </a:p>
          <a:p>
            <a:pPr marL="457200" indent="-457200">
              <a:buFont typeface="Courier New" panose="02070309020205020404" pitchFamily="49" charset="0"/>
              <a:buChar char="o"/>
            </a:pPr>
            <a:r>
              <a:rPr lang="en-US" sz="2400"/>
              <a:t>XGBoost (Extreme Gradient Boosting)</a:t>
            </a:r>
          </a:p>
          <a:p>
            <a:pPr marL="457200" indent="-457200">
              <a:buFont typeface="Courier New" panose="02070309020205020404" pitchFamily="49" charset="0"/>
              <a:buChar char="o"/>
            </a:pPr>
            <a:r>
              <a:rPr lang="en-US" sz="2400"/>
              <a:t>Random Forest</a:t>
            </a:r>
          </a:p>
          <a:p>
            <a:pPr marL="342900" indent="-342900">
              <a:buFont typeface="Arial" panose="020B0604020202020204" pitchFamily="34" charset="0"/>
              <a:buChar char="•"/>
            </a:pPr>
            <a:r>
              <a:rPr lang="en-US" sz="2400"/>
              <a:t>A Logistic Regression meta-classifier combines predictions from these models.</a:t>
            </a:r>
          </a:p>
          <a:p>
            <a:pPr marL="342900" indent="-342900">
              <a:buFont typeface="Arial" panose="020B0604020202020204" pitchFamily="34" charset="0"/>
              <a:buChar char="•"/>
            </a:pPr>
            <a:r>
              <a:rPr lang="en-US" sz="2400"/>
              <a:t>Uses Principal Component Analysis (PCA) for dimensionality reduction.</a:t>
            </a:r>
          </a:p>
        </p:txBody>
      </p:sp>
    </p:spTree>
    <p:extLst>
      <p:ext uri="{BB962C8B-B14F-4D97-AF65-F5344CB8AC3E}">
        <p14:creationId xmlns:p14="http://schemas.microsoft.com/office/powerpoint/2010/main" val="15761472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16</Slides>
  <Notes>3</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1_Office Theme</vt:lpstr>
      <vt:lpstr>Deep Learning-based MRI Classification for Alzheimer’s Detection</vt:lpstr>
      <vt:lpstr>PowerPoint Presentation</vt:lpstr>
      <vt:lpstr>PowerPoint Presentation</vt:lpstr>
      <vt:lpstr>PowerPoint Presentation</vt:lpstr>
      <vt:lpstr>PowerPoint Presentation</vt:lpstr>
      <vt:lpstr>PowerPoint Presentation</vt:lpstr>
      <vt:lpstr>INTRODUCTION</vt:lpstr>
      <vt:lpstr>MODELS USED</vt:lpstr>
      <vt:lpstr>MODELS USED</vt:lpstr>
      <vt:lpstr>METHODOLOGY</vt:lpstr>
      <vt:lpstr>METHODOLOGY</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Papers on Nucleus of a Cell Protein localisation in nucleus</dc:title>
  <dc:creator>I R Oviya</dc:creator>
  <cp:revision>4</cp:revision>
  <dcterms:created xsi:type="dcterms:W3CDTF">2024-06-21T04:27:37Z</dcterms:created>
  <dcterms:modified xsi:type="dcterms:W3CDTF">2025-03-24T16:21:09Z</dcterms:modified>
</cp:coreProperties>
</file>