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Cantarell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ntarell-regular.fntdata"/><Relationship Id="rId14" Type="http://schemas.openxmlformats.org/officeDocument/2006/relationships/slide" Target="slides/slide9.xml"/><Relationship Id="rId17" Type="http://schemas.openxmlformats.org/officeDocument/2006/relationships/font" Target="fonts/Cantarell-italic.fntdata"/><Relationship Id="rId16" Type="http://schemas.openxmlformats.org/officeDocument/2006/relationships/font" Target="fonts/Cantarell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Cantarell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9b17af9f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9b17af9f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39b17af9f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233039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6000"/>
              <a:buFont typeface="Cantarell"/>
              <a:buNone/>
              <a:defRPr sz="60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400"/>
              <a:buNone/>
              <a:defRPr sz="24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r>
              <a:t/>
            </a:r>
            <a:endParaRPr b="0" i="0" sz="146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solidFill>
          <a:srgbClr val="233039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3200"/>
              <a:buFont typeface="Cantarell"/>
              <a:buNone/>
              <a:defRPr sz="32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/>
          <p:nvPr>
            <p:ph idx="2" type="pic"/>
          </p:nvPr>
        </p:nvSpPr>
        <p:spPr>
          <a:xfrm>
            <a:off x="5183188" y="1116000"/>
            <a:ext cx="6172200" cy="474505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1600"/>
              <a:buNone/>
              <a:defRPr sz="16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r>
              <a:t/>
            </a:r>
            <a:endParaRPr b="0" i="0" sz="146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solidFill>
          <a:srgbClr val="23303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838200" y="365125"/>
            <a:ext cx="88677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r>
              <a:t/>
            </a:r>
            <a:endParaRPr b="0" i="0" sz="146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bg>
      <p:bgPr>
        <a:solidFill>
          <a:srgbClr val="233039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title"/>
          </p:nvPr>
        </p:nvSpPr>
        <p:spPr>
          <a:xfrm rot="5400000">
            <a:off x="7596486" y="2419648"/>
            <a:ext cx="4885729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0" type="dt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1" type="ftr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r>
              <a:t/>
            </a:r>
            <a:endParaRPr b="0" i="0" sz="146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rgbClr val="233039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838200" y="365125"/>
            <a:ext cx="88582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233039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>
            <p:ph idx="10" type="dt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r>
              <a:t/>
            </a:r>
            <a:endParaRPr b="0" i="0" sz="146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233039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838200" y="365125"/>
            <a:ext cx="885825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r>
              <a:t/>
            </a:r>
            <a:endParaRPr b="0" i="0" sz="146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233039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6000"/>
              <a:buFont typeface="Cantarell"/>
              <a:buNone/>
              <a:defRPr sz="60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400"/>
              <a:buNone/>
              <a:defRPr sz="24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/>
          <p:nvPr>
            <p:ph idx="10" type="dt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r>
              <a:t/>
            </a:r>
            <a:endParaRPr b="0" i="0" sz="146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1" name="Google Shape;51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97385" y="90169"/>
            <a:ext cx="2073324" cy="103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bg>
      <p:bgPr>
        <a:solidFill>
          <a:srgbClr val="233039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839788" y="365125"/>
            <a:ext cx="88566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400"/>
              <a:buNone/>
              <a:defRPr b="1" sz="24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400"/>
              <a:buNone/>
              <a:defRPr b="1" sz="24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  <a:defRPr>
                <a:solidFill>
                  <a:srgbClr val="D0A863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Char char="•"/>
              <a:defRPr>
                <a:solidFill>
                  <a:srgbClr val="D0A863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>
                <a:solidFill>
                  <a:srgbClr val="D0A863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0" type="dt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r>
              <a:t/>
            </a:r>
            <a:endParaRPr b="0" i="0" sz="146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solidFill>
          <a:srgbClr val="233039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838199" y="365125"/>
            <a:ext cx="884872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r>
              <a:t/>
            </a:r>
            <a:endParaRPr b="0" i="0" sz="146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233039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/>
          <p:nvPr>
            <p:ph idx="10" type="dt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r>
              <a:t/>
            </a:r>
            <a:endParaRPr b="0" i="0" sz="146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solidFill>
          <a:srgbClr val="233039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3200"/>
              <a:buFont typeface="Cantarell"/>
              <a:buNone/>
              <a:defRPr sz="32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5183188" y="1116000"/>
            <a:ext cx="6172200" cy="4745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3200"/>
              <a:buChar char="•"/>
              <a:defRPr sz="32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  <a:defRPr sz="28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Char char="•"/>
              <a:defRPr sz="24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 sz="20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 sz="20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1" name="Google Shape;8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r>
              <a:t/>
            </a:r>
            <a:endParaRPr b="0" i="0" sz="146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libri"/>
              <a:buNone/>
              <a:defRPr b="1" i="0" sz="4400" u="none" cap="none" strike="noStrike">
                <a:solidFill>
                  <a:srgbClr val="D0A8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D0A8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D0A8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D0A8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D0A8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D0A8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researchgate.net/publication/317214679_Sentiment_Analysis_for_Effective_Stock_Market_Prediction" TargetMode="External"/><Relationship Id="rId4" Type="http://schemas.openxmlformats.org/officeDocument/2006/relationships/hyperlink" Target="https://www.sciencedirect.com/science/article/pii/S187705091503207X?via%3Dihub" TargetMode="External"/><Relationship Id="rId5" Type="http://schemas.openxmlformats.org/officeDocument/2006/relationships/hyperlink" Target="http://www.ir.juit.ac.in:8080/jspui/bitstream/123456789/6520/1/Stock%20Market%20Price%20Prediction%20using%20Sentiment%20Analysis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ctrTitle"/>
          </p:nvPr>
        </p:nvSpPr>
        <p:spPr>
          <a:xfrm>
            <a:off x="1405550" y="2185099"/>
            <a:ext cx="91440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IN" sz="3600">
                <a:solidFill>
                  <a:srgbClr val="D7AC54"/>
                </a:solidFill>
              </a:rPr>
              <a:t>Sentiment Analysis in Stock market</a:t>
            </a:r>
            <a:r>
              <a:rPr b="1" lang="en-IN" sz="360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  <a:endParaRPr/>
          </a:p>
        </p:txBody>
      </p:sp>
      <p:sp>
        <p:nvSpPr>
          <p:cNvPr id="117" name="Google Shape;117;p14"/>
          <p:cNvSpPr txBox="1"/>
          <p:nvPr>
            <p:ph idx="1" type="subTitle"/>
          </p:nvPr>
        </p:nvSpPr>
        <p:spPr>
          <a:xfrm>
            <a:off x="838200" y="3988425"/>
            <a:ext cx="9903000" cy="21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IN" sz="2000">
                <a:solidFill>
                  <a:srgbClr val="D7AC54"/>
                </a:solidFill>
              </a:rPr>
              <a:t>Aniketh Bhargav   - 1RVU23CSE056</a:t>
            </a:r>
            <a:endParaRPr b="1" sz="2000">
              <a:solidFill>
                <a:srgbClr val="D7AC5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IN" sz="2000">
                <a:solidFill>
                  <a:srgbClr val="D7AC54"/>
                </a:solidFill>
              </a:rPr>
              <a:t>Ahaan R                   - 1RVU23CSE031</a:t>
            </a:r>
            <a:endParaRPr b="1" sz="2000">
              <a:solidFill>
                <a:srgbClr val="D7AC5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IN" sz="2000">
                <a:solidFill>
                  <a:srgbClr val="D7AC54"/>
                </a:solidFill>
              </a:rPr>
              <a:t>Akshata Athreya   - 1RVU23CSE035</a:t>
            </a:r>
            <a:endParaRPr b="1" sz="2000">
              <a:solidFill>
                <a:srgbClr val="D7AC5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IN" sz="2000">
                <a:solidFill>
                  <a:srgbClr val="D7AC54"/>
                </a:solidFill>
              </a:rPr>
              <a:t>Amar H Vaid           - 1RVU23CSE040</a:t>
            </a:r>
            <a:endParaRPr b="1" sz="2000">
              <a:solidFill>
                <a:srgbClr val="D7AC5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000">
              <a:solidFill>
                <a:srgbClr val="D7AC5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-IN" sz="2000">
                <a:solidFill>
                  <a:srgbClr val="D7AC54"/>
                </a:solidFill>
              </a:rPr>
              <a:t>RV University, Bangalore India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18" name="Google Shape;118;p14"/>
          <p:cNvSpPr txBox="1"/>
          <p:nvPr>
            <p:ph idx="10" type="dt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03-06-2022</a:t>
            </a:r>
            <a:endParaRPr/>
          </a:p>
        </p:txBody>
      </p:sp>
      <p:sp>
        <p:nvSpPr>
          <p:cNvPr id="119" name="Google Shape;119;p14"/>
          <p:cNvSpPr txBox="1"/>
          <p:nvPr>
            <p:ph idx="11" type="ftr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Corporate presentation</a:t>
            </a:r>
            <a:endParaRPr/>
          </a:p>
        </p:txBody>
      </p:sp>
      <p:sp>
        <p:nvSpPr>
          <p:cNvPr id="120" name="Google Shape;120;p14"/>
          <p:cNvSpPr txBox="1"/>
          <p:nvPr>
            <p:ph idx="12" type="sldNum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R.V. College of Engineering - Wikiwand" id="121" name="Google Shape;1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876" y="335145"/>
            <a:ext cx="900647" cy="900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3187421" y="522560"/>
            <a:ext cx="5572800" cy="622200"/>
          </a:xfrm>
          <a:prstGeom prst="snip2DiagRect">
            <a:avLst>
              <a:gd fmla="val 0" name="adj1"/>
              <a:gd fmla="val 43005" name="adj2"/>
            </a:avLst>
          </a:prstGeom>
          <a:solidFill>
            <a:srgbClr val="2330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Problem Statement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2050050" y="1546325"/>
            <a:ext cx="80919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AC54"/>
              </a:buClr>
              <a:buSzPts val="2000"/>
              <a:buFont typeface="Cantarell"/>
              <a:buChar char="•"/>
            </a:pPr>
            <a:r>
              <a:rPr lang="en-IN" sz="200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Develop a machine learning model for stock market price prediction using sentiment analysis of tweets.  </a:t>
            </a:r>
            <a:endParaRPr sz="200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AC54"/>
              </a:buClr>
              <a:buSzPts val="2000"/>
              <a:buFont typeface="Cantarell"/>
              <a:buChar char="•"/>
            </a:pPr>
            <a:r>
              <a:rPr lang="en-IN" sz="200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Input: An index containing the following fields: Date, Tweet, Stock Name, Company Name.  </a:t>
            </a:r>
            <a:endParaRPr sz="200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AC54"/>
              </a:buClr>
              <a:buSzPts val="2000"/>
              <a:buFont typeface="Cantarell"/>
              <a:buChar char="•"/>
            </a:pPr>
            <a:r>
              <a:rPr lang="en-IN" sz="200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Output: Predicting Closing Price of a given stock using sentiment analysis of tweets on that date.</a:t>
            </a:r>
            <a:endParaRPr sz="200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3105509" y="508360"/>
            <a:ext cx="5572665" cy="622299"/>
          </a:xfrm>
          <a:prstGeom prst="snip2DiagRect">
            <a:avLst>
              <a:gd fmla="val 0" name="adj1"/>
              <a:gd fmla="val 43005" name="adj2"/>
            </a:avLst>
          </a:prstGeom>
          <a:solidFill>
            <a:srgbClr val="2330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Datase</a:t>
            </a:r>
            <a:r>
              <a:rPr b="1" lang="en-IN" sz="240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ts</a:t>
            </a:r>
            <a:r>
              <a:rPr b="1" i="0" lang="en-IN" sz="2400" u="none" cap="none" strike="noStrike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 detail</a:t>
            </a:r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1492758" y="1444746"/>
            <a:ext cx="92424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AC54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The </a:t>
            </a:r>
            <a:r>
              <a:rPr lang="en-IN" sz="200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stock_tweets.csv</a:t>
            </a:r>
            <a:r>
              <a:rPr b="0" i="0" lang="en-IN" sz="2000" u="none" cap="none" strike="noStrike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 dataset consists of </a:t>
            </a:r>
            <a:r>
              <a:rPr lang="en-IN" sz="200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8</a:t>
            </a:r>
            <a:r>
              <a:rPr b="0" i="0" lang="en-IN" sz="2000" u="none" cap="none" strike="noStrike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0,000 </a:t>
            </a:r>
            <a:r>
              <a:rPr lang="en-IN" sz="200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samples consisting of 4 features- Date, tweet, Stock name, company name.</a:t>
            </a:r>
            <a:r>
              <a:rPr b="0" i="0" lang="en-IN" sz="2000" u="none" cap="none" strike="noStrike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 </a:t>
            </a:r>
            <a:endParaRPr b="0" i="0" sz="2000" u="none" cap="none" strike="noStrike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7AC54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Training: </a:t>
            </a:r>
            <a:r>
              <a:rPr lang="en-IN" sz="200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64,000  </a:t>
            </a:r>
            <a:r>
              <a:rPr b="0" i="0" lang="en-IN" sz="2000" u="none" cap="none" strike="noStrike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 Testing: </a:t>
            </a:r>
            <a:r>
              <a:rPr lang="en-IN" sz="200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16,000</a:t>
            </a:r>
            <a:endParaRPr b="0" i="0" sz="2000" u="none" cap="none" strike="noStrike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7AC54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Number of classes: 0</a:t>
            </a:r>
            <a:endParaRPr b="0" i="0" sz="2000" u="none" cap="none" strike="noStrike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D7AC54"/>
              </a:buClr>
              <a:buSzPts val="2000"/>
              <a:buChar char="•"/>
            </a:pPr>
            <a:r>
              <a:rPr lang="en-IN" sz="200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The stock_yfinance_date.csv 6,300 consisting of 8 features - Date,Open,High,Low,Close,Adj Close,Volume,Stock and Name.</a:t>
            </a:r>
            <a:endParaRPr sz="200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342900" lvl="0" marL="342900" rtl="0" algn="just">
              <a:spcBef>
                <a:spcPts val="1200"/>
              </a:spcBef>
              <a:spcAft>
                <a:spcPts val="0"/>
              </a:spcAft>
              <a:buClr>
                <a:srgbClr val="D7AC54"/>
              </a:buClr>
              <a:buSzPts val="2000"/>
              <a:buChar char="•"/>
            </a:pPr>
            <a:r>
              <a:rPr lang="en-IN" sz="200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Training: 5,040    Testing: 1,260</a:t>
            </a:r>
            <a:endParaRPr sz="200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342900" lvl="0" marL="342900" rtl="0" algn="just">
              <a:spcBef>
                <a:spcPts val="1200"/>
              </a:spcBef>
              <a:spcAft>
                <a:spcPts val="0"/>
              </a:spcAft>
              <a:buClr>
                <a:srgbClr val="D7AC54"/>
              </a:buClr>
              <a:buSzPts val="2000"/>
              <a:buChar char="•"/>
            </a:pPr>
            <a:r>
              <a:rPr lang="en-IN" sz="200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Number of classes: 0</a:t>
            </a:r>
            <a:endParaRPr sz="200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-342900" lvl="0" marL="342900" rtl="0" algn="just">
              <a:spcBef>
                <a:spcPts val="1200"/>
              </a:spcBef>
              <a:spcAft>
                <a:spcPts val="0"/>
              </a:spcAft>
              <a:buClr>
                <a:srgbClr val="D7AC54"/>
              </a:buClr>
              <a:buSzPts val="2000"/>
              <a:buChar char="•"/>
            </a:pPr>
            <a:r>
              <a:rPr lang="en-IN" sz="200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These datasets help us infer the market sentiment and give us a comprehensive overview of the comparison between the market sentiment and the closing price of the stock.</a:t>
            </a:r>
            <a:endParaRPr sz="200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3105509" y="508360"/>
            <a:ext cx="5572665" cy="622299"/>
          </a:xfrm>
          <a:prstGeom prst="snip2DiagRect">
            <a:avLst>
              <a:gd fmla="val 0" name="adj1"/>
              <a:gd fmla="val 43005" name="adj2"/>
            </a:avLst>
          </a:prstGeom>
          <a:solidFill>
            <a:srgbClr val="2330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Literature Survey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311700" y="1152474"/>
            <a:ext cx="10213044" cy="44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2000" u="none" cap="none" strike="noStrike">
                <a:solidFill>
                  <a:srgbClr val="D7AC54"/>
                </a:solidFill>
              </a:rPr>
              <a:t>1.  "Sentiment Analysis in Stock Market Using NLTK." (</a:t>
            </a:r>
            <a:r>
              <a:rPr lang="en-IN" sz="2000">
                <a:solidFill>
                  <a:srgbClr val="D7AC54"/>
                </a:solidFill>
              </a:rPr>
              <a:t>2022</a:t>
            </a:r>
            <a:r>
              <a:rPr i="0" lang="en-IN" sz="2000" u="none" cap="none" strike="noStrike">
                <a:solidFill>
                  <a:srgbClr val="D7AC54"/>
                </a:solidFill>
              </a:rPr>
              <a:t>).  </a:t>
            </a:r>
            <a:endParaRPr i="0" sz="2000" u="none" cap="none" strike="noStrike">
              <a:solidFill>
                <a:srgbClr val="D7AC54"/>
              </a:solidFill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000" u="none" cap="none" strike="noStrike">
              <a:solidFill>
                <a:srgbClr val="D7AC54"/>
              </a:solidFill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2000" u="none" cap="none" strike="noStrike">
                <a:solidFill>
                  <a:srgbClr val="D7AC54"/>
                </a:solidFill>
              </a:rPr>
              <a:t>   </a:t>
            </a:r>
            <a:r>
              <a:rPr i="0" lang="en-IN" sz="2000" u="none" cap="none" strike="noStrike">
                <a:solidFill>
                  <a:srgbClr val="D7AC54"/>
                </a:solidFill>
              </a:rPr>
              <a:t>Models</a:t>
            </a:r>
            <a:r>
              <a:rPr lang="en-IN" sz="2000">
                <a:solidFill>
                  <a:srgbClr val="D7AC54"/>
                </a:solidFill>
              </a:rPr>
              <a:t>:</a:t>
            </a:r>
            <a:r>
              <a:rPr i="0" lang="en-IN" sz="2000" u="none" cap="none" strike="noStrike">
                <a:solidFill>
                  <a:srgbClr val="D7AC54"/>
                </a:solidFill>
              </a:rPr>
              <a:t> NLTK, VADER LEXICON, BERT  </a:t>
            </a:r>
            <a:endParaRPr i="0" sz="2000" u="none" cap="none" strike="noStrike">
              <a:solidFill>
                <a:srgbClr val="D7AC54"/>
              </a:solidFill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000" u="none" cap="none" strike="noStrike">
              <a:solidFill>
                <a:srgbClr val="D7AC54"/>
              </a:solidFill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IN" sz="2000" u="none" cap="none" strike="noStrike">
                <a:solidFill>
                  <a:srgbClr val="D7AC54"/>
                </a:solidFill>
              </a:rPr>
              <a:t>   Datasets: Financial news articles, Stock market data</a:t>
            </a:r>
            <a:endParaRPr i="0" sz="2000" u="none" cap="none" strike="noStrike">
              <a:solidFill>
                <a:srgbClr val="D7AC54"/>
              </a:solidFill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7AC54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1076775" y="5257850"/>
            <a:ext cx="937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800" u="none" cap="none" strike="noStrike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Paper link: https://www.viva-technology.org/New/IJRI/2022/232.pdf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0825" y="1695745"/>
            <a:ext cx="4606749" cy="33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2727534" y="138710"/>
            <a:ext cx="5572800" cy="622200"/>
          </a:xfrm>
          <a:prstGeom prst="snip2DiagRect">
            <a:avLst>
              <a:gd fmla="val 0" name="adj1"/>
              <a:gd fmla="val 43005" name="adj2"/>
            </a:avLst>
          </a:prstGeom>
          <a:solidFill>
            <a:srgbClr val="2330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Literature Survey Contd.</a:t>
            </a:r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219450" y="644899"/>
            <a:ext cx="10212900" cy="4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IN" sz="2000">
                <a:solidFill>
                  <a:schemeClr val="accent4"/>
                </a:solidFill>
              </a:rPr>
              <a:t>. </a:t>
            </a:r>
            <a:r>
              <a:rPr lang="en-IN" sz="2000">
                <a:solidFill>
                  <a:srgbClr val="D7AC54"/>
                </a:solidFill>
              </a:rPr>
              <a:t>"Stock Market Movement Prediction Using Sentiment Analysis and LSTM During COVID-19." (2022).</a:t>
            </a:r>
            <a:br>
              <a:rPr lang="en-IN" sz="2000">
                <a:solidFill>
                  <a:srgbClr val="D7AC54"/>
                </a:solidFill>
              </a:rPr>
            </a:br>
            <a:br>
              <a:rPr lang="en-IN" sz="2000">
                <a:solidFill>
                  <a:srgbClr val="D7AC54"/>
                </a:solidFill>
              </a:rPr>
            </a:br>
            <a:r>
              <a:rPr lang="en-IN" sz="2000">
                <a:solidFill>
                  <a:srgbClr val="D7AC54"/>
                </a:solidFill>
              </a:rPr>
              <a:t> </a:t>
            </a:r>
            <a:r>
              <a:rPr b="1" lang="en-IN" sz="2000">
                <a:solidFill>
                  <a:srgbClr val="D7AC54"/>
                </a:solidFill>
              </a:rPr>
              <a:t>Models</a:t>
            </a:r>
            <a:r>
              <a:rPr lang="en-IN" sz="2000">
                <a:solidFill>
                  <a:srgbClr val="D7AC54"/>
                </a:solidFill>
              </a:rPr>
              <a:t>: LSTM, VADER, Logistic Regression, TextBlob, Linear SVC, Stanford NLP</a:t>
            </a:r>
            <a:br>
              <a:rPr lang="en-IN" sz="2000">
                <a:solidFill>
                  <a:srgbClr val="D7AC54"/>
                </a:solidFill>
              </a:rPr>
            </a:br>
            <a:br>
              <a:rPr lang="en-IN" sz="2000">
                <a:solidFill>
                  <a:srgbClr val="D7AC54"/>
                </a:solidFill>
              </a:rPr>
            </a:br>
            <a:r>
              <a:rPr lang="en-IN" sz="2000">
                <a:solidFill>
                  <a:srgbClr val="D7AC54"/>
                </a:solidFill>
              </a:rPr>
              <a:t> </a:t>
            </a:r>
            <a:r>
              <a:rPr b="1" lang="en-IN" sz="2000">
                <a:solidFill>
                  <a:srgbClr val="D7AC54"/>
                </a:solidFill>
              </a:rPr>
              <a:t>Datasets</a:t>
            </a:r>
            <a:r>
              <a:rPr lang="en-IN" sz="2000">
                <a:solidFill>
                  <a:srgbClr val="D7AC54"/>
                </a:solidFill>
              </a:rPr>
              <a:t>: Web-scraped data from stock-related articles, tweets, financial news from </a:t>
            </a:r>
            <a:r>
              <a:rPr i="1" lang="en-IN" sz="2000">
                <a:solidFill>
                  <a:srgbClr val="D7AC54"/>
                </a:solidFill>
              </a:rPr>
              <a:t>Economic Times</a:t>
            </a:r>
            <a:r>
              <a:rPr lang="en-IN" sz="2000">
                <a:solidFill>
                  <a:srgbClr val="D7AC54"/>
                </a:solidFill>
              </a:rPr>
              <a:t>, and Facebook comments.</a:t>
            </a:r>
            <a:br>
              <a:rPr lang="en-IN" sz="1500">
                <a:solidFill>
                  <a:srgbClr val="D7AC54"/>
                </a:solidFill>
              </a:rPr>
            </a:br>
            <a:endParaRPr sz="1500">
              <a:solidFill>
                <a:srgbClr val="D7AC54"/>
              </a:solidFill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222222"/>
                </a:solidFill>
              </a:rPr>
              <a:t> 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3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7234975" y="2554400"/>
            <a:ext cx="45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Paper</a:t>
            </a: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2000" u="none" cap="none" strike="noStrike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link: </a:t>
            </a:r>
            <a:r>
              <a:rPr lang="en-IN" u="none">
                <a:solidFill>
                  <a:srgbClr val="D7AC54"/>
                </a:solidFill>
              </a:rPr>
              <a:t>https://pmc.ncbi.nlm.nih.gov/articles/PMC9325657/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25" y="3300504"/>
            <a:ext cx="8346152" cy="288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1797625" y="365125"/>
            <a:ext cx="78990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IN" sz="2400">
                <a:solidFill>
                  <a:srgbClr val="D7AC54"/>
                </a:solidFill>
              </a:rPr>
              <a:t>Literature Survey Contd.</a:t>
            </a:r>
            <a:endParaRPr b="0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838200" y="1545075"/>
            <a:ext cx="10515600" cy="4351200"/>
          </a:xfrm>
          <a:prstGeom prst="rect">
            <a:avLst/>
          </a:prstGeom>
          <a:noFill/>
          <a:ln cap="flat" cmpd="sng" w="9525">
            <a:solidFill>
              <a:srgbClr val="D7AC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3. Sentiment Analysis for Effective Stock Market Prediction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(PDF) Sentiment Analysis for Effective Stock Market Prediction</a:t>
            </a:r>
            <a:endParaRPr sz="3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4.Sentiment Analysis for Indian Stock Market Prediction using Sensex and Nifty</a:t>
            </a:r>
            <a:endParaRPr sz="3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Sentiment Analysis for Indian Stock Market Prediction Using Sensex and Nifty - ScienceDirect</a:t>
            </a:r>
            <a:endParaRPr sz="3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5. Stock Market Price Prediction using Sentiment Analysis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Stock Market Price Prediction using Sentiment Analysis.pdf</a:t>
            </a:r>
            <a:endParaRPr/>
          </a:p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610600" y="6471138"/>
            <a:ext cx="2743200" cy="2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3037934" y="233910"/>
            <a:ext cx="5572800" cy="622200"/>
          </a:xfrm>
          <a:prstGeom prst="snip2DiagRect">
            <a:avLst>
              <a:gd fmla="val 0" name="adj1"/>
              <a:gd fmla="val 43005" name="adj2"/>
            </a:avLst>
          </a:prstGeom>
          <a:solidFill>
            <a:srgbClr val="2330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Preliminary Results</a:t>
            </a:r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311700" y="1152474"/>
            <a:ext cx="10213044" cy="44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342900" lvl="0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220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Random Forest </a:t>
            </a:r>
            <a:endParaRPr sz="220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342900" lvl="0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220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Regressor:</a:t>
            </a:r>
            <a:endParaRPr sz="220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24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342900" lvl="0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Linear Regression: </a:t>
            </a:r>
            <a:endParaRPr sz="220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342900" lvl="0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LSTM:</a:t>
            </a:r>
            <a:endParaRPr sz="220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 rotWithShape="1">
          <a:blip r:embed="rId3">
            <a:alphaModFix/>
          </a:blip>
          <a:srcRect b="0" l="0" r="71504" t="0"/>
          <a:stretch/>
        </p:blipFill>
        <p:spPr>
          <a:xfrm>
            <a:off x="6440450" y="1015000"/>
            <a:ext cx="3474202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 rotWithShape="1">
          <a:blip r:embed="rId4">
            <a:alphaModFix/>
          </a:blip>
          <a:srcRect b="0" l="0" r="72091" t="0"/>
          <a:stretch/>
        </p:blipFill>
        <p:spPr>
          <a:xfrm>
            <a:off x="6476288" y="2574750"/>
            <a:ext cx="340252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/>
          <p:cNvPicPr preferRelativeResize="0"/>
          <p:nvPr/>
        </p:nvPicPr>
        <p:blipFill rotWithShape="1">
          <a:blip r:embed="rId5">
            <a:alphaModFix/>
          </a:blip>
          <a:srcRect b="0" l="0" r="54291" t="0"/>
          <a:stretch/>
        </p:blipFill>
        <p:spPr>
          <a:xfrm>
            <a:off x="5663575" y="4077350"/>
            <a:ext cx="4251075" cy="21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idx="12" type="sldNum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3105509" y="508360"/>
            <a:ext cx="5572665" cy="622299"/>
          </a:xfrm>
          <a:prstGeom prst="snip2DiagRect">
            <a:avLst>
              <a:gd fmla="val 0" name="adj1"/>
              <a:gd fmla="val 43005" name="adj2"/>
            </a:avLst>
          </a:prstGeom>
          <a:solidFill>
            <a:srgbClr val="2330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IN" sz="2400" u="none" cap="none" strike="noStrike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Further Plan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311700" y="1152474"/>
            <a:ext cx="10213044" cy="44345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Hyperparameter tuning.</a:t>
            </a:r>
            <a:endParaRPr sz="200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Identifying the best duration where there is a clear correlation between the moving average and the overall market sentiment in that duration.</a:t>
            </a:r>
            <a:endParaRPr sz="200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Improving the LSTM RNN model.</a:t>
            </a:r>
            <a:endParaRPr sz="200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Real-time analysis using news and tweets (APIs).</a:t>
            </a:r>
            <a:endParaRPr sz="200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Improving the training vs validation loss.</a:t>
            </a:r>
            <a:endParaRPr sz="200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7AC54"/>
              </a:solidFill>
              <a:latin typeface="Cantarell"/>
              <a:ea typeface="Cantarell"/>
              <a:cs typeface="Cantarell"/>
              <a:sym typeface="Cantarel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84" name="Google Shape;184;p22"/>
          <p:cNvSpPr txBox="1"/>
          <p:nvPr/>
        </p:nvSpPr>
        <p:spPr>
          <a:xfrm>
            <a:off x="4178808" y="2459736"/>
            <a:ext cx="36102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4800" u="none" cap="none" strike="noStrike">
                <a:solidFill>
                  <a:srgbClr val="D7AC54"/>
                </a:solidFill>
                <a:latin typeface="Cantarell"/>
                <a:ea typeface="Cantarell"/>
                <a:cs typeface="Cantarell"/>
                <a:sym typeface="Cantarel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