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a2284ee8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a2284ee8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a2284ee8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a2284ee8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a2284ee8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a2284ee8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a2284ee8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a2284ee8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a2284ee8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a2284ee8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a2284ee8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a2284ee8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nfsa.gov.in/portal/nfsa-a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conomictimes.indiatimes.com/news/politics-and-nation/sc-delivers-historic-verdict-section-377-gone-being-gay-no-more-a-crime-in-india/articleshow/65696771.c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google.com/url?sa=t&amp;rct=j&amp;q=&amp;esrc=s&amp;source=web&amp;cd=&amp;ved=2ahUKEwj979vCvo3-AhVbxTgGHUpHBbMQFnoECA8QAQ&amp;url=https%3A%2F%2Fegazette.nic.in%2FWriteReadData%2F2019%2F214646.pdf&amp;usg=AOvVaw0NLqZ7NbWW-sXe1LSfFMB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drishtiias.com/to-the-points/paper3/goods-and-services-tax-gst-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document/d/1H88LI6gQS7Ld4hdAsbC7Krl9jCRFEZbbgvVqURVs_Ws/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24350"/>
            <a:ext cx="8520600" cy="972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Time Period: 2011-2022</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71750" y="2303750"/>
            <a:ext cx="8520600" cy="193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Major laws to cover:</a:t>
            </a:r>
            <a:endParaRPr>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Char char="➔"/>
            </a:pPr>
            <a:r>
              <a:rPr lang="en">
                <a:solidFill>
                  <a:schemeClr val="dk1"/>
                </a:solidFill>
                <a:latin typeface="Times New Roman"/>
                <a:ea typeface="Times New Roman"/>
                <a:cs typeface="Times New Roman"/>
                <a:sym typeface="Times New Roman"/>
              </a:rPr>
              <a:t>Food security Act (2013)</a:t>
            </a:r>
            <a:endParaRPr>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Char char="➔"/>
            </a:pPr>
            <a:r>
              <a:rPr lang="en">
                <a:solidFill>
                  <a:schemeClr val="dk1"/>
                </a:solidFill>
                <a:latin typeface="Times New Roman"/>
                <a:ea typeface="Times New Roman"/>
                <a:cs typeface="Times New Roman"/>
                <a:sym typeface="Times New Roman"/>
              </a:rPr>
              <a:t>Abolition of Section 377 (2016)</a:t>
            </a:r>
            <a:endParaRPr>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Char char="➔"/>
            </a:pPr>
            <a:r>
              <a:rPr lang="en">
                <a:solidFill>
                  <a:schemeClr val="dk1"/>
                </a:solidFill>
                <a:latin typeface="Times New Roman"/>
                <a:ea typeface="Times New Roman"/>
                <a:cs typeface="Times New Roman"/>
                <a:sym typeface="Times New Roman"/>
              </a:rPr>
              <a:t>Citizenship Amendment Act (CAA) (2019)</a:t>
            </a:r>
            <a:endParaRPr>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Char char="➔"/>
            </a:pPr>
            <a:r>
              <a:rPr lang="en">
                <a:solidFill>
                  <a:schemeClr val="dk1"/>
                </a:solidFill>
                <a:latin typeface="Times New Roman"/>
                <a:ea typeface="Times New Roman"/>
                <a:cs typeface="Times New Roman"/>
                <a:sym typeface="Times New Roman"/>
              </a:rPr>
              <a:t>Goods and Services Tax (GST) (2017)</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4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latin typeface="Times New Roman"/>
                <a:ea typeface="Times New Roman"/>
                <a:cs typeface="Times New Roman"/>
                <a:sym typeface="Times New Roman"/>
              </a:rPr>
              <a:t>Food Security Act 2013</a:t>
            </a:r>
            <a:endParaRPr sz="2120">
              <a:latin typeface="Times New Roman"/>
              <a:ea typeface="Times New Roman"/>
              <a:cs typeface="Times New Roman"/>
              <a:sym typeface="Times New Roman"/>
            </a:endParaRPr>
          </a:p>
        </p:txBody>
      </p:sp>
      <p:sp>
        <p:nvSpPr>
          <p:cNvPr id="61" name="Google Shape;61;p14"/>
          <p:cNvSpPr txBox="1"/>
          <p:nvPr>
            <p:ph idx="1" type="body"/>
          </p:nvPr>
        </p:nvSpPr>
        <p:spPr>
          <a:xfrm>
            <a:off x="311700" y="7875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n" sz="1325">
                <a:solidFill>
                  <a:schemeClr val="dk1"/>
                </a:solidFill>
                <a:latin typeface="Times New Roman"/>
                <a:ea typeface="Times New Roman"/>
                <a:cs typeface="Times New Roman"/>
                <a:sym typeface="Times New Roman"/>
              </a:rPr>
              <a:t>The National Food Security Act (NFSA) 2013 is aims to provide food and nutritional security to the most vulnerable sections of the population. It was enacted on September 12, 2013, and came into effect on July 5, 2013.</a:t>
            </a:r>
            <a:endParaRPr sz="1325">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688"/>
              <a:buNone/>
            </a:pPr>
            <a:r>
              <a:rPr lang="en" sz="1325">
                <a:solidFill>
                  <a:schemeClr val="dk1"/>
                </a:solidFill>
                <a:latin typeface="Times New Roman"/>
                <a:ea typeface="Times New Roman"/>
                <a:cs typeface="Times New Roman"/>
                <a:sym typeface="Times New Roman"/>
              </a:rPr>
              <a:t>The key features of the National Food Security Act 2013 are:</a:t>
            </a:r>
            <a:endParaRPr sz="1325">
              <a:solidFill>
                <a:schemeClr val="dk1"/>
              </a:solidFill>
              <a:latin typeface="Times New Roman"/>
              <a:ea typeface="Times New Roman"/>
              <a:cs typeface="Times New Roman"/>
              <a:sym typeface="Times New Roman"/>
            </a:endParaRPr>
          </a:p>
          <a:p>
            <a:pPr indent="-312737" lvl="0" marL="457200" rtl="0" algn="l">
              <a:lnSpc>
                <a:spcPct val="115000"/>
              </a:lnSpc>
              <a:spcBef>
                <a:spcPts val="1200"/>
              </a:spcBef>
              <a:spcAft>
                <a:spcPts val="0"/>
              </a:spcAft>
              <a:buClr>
                <a:schemeClr val="dk1"/>
              </a:buClr>
              <a:buSzPts val="1325"/>
              <a:buFont typeface="Times New Roman"/>
              <a:buAutoNum type="arabicPeriod"/>
            </a:pPr>
            <a:r>
              <a:rPr lang="en" sz="1325">
                <a:solidFill>
                  <a:schemeClr val="dk1"/>
                </a:solidFill>
                <a:latin typeface="Times New Roman"/>
                <a:ea typeface="Times New Roman"/>
                <a:cs typeface="Times New Roman"/>
                <a:sym typeface="Times New Roman"/>
              </a:rPr>
              <a:t>Coverage: The Act covers around 75% of the rural and 50% of the urban population in India, which is approximately two-thirds of the population. The beneficiaries include pregnant women, lactating mothers, children under 14 years of age, and destitute, homeless, and other vulnerable groups.</a:t>
            </a:r>
            <a:endParaRPr sz="1325">
              <a:solidFill>
                <a:schemeClr val="dk1"/>
              </a:solidFill>
              <a:latin typeface="Times New Roman"/>
              <a:ea typeface="Times New Roman"/>
              <a:cs typeface="Times New Roman"/>
              <a:sym typeface="Times New Roman"/>
            </a:endParaRPr>
          </a:p>
          <a:p>
            <a:pPr indent="-312737" lvl="0" marL="457200" rtl="0" algn="l">
              <a:lnSpc>
                <a:spcPct val="115000"/>
              </a:lnSpc>
              <a:spcBef>
                <a:spcPts val="0"/>
              </a:spcBef>
              <a:spcAft>
                <a:spcPts val="0"/>
              </a:spcAft>
              <a:buClr>
                <a:schemeClr val="dk1"/>
              </a:buClr>
              <a:buSzPts val="1325"/>
              <a:buFont typeface="Times New Roman"/>
              <a:buAutoNum type="arabicPeriod"/>
            </a:pPr>
            <a:r>
              <a:rPr lang="en" sz="1325">
                <a:solidFill>
                  <a:schemeClr val="dk1"/>
                </a:solidFill>
                <a:latin typeface="Times New Roman"/>
                <a:ea typeface="Times New Roman"/>
                <a:cs typeface="Times New Roman"/>
                <a:sym typeface="Times New Roman"/>
              </a:rPr>
              <a:t>Food Grains: The Act provides for the distribution of food grains at subsidized rates to the identified beneficiaries. The minimum entitlement is 5 kg per person per month of cereals (rice, wheat, and coarse grains).</a:t>
            </a:r>
            <a:endParaRPr sz="1325">
              <a:solidFill>
                <a:schemeClr val="dk1"/>
              </a:solidFill>
              <a:latin typeface="Times New Roman"/>
              <a:ea typeface="Times New Roman"/>
              <a:cs typeface="Times New Roman"/>
              <a:sym typeface="Times New Roman"/>
            </a:endParaRPr>
          </a:p>
          <a:p>
            <a:pPr indent="-312737" lvl="0" marL="457200" rtl="0" algn="l">
              <a:lnSpc>
                <a:spcPct val="115000"/>
              </a:lnSpc>
              <a:spcBef>
                <a:spcPts val="0"/>
              </a:spcBef>
              <a:spcAft>
                <a:spcPts val="0"/>
              </a:spcAft>
              <a:buClr>
                <a:schemeClr val="dk1"/>
              </a:buClr>
              <a:buSzPts val="1325"/>
              <a:buFont typeface="Times New Roman"/>
              <a:buAutoNum type="arabicPeriod"/>
            </a:pPr>
            <a:r>
              <a:rPr lang="en" sz="1325">
                <a:solidFill>
                  <a:schemeClr val="dk1"/>
                </a:solidFill>
                <a:latin typeface="Times New Roman"/>
                <a:ea typeface="Times New Roman"/>
                <a:cs typeface="Times New Roman"/>
                <a:sym typeface="Times New Roman"/>
              </a:rPr>
              <a:t>Identification of beneficiaries: The state governments are responsible for the identification of eligible beneficiaries and their distribution.</a:t>
            </a:r>
            <a:endParaRPr sz="1325">
              <a:solidFill>
                <a:schemeClr val="dk1"/>
              </a:solidFill>
              <a:latin typeface="Times New Roman"/>
              <a:ea typeface="Times New Roman"/>
              <a:cs typeface="Times New Roman"/>
              <a:sym typeface="Times New Roman"/>
            </a:endParaRPr>
          </a:p>
          <a:p>
            <a:pPr indent="-312737" lvl="0" marL="457200" rtl="0" algn="l">
              <a:lnSpc>
                <a:spcPct val="115000"/>
              </a:lnSpc>
              <a:spcBef>
                <a:spcPts val="0"/>
              </a:spcBef>
              <a:spcAft>
                <a:spcPts val="0"/>
              </a:spcAft>
              <a:buClr>
                <a:schemeClr val="dk1"/>
              </a:buClr>
              <a:buSzPts val="1325"/>
              <a:buFont typeface="Times New Roman"/>
              <a:buAutoNum type="arabicPeriod"/>
            </a:pPr>
            <a:r>
              <a:rPr lang="en" sz="1325">
                <a:solidFill>
                  <a:schemeClr val="dk1"/>
                </a:solidFill>
                <a:latin typeface="Times New Roman"/>
                <a:ea typeface="Times New Roman"/>
                <a:cs typeface="Times New Roman"/>
                <a:sym typeface="Times New Roman"/>
              </a:rPr>
              <a:t>Grievance Redressal Mechanism: The Act provides for the establishment of a grievance redressal mechanism at the district level for the redressal of complaints and grievances of the beneficiaries.</a:t>
            </a:r>
            <a:endParaRPr sz="1325">
              <a:solidFill>
                <a:schemeClr val="dk1"/>
              </a:solidFill>
              <a:latin typeface="Times New Roman"/>
              <a:ea typeface="Times New Roman"/>
              <a:cs typeface="Times New Roman"/>
              <a:sym typeface="Times New Roman"/>
            </a:endParaRPr>
          </a:p>
          <a:p>
            <a:pPr indent="-312737" lvl="0" marL="457200" rtl="0" algn="l">
              <a:lnSpc>
                <a:spcPct val="115000"/>
              </a:lnSpc>
              <a:spcBef>
                <a:spcPts val="0"/>
              </a:spcBef>
              <a:spcAft>
                <a:spcPts val="0"/>
              </a:spcAft>
              <a:buClr>
                <a:schemeClr val="dk1"/>
              </a:buClr>
              <a:buSzPts val="1325"/>
              <a:buFont typeface="Times New Roman"/>
              <a:buAutoNum type="arabicPeriod"/>
            </a:pPr>
            <a:r>
              <a:rPr lang="en" sz="1325">
                <a:solidFill>
                  <a:schemeClr val="dk1"/>
                </a:solidFill>
                <a:latin typeface="Times New Roman"/>
                <a:ea typeface="Times New Roman"/>
                <a:cs typeface="Times New Roman"/>
                <a:sym typeface="Times New Roman"/>
              </a:rPr>
              <a:t>Cost Sharing: The central government bears the cost of food grains, transportation, and handling charges, while the state governments are responsible for the cost of intra-state transportation, handling, and distribution.</a:t>
            </a:r>
            <a:endParaRPr sz="1325">
              <a:solidFill>
                <a:schemeClr val="dk1"/>
              </a:solidFill>
              <a:latin typeface="Times New Roman"/>
              <a:ea typeface="Times New Roman"/>
              <a:cs typeface="Times New Roman"/>
              <a:sym typeface="Times New Roman"/>
            </a:endParaRPr>
          </a:p>
          <a:p>
            <a:pPr indent="-312737" lvl="0" marL="457200" rtl="0" algn="l">
              <a:lnSpc>
                <a:spcPct val="115000"/>
              </a:lnSpc>
              <a:spcBef>
                <a:spcPts val="0"/>
              </a:spcBef>
              <a:spcAft>
                <a:spcPts val="0"/>
              </a:spcAft>
              <a:buClr>
                <a:schemeClr val="dk1"/>
              </a:buClr>
              <a:buSzPts val="1325"/>
              <a:buFont typeface="Times New Roman"/>
              <a:buAutoNum type="arabicPeriod"/>
            </a:pPr>
            <a:r>
              <a:rPr lang="en" sz="1325" u="sng">
                <a:solidFill>
                  <a:schemeClr val="hlink"/>
                </a:solidFill>
                <a:latin typeface="Times New Roman"/>
                <a:ea typeface="Times New Roman"/>
                <a:cs typeface="Times New Roman"/>
                <a:sym typeface="Times New Roman"/>
                <a:hlinkClick r:id="rId3"/>
              </a:rPr>
              <a:t>Link to the article.</a:t>
            </a:r>
            <a:endParaRPr sz="1325">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688"/>
              <a:buNone/>
            </a:pPr>
            <a:r>
              <a:t/>
            </a:r>
            <a:endParaRPr sz="1325">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34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latin typeface="Times New Roman"/>
                <a:ea typeface="Times New Roman"/>
                <a:cs typeface="Times New Roman"/>
                <a:sym typeface="Times New Roman"/>
              </a:rPr>
              <a:t>Abolition of Section 377(2016)</a:t>
            </a:r>
            <a:endParaRPr sz="2120">
              <a:latin typeface="Times New Roman"/>
              <a:ea typeface="Times New Roman"/>
              <a:cs typeface="Times New Roman"/>
              <a:sym typeface="Times New Roman"/>
            </a:endParaRPr>
          </a:p>
        </p:txBody>
      </p:sp>
      <p:sp>
        <p:nvSpPr>
          <p:cNvPr id="67" name="Google Shape;67;p15"/>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325">
                <a:solidFill>
                  <a:schemeClr val="dk1"/>
                </a:solidFill>
                <a:latin typeface="Times New Roman"/>
                <a:ea typeface="Times New Roman"/>
                <a:cs typeface="Times New Roman"/>
                <a:sym typeface="Times New Roman"/>
              </a:rPr>
              <a:t>The Abolition of Section 377 of the Indian Penal Code in 2016 was a landmark decision by the Supreme Court of India. Section 377 criminalized homosexuality, making it punishable with imprisonment up to life, even if it was consensual between adults. The decision to repeal this section was a significant step towards recognizing and protecting the rights of the LGBTQ+ community in India. Some of the impacts of this decision are:</a:t>
            </a:r>
            <a:endParaRPr sz="1325">
              <a:solidFill>
                <a:schemeClr val="dk1"/>
              </a:solidFill>
              <a:latin typeface="Times New Roman"/>
              <a:ea typeface="Times New Roman"/>
              <a:cs typeface="Times New Roman"/>
              <a:sym typeface="Times New Roman"/>
            </a:endParaRPr>
          </a:p>
          <a:p>
            <a:pPr indent="-312737" lvl="0" marL="457200" rtl="0" algn="l">
              <a:lnSpc>
                <a:spcPct val="105000"/>
              </a:lnSpc>
              <a:spcBef>
                <a:spcPts val="1200"/>
              </a:spcBef>
              <a:spcAft>
                <a:spcPts val="0"/>
              </a:spcAft>
              <a:buClr>
                <a:schemeClr val="dk1"/>
              </a:buClr>
              <a:buSzPts val="1325"/>
              <a:buFont typeface="Times New Roman"/>
              <a:buAutoNum type="arabicPeriod"/>
            </a:pPr>
            <a:r>
              <a:rPr lang="en" sz="1325">
                <a:solidFill>
                  <a:schemeClr val="dk1"/>
                </a:solidFill>
                <a:latin typeface="Times New Roman"/>
                <a:ea typeface="Times New Roman"/>
                <a:cs typeface="Times New Roman"/>
                <a:sym typeface="Times New Roman"/>
              </a:rPr>
              <a:t>Legal Recognition: The repeal of Section 377 led to the legal recognition of homosexuality and the LGBTQ+ community in India. It recognized the fundamental rights of individuals, including the right to privacy, equality, and dignity.</a:t>
            </a:r>
            <a:endParaRPr sz="1325">
              <a:solidFill>
                <a:schemeClr val="dk1"/>
              </a:solidFill>
              <a:latin typeface="Times New Roman"/>
              <a:ea typeface="Times New Roman"/>
              <a:cs typeface="Times New Roman"/>
              <a:sym typeface="Times New Roman"/>
            </a:endParaRPr>
          </a:p>
          <a:p>
            <a:pPr indent="-312737" lvl="0" marL="457200" rtl="0" algn="l">
              <a:lnSpc>
                <a:spcPct val="105000"/>
              </a:lnSpc>
              <a:spcBef>
                <a:spcPts val="0"/>
              </a:spcBef>
              <a:spcAft>
                <a:spcPts val="0"/>
              </a:spcAft>
              <a:buClr>
                <a:schemeClr val="dk1"/>
              </a:buClr>
              <a:buSzPts val="1325"/>
              <a:buFont typeface="Times New Roman"/>
              <a:buAutoNum type="arabicPeriod"/>
            </a:pPr>
            <a:r>
              <a:rPr lang="en" sz="1325">
                <a:solidFill>
                  <a:schemeClr val="dk1"/>
                </a:solidFill>
                <a:latin typeface="Times New Roman"/>
                <a:ea typeface="Times New Roman"/>
                <a:cs typeface="Times New Roman"/>
                <a:sym typeface="Times New Roman"/>
              </a:rPr>
              <a:t>Improved Mental Health: The repeal of Section 377 has had a positive impact on the mental health of LGBTQ+ individuals. It has led to the acceptance and visibility of the community, reducing the stigma and discrimination that they had faced earlier.</a:t>
            </a:r>
            <a:endParaRPr sz="1325">
              <a:solidFill>
                <a:schemeClr val="dk1"/>
              </a:solidFill>
              <a:latin typeface="Times New Roman"/>
              <a:ea typeface="Times New Roman"/>
              <a:cs typeface="Times New Roman"/>
              <a:sym typeface="Times New Roman"/>
            </a:endParaRPr>
          </a:p>
          <a:p>
            <a:pPr indent="-312737" lvl="0" marL="457200" rtl="0" algn="l">
              <a:lnSpc>
                <a:spcPct val="105000"/>
              </a:lnSpc>
              <a:spcBef>
                <a:spcPts val="0"/>
              </a:spcBef>
              <a:spcAft>
                <a:spcPts val="0"/>
              </a:spcAft>
              <a:buClr>
                <a:schemeClr val="dk1"/>
              </a:buClr>
              <a:buSzPts val="1325"/>
              <a:buFont typeface="Times New Roman"/>
              <a:buAutoNum type="arabicPeriod"/>
            </a:pPr>
            <a:r>
              <a:rPr lang="en" sz="1325">
                <a:solidFill>
                  <a:schemeClr val="dk1"/>
                </a:solidFill>
                <a:latin typeface="Times New Roman"/>
                <a:ea typeface="Times New Roman"/>
                <a:cs typeface="Times New Roman"/>
                <a:sym typeface="Times New Roman"/>
              </a:rPr>
              <a:t>Increased Social Acceptance: The repeal of Section 377 has also led to increased social acceptance of the LGBTQ+ community in India. It has led to the creation of support groups, advocacy groups, and other organizations working towards the betterment of the community.</a:t>
            </a:r>
            <a:endParaRPr sz="1325">
              <a:solidFill>
                <a:schemeClr val="dk1"/>
              </a:solidFill>
              <a:latin typeface="Times New Roman"/>
              <a:ea typeface="Times New Roman"/>
              <a:cs typeface="Times New Roman"/>
              <a:sym typeface="Times New Roman"/>
            </a:endParaRPr>
          </a:p>
          <a:p>
            <a:pPr indent="-312737" lvl="0" marL="457200" rtl="0" algn="l">
              <a:lnSpc>
                <a:spcPct val="105000"/>
              </a:lnSpc>
              <a:spcBef>
                <a:spcPts val="0"/>
              </a:spcBef>
              <a:spcAft>
                <a:spcPts val="0"/>
              </a:spcAft>
              <a:buClr>
                <a:schemeClr val="dk1"/>
              </a:buClr>
              <a:buSzPts val="1325"/>
              <a:buFont typeface="Times New Roman"/>
              <a:buAutoNum type="arabicPeriod"/>
            </a:pPr>
            <a:r>
              <a:rPr lang="en" sz="1325">
                <a:solidFill>
                  <a:schemeClr val="dk1"/>
                </a:solidFill>
                <a:latin typeface="Times New Roman"/>
                <a:ea typeface="Times New Roman"/>
                <a:cs typeface="Times New Roman"/>
                <a:sym typeface="Times New Roman"/>
              </a:rPr>
              <a:t>Economic Empowerment: The repeal of Section 377 has opened up new employment opportunities for LGBTQ+ individuals. It has helped in improving their economic conditions and reducing their dependence on sex work.</a:t>
            </a:r>
            <a:endParaRPr sz="1325">
              <a:solidFill>
                <a:schemeClr val="dk1"/>
              </a:solidFill>
              <a:latin typeface="Times New Roman"/>
              <a:ea typeface="Times New Roman"/>
              <a:cs typeface="Times New Roman"/>
              <a:sym typeface="Times New Roman"/>
            </a:endParaRPr>
          </a:p>
          <a:p>
            <a:pPr indent="-312737" lvl="0" marL="457200" rtl="0" algn="l">
              <a:lnSpc>
                <a:spcPct val="105000"/>
              </a:lnSpc>
              <a:spcBef>
                <a:spcPts val="0"/>
              </a:spcBef>
              <a:spcAft>
                <a:spcPts val="0"/>
              </a:spcAft>
              <a:buClr>
                <a:schemeClr val="dk1"/>
              </a:buClr>
              <a:buSzPts val="1325"/>
              <a:buFont typeface="Times New Roman"/>
              <a:buAutoNum type="arabicPeriod"/>
            </a:pPr>
            <a:r>
              <a:rPr lang="en" sz="1325" u="sng">
                <a:solidFill>
                  <a:schemeClr val="hlink"/>
                </a:solidFill>
                <a:latin typeface="Times New Roman"/>
                <a:ea typeface="Times New Roman"/>
                <a:cs typeface="Times New Roman"/>
                <a:sym typeface="Times New Roman"/>
                <a:hlinkClick r:id="rId3"/>
              </a:rPr>
              <a:t>Link of the article.</a:t>
            </a:r>
            <a:endParaRPr sz="132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688"/>
              <a:buNone/>
            </a:pPr>
            <a:r>
              <a:t/>
            </a:r>
            <a:endParaRPr sz="1325">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74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latin typeface="Times New Roman"/>
                <a:ea typeface="Times New Roman"/>
                <a:cs typeface="Times New Roman"/>
                <a:sym typeface="Times New Roman"/>
              </a:rPr>
              <a:t>Citizenship Amendment Act (2019)</a:t>
            </a:r>
            <a:endParaRPr sz="2120">
              <a:latin typeface="Times New Roman"/>
              <a:ea typeface="Times New Roman"/>
              <a:cs typeface="Times New Roman"/>
              <a:sym typeface="Times New Roman"/>
            </a:endParaRPr>
          </a:p>
        </p:txBody>
      </p:sp>
      <p:sp>
        <p:nvSpPr>
          <p:cNvPr id="73" name="Google Shape;73;p1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770"/>
              <a:buNone/>
            </a:pPr>
            <a:r>
              <a:rPr lang="en" sz="1300">
                <a:solidFill>
                  <a:schemeClr val="dk1"/>
                </a:solidFill>
                <a:latin typeface="Times New Roman"/>
                <a:ea typeface="Times New Roman"/>
                <a:cs typeface="Times New Roman"/>
                <a:sym typeface="Times New Roman"/>
              </a:rPr>
              <a:t>The Citizenship Amendment Act (CAA) amends the Citizenship Act of 1955, which governs the acquisition and determination of Indian citizenship. The CAA inserts a new provision in the Citizenship Act, which is Section 6B. Here's the basic structure of the CAA:</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Amendment to Section 2: The CAA amends the definition of "illegal immigrant" under Section 2 of the Citizenship Act to exclude persons who are Hindus, Sikhs, Buddhists, Jains, Parsis, and Christians from Afghanistan, Bangladesh, and Pakistan.</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Insertion of new section 6B: The CAA inserts a new section 6B in the Citizenship Act. This section provides that persons belonging to the six religious communities mentioned above, who came to India on or before December 31, 2014, from Afghanistan, Bangladesh, and Pakistan, and who have been persecuted in those countries, shall not be treated as illegal immigrants.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Citizenship by registration or naturalization: The CAA provides that eligible persons from the six religious communities mentioned above will be granted Indian citizenship by registration or naturalization, subject to certain conditions.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Relaxation of residence requirement: The CAA relaxes the residence requirement for these persons from 11 years to 5 years to be eligible for citizenship by naturalization.</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lang="en" sz="1300" u="sng">
                <a:solidFill>
                  <a:schemeClr val="hlink"/>
                </a:solidFill>
                <a:latin typeface="Times New Roman"/>
                <a:ea typeface="Times New Roman"/>
                <a:cs typeface="Times New Roman"/>
                <a:sym typeface="Times New Roman"/>
                <a:hlinkClick r:id="rId3"/>
              </a:rPr>
              <a:t>Link of the article.</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770"/>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44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Goods and Services Tax (GST) (2017)</a:t>
            </a:r>
            <a:endParaRPr>
              <a:latin typeface="Times New Roman"/>
              <a:ea typeface="Times New Roman"/>
              <a:cs typeface="Times New Roman"/>
              <a:sym typeface="Times New Roman"/>
            </a:endParaRPr>
          </a:p>
        </p:txBody>
      </p:sp>
      <p:sp>
        <p:nvSpPr>
          <p:cNvPr id="79" name="Google Shape;79;p17"/>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290">
                <a:solidFill>
                  <a:schemeClr val="dk1"/>
                </a:solidFill>
                <a:latin typeface="Times New Roman"/>
                <a:ea typeface="Times New Roman"/>
                <a:cs typeface="Times New Roman"/>
                <a:sym typeface="Times New Roman"/>
              </a:rPr>
              <a:t>Goods and Services Tax (GST) is a comprehensive indirect tax levied on the manufacture, sale, and consumption of goods and services throughout India. It was implemented on July 1, 2017, and replaced multiple indirect taxes that were previously levied by the central and state governments.</a:t>
            </a:r>
            <a:endParaRPr sz="129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 sz="1290">
                <a:solidFill>
                  <a:schemeClr val="dk1"/>
                </a:solidFill>
                <a:latin typeface="Times New Roman"/>
                <a:ea typeface="Times New Roman"/>
                <a:cs typeface="Times New Roman"/>
                <a:sym typeface="Times New Roman"/>
              </a:rPr>
              <a:t>The GST system is based on a dual structure, with both the central and state governments levying taxes simultaneously. The GST is levied at the final point of consumption, which means that it is collected from the end consumer.</a:t>
            </a:r>
            <a:endParaRPr sz="129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05"/>
              <a:buNone/>
            </a:pPr>
            <a:r>
              <a:rPr lang="en" sz="1290">
                <a:solidFill>
                  <a:schemeClr val="dk1"/>
                </a:solidFill>
                <a:latin typeface="Times New Roman"/>
                <a:ea typeface="Times New Roman"/>
                <a:cs typeface="Times New Roman"/>
                <a:sym typeface="Times New Roman"/>
              </a:rPr>
              <a:t>Here are some key features of the GST system:</a:t>
            </a:r>
            <a:endParaRPr sz="1290">
              <a:solidFill>
                <a:schemeClr val="dk1"/>
              </a:solidFill>
              <a:latin typeface="Times New Roman"/>
              <a:ea typeface="Times New Roman"/>
              <a:cs typeface="Times New Roman"/>
              <a:sym typeface="Times New Roman"/>
            </a:endParaRPr>
          </a:p>
          <a:p>
            <a:pPr indent="-310515" lvl="0" marL="457200" rtl="0" algn="l">
              <a:lnSpc>
                <a:spcPct val="105000"/>
              </a:lnSpc>
              <a:spcBef>
                <a:spcPts val="1200"/>
              </a:spcBef>
              <a:spcAft>
                <a:spcPts val="0"/>
              </a:spcAft>
              <a:buClr>
                <a:schemeClr val="dk1"/>
              </a:buClr>
              <a:buSzPts val="1290"/>
              <a:buFont typeface="Times New Roman"/>
              <a:buAutoNum type="arabicPeriod"/>
            </a:pPr>
            <a:r>
              <a:rPr lang="en" sz="1290">
                <a:solidFill>
                  <a:schemeClr val="dk1"/>
                </a:solidFill>
                <a:latin typeface="Times New Roman"/>
                <a:ea typeface="Times New Roman"/>
                <a:cs typeface="Times New Roman"/>
                <a:sym typeface="Times New Roman"/>
              </a:rPr>
              <a:t>GST Council: A GST Council was established to oversee the implementation of the GST and make recommendations on tax rates, exemptions, and other related matters.</a:t>
            </a:r>
            <a:endParaRPr sz="1290">
              <a:solidFill>
                <a:schemeClr val="dk1"/>
              </a:solidFill>
              <a:latin typeface="Times New Roman"/>
              <a:ea typeface="Times New Roman"/>
              <a:cs typeface="Times New Roman"/>
              <a:sym typeface="Times New Roman"/>
            </a:endParaRPr>
          </a:p>
          <a:p>
            <a:pPr indent="-310515" lvl="0" marL="457200" rtl="0" algn="l">
              <a:lnSpc>
                <a:spcPct val="105000"/>
              </a:lnSpc>
              <a:spcBef>
                <a:spcPts val="0"/>
              </a:spcBef>
              <a:spcAft>
                <a:spcPts val="0"/>
              </a:spcAft>
              <a:buClr>
                <a:schemeClr val="dk1"/>
              </a:buClr>
              <a:buSzPts val="1290"/>
              <a:buFont typeface="Times New Roman"/>
              <a:buAutoNum type="arabicPeriod"/>
            </a:pPr>
            <a:r>
              <a:rPr lang="en" sz="1290">
                <a:solidFill>
                  <a:schemeClr val="dk1"/>
                </a:solidFill>
                <a:latin typeface="Times New Roman"/>
                <a:ea typeface="Times New Roman"/>
                <a:cs typeface="Times New Roman"/>
                <a:sym typeface="Times New Roman"/>
              </a:rPr>
              <a:t>Tax rates: The GST system has four tax rates - 5%, 12%, 18%, and 28% - with a few items taxed at 0% and some being exempted from GST. The tax rates are determined by the GST Council based on the nature of the goods or services.</a:t>
            </a:r>
            <a:endParaRPr sz="1290">
              <a:solidFill>
                <a:schemeClr val="dk1"/>
              </a:solidFill>
              <a:latin typeface="Times New Roman"/>
              <a:ea typeface="Times New Roman"/>
              <a:cs typeface="Times New Roman"/>
              <a:sym typeface="Times New Roman"/>
            </a:endParaRPr>
          </a:p>
          <a:p>
            <a:pPr indent="-310515" lvl="0" marL="457200" rtl="0" algn="l">
              <a:lnSpc>
                <a:spcPct val="105000"/>
              </a:lnSpc>
              <a:spcBef>
                <a:spcPts val="0"/>
              </a:spcBef>
              <a:spcAft>
                <a:spcPts val="0"/>
              </a:spcAft>
              <a:buClr>
                <a:schemeClr val="dk1"/>
              </a:buClr>
              <a:buSzPts val="1290"/>
              <a:buFont typeface="Times New Roman"/>
              <a:buAutoNum type="arabicPeriod"/>
            </a:pPr>
            <a:r>
              <a:rPr lang="en" sz="1290">
                <a:solidFill>
                  <a:schemeClr val="dk1"/>
                </a:solidFill>
                <a:latin typeface="Times New Roman"/>
                <a:ea typeface="Times New Roman"/>
                <a:cs typeface="Times New Roman"/>
                <a:sym typeface="Times New Roman"/>
              </a:rPr>
              <a:t>Input tax credit: Under the GST system, businesses can claim input tax credit for taxes paid on purchases of goods or services used in the course of their business.</a:t>
            </a:r>
            <a:endParaRPr sz="1290">
              <a:solidFill>
                <a:schemeClr val="dk1"/>
              </a:solidFill>
              <a:latin typeface="Times New Roman"/>
              <a:ea typeface="Times New Roman"/>
              <a:cs typeface="Times New Roman"/>
              <a:sym typeface="Times New Roman"/>
            </a:endParaRPr>
          </a:p>
          <a:p>
            <a:pPr indent="-310515" lvl="0" marL="457200" rtl="0" algn="l">
              <a:lnSpc>
                <a:spcPct val="105000"/>
              </a:lnSpc>
              <a:spcBef>
                <a:spcPts val="0"/>
              </a:spcBef>
              <a:spcAft>
                <a:spcPts val="0"/>
              </a:spcAft>
              <a:buClr>
                <a:schemeClr val="dk1"/>
              </a:buClr>
              <a:buSzPts val="1290"/>
              <a:buFont typeface="Times New Roman"/>
              <a:buAutoNum type="arabicPeriod"/>
            </a:pPr>
            <a:r>
              <a:rPr lang="en" sz="1290">
                <a:solidFill>
                  <a:schemeClr val="dk1"/>
                </a:solidFill>
                <a:latin typeface="Times New Roman"/>
                <a:ea typeface="Times New Roman"/>
                <a:cs typeface="Times New Roman"/>
                <a:sym typeface="Times New Roman"/>
              </a:rPr>
              <a:t>GST Network: The GST Network is a technology platform that facilitates the registration, filing of returns, and payment of taxes under the GST system.</a:t>
            </a:r>
            <a:endParaRPr sz="1290">
              <a:solidFill>
                <a:schemeClr val="dk1"/>
              </a:solidFill>
              <a:latin typeface="Times New Roman"/>
              <a:ea typeface="Times New Roman"/>
              <a:cs typeface="Times New Roman"/>
              <a:sym typeface="Times New Roman"/>
            </a:endParaRPr>
          </a:p>
          <a:p>
            <a:pPr indent="-310515" lvl="0" marL="457200" rtl="0" algn="l">
              <a:lnSpc>
                <a:spcPct val="105000"/>
              </a:lnSpc>
              <a:spcBef>
                <a:spcPts val="0"/>
              </a:spcBef>
              <a:spcAft>
                <a:spcPts val="0"/>
              </a:spcAft>
              <a:buClr>
                <a:schemeClr val="dk1"/>
              </a:buClr>
              <a:buSzPts val="1290"/>
              <a:buFont typeface="Times New Roman"/>
              <a:buAutoNum type="arabicPeriod"/>
            </a:pPr>
            <a:r>
              <a:rPr lang="en" sz="1290" u="sng">
                <a:solidFill>
                  <a:schemeClr val="hlink"/>
                </a:solidFill>
                <a:latin typeface="Times New Roman"/>
                <a:ea typeface="Times New Roman"/>
                <a:cs typeface="Times New Roman"/>
                <a:sym typeface="Times New Roman"/>
                <a:hlinkClick r:id="rId3"/>
              </a:rPr>
              <a:t>Link of the article.</a:t>
            </a:r>
            <a:endParaRPr sz="129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605"/>
              <a:buNone/>
            </a:pPr>
            <a:r>
              <a:t/>
            </a:r>
            <a:endParaRPr sz="129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Topic for framing policy for </a:t>
            </a:r>
            <a:r>
              <a:rPr lang="en">
                <a:latin typeface="Times New Roman"/>
                <a:ea typeface="Times New Roman"/>
                <a:cs typeface="Times New Roman"/>
                <a:sym typeface="Times New Roman"/>
              </a:rPr>
              <a:t>End Term</a:t>
            </a:r>
            <a:r>
              <a:rPr lang="en">
                <a:latin typeface="Times New Roman"/>
                <a:ea typeface="Times New Roman"/>
                <a:cs typeface="Times New Roman"/>
                <a:sym typeface="Times New Roman"/>
              </a:rPr>
              <a:t> evaluation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Check your team bellow:</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u="sng">
                <a:solidFill>
                  <a:schemeClr val="hlink"/>
                </a:solidFill>
                <a:latin typeface="Times New Roman"/>
                <a:ea typeface="Times New Roman"/>
                <a:cs typeface="Times New Roman"/>
                <a:sym typeface="Times New Roman"/>
                <a:hlinkClick r:id="rId3"/>
              </a:rPr>
              <a:t>My team.</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Team 1: Improving Disaster Management and Preparedness in India.</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Team 2:Promoting Clean Energy and Sustainable Development in India.</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Team 3:Women Safety and Gender based violence.</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1625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latin typeface="Times New Roman"/>
                <a:ea typeface="Times New Roman"/>
                <a:cs typeface="Times New Roman"/>
                <a:sym typeface="Times New Roman"/>
              </a:rPr>
              <a:t>Important dates:</a:t>
            </a:r>
            <a:endParaRPr sz="2920">
              <a:latin typeface="Times New Roman"/>
              <a:ea typeface="Times New Roman"/>
              <a:cs typeface="Times New Roman"/>
              <a:sym typeface="Times New Roman"/>
            </a:endParaRPr>
          </a:p>
          <a:p>
            <a:pPr indent="0" lvl="0" marL="0" rtl="0" algn="l">
              <a:spcBef>
                <a:spcPts val="0"/>
              </a:spcBef>
              <a:spcAft>
                <a:spcPts val="0"/>
              </a:spcAft>
              <a:buSzPts val="990"/>
              <a:buNone/>
            </a:pPr>
            <a:r>
              <a:rPr lang="en" sz="2920">
                <a:latin typeface="Times New Roman"/>
                <a:ea typeface="Times New Roman"/>
                <a:cs typeface="Times New Roman"/>
                <a:sym typeface="Times New Roman"/>
              </a:rPr>
              <a:t>Discussion 2 : 7th April 2023</a:t>
            </a:r>
            <a:endParaRPr sz="2920">
              <a:latin typeface="Times New Roman"/>
              <a:ea typeface="Times New Roman"/>
              <a:cs typeface="Times New Roman"/>
              <a:sym typeface="Times New Roman"/>
            </a:endParaRPr>
          </a:p>
          <a:p>
            <a:pPr indent="0" lvl="0" marL="0" rtl="0" algn="l">
              <a:spcBef>
                <a:spcPts val="0"/>
              </a:spcBef>
              <a:spcAft>
                <a:spcPts val="0"/>
              </a:spcAft>
              <a:buSzPts val="990"/>
              <a:buNone/>
            </a:pPr>
            <a:r>
              <a:rPr lang="en" sz="2920">
                <a:latin typeface="Times New Roman"/>
                <a:ea typeface="Times New Roman"/>
                <a:cs typeface="Times New Roman"/>
                <a:sym typeface="Times New Roman"/>
              </a:rPr>
              <a:t>Midterm and </a:t>
            </a:r>
            <a:r>
              <a:rPr lang="en" sz="2920">
                <a:latin typeface="Times New Roman"/>
                <a:ea typeface="Times New Roman"/>
                <a:cs typeface="Times New Roman"/>
                <a:sym typeface="Times New Roman"/>
              </a:rPr>
              <a:t>End Term</a:t>
            </a:r>
            <a:r>
              <a:rPr lang="en" sz="2920">
                <a:latin typeface="Times New Roman"/>
                <a:ea typeface="Times New Roman"/>
                <a:cs typeface="Times New Roman"/>
                <a:sym typeface="Times New Roman"/>
              </a:rPr>
              <a:t> presentation : 11th April 2023</a:t>
            </a:r>
            <a:endParaRPr sz="292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