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E602B4-EA8C-4384-B6EC-401A9064F7D4}" type="datetimeFigureOut">
              <a:rPr lang="en-US" smtClean="0"/>
              <a:t>7/22/2023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E13425-F2D9-4231-94AF-5160CACAB289}" type="slidenum">
              <a:rPr lang="en-US" smtClean="0"/>
              <a:t>‹#›</a:t>
            </a:fld>
            <a:endParaRPr lang="en-US"/>
          </a:p>
        </p:txBody>
      </p:sp>
    </p:spTree>
    <p:extLst>
      <p:ext uri="{BB962C8B-B14F-4D97-AF65-F5344CB8AC3E}">
        <p14:creationId xmlns:p14="http://schemas.microsoft.com/office/powerpoint/2010/main" val="1195990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13425-F2D9-4231-94AF-5160CACAB289}" type="slidenum">
              <a:rPr lang="en-US" smtClean="0"/>
              <a:t>5</a:t>
            </a:fld>
            <a:endParaRPr lang="en-US"/>
          </a:p>
        </p:txBody>
      </p:sp>
    </p:spTree>
    <p:extLst>
      <p:ext uri="{BB962C8B-B14F-4D97-AF65-F5344CB8AC3E}">
        <p14:creationId xmlns:p14="http://schemas.microsoft.com/office/powerpoint/2010/main" val="3820606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12DE4B-8EBE-44ED-938F-4F02C2FDBD7D}"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E7343-288F-406D-A4CD-8A02F35B5193}" type="slidenum">
              <a:rPr lang="en-US" smtClean="0"/>
              <a:t>‹#›</a:t>
            </a:fld>
            <a:endParaRPr lang="en-US"/>
          </a:p>
        </p:txBody>
      </p:sp>
    </p:spTree>
    <p:extLst>
      <p:ext uri="{BB962C8B-B14F-4D97-AF65-F5344CB8AC3E}">
        <p14:creationId xmlns:p14="http://schemas.microsoft.com/office/powerpoint/2010/main" val="295535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2DE4B-8EBE-44ED-938F-4F02C2FDBD7D}"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E7343-288F-406D-A4CD-8A02F35B5193}" type="slidenum">
              <a:rPr lang="en-US" smtClean="0"/>
              <a:t>‹#›</a:t>
            </a:fld>
            <a:endParaRPr lang="en-US"/>
          </a:p>
        </p:txBody>
      </p:sp>
    </p:spTree>
    <p:extLst>
      <p:ext uri="{BB962C8B-B14F-4D97-AF65-F5344CB8AC3E}">
        <p14:creationId xmlns:p14="http://schemas.microsoft.com/office/powerpoint/2010/main" val="1450977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2DE4B-8EBE-44ED-938F-4F02C2FDBD7D}"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E7343-288F-406D-A4CD-8A02F35B5193}" type="slidenum">
              <a:rPr lang="en-US" smtClean="0"/>
              <a:t>‹#›</a:t>
            </a:fld>
            <a:endParaRPr lang="en-US"/>
          </a:p>
        </p:txBody>
      </p:sp>
    </p:spTree>
    <p:extLst>
      <p:ext uri="{BB962C8B-B14F-4D97-AF65-F5344CB8AC3E}">
        <p14:creationId xmlns:p14="http://schemas.microsoft.com/office/powerpoint/2010/main" val="310741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2DE4B-8EBE-44ED-938F-4F02C2FDBD7D}"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E7343-288F-406D-A4CD-8A02F35B5193}" type="slidenum">
              <a:rPr lang="en-US" smtClean="0"/>
              <a:t>‹#›</a:t>
            </a:fld>
            <a:endParaRPr lang="en-US"/>
          </a:p>
        </p:txBody>
      </p:sp>
    </p:spTree>
    <p:extLst>
      <p:ext uri="{BB962C8B-B14F-4D97-AF65-F5344CB8AC3E}">
        <p14:creationId xmlns:p14="http://schemas.microsoft.com/office/powerpoint/2010/main" val="387700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12DE4B-8EBE-44ED-938F-4F02C2FDBD7D}"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E7343-288F-406D-A4CD-8A02F35B5193}" type="slidenum">
              <a:rPr lang="en-US" smtClean="0"/>
              <a:t>‹#›</a:t>
            </a:fld>
            <a:endParaRPr lang="en-US"/>
          </a:p>
        </p:txBody>
      </p:sp>
    </p:spTree>
    <p:extLst>
      <p:ext uri="{BB962C8B-B14F-4D97-AF65-F5344CB8AC3E}">
        <p14:creationId xmlns:p14="http://schemas.microsoft.com/office/powerpoint/2010/main" val="2138416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12DE4B-8EBE-44ED-938F-4F02C2FDBD7D}"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E7343-288F-406D-A4CD-8A02F35B5193}" type="slidenum">
              <a:rPr lang="en-US" smtClean="0"/>
              <a:t>‹#›</a:t>
            </a:fld>
            <a:endParaRPr lang="en-US"/>
          </a:p>
        </p:txBody>
      </p:sp>
    </p:spTree>
    <p:extLst>
      <p:ext uri="{BB962C8B-B14F-4D97-AF65-F5344CB8AC3E}">
        <p14:creationId xmlns:p14="http://schemas.microsoft.com/office/powerpoint/2010/main" val="210060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12DE4B-8EBE-44ED-938F-4F02C2FDBD7D}" type="datetimeFigureOut">
              <a:rPr lang="en-US" smtClean="0"/>
              <a:t>7/22/2023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CE7343-288F-406D-A4CD-8A02F35B5193}" type="slidenum">
              <a:rPr lang="en-US" smtClean="0"/>
              <a:t>‹#›</a:t>
            </a:fld>
            <a:endParaRPr lang="en-US"/>
          </a:p>
        </p:txBody>
      </p:sp>
    </p:spTree>
    <p:extLst>
      <p:ext uri="{BB962C8B-B14F-4D97-AF65-F5344CB8AC3E}">
        <p14:creationId xmlns:p14="http://schemas.microsoft.com/office/powerpoint/2010/main" val="1111351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12DE4B-8EBE-44ED-938F-4F02C2FDBD7D}" type="datetimeFigureOut">
              <a:rPr lang="en-US" smtClean="0"/>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CE7343-288F-406D-A4CD-8A02F35B5193}" type="slidenum">
              <a:rPr lang="en-US" smtClean="0"/>
              <a:t>‹#›</a:t>
            </a:fld>
            <a:endParaRPr lang="en-US"/>
          </a:p>
        </p:txBody>
      </p:sp>
    </p:spTree>
    <p:extLst>
      <p:ext uri="{BB962C8B-B14F-4D97-AF65-F5344CB8AC3E}">
        <p14:creationId xmlns:p14="http://schemas.microsoft.com/office/powerpoint/2010/main" val="3305278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2DE4B-8EBE-44ED-938F-4F02C2FDBD7D}" type="datetimeFigureOut">
              <a:rPr lang="en-US" smtClean="0"/>
              <a:t>7/22/2023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CE7343-288F-406D-A4CD-8A02F35B5193}" type="slidenum">
              <a:rPr lang="en-US" smtClean="0"/>
              <a:t>‹#›</a:t>
            </a:fld>
            <a:endParaRPr lang="en-US"/>
          </a:p>
        </p:txBody>
      </p:sp>
    </p:spTree>
    <p:extLst>
      <p:ext uri="{BB962C8B-B14F-4D97-AF65-F5344CB8AC3E}">
        <p14:creationId xmlns:p14="http://schemas.microsoft.com/office/powerpoint/2010/main" val="283881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2DE4B-8EBE-44ED-938F-4F02C2FDBD7D}"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E7343-288F-406D-A4CD-8A02F35B5193}" type="slidenum">
              <a:rPr lang="en-US" smtClean="0"/>
              <a:t>‹#›</a:t>
            </a:fld>
            <a:endParaRPr lang="en-US"/>
          </a:p>
        </p:txBody>
      </p:sp>
    </p:spTree>
    <p:extLst>
      <p:ext uri="{BB962C8B-B14F-4D97-AF65-F5344CB8AC3E}">
        <p14:creationId xmlns:p14="http://schemas.microsoft.com/office/powerpoint/2010/main" val="939737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2DE4B-8EBE-44ED-938F-4F02C2FDBD7D}"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E7343-288F-406D-A4CD-8A02F35B5193}" type="slidenum">
              <a:rPr lang="en-US" smtClean="0"/>
              <a:t>‹#›</a:t>
            </a:fld>
            <a:endParaRPr lang="en-US"/>
          </a:p>
        </p:txBody>
      </p:sp>
    </p:spTree>
    <p:extLst>
      <p:ext uri="{BB962C8B-B14F-4D97-AF65-F5344CB8AC3E}">
        <p14:creationId xmlns:p14="http://schemas.microsoft.com/office/powerpoint/2010/main" val="4026677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2DE4B-8EBE-44ED-938F-4F02C2FDBD7D}" type="datetimeFigureOut">
              <a:rPr lang="en-US" smtClean="0"/>
              <a:t>7/22/2023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E7343-288F-406D-A4CD-8A02F35B5193}" type="slidenum">
              <a:rPr lang="en-US" smtClean="0"/>
              <a:t>‹#›</a:t>
            </a:fld>
            <a:endParaRPr lang="en-US"/>
          </a:p>
        </p:txBody>
      </p:sp>
    </p:spTree>
    <p:extLst>
      <p:ext uri="{BB962C8B-B14F-4D97-AF65-F5344CB8AC3E}">
        <p14:creationId xmlns:p14="http://schemas.microsoft.com/office/powerpoint/2010/main" val="3854975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914400"/>
            <a:ext cx="5410200" cy="228600"/>
          </a:xfrm>
          <a:ln>
            <a:noFill/>
          </a:ln>
        </p:spPr>
        <p:txBody>
          <a:bodyPr>
            <a:noAutofit/>
          </a:bodyPr>
          <a:lstStyle/>
          <a:p>
            <a:r>
              <a:rPr lang="en-US" sz="4800" b="1" dirty="0" smtClean="0">
                <a:solidFill>
                  <a:schemeClr val="accent2"/>
                </a:solidFill>
              </a:rPr>
              <a:t>Capstone project – 2</a:t>
            </a:r>
            <a:endParaRPr lang="en-US" sz="4000" b="1" dirty="0">
              <a:solidFill>
                <a:schemeClr val="accent2"/>
              </a:solidFill>
            </a:endParaRPr>
          </a:p>
        </p:txBody>
      </p:sp>
      <p:sp>
        <p:nvSpPr>
          <p:cNvPr id="3" name="Subtitle 2"/>
          <p:cNvSpPr>
            <a:spLocks noGrp="1"/>
          </p:cNvSpPr>
          <p:nvPr>
            <p:ph type="subTitle" idx="1"/>
          </p:nvPr>
        </p:nvSpPr>
        <p:spPr>
          <a:xfrm>
            <a:off x="762000" y="1279589"/>
            <a:ext cx="4114800" cy="2313474"/>
          </a:xfrm>
        </p:spPr>
        <p:txBody>
          <a:bodyPr>
            <a:noAutofit/>
          </a:bodyPr>
          <a:lstStyle/>
          <a:p>
            <a:r>
              <a:rPr lang="en-US" sz="4400" b="1" dirty="0" smtClean="0">
                <a:solidFill>
                  <a:schemeClr val="tx1">
                    <a:lumMod val="95000"/>
                    <a:lumOff val="5000"/>
                  </a:schemeClr>
                </a:solidFill>
              </a:rPr>
              <a:t/>
            </a:r>
            <a:br>
              <a:rPr lang="en-US" sz="4400" b="1" dirty="0" smtClean="0">
                <a:solidFill>
                  <a:schemeClr val="tx1">
                    <a:lumMod val="95000"/>
                    <a:lumOff val="5000"/>
                  </a:schemeClr>
                </a:solidFill>
              </a:rPr>
            </a:br>
            <a:r>
              <a:rPr lang="en-US" dirty="0" smtClean="0">
                <a:solidFill>
                  <a:schemeClr val="tx1">
                    <a:lumMod val="95000"/>
                    <a:lumOff val="5000"/>
                  </a:schemeClr>
                </a:solidFill>
                <a:ea typeface="+mj-lt"/>
                <a:cs typeface="+mj-lt"/>
              </a:rPr>
              <a:t>Seoul Bike Sharing </a:t>
            </a:r>
            <a:br>
              <a:rPr lang="en-US" dirty="0" smtClean="0">
                <a:solidFill>
                  <a:schemeClr val="tx1">
                    <a:lumMod val="95000"/>
                    <a:lumOff val="5000"/>
                  </a:schemeClr>
                </a:solidFill>
                <a:ea typeface="+mj-lt"/>
                <a:cs typeface="+mj-lt"/>
              </a:rPr>
            </a:br>
            <a:r>
              <a:rPr lang="en-US" dirty="0" smtClean="0">
                <a:solidFill>
                  <a:schemeClr val="tx1">
                    <a:lumMod val="95000"/>
                    <a:lumOff val="5000"/>
                  </a:schemeClr>
                </a:solidFill>
                <a:ea typeface="+mj-lt"/>
                <a:cs typeface="+mj-lt"/>
              </a:rPr>
              <a:t>Demand Prediction</a:t>
            </a:r>
            <a:endParaRPr lang="en-US" dirty="0">
              <a:solidFill>
                <a:schemeClr val="tx1">
                  <a:lumMod val="95000"/>
                  <a:lumOff val="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5736" y="1905000"/>
            <a:ext cx="4606989" cy="3071326"/>
          </a:xfrm>
          <a:prstGeom prst="rect">
            <a:avLst/>
          </a:prstGeom>
        </p:spPr>
      </p:pic>
      <p:sp>
        <p:nvSpPr>
          <p:cNvPr id="6" name="TextBox 5"/>
          <p:cNvSpPr txBox="1"/>
          <p:nvPr/>
        </p:nvSpPr>
        <p:spPr>
          <a:xfrm>
            <a:off x="990600" y="3657600"/>
            <a:ext cx="3525785" cy="1077218"/>
          </a:xfrm>
          <a:prstGeom prst="rect">
            <a:avLst/>
          </a:prstGeom>
          <a:noFill/>
        </p:spPr>
        <p:txBody>
          <a:bodyPr wrap="square" rtlCol="0">
            <a:spAutoFit/>
          </a:bodyPr>
          <a:lstStyle/>
          <a:p>
            <a:pPr algn="ctr"/>
            <a:r>
              <a:rPr lang="en-US" b="1" u="sng" dirty="0" smtClean="0"/>
              <a:t>Presented by:</a:t>
            </a:r>
          </a:p>
          <a:p>
            <a:endParaRPr lang="en-US" dirty="0"/>
          </a:p>
          <a:p>
            <a:pPr algn="ctr"/>
            <a:r>
              <a:rPr lang="en-US" sz="2800" dirty="0" err="1" smtClean="0">
                <a:solidFill>
                  <a:schemeClr val="accent2">
                    <a:lumMod val="75000"/>
                  </a:schemeClr>
                </a:solidFill>
              </a:rPr>
              <a:t>Aniket</a:t>
            </a:r>
            <a:r>
              <a:rPr lang="en-US" sz="2800" dirty="0" smtClean="0">
                <a:solidFill>
                  <a:schemeClr val="accent2">
                    <a:lumMod val="75000"/>
                  </a:schemeClr>
                </a:solidFill>
              </a:rPr>
              <a:t> </a:t>
            </a:r>
            <a:r>
              <a:rPr lang="en-US" sz="2800" dirty="0" err="1" smtClean="0">
                <a:solidFill>
                  <a:schemeClr val="accent2">
                    <a:lumMod val="75000"/>
                  </a:schemeClr>
                </a:solidFill>
              </a:rPr>
              <a:t>Abhit</a:t>
            </a:r>
            <a:r>
              <a:rPr lang="en-US" sz="2800" dirty="0" smtClean="0">
                <a:solidFill>
                  <a:schemeClr val="accent2">
                    <a:lumMod val="75000"/>
                  </a:schemeClr>
                </a:solidFill>
              </a:rPr>
              <a:t> </a:t>
            </a:r>
            <a:r>
              <a:rPr lang="en-US" sz="2800" dirty="0" err="1" smtClean="0">
                <a:solidFill>
                  <a:schemeClr val="accent2">
                    <a:lumMod val="75000"/>
                  </a:schemeClr>
                </a:solidFill>
              </a:rPr>
              <a:t>Jadhav</a:t>
            </a:r>
            <a:endParaRPr lang="en-US" sz="2800" dirty="0" smtClean="0">
              <a:solidFill>
                <a:schemeClr val="accent2">
                  <a:lumMod val="75000"/>
                </a:schemeClr>
              </a:solidFill>
            </a:endParaRPr>
          </a:p>
        </p:txBody>
      </p:sp>
    </p:spTree>
    <p:extLst>
      <p:ext uri="{BB962C8B-B14F-4D97-AF65-F5344CB8AC3E}">
        <p14:creationId xmlns:p14="http://schemas.microsoft.com/office/powerpoint/2010/main" val="2535197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solidFill>
                  <a:schemeClr val="accent2"/>
                </a:solidFill>
                <a:cs typeface="Calibri Light"/>
              </a:rPr>
              <a:t>Observations</a:t>
            </a:r>
            <a:r>
              <a:rPr lang="en-US" dirty="0" smtClean="0">
                <a:cs typeface="Calibri Light"/>
              </a:rPr>
              <a:t> </a:t>
            </a:r>
            <a:endParaRPr lang="en-US" dirty="0"/>
          </a:p>
        </p:txBody>
      </p:sp>
      <p:sp>
        <p:nvSpPr>
          <p:cNvPr id="3" name="Content Placeholder 2"/>
          <p:cNvSpPr>
            <a:spLocks noGrp="1"/>
          </p:cNvSpPr>
          <p:nvPr>
            <p:ph idx="1"/>
          </p:nvPr>
        </p:nvSpPr>
        <p:spPr>
          <a:xfrm>
            <a:off x="457200" y="1828800"/>
            <a:ext cx="8229600" cy="4525963"/>
          </a:xfrm>
        </p:spPr>
        <p:txBody>
          <a:bodyPr>
            <a:normAutofit/>
          </a:bodyPr>
          <a:lstStyle/>
          <a:p>
            <a:pPr marL="0" indent="0">
              <a:buNone/>
            </a:pPr>
            <a:r>
              <a:rPr lang="en-US" sz="2000" dirty="0" smtClean="0">
                <a:ea typeface="+mn-lt"/>
                <a:cs typeface="+mn-lt"/>
              </a:rPr>
              <a:t>From all these point plot we have observed a lot from every column .</a:t>
            </a:r>
            <a:endParaRPr lang="en-US" sz="2000" dirty="0" smtClean="0">
              <a:cs typeface="Calibri"/>
            </a:endParaRPr>
          </a:p>
          <a:p>
            <a:pPr marL="0" indent="0">
              <a:buNone/>
            </a:pPr>
            <a:r>
              <a:rPr lang="en-US" sz="2000" b="1" u="sng" dirty="0" smtClean="0">
                <a:ea typeface="+mn-lt"/>
                <a:cs typeface="+mn-lt"/>
              </a:rPr>
              <a:t>Season</a:t>
            </a:r>
            <a:endParaRPr lang="en-US" sz="2000" b="1" u="sng" dirty="0" smtClean="0">
              <a:cs typeface="Calibri" panose="020F0502020204030204"/>
            </a:endParaRPr>
          </a:p>
          <a:p>
            <a:r>
              <a:rPr lang="en-US" sz="2000" dirty="0" smtClean="0">
                <a:ea typeface="+mn-lt"/>
                <a:cs typeface="+mn-lt"/>
              </a:rPr>
              <a:t>In the season column, we are able to understand that the demand is low in the winter season.</a:t>
            </a:r>
            <a:endParaRPr lang="en-US" sz="2000" dirty="0" smtClean="0"/>
          </a:p>
          <a:p>
            <a:pPr marL="0" indent="0">
              <a:buNone/>
            </a:pPr>
            <a:r>
              <a:rPr lang="en-US" sz="2000" b="1" u="sng" dirty="0" smtClean="0">
                <a:ea typeface="+mn-lt"/>
                <a:cs typeface="+mn-lt"/>
              </a:rPr>
              <a:t>Holiday</a:t>
            </a:r>
            <a:endParaRPr lang="en-US" sz="2000" b="1" u="sng" dirty="0" smtClean="0">
              <a:cs typeface="Calibri"/>
            </a:endParaRPr>
          </a:p>
          <a:p>
            <a:r>
              <a:rPr lang="en-US" sz="2000" dirty="0" smtClean="0">
                <a:ea typeface="+mn-lt"/>
                <a:cs typeface="+mn-lt"/>
              </a:rPr>
              <a:t>In the Holiday column, The demand is low during holidays, but in no holidays the demand is high, it may be because people use bikes to go to their    work.</a:t>
            </a:r>
            <a:endParaRPr lang="en-US" sz="2000" dirty="0" smtClean="0"/>
          </a:p>
          <a:p>
            <a:pPr marL="0" indent="0">
              <a:buNone/>
            </a:pPr>
            <a:r>
              <a:rPr lang="en-US" sz="2000" b="1" u="sng" dirty="0" smtClean="0">
                <a:ea typeface="+mn-lt"/>
                <a:cs typeface="+mn-lt"/>
              </a:rPr>
              <a:t>Functioning</a:t>
            </a:r>
            <a:r>
              <a:rPr lang="en-US" sz="2000" b="1" dirty="0" smtClean="0">
                <a:ea typeface="+mn-lt"/>
                <a:cs typeface="+mn-lt"/>
              </a:rPr>
              <a:t> Day</a:t>
            </a:r>
            <a:endParaRPr lang="en-US" sz="2000" b="1" dirty="0" smtClean="0">
              <a:cs typeface="Calibri" panose="020F0502020204030204"/>
            </a:endParaRPr>
          </a:p>
          <a:p>
            <a:r>
              <a:rPr lang="en-US" sz="2000" dirty="0" smtClean="0">
                <a:ea typeface="+mn-lt"/>
                <a:cs typeface="+mn-lt"/>
              </a:rPr>
              <a:t>In the Functioning Day column, If there is no Functioning Day then there is no demand.</a:t>
            </a:r>
            <a:endParaRPr lang="en-US" sz="2000" dirty="0" smtClean="0"/>
          </a:p>
          <a:p>
            <a:endParaRPr lang="en-US" dirty="0"/>
          </a:p>
        </p:txBody>
      </p:sp>
    </p:spTree>
    <p:extLst>
      <p:ext uri="{BB962C8B-B14F-4D97-AF65-F5344CB8AC3E}">
        <p14:creationId xmlns:p14="http://schemas.microsoft.com/office/powerpoint/2010/main" val="1344519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cs typeface="Calibri Light"/>
              </a:rPr>
              <a:t>Observations</a:t>
            </a:r>
            <a:endParaRPr lang="en-US" dirty="0"/>
          </a:p>
        </p:txBody>
      </p:sp>
      <p:sp>
        <p:nvSpPr>
          <p:cNvPr id="3" name="Content Placeholder 2"/>
          <p:cNvSpPr>
            <a:spLocks noGrp="1"/>
          </p:cNvSpPr>
          <p:nvPr>
            <p:ph idx="1"/>
          </p:nvPr>
        </p:nvSpPr>
        <p:spPr/>
        <p:txBody>
          <a:bodyPr>
            <a:normAutofit/>
          </a:bodyPr>
          <a:lstStyle/>
          <a:p>
            <a:pPr marL="0" indent="0">
              <a:buNone/>
            </a:pPr>
            <a:r>
              <a:rPr lang="en-US" sz="2000" b="1" u="sng" dirty="0" smtClean="0">
                <a:ea typeface="+mn-lt"/>
                <a:cs typeface="+mn-lt"/>
              </a:rPr>
              <a:t>Days</a:t>
            </a:r>
            <a:r>
              <a:rPr lang="en-US" sz="2000" b="1" dirty="0" smtClean="0">
                <a:ea typeface="+mn-lt"/>
                <a:cs typeface="+mn-lt"/>
              </a:rPr>
              <a:t> </a:t>
            </a:r>
            <a:r>
              <a:rPr lang="en-US" sz="2000" b="1" u="sng" dirty="0" smtClean="0">
                <a:ea typeface="+mn-lt"/>
                <a:cs typeface="+mn-lt"/>
              </a:rPr>
              <a:t>of</a:t>
            </a:r>
            <a:r>
              <a:rPr lang="en-US" sz="2000" b="1" dirty="0" smtClean="0">
                <a:ea typeface="+mn-lt"/>
                <a:cs typeface="+mn-lt"/>
              </a:rPr>
              <a:t> </a:t>
            </a:r>
            <a:r>
              <a:rPr lang="en-US" sz="2000" b="1" u="sng" dirty="0" smtClean="0">
                <a:ea typeface="+mn-lt"/>
                <a:cs typeface="+mn-lt"/>
              </a:rPr>
              <a:t>week</a:t>
            </a:r>
            <a:endParaRPr lang="en-US" sz="2000" b="1" u="sng" dirty="0" smtClean="0">
              <a:cs typeface="Calibri" panose="020F0502020204030204"/>
            </a:endParaRPr>
          </a:p>
          <a:p>
            <a:r>
              <a:rPr lang="en-US" sz="2000" dirty="0" smtClean="0">
                <a:ea typeface="+mn-lt"/>
                <a:cs typeface="+mn-lt"/>
              </a:rPr>
              <a:t>In the Days of week column, We can observe from this column that the pattern of weekdays and weekends is different, in the weekend the demand becomes high in the afternoon. While the demand for office timings is high during weekdays, we can further change this column to weekdays and weekends.</a:t>
            </a:r>
            <a:endParaRPr lang="en-US" sz="2000" dirty="0" smtClean="0"/>
          </a:p>
          <a:p>
            <a:pPr marL="0" indent="0">
              <a:buNone/>
            </a:pPr>
            <a:r>
              <a:rPr lang="en-US" sz="2000" b="1" dirty="0" smtClean="0">
                <a:ea typeface="+mn-lt"/>
                <a:cs typeface="+mn-lt"/>
              </a:rPr>
              <a:t> </a:t>
            </a:r>
            <a:r>
              <a:rPr lang="en-US" sz="2000" b="1" u="sng" dirty="0" smtClean="0">
                <a:ea typeface="+mn-lt"/>
                <a:cs typeface="+mn-lt"/>
              </a:rPr>
              <a:t>Month</a:t>
            </a:r>
            <a:endParaRPr lang="en-US" sz="2000" b="1" u="sng" dirty="0" smtClean="0">
              <a:cs typeface="Calibri" panose="020F0502020204030204"/>
            </a:endParaRPr>
          </a:p>
          <a:p>
            <a:r>
              <a:rPr lang="en-US" sz="2000" dirty="0" smtClean="0">
                <a:ea typeface="+mn-lt"/>
                <a:cs typeface="+mn-lt"/>
              </a:rPr>
              <a:t>In the month column, We can clearly see that the demand is low in December January &amp; February, It is cold in these months and we have already seen in season column that demand is less in winters.</a:t>
            </a:r>
            <a:endParaRPr lang="en-US" sz="2000" dirty="0" smtClean="0"/>
          </a:p>
          <a:p>
            <a:pPr marL="0" indent="0">
              <a:buNone/>
            </a:pPr>
            <a:r>
              <a:rPr lang="en-US" sz="2000" b="1" u="sng" dirty="0" smtClean="0">
                <a:ea typeface="+mn-lt"/>
                <a:cs typeface="+mn-lt"/>
              </a:rPr>
              <a:t>Year</a:t>
            </a:r>
            <a:endParaRPr lang="en-US" sz="2000" b="1" u="sng" dirty="0" smtClean="0">
              <a:cs typeface="Calibri" panose="020F0502020204030204"/>
            </a:endParaRPr>
          </a:p>
          <a:p>
            <a:r>
              <a:rPr lang="en-US" sz="2000" dirty="0" smtClean="0">
                <a:ea typeface="+mn-lt"/>
                <a:cs typeface="+mn-lt"/>
              </a:rPr>
              <a:t>The demand was less in 2017 and higher in 2018, it may be because it was new in 2017 and people did not know much about it.</a:t>
            </a:r>
            <a:endParaRPr lang="en-US" sz="2000" dirty="0" smtClean="0"/>
          </a:p>
          <a:p>
            <a:endParaRPr lang="en-US" sz="2000" dirty="0"/>
          </a:p>
        </p:txBody>
      </p:sp>
    </p:spTree>
    <p:extLst>
      <p:ext uri="{BB962C8B-B14F-4D97-AF65-F5344CB8AC3E}">
        <p14:creationId xmlns:p14="http://schemas.microsoft.com/office/powerpoint/2010/main" val="1703482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143000"/>
          </a:xfrm>
        </p:spPr>
        <p:txBody>
          <a:bodyPr>
            <a:normAutofit/>
          </a:bodyPr>
          <a:lstStyle/>
          <a:p>
            <a:r>
              <a:rPr lang="en-US" sz="4800" b="1" dirty="0" smtClean="0">
                <a:solidFill>
                  <a:schemeClr val="accent2"/>
                </a:solidFill>
              </a:rPr>
              <a:t>Visualization of value counts</a:t>
            </a:r>
            <a:endParaRPr lang="en-US" sz="4800" dirty="0">
              <a:solidFill>
                <a:schemeClr val="accent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2535" y="3809862"/>
            <a:ext cx="4649338" cy="299198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1" y="2463143"/>
            <a:ext cx="4172340" cy="269343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8645" y="914400"/>
            <a:ext cx="4499346" cy="2895462"/>
          </a:xfrm>
          <a:prstGeom prst="rect">
            <a:avLst/>
          </a:prstGeom>
        </p:spPr>
      </p:pic>
    </p:spTree>
    <p:extLst>
      <p:ext uri="{BB962C8B-B14F-4D97-AF65-F5344CB8AC3E}">
        <p14:creationId xmlns:p14="http://schemas.microsoft.com/office/powerpoint/2010/main" val="500093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b="1" dirty="0" smtClean="0">
                <a:solidFill>
                  <a:schemeClr val="accent2"/>
                </a:solidFill>
              </a:rPr>
              <a:t>Visualization of value counts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71" y="1066800"/>
            <a:ext cx="6774836" cy="29718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4125191"/>
            <a:ext cx="4191015" cy="2697042"/>
          </a:xfrm>
          <a:prstGeom prst="rect">
            <a:avLst/>
          </a:prstGeom>
        </p:spPr>
      </p:pic>
    </p:spTree>
    <p:extLst>
      <p:ext uri="{BB962C8B-B14F-4D97-AF65-F5344CB8AC3E}">
        <p14:creationId xmlns:p14="http://schemas.microsoft.com/office/powerpoint/2010/main" val="1759073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normAutofit/>
          </a:bodyPr>
          <a:lstStyle/>
          <a:p>
            <a:pPr algn="l"/>
            <a:r>
              <a:rPr lang="en-US" b="1" dirty="0" smtClean="0">
                <a:solidFill>
                  <a:schemeClr val="accent2"/>
                </a:solidFill>
                <a:cs typeface="Calibri Light"/>
              </a:rPr>
              <a:t>KEY FINDINGS</a:t>
            </a:r>
            <a:r>
              <a:rPr lang="en-US" dirty="0" smtClean="0">
                <a:solidFill>
                  <a:schemeClr val="accent2"/>
                </a:solidFill>
                <a:cs typeface="Calibri Light"/>
              </a:rPr>
              <a:t> </a:t>
            </a:r>
            <a:endParaRPr lang="en-US" dirty="0">
              <a:solidFill>
                <a:schemeClr val="accent2"/>
              </a:solidFill>
            </a:endParaRPr>
          </a:p>
        </p:txBody>
      </p:sp>
      <p:sp>
        <p:nvSpPr>
          <p:cNvPr id="3" name="Content Placeholder 2"/>
          <p:cNvSpPr>
            <a:spLocks noGrp="1"/>
          </p:cNvSpPr>
          <p:nvPr>
            <p:ph idx="1"/>
          </p:nvPr>
        </p:nvSpPr>
        <p:spPr>
          <a:xfrm>
            <a:off x="533400" y="1752600"/>
            <a:ext cx="8077200" cy="4495800"/>
          </a:xfrm>
        </p:spPr>
        <p:txBody>
          <a:bodyPr>
            <a:normAutofit fontScale="85000" lnSpcReduction="20000"/>
          </a:bodyPr>
          <a:lstStyle/>
          <a:p>
            <a:r>
              <a:rPr lang="en-US" dirty="0" smtClean="0">
                <a:cs typeface="Calibri"/>
              </a:rPr>
              <a:t>We can see that there is less demand in winter season and high demand in summer season and other seasons.</a:t>
            </a:r>
          </a:p>
          <a:p>
            <a:r>
              <a:rPr lang="en-US" dirty="0" smtClean="0">
                <a:cs typeface="Calibri"/>
              </a:rPr>
              <a:t>There is high demand during evening time and low demand at night.</a:t>
            </a:r>
          </a:p>
          <a:p>
            <a:r>
              <a:rPr lang="en-US" dirty="0" smtClean="0">
                <a:cs typeface="Calibri"/>
              </a:rPr>
              <a:t>There is low demand during holidays .</a:t>
            </a:r>
          </a:p>
          <a:p>
            <a:r>
              <a:rPr lang="en-US" dirty="0" smtClean="0">
                <a:cs typeface="Calibri"/>
              </a:rPr>
              <a:t>Also there is high demand during functional days compared to nonfunctional days .</a:t>
            </a:r>
          </a:p>
          <a:p>
            <a:r>
              <a:rPr lang="en-US" dirty="0" smtClean="0">
                <a:cs typeface="Calibri"/>
              </a:rPr>
              <a:t>We can see that there is less demand if rented bike in the month of December , January , February i.e. winter months and high demand during summer seasons.</a:t>
            </a:r>
          </a:p>
          <a:p>
            <a:endParaRPr lang="en-US" dirty="0"/>
          </a:p>
        </p:txBody>
      </p:sp>
    </p:spTree>
    <p:extLst>
      <p:ext uri="{BB962C8B-B14F-4D97-AF65-F5344CB8AC3E}">
        <p14:creationId xmlns:p14="http://schemas.microsoft.com/office/powerpoint/2010/main" val="1705614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Autofit/>
          </a:bodyPr>
          <a:lstStyle/>
          <a:p>
            <a:r>
              <a:rPr lang="en-US" sz="3600" b="1" dirty="0" smtClean="0">
                <a:solidFill>
                  <a:schemeClr val="accent2"/>
                </a:solidFill>
              </a:rPr>
              <a:t>DISTRIBUTION OF NUMERICAL FEATURES:</a:t>
            </a:r>
            <a:endParaRPr lang="en-US" sz="3600" b="1" dirty="0">
              <a:solidFill>
                <a:schemeClr val="accent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066800"/>
            <a:ext cx="6477000" cy="312420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343400"/>
            <a:ext cx="4433567" cy="232323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8624" y="4343400"/>
            <a:ext cx="4397029" cy="2304093"/>
          </a:xfrm>
          <a:prstGeom prst="rect">
            <a:avLst/>
          </a:prstGeom>
        </p:spPr>
      </p:pic>
    </p:spTree>
    <p:extLst>
      <p:ext uri="{BB962C8B-B14F-4D97-AF65-F5344CB8AC3E}">
        <p14:creationId xmlns:p14="http://schemas.microsoft.com/office/powerpoint/2010/main" val="635924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51"/>
            <a:ext cx="8229600" cy="1143000"/>
          </a:xfrm>
        </p:spPr>
        <p:txBody>
          <a:bodyPr>
            <a:normAutofit/>
          </a:bodyPr>
          <a:lstStyle/>
          <a:p>
            <a:r>
              <a:rPr lang="en-US" sz="3600" b="1" dirty="0" smtClean="0">
                <a:solidFill>
                  <a:schemeClr val="accent2"/>
                </a:solidFill>
              </a:rPr>
              <a:t>DISTRIBUTION OF NUMERICAL FEATURES:</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0373" y="4144872"/>
            <a:ext cx="4435334" cy="242700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1684"/>
            <a:ext cx="4286695" cy="22462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2257" y="1563723"/>
            <a:ext cx="4565221" cy="23622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5" y="4188814"/>
            <a:ext cx="4421155" cy="2373732"/>
          </a:xfrm>
          <a:prstGeom prst="rect">
            <a:avLst/>
          </a:prstGeom>
        </p:spPr>
      </p:pic>
    </p:spTree>
    <p:extLst>
      <p:ext uri="{BB962C8B-B14F-4D97-AF65-F5344CB8AC3E}">
        <p14:creationId xmlns:p14="http://schemas.microsoft.com/office/powerpoint/2010/main" val="1178269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lstStyle/>
          <a:p>
            <a:pPr algn="l"/>
            <a:r>
              <a:rPr lang="en-US" sz="4000" b="1" dirty="0" smtClean="0">
                <a:solidFill>
                  <a:schemeClr val="accent2"/>
                </a:solidFill>
                <a:ea typeface="Calibri Light"/>
                <a:cs typeface="Calibri Light"/>
              </a:rPr>
              <a:t>OBSERVATIONS</a:t>
            </a:r>
            <a:r>
              <a:rPr lang="en-US" b="1" dirty="0" smtClean="0">
                <a:solidFill>
                  <a:schemeClr val="accent2"/>
                </a:solidFill>
                <a:ea typeface="Calibri Light"/>
                <a:cs typeface="Calibri Light"/>
              </a:rPr>
              <a:t>:</a:t>
            </a:r>
            <a:endParaRPr lang="en-US" dirty="0">
              <a:solidFill>
                <a:schemeClr val="accent2"/>
              </a:solidFill>
            </a:endParaRPr>
          </a:p>
        </p:txBody>
      </p:sp>
      <p:sp>
        <p:nvSpPr>
          <p:cNvPr id="3" name="Content Placeholder 2"/>
          <p:cNvSpPr>
            <a:spLocks noGrp="1"/>
          </p:cNvSpPr>
          <p:nvPr>
            <p:ph idx="1"/>
          </p:nvPr>
        </p:nvSpPr>
        <p:spPr/>
        <p:txBody>
          <a:bodyPr>
            <a:normAutofit lnSpcReduction="10000"/>
          </a:bodyPr>
          <a:lstStyle/>
          <a:p>
            <a:pPr marL="0" indent="0">
              <a:buNone/>
            </a:pPr>
            <a:r>
              <a:rPr lang="en-US" sz="2400" dirty="0" smtClean="0">
                <a:ea typeface="+mn-lt"/>
                <a:cs typeface="+mn-lt"/>
              </a:rPr>
              <a:t>In </a:t>
            </a:r>
            <a:r>
              <a:rPr lang="en-US" sz="2400" dirty="0" err="1" smtClean="0">
                <a:ea typeface="+mn-lt"/>
                <a:cs typeface="+mn-lt"/>
              </a:rPr>
              <a:t>Distplot</a:t>
            </a:r>
            <a:r>
              <a:rPr lang="en-US" sz="2400" dirty="0" smtClean="0">
                <a:ea typeface="+mn-lt"/>
                <a:cs typeface="+mn-lt"/>
              </a:rPr>
              <a:t> plots we observe that some of our columns is right skewed and some are left skewed we have to remember this things when we apply algorithms</a:t>
            </a:r>
            <a:endParaRPr lang="en-US" sz="2400" dirty="0" smtClean="0"/>
          </a:p>
          <a:p>
            <a:pPr marL="0" indent="0">
              <a:buNone/>
            </a:pPr>
            <a:r>
              <a:rPr lang="en-US" sz="2400" b="1" u="sng" dirty="0" smtClean="0">
                <a:ea typeface="+mn-lt"/>
                <a:cs typeface="+mn-lt"/>
              </a:rPr>
              <a:t>Right</a:t>
            </a:r>
            <a:r>
              <a:rPr lang="en-US" sz="2400" b="1" dirty="0" smtClean="0">
                <a:ea typeface="+mn-lt"/>
                <a:cs typeface="+mn-lt"/>
              </a:rPr>
              <a:t> </a:t>
            </a:r>
            <a:r>
              <a:rPr lang="en-US" sz="2400" b="1" u="sng" dirty="0" smtClean="0">
                <a:ea typeface="+mn-lt"/>
                <a:cs typeface="+mn-lt"/>
              </a:rPr>
              <a:t>skewed</a:t>
            </a:r>
            <a:r>
              <a:rPr lang="en-US" sz="2400" b="1" dirty="0" smtClean="0">
                <a:ea typeface="+mn-lt"/>
                <a:cs typeface="+mn-lt"/>
              </a:rPr>
              <a:t> </a:t>
            </a:r>
            <a:r>
              <a:rPr lang="en-US" sz="2400" b="1" u="sng" dirty="0" smtClean="0">
                <a:ea typeface="+mn-lt"/>
                <a:cs typeface="+mn-lt"/>
              </a:rPr>
              <a:t>columns</a:t>
            </a:r>
            <a:r>
              <a:rPr lang="en-US" sz="2400" b="1" dirty="0" smtClean="0">
                <a:ea typeface="+mn-lt"/>
                <a:cs typeface="+mn-lt"/>
              </a:rPr>
              <a:t> </a:t>
            </a:r>
            <a:r>
              <a:rPr lang="en-US" sz="2400" b="1" u="sng" dirty="0" smtClean="0">
                <a:ea typeface="+mn-lt"/>
                <a:cs typeface="+mn-lt"/>
              </a:rPr>
              <a:t>are - </a:t>
            </a:r>
            <a:r>
              <a:rPr lang="en-US" sz="2400" dirty="0" smtClean="0">
                <a:ea typeface="+mn-lt"/>
                <a:cs typeface="+mn-lt"/>
              </a:rPr>
              <a:t>Rented Bike Count (Its also our Dependent      variable), Wind speed (m/s), Solar Radiation (MJ/m2), Rainfall(mm), Snowfall (cm).</a:t>
            </a:r>
          </a:p>
          <a:p>
            <a:pPr marL="0" indent="0">
              <a:buNone/>
            </a:pPr>
            <a:r>
              <a:rPr lang="en-US" sz="2400" b="1" u="sng" dirty="0" smtClean="0">
                <a:ea typeface="+mn-lt"/>
                <a:cs typeface="+mn-lt"/>
              </a:rPr>
              <a:t>Left</a:t>
            </a:r>
            <a:r>
              <a:rPr lang="en-US" sz="2400" b="1" dirty="0" smtClean="0">
                <a:ea typeface="+mn-lt"/>
                <a:cs typeface="+mn-lt"/>
              </a:rPr>
              <a:t> </a:t>
            </a:r>
            <a:r>
              <a:rPr lang="en-US" sz="2400" b="1" u="sng" dirty="0" smtClean="0">
                <a:ea typeface="+mn-lt"/>
                <a:cs typeface="+mn-lt"/>
              </a:rPr>
              <a:t>skewed</a:t>
            </a:r>
            <a:r>
              <a:rPr lang="en-US" sz="2400" b="1" dirty="0" smtClean="0">
                <a:ea typeface="+mn-lt"/>
                <a:cs typeface="+mn-lt"/>
              </a:rPr>
              <a:t> </a:t>
            </a:r>
            <a:r>
              <a:rPr lang="en-US" sz="2400" b="1" u="sng" dirty="0" smtClean="0">
                <a:ea typeface="+mn-lt"/>
                <a:cs typeface="+mn-lt"/>
              </a:rPr>
              <a:t>columns</a:t>
            </a:r>
            <a:r>
              <a:rPr lang="en-US" sz="2400" b="1" dirty="0" smtClean="0">
                <a:ea typeface="+mn-lt"/>
                <a:cs typeface="+mn-lt"/>
              </a:rPr>
              <a:t> </a:t>
            </a:r>
            <a:r>
              <a:rPr lang="en-US" sz="2400" b="1" u="sng" dirty="0" smtClean="0">
                <a:ea typeface="+mn-lt"/>
                <a:cs typeface="+mn-lt"/>
              </a:rPr>
              <a:t>are -</a:t>
            </a:r>
            <a:r>
              <a:rPr lang="en-US" sz="2400" dirty="0" smtClean="0">
                <a:ea typeface="+mn-lt"/>
                <a:cs typeface="+mn-lt"/>
              </a:rPr>
              <a:t> Visibility (10m), Dew point temperature(°C)</a:t>
            </a:r>
            <a:endParaRPr lang="en-US" sz="2400" dirty="0" smtClean="0">
              <a:ea typeface="Calibri" panose="020F0502020204030204"/>
              <a:cs typeface="Calibri" panose="020F0502020204030204"/>
            </a:endParaRPr>
          </a:p>
          <a:p>
            <a:pPr marL="0" indent="0">
              <a:buNone/>
            </a:pPr>
            <a:r>
              <a:rPr lang="en-US" sz="2400" dirty="0" smtClean="0">
                <a:ea typeface="+mn-lt"/>
                <a:cs typeface="+mn-lt"/>
              </a:rPr>
              <a:t>From Histogram we are coming to know that the features which are skewed, their mean and the median are also skewed, which was understood by looking at the graph that this would happen.</a:t>
            </a:r>
            <a:endParaRPr lang="en-US" sz="2400" dirty="0" smtClean="0">
              <a:ea typeface="Calibri"/>
              <a:cs typeface="Calibri"/>
            </a:endParaRPr>
          </a:p>
          <a:p>
            <a:endParaRPr lang="en-US" dirty="0"/>
          </a:p>
        </p:txBody>
      </p:sp>
    </p:spTree>
    <p:extLst>
      <p:ext uri="{BB962C8B-B14F-4D97-AF65-F5344CB8AC3E}">
        <p14:creationId xmlns:p14="http://schemas.microsoft.com/office/powerpoint/2010/main" val="2498600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pPr algn="l"/>
            <a:r>
              <a:rPr lang="en-US" b="1" dirty="0" smtClean="0">
                <a:solidFill>
                  <a:schemeClr val="accent2"/>
                </a:solidFill>
                <a:cs typeface="Calibri Light"/>
              </a:rPr>
              <a:t>Correlation Analysis</a:t>
            </a:r>
            <a:r>
              <a:rPr lang="en-US" dirty="0" smtClean="0">
                <a:solidFill>
                  <a:schemeClr val="accent2"/>
                </a:solidFill>
                <a:cs typeface="Calibri Light"/>
              </a:rPr>
              <a:t> :</a:t>
            </a:r>
            <a:endParaRPr lang="en-US" dirty="0">
              <a:solidFill>
                <a:schemeClr val="accent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676400"/>
            <a:ext cx="5257800" cy="4648200"/>
          </a:xfrm>
        </p:spPr>
      </p:pic>
      <p:sp>
        <p:nvSpPr>
          <p:cNvPr id="5" name="Rectangle 4"/>
          <p:cNvSpPr/>
          <p:nvPr/>
        </p:nvSpPr>
        <p:spPr>
          <a:xfrm>
            <a:off x="5629469" y="1447800"/>
            <a:ext cx="3429000" cy="5078313"/>
          </a:xfrm>
          <a:prstGeom prst="rect">
            <a:avLst/>
          </a:prstGeom>
        </p:spPr>
        <p:txBody>
          <a:bodyPr wrap="square">
            <a:spAutoFit/>
          </a:bodyPr>
          <a:lstStyle/>
          <a:p>
            <a:r>
              <a:rPr lang="en-US" dirty="0" smtClean="0">
                <a:ea typeface="+mn-lt"/>
                <a:cs typeface="+mn-lt"/>
              </a:rPr>
              <a:t>From the correlation graph with</a:t>
            </a:r>
            <a:endParaRPr lang="en-US" dirty="0" smtClean="0">
              <a:cs typeface="Calibri" panose="020F0502020204030204"/>
            </a:endParaRPr>
          </a:p>
          <a:p>
            <a:r>
              <a:rPr lang="en-US" dirty="0" smtClean="0">
                <a:ea typeface="+mn-lt"/>
                <a:cs typeface="+mn-lt"/>
              </a:rPr>
              <a:t>Heat map we saw that dew point</a:t>
            </a:r>
            <a:endParaRPr lang="en-US" dirty="0" smtClean="0">
              <a:cs typeface="Calibri" panose="020F0502020204030204"/>
            </a:endParaRPr>
          </a:p>
          <a:p>
            <a:r>
              <a:rPr lang="en-US" dirty="0" smtClean="0">
                <a:ea typeface="+mn-lt"/>
                <a:cs typeface="+mn-lt"/>
              </a:rPr>
              <a:t>temp and temperature is highly</a:t>
            </a:r>
            <a:endParaRPr lang="en-US" dirty="0" smtClean="0">
              <a:cs typeface="Calibri" panose="020F0502020204030204"/>
            </a:endParaRPr>
          </a:p>
          <a:p>
            <a:r>
              <a:rPr lang="en-US" dirty="0" smtClean="0">
                <a:ea typeface="+mn-lt"/>
                <a:cs typeface="+mn-lt"/>
              </a:rPr>
              <a:t>correlated. Then we checked VIF and</a:t>
            </a:r>
            <a:endParaRPr lang="en-US" dirty="0" smtClean="0">
              <a:cs typeface="Calibri" panose="020F0502020204030204"/>
            </a:endParaRPr>
          </a:p>
          <a:p>
            <a:r>
              <a:rPr lang="en-US" dirty="0" smtClean="0">
                <a:ea typeface="+mn-lt"/>
                <a:cs typeface="+mn-lt"/>
              </a:rPr>
              <a:t>concluded that these two features are</a:t>
            </a:r>
            <a:endParaRPr lang="en-US" dirty="0" smtClean="0">
              <a:cs typeface="Calibri" panose="020F0502020204030204"/>
            </a:endParaRPr>
          </a:p>
          <a:p>
            <a:r>
              <a:rPr lang="en-US" dirty="0" smtClean="0">
                <a:ea typeface="+mn-lt"/>
                <a:cs typeface="+mn-lt"/>
              </a:rPr>
              <a:t>affecting VIF score also so we</a:t>
            </a:r>
            <a:endParaRPr lang="en-US" dirty="0" smtClean="0">
              <a:cs typeface="Calibri" panose="020F0502020204030204"/>
            </a:endParaRPr>
          </a:p>
          <a:p>
            <a:r>
              <a:rPr lang="en-US" dirty="0" smtClean="0">
                <a:ea typeface="+mn-lt"/>
                <a:cs typeface="+mn-lt"/>
              </a:rPr>
              <a:t>decided to drop one of these feature</a:t>
            </a:r>
            <a:endParaRPr lang="en-US" dirty="0" smtClean="0">
              <a:cs typeface="Calibri" panose="020F0502020204030204"/>
            </a:endParaRPr>
          </a:p>
          <a:p>
            <a:r>
              <a:rPr lang="en-US" dirty="0" smtClean="0">
                <a:ea typeface="+mn-lt"/>
                <a:cs typeface="+mn-lt"/>
              </a:rPr>
              <a:t>and to do this we checked which</a:t>
            </a:r>
            <a:endParaRPr lang="en-US" dirty="0" smtClean="0">
              <a:cs typeface="Calibri" panose="020F0502020204030204"/>
            </a:endParaRPr>
          </a:p>
          <a:p>
            <a:r>
              <a:rPr lang="en-US" dirty="0" smtClean="0">
                <a:ea typeface="+mn-lt"/>
                <a:cs typeface="+mn-lt"/>
              </a:rPr>
              <a:t>feature is least correlated with</a:t>
            </a:r>
            <a:endParaRPr lang="en-US" dirty="0" smtClean="0">
              <a:cs typeface="Calibri" panose="020F0502020204030204"/>
            </a:endParaRPr>
          </a:p>
          <a:p>
            <a:r>
              <a:rPr lang="en-US" dirty="0" smtClean="0">
                <a:ea typeface="+mn-lt"/>
                <a:cs typeface="+mn-lt"/>
              </a:rPr>
              <a:t>Dependent variable and we identified</a:t>
            </a:r>
            <a:endParaRPr lang="en-US" dirty="0" smtClean="0">
              <a:cs typeface="Calibri" panose="020F0502020204030204"/>
            </a:endParaRPr>
          </a:p>
          <a:p>
            <a:r>
              <a:rPr lang="en-US" dirty="0" smtClean="0">
                <a:ea typeface="+mn-lt"/>
                <a:cs typeface="+mn-lt"/>
              </a:rPr>
              <a:t>it to be Dew point temperature and</a:t>
            </a:r>
            <a:endParaRPr lang="en-US" dirty="0" smtClean="0">
              <a:cs typeface="Calibri" panose="020F0502020204030204"/>
            </a:endParaRPr>
          </a:p>
          <a:p>
            <a:r>
              <a:rPr lang="en-US" dirty="0" smtClean="0">
                <a:ea typeface="+mn-lt"/>
                <a:cs typeface="+mn-lt"/>
              </a:rPr>
              <a:t>therefore we dropped the Dew point temperature.</a:t>
            </a:r>
            <a:endParaRPr lang="en-US" dirty="0">
              <a:cs typeface="Calibri" panose="020F0502020204030204"/>
            </a:endParaRPr>
          </a:p>
        </p:txBody>
      </p:sp>
    </p:spTree>
    <p:extLst>
      <p:ext uri="{BB962C8B-B14F-4D97-AF65-F5344CB8AC3E}">
        <p14:creationId xmlns:p14="http://schemas.microsoft.com/office/powerpoint/2010/main" val="956906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2"/>
                </a:solidFill>
              </a:rPr>
              <a:t>MODELS USE:</a:t>
            </a:r>
            <a:endParaRPr lang="en-US" b="1" dirty="0">
              <a:solidFill>
                <a:schemeClr val="accent2"/>
              </a:solidFill>
            </a:endParaRPr>
          </a:p>
        </p:txBody>
      </p:sp>
      <p:sp>
        <p:nvSpPr>
          <p:cNvPr id="3" name="Content Placeholder 2"/>
          <p:cNvSpPr>
            <a:spLocks noGrp="1"/>
          </p:cNvSpPr>
          <p:nvPr>
            <p:ph idx="1"/>
          </p:nvPr>
        </p:nvSpPr>
        <p:spPr/>
        <p:txBody>
          <a:bodyPr>
            <a:normAutofit lnSpcReduction="10000"/>
          </a:bodyPr>
          <a:lstStyle/>
          <a:p>
            <a:r>
              <a:rPr lang="en-US" dirty="0">
                <a:ea typeface="+mn-lt"/>
                <a:cs typeface="+mn-lt"/>
              </a:rPr>
              <a:t>Linear </a:t>
            </a:r>
            <a:r>
              <a:rPr lang="en-US" dirty="0" smtClean="0">
                <a:ea typeface="+mn-lt"/>
                <a:cs typeface="+mn-lt"/>
              </a:rPr>
              <a:t>Regression.</a:t>
            </a:r>
          </a:p>
          <a:p>
            <a:r>
              <a:rPr lang="en-US" dirty="0" smtClean="0">
                <a:ea typeface="+mn-lt"/>
                <a:cs typeface="+mn-lt"/>
              </a:rPr>
              <a:t>Lasso Regression.</a:t>
            </a:r>
            <a:endParaRPr lang="en-US" dirty="0">
              <a:ea typeface="+mn-lt"/>
              <a:cs typeface="+mn-lt"/>
            </a:endParaRPr>
          </a:p>
          <a:p>
            <a:r>
              <a:rPr lang="en-US" dirty="0" smtClean="0">
                <a:ea typeface="+mn-lt"/>
                <a:cs typeface="+mn-lt"/>
              </a:rPr>
              <a:t>Ridge </a:t>
            </a:r>
            <a:r>
              <a:rPr lang="en-US" dirty="0" smtClean="0">
                <a:ea typeface="+mn-lt"/>
                <a:cs typeface="+mn-lt"/>
              </a:rPr>
              <a:t>Regression.</a:t>
            </a:r>
            <a:endParaRPr lang="en-US" dirty="0" smtClean="0">
              <a:cs typeface="Calibri" panose="020F0502020204030204"/>
            </a:endParaRPr>
          </a:p>
          <a:p>
            <a:r>
              <a:rPr lang="en-US" dirty="0" err="1" smtClean="0">
                <a:ea typeface="+mn-lt"/>
                <a:cs typeface="+mn-lt"/>
              </a:rPr>
              <a:t>ElasticNet</a:t>
            </a:r>
            <a:r>
              <a:rPr lang="en-US" dirty="0" smtClean="0">
                <a:ea typeface="+mn-lt"/>
                <a:cs typeface="+mn-lt"/>
              </a:rPr>
              <a:t> Regression.</a:t>
            </a:r>
            <a:endParaRPr lang="en-US" dirty="0">
              <a:cs typeface="Calibri"/>
            </a:endParaRPr>
          </a:p>
          <a:p>
            <a:r>
              <a:rPr lang="en-US" dirty="0">
                <a:ea typeface="+mn-lt"/>
                <a:cs typeface="+mn-lt"/>
              </a:rPr>
              <a:t>Decision </a:t>
            </a:r>
            <a:r>
              <a:rPr lang="en-US" dirty="0" smtClean="0">
                <a:ea typeface="+mn-lt"/>
                <a:cs typeface="+mn-lt"/>
              </a:rPr>
              <a:t>tree Regression.</a:t>
            </a:r>
            <a:endParaRPr lang="en-US" dirty="0">
              <a:cs typeface="Calibri"/>
            </a:endParaRPr>
          </a:p>
          <a:p>
            <a:r>
              <a:rPr lang="en-US" dirty="0">
                <a:ea typeface="+mn-lt"/>
                <a:cs typeface="+mn-lt"/>
              </a:rPr>
              <a:t>Random </a:t>
            </a:r>
            <a:r>
              <a:rPr lang="en-US" dirty="0" smtClean="0">
                <a:ea typeface="+mn-lt"/>
                <a:cs typeface="+mn-lt"/>
              </a:rPr>
              <a:t>Forest </a:t>
            </a:r>
            <a:r>
              <a:rPr lang="en-US" dirty="0" smtClean="0">
                <a:ea typeface="+mn-lt"/>
                <a:cs typeface="+mn-lt"/>
              </a:rPr>
              <a:t>Regression</a:t>
            </a:r>
            <a:r>
              <a:rPr lang="en-US" dirty="0" smtClean="0">
                <a:ea typeface="+mn-lt"/>
                <a:cs typeface="+mn-lt"/>
              </a:rPr>
              <a:t>.</a:t>
            </a:r>
            <a:endParaRPr lang="en-US" dirty="0">
              <a:cs typeface="Calibri"/>
            </a:endParaRPr>
          </a:p>
          <a:p>
            <a:r>
              <a:rPr lang="en-US" dirty="0">
                <a:ea typeface="+mn-lt"/>
                <a:cs typeface="+mn-lt"/>
              </a:rPr>
              <a:t>Gradient Boosting </a:t>
            </a:r>
            <a:r>
              <a:rPr lang="en-US" dirty="0" err="1" smtClean="0">
                <a:ea typeface="+mn-lt"/>
                <a:cs typeface="+mn-lt"/>
              </a:rPr>
              <a:t>Regressor</a:t>
            </a:r>
            <a:r>
              <a:rPr lang="en-US" dirty="0">
                <a:ea typeface="+mn-lt"/>
                <a:cs typeface="+mn-lt"/>
              </a:rPr>
              <a:t>.</a:t>
            </a:r>
            <a:endParaRPr lang="en-US" dirty="0">
              <a:cs typeface="Calibri"/>
            </a:endParaRPr>
          </a:p>
          <a:p>
            <a:r>
              <a:rPr lang="en-US" dirty="0" smtClean="0">
                <a:ea typeface="+mn-lt"/>
                <a:cs typeface="+mn-lt"/>
              </a:rPr>
              <a:t>Gradient Boosting Using </a:t>
            </a:r>
            <a:r>
              <a:rPr lang="en-US" dirty="0" err="1" smtClean="0">
                <a:ea typeface="+mn-lt"/>
                <a:cs typeface="+mn-lt"/>
              </a:rPr>
              <a:t>GridSearchCV</a:t>
            </a:r>
            <a:r>
              <a:rPr lang="en-US" dirty="0" smtClean="0">
                <a:ea typeface="+mn-lt"/>
                <a:cs typeface="+mn-lt"/>
              </a:rPr>
              <a:t>.</a:t>
            </a:r>
            <a:endParaRPr lang="en-US" dirty="0">
              <a:cs typeface="Calibri"/>
            </a:endParaRPr>
          </a:p>
        </p:txBody>
      </p:sp>
    </p:spTree>
    <p:extLst>
      <p:ext uri="{BB962C8B-B14F-4D97-AF65-F5344CB8AC3E}">
        <p14:creationId xmlns:p14="http://schemas.microsoft.com/office/powerpoint/2010/main" val="4182514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09600"/>
            <a:ext cx="9067800" cy="1295400"/>
          </a:xfrm>
          <a:noFill/>
        </p:spPr>
        <p:txBody>
          <a:bodyPr>
            <a:normAutofit/>
          </a:bodyPr>
          <a:lstStyle/>
          <a:p>
            <a:r>
              <a:rPr lang="en-US" sz="5400" b="1" dirty="0" smtClean="0">
                <a:solidFill>
                  <a:schemeClr val="accent2"/>
                </a:solidFill>
              </a:rPr>
              <a:t>Content</a:t>
            </a:r>
            <a:endParaRPr lang="en-US" sz="5400" b="1" dirty="0">
              <a:solidFill>
                <a:schemeClr val="accent2"/>
              </a:solidFill>
            </a:endParaRPr>
          </a:p>
        </p:txBody>
      </p:sp>
      <p:sp>
        <p:nvSpPr>
          <p:cNvPr id="3" name="Content Placeholder 2"/>
          <p:cNvSpPr>
            <a:spLocks noGrp="1"/>
          </p:cNvSpPr>
          <p:nvPr>
            <p:ph idx="1"/>
          </p:nvPr>
        </p:nvSpPr>
        <p:spPr>
          <a:xfrm>
            <a:off x="4724400" y="2133600"/>
            <a:ext cx="4114800" cy="3962400"/>
          </a:xfrm>
        </p:spPr>
        <p:txBody>
          <a:bodyPr>
            <a:noAutofit/>
          </a:bodyPr>
          <a:lstStyle/>
          <a:p>
            <a:r>
              <a:rPr lang="en-US" sz="2000" dirty="0" smtClean="0">
                <a:cs typeface="Calibri"/>
              </a:rPr>
              <a:t>INTRODUCTION</a:t>
            </a:r>
          </a:p>
          <a:p>
            <a:r>
              <a:rPr lang="en-US" sz="2000" dirty="0" smtClean="0">
                <a:cs typeface="Calibri"/>
              </a:rPr>
              <a:t>PROBLEM STATEMENT</a:t>
            </a:r>
          </a:p>
          <a:p>
            <a:r>
              <a:rPr lang="en-US" sz="2000" dirty="0" smtClean="0">
                <a:cs typeface="Calibri"/>
              </a:rPr>
              <a:t>EXPLORING THE DATABASE</a:t>
            </a:r>
          </a:p>
          <a:p>
            <a:r>
              <a:rPr lang="en-US" sz="2000" dirty="0" smtClean="0">
                <a:cs typeface="Calibri"/>
              </a:rPr>
              <a:t>EXPLORATORY DATA ANALYSIS</a:t>
            </a:r>
          </a:p>
          <a:p>
            <a:r>
              <a:rPr lang="en-US" sz="2000" dirty="0" smtClean="0">
                <a:cs typeface="Calibri"/>
              </a:rPr>
              <a:t>CHALLENGES FACED</a:t>
            </a:r>
          </a:p>
          <a:p>
            <a:r>
              <a:rPr lang="en-US" sz="2000" dirty="0" smtClean="0">
                <a:cs typeface="Calibri"/>
              </a:rPr>
              <a:t>CONCLUSION</a:t>
            </a:r>
          </a:p>
          <a:p>
            <a:r>
              <a:rPr lang="en-US" sz="2000" dirty="0" smtClean="0">
                <a:cs typeface="Calibri"/>
              </a:rPr>
              <a:t>Q AND</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816" y="1828800"/>
            <a:ext cx="3200400" cy="3200400"/>
          </a:xfrm>
          <a:prstGeom prst="rect">
            <a:avLst/>
          </a:prstGeom>
        </p:spPr>
      </p:pic>
    </p:spTree>
    <p:extLst>
      <p:ext uri="{BB962C8B-B14F-4D97-AF65-F5344CB8AC3E}">
        <p14:creationId xmlns:p14="http://schemas.microsoft.com/office/powerpoint/2010/main" val="1295078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58200" cy="1371600"/>
          </a:xfrm>
        </p:spPr>
        <p:txBody>
          <a:bodyPr>
            <a:noAutofit/>
          </a:bodyPr>
          <a:lstStyle/>
          <a:p>
            <a:r>
              <a:rPr lang="en-US" sz="3200" b="1" dirty="0" smtClean="0">
                <a:solidFill>
                  <a:schemeClr val="accent2"/>
                </a:solidFill>
              </a:rPr>
              <a:t>CREATING DATA FRAME OF ALL EVALUTION MATRIX WITH RESPECT TO MODELS</a:t>
            </a:r>
            <a:endParaRPr lang="en-US" sz="3200" dirty="0">
              <a:solidFill>
                <a:schemeClr val="accent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286000"/>
            <a:ext cx="7851648" cy="3657600"/>
          </a:xfrm>
        </p:spPr>
      </p:pic>
    </p:spTree>
    <p:extLst>
      <p:ext uri="{BB962C8B-B14F-4D97-AF65-F5344CB8AC3E}">
        <p14:creationId xmlns:p14="http://schemas.microsoft.com/office/powerpoint/2010/main" val="2806861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457200"/>
            <a:ext cx="6858000" cy="1066800"/>
          </a:xfrm>
        </p:spPr>
        <p:txBody>
          <a:bodyPr>
            <a:normAutofit fontScale="90000"/>
          </a:bodyPr>
          <a:lstStyle/>
          <a:p>
            <a:r>
              <a:rPr lang="en-US" b="1" dirty="0" smtClean="0">
                <a:solidFill>
                  <a:schemeClr val="accent2"/>
                </a:solidFill>
                <a:ea typeface="+mj-lt"/>
                <a:cs typeface="+mj-lt"/>
              </a:rPr>
              <a:t>CORRECT MODEL SELECTION:</a:t>
            </a:r>
            <a:endParaRPr lang="en-US" dirty="0">
              <a:solidFill>
                <a:schemeClr val="accent2"/>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 y="2106101"/>
            <a:ext cx="4724400" cy="3560330"/>
          </a:xfrm>
        </p:spPr>
      </p:pic>
      <p:sp>
        <p:nvSpPr>
          <p:cNvPr id="5" name="Rectangle 4"/>
          <p:cNvSpPr/>
          <p:nvPr/>
        </p:nvSpPr>
        <p:spPr>
          <a:xfrm>
            <a:off x="5410200" y="1973112"/>
            <a:ext cx="3429000" cy="3693319"/>
          </a:xfrm>
          <a:prstGeom prst="rect">
            <a:avLst/>
          </a:prstGeom>
        </p:spPr>
        <p:txBody>
          <a:bodyPr wrap="square">
            <a:spAutoFit/>
          </a:bodyPr>
          <a:lstStyle/>
          <a:p>
            <a:r>
              <a:rPr lang="en-US" b="1" dirty="0" smtClean="0">
                <a:ea typeface="+mn-lt"/>
                <a:cs typeface="+mn-lt"/>
              </a:rPr>
              <a:t>Conclusion 1</a:t>
            </a:r>
            <a:r>
              <a:rPr lang="en-US" dirty="0" smtClean="0">
                <a:ea typeface="+mn-lt"/>
                <a:cs typeface="+mn-lt"/>
              </a:rPr>
              <a:t> - As seen in the Model Evaluation Matrices table, Linear Regression is not giving great result.</a:t>
            </a:r>
          </a:p>
          <a:p>
            <a:endParaRPr lang="en-US" dirty="0" smtClean="0">
              <a:cs typeface="Calibri" panose="020F0502020204030204"/>
            </a:endParaRPr>
          </a:p>
          <a:p>
            <a:pPr>
              <a:lnSpc>
                <a:spcPct val="100000"/>
              </a:lnSpc>
            </a:pPr>
            <a:r>
              <a:rPr lang="en-US" b="1" dirty="0" smtClean="0">
                <a:ea typeface="+mn-lt"/>
                <a:cs typeface="+mn-lt"/>
              </a:rPr>
              <a:t>Conclusion 2</a:t>
            </a:r>
            <a:r>
              <a:rPr lang="en-US" dirty="0" smtClean="0">
                <a:ea typeface="+mn-lt"/>
                <a:cs typeface="+mn-lt"/>
              </a:rPr>
              <a:t> - Random forest  and </a:t>
            </a:r>
            <a:r>
              <a:rPr lang="en-US" dirty="0" smtClean="0">
                <a:ea typeface="+mn-lt"/>
                <a:cs typeface="+mn-lt"/>
              </a:rPr>
              <a:t>Gradient Boo</a:t>
            </a:r>
            <a:r>
              <a:rPr lang="en-US" dirty="0" smtClean="0">
                <a:ea typeface="+mn-lt"/>
                <a:cs typeface="+mn-lt"/>
              </a:rPr>
              <a:t>sting </a:t>
            </a:r>
            <a:r>
              <a:rPr lang="en-US" dirty="0" err="1" smtClean="0">
                <a:ea typeface="+mn-lt"/>
                <a:cs typeface="+mn-lt"/>
              </a:rPr>
              <a:t>Regressor</a:t>
            </a:r>
            <a:r>
              <a:rPr lang="en-US" dirty="0" smtClean="0">
                <a:ea typeface="+mn-lt"/>
                <a:cs typeface="+mn-lt"/>
              </a:rPr>
              <a:t> have performed equally</a:t>
            </a:r>
            <a:r>
              <a:rPr lang="en-US" dirty="0" smtClean="0">
                <a:cs typeface="Calibri" panose="020F0502020204030204"/>
              </a:rPr>
              <a:t> </a:t>
            </a:r>
            <a:r>
              <a:rPr lang="en-US" dirty="0" smtClean="0">
                <a:ea typeface="+mn-lt"/>
                <a:cs typeface="+mn-lt"/>
              </a:rPr>
              <a:t>good in terms of adjusted R squared.</a:t>
            </a:r>
          </a:p>
          <a:p>
            <a:r>
              <a:rPr lang="en-US" dirty="0" smtClean="0">
                <a:ea typeface="+mn-lt"/>
                <a:cs typeface="+mn-lt"/>
              </a:rPr>
              <a:t>  </a:t>
            </a:r>
            <a:endParaRPr lang="en-US" dirty="0" smtClean="0">
              <a:cs typeface="Calibri" panose="020F0502020204030204"/>
            </a:endParaRPr>
          </a:p>
          <a:p>
            <a:r>
              <a:rPr lang="en-US" b="1" dirty="0" smtClean="0">
                <a:ea typeface="+mn-lt"/>
                <a:cs typeface="+mn-lt"/>
              </a:rPr>
              <a:t>Conclusion 3 - </a:t>
            </a:r>
            <a:r>
              <a:rPr lang="en-US" dirty="0" smtClean="0">
                <a:ea typeface="+mn-lt"/>
                <a:cs typeface="+mn-lt"/>
              </a:rPr>
              <a:t>We are getting the best results from Random forest and Gradient Boosting </a:t>
            </a:r>
            <a:r>
              <a:rPr lang="en-US" dirty="0" err="1" smtClean="0">
                <a:ea typeface="+mn-lt"/>
                <a:cs typeface="+mn-lt"/>
              </a:rPr>
              <a:t>Regressor</a:t>
            </a:r>
            <a:r>
              <a:rPr lang="en-US" dirty="0" smtClean="0">
                <a:ea typeface="+mn-lt"/>
                <a:cs typeface="+mn-lt"/>
              </a:rPr>
              <a:t>.</a:t>
            </a:r>
            <a:endParaRPr lang="en-US" dirty="0">
              <a:cs typeface="Calibri" panose="020F0502020204030204"/>
            </a:endParaRPr>
          </a:p>
        </p:txBody>
      </p:sp>
    </p:spTree>
    <p:extLst>
      <p:ext uri="{BB962C8B-B14F-4D97-AF65-F5344CB8AC3E}">
        <p14:creationId xmlns:p14="http://schemas.microsoft.com/office/powerpoint/2010/main" val="940080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sz="4800" b="1" dirty="0" smtClean="0">
                <a:solidFill>
                  <a:schemeClr val="accent2"/>
                </a:solidFill>
                <a:cs typeface="Calibri Light"/>
              </a:rPr>
              <a:t>Conclusions</a:t>
            </a:r>
            <a:endParaRPr lang="en-US" sz="4800" dirty="0">
              <a:solidFill>
                <a:schemeClr val="accent2"/>
              </a:solidFill>
            </a:endParaRPr>
          </a:p>
        </p:txBody>
      </p:sp>
      <p:sp>
        <p:nvSpPr>
          <p:cNvPr id="3" name="Content Placeholder 2"/>
          <p:cNvSpPr>
            <a:spLocks noGrp="1"/>
          </p:cNvSpPr>
          <p:nvPr>
            <p:ph idx="1"/>
          </p:nvPr>
        </p:nvSpPr>
        <p:spPr>
          <a:xfrm>
            <a:off x="457200" y="1524000"/>
            <a:ext cx="8382000" cy="4800600"/>
          </a:xfrm>
        </p:spPr>
        <p:txBody>
          <a:bodyPr>
            <a:normAutofit fontScale="85000" lnSpcReduction="20000"/>
          </a:bodyPr>
          <a:lstStyle/>
          <a:p>
            <a:pPr lvl="0" algn="just">
              <a:spcBef>
                <a:spcPts val="600"/>
              </a:spcBef>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Mangal" panose="02040503050203030202" pitchFamily="18" charset="0"/>
              </a:rPr>
              <a:t>In holidays or non-working days there is demand in rented bikes.</a:t>
            </a:r>
            <a:endParaRPr lang="en-IN" dirty="0" smtClean="0">
              <a:effectLst/>
              <a:latin typeface="Calibri" panose="020F0502020204030204" pitchFamily="34" charset="0"/>
              <a:ea typeface="Calibri" panose="020F0502020204030204" pitchFamily="34" charset="0"/>
              <a:cs typeface="Mangal" panose="02040503050203030202" pitchFamily="18" charset="0"/>
            </a:endParaRPr>
          </a:p>
          <a:p>
            <a:pPr lvl="0" algn="jus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Mangal" panose="02040503050203030202" pitchFamily="18" charset="0"/>
              </a:rPr>
              <a:t>There is a surge of high demand in the morning 8AM and in evening 6PM as the people might be going to their office at morning 8AM and returning from their office at the 6PM.</a:t>
            </a:r>
            <a:endParaRPr lang="en-IN" dirty="0" smtClean="0">
              <a:effectLst/>
              <a:latin typeface="Calibri" panose="020F0502020204030204" pitchFamily="34" charset="0"/>
              <a:ea typeface="Calibri" panose="020F0502020204030204" pitchFamily="34" charset="0"/>
              <a:cs typeface="Mangal" panose="02040503050203030202" pitchFamily="18" charset="0"/>
            </a:endParaRPr>
          </a:p>
          <a:p>
            <a:pPr lvl="0" algn="jus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Mangal" panose="02040503050203030202" pitchFamily="18" charset="0"/>
              </a:rPr>
              <a:t>People preferred more rented bikes in the morning compared with evening.</a:t>
            </a:r>
            <a:endParaRPr lang="en-IN" dirty="0" smtClean="0">
              <a:effectLst/>
              <a:latin typeface="Calibri" panose="020F0502020204030204" pitchFamily="34" charset="0"/>
              <a:ea typeface="Calibri" panose="020F0502020204030204" pitchFamily="34" charset="0"/>
              <a:cs typeface="Mangal" panose="02040503050203030202" pitchFamily="18" charset="0"/>
            </a:endParaRPr>
          </a:p>
          <a:p>
            <a:pPr lvl="0" algn="just">
              <a:spcAft>
                <a:spcPts val="60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Mangal" panose="02040503050203030202" pitchFamily="18" charset="0"/>
              </a:rPr>
              <a:t>When the rainfall was less, people have booked more bikes except some few cases.</a:t>
            </a:r>
          </a:p>
          <a:p>
            <a:pPr lvl="0" algn="just">
              <a:spcAft>
                <a:spcPts val="60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Mangal" panose="02040503050203030202" pitchFamily="18" charset="0"/>
              </a:rPr>
              <a:t>The temperature, Hour are the most important features that positively drive the total rented bikes count</a:t>
            </a:r>
            <a:r>
              <a:rPr lang="en-US" sz="2800" dirty="0" smtClean="0">
                <a:effectLst/>
                <a:latin typeface="Calibri" panose="020F0502020204030204" pitchFamily="34" charset="0"/>
                <a:ea typeface="Calibri" panose="020F0502020204030204" pitchFamily="34" charset="0"/>
                <a:cs typeface="Mangal" panose="02040503050203030202" pitchFamily="18" charset="0"/>
              </a:rPr>
              <a:t>.</a:t>
            </a:r>
            <a:endParaRPr lang="en-US" sz="2800" dirty="0" smtClean="0">
              <a:cs typeface="Calibri" panose="020F0502020204030204"/>
            </a:endParaRPr>
          </a:p>
        </p:txBody>
      </p:sp>
    </p:spTree>
    <p:extLst>
      <p:ext uri="{BB962C8B-B14F-4D97-AF65-F5344CB8AC3E}">
        <p14:creationId xmlns:p14="http://schemas.microsoft.com/office/powerpoint/2010/main" val="1063202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001000" cy="4724400"/>
          </a:xfrm>
        </p:spPr>
        <p:txBody>
          <a:bodyPr>
            <a:normAutofit fontScale="85000" lnSpcReduction="20000"/>
          </a:bodyPr>
          <a:lstStyle/>
          <a:p>
            <a:pPr lvl="0" algn="just">
              <a:spcBef>
                <a:spcPts val="600"/>
              </a:spcBef>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Mangal" panose="02040503050203030202" pitchFamily="18" charset="0"/>
              </a:rPr>
              <a:t>It is observed that highest number of rental bikes counts in Autumn and summer seasons and the lowest in winter season.</a:t>
            </a:r>
            <a:endParaRPr lang="en-IN" dirty="0" smtClean="0">
              <a:effectLst/>
              <a:latin typeface="Calibri" panose="020F0502020204030204" pitchFamily="34" charset="0"/>
              <a:ea typeface="Calibri" panose="020F0502020204030204" pitchFamily="34" charset="0"/>
              <a:cs typeface="Mangal" panose="02040503050203030202" pitchFamily="18" charset="0"/>
            </a:endParaRPr>
          </a:p>
          <a:p>
            <a:pPr lvl="0" algn="jus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Mangal" panose="02040503050203030202" pitchFamily="18" charset="0"/>
              </a:rPr>
              <a:t>We observed that the highest number of rental bikes counts on a clear day or little windy day and the lowest on a snowy and rainy day.</a:t>
            </a:r>
            <a:endParaRPr lang="en-IN" dirty="0" smtClean="0">
              <a:effectLst/>
              <a:latin typeface="Calibri" panose="020F0502020204030204" pitchFamily="34" charset="0"/>
              <a:ea typeface="Calibri" panose="020F0502020204030204" pitchFamily="34" charset="0"/>
              <a:cs typeface="Mangal" panose="02040503050203030202" pitchFamily="18" charset="0"/>
            </a:endParaRPr>
          </a:p>
          <a:p>
            <a:pPr lvl="0" algn="jus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Mangal" panose="02040503050203030202" pitchFamily="18" charset="0"/>
              </a:rPr>
              <a:t>In the given dataset there was no strong relationship present between dependent variable "Rented bike count" and independent variables.</a:t>
            </a:r>
            <a:endParaRPr lang="en-IN" dirty="0" smtClean="0">
              <a:effectLst/>
              <a:latin typeface="Calibri" panose="020F0502020204030204" pitchFamily="34" charset="0"/>
              <a:ea typeface="Calibri" panose="020F0502020204030204" pitchFamily="34" charset="0"/>
              <a:cs typeface="Mangal" panose="02040503050203030202" pitchFamily="18" charset="0"/>
            </a:endParaRPr>
          </a:p>
          <a:p>
            <a:pPr lvl="0" algn="just">
              <a:spcAft>
                <a:spcPts val="60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Mangal" panose="02040503050203030202" pitchFamily="18" charset="0"/>
              </a:rPr>
              <a:t>Out of all models we apply Decision tree and Random Forest model are most accurate and the reason is there are no specific relation between features.</a:t>
            </a:r>
            <a:endParaRPr lang="en-IN" dirty="0" smtClean="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1252262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305800" cy="3657600"/>
          </a:xfrm>
        </p:spPr>
        <p:txBody>
          <a:bodyPr>
            <a:normAutofit fontScale="77500" lnSpcReduction="20000"/>
          </a:bodyPr>
          <a:lstStyle/>
          <a:p>
            <a:pPr lvl="0" algn="just">
              <a:spcBef>
                <a:spcPts val="600"/>
              </a:spcBef>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Mangal" panose="02040503050203030202" pitchFamily="18" charset="0"/>
              </a:rPr>
              <a:t>Random Forest worked best in predicting the count of rented bikes as its R2 score is maximum from the tried model.</a:t>
            </a:r>
            <a:endParaRPr lang="en-IN" dirty="0" smtClean="0">
              <a:effectLst/>
              <a:latin typeface="Calibri" panose="020F0502020204030204" pitchFamily="34" charset="0"/>
              <a:ea typeface="Calibri" panose="020F0502020204030204" pitchFamily="34" charset="0"/>
              <a:cs typeface="Mangal" panose="02040503050203030202" pitchFamily="18" charset="0"/>
            </a:endParaRPr>
          </a:p>
          <a:p>
            <a:pPr lvl="0" algn="just">
              <a:spcAft>
                <a:spcPts val="60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Mangal" panose="02040503050203030202" pitchFamily="18" charset="0"/>
              </a:rPr>
              <a:t>We are getting best results using Gradient Boost </a:t>
            </a:r>
            <a:r>
              <a:rPr lang="en-US" dirty="0" err="1" smtClean="0">
                <a:effectLst/>
                <a:latin typeface="Calibri" panose="020F0502020204030204" pitchFamily="34" charset="0"/>
                <a:ea typeface="Calibri" panose="020F0502020204030204" pitchFamily="34" charset="0"/>
                <a:cs typeface="Mangal" panose="02040503050203030202" pitchFamily="18" charset="0"/>
              </a:rPr>
              <a:t>Regressor</a:t>
            </a:r>
            <a:r>
              <a:rPr lang="en-US" dirty="0" smtClean="0">
                <a:effectLst/>
                <a:latin typeface="Calibri" panose="020F0502020204030204" pitchFamily="34" charset="0"/>
                <a:ea typeface="Calibri" panose="020F0502020204030204" pitchFamily="34" charset="0"/>
                <a:cs typeface="Mangal" panose="02040503050203030202" pitchFamily="18" charset="0"/>
              </a:rPr>
              <a:t>.</a:t>
            </a:r>
          </a:p>
          <a:p>
            <a:pPr algn="just">
              <a:spcAft>
                <a:spcPts val="600"/>
              </a:spcAft>
              <a:buFont typeface="Symbol" panose="05050102010706020507" pitchFamily="18" charset="2"/>
              <a:buChar char=""/>
            </a:pPr>
            <a:r>
              <a:rPr lang="en-US" dirty="0" smtClean="0">
                <a:cs typeface="Calibri"/>
              </a:rPr>
              <a:t>When we compare the RMSE and Adjusted R2 of all the models, Gradient-Boosting gives the highest score where R2 score is 0.8399 and Training score is 0.99 so this model is the best for predicting the bike rental count on daily basis.</a:t>
            </a:r>
            <a:endParaRPr lang="en-US" dirty="0" smtClean="0">
              <a:ea typeface="+mn-lt"/>
              <a:cs typeface="+mn-lt"/>
            </a:endParaRPr>
          </a:p>
          <a:p>
            <a:endParaRPr lang="en-US" dirty="0"/>
          </a:p>
        </p:txBody>
      </p:sp>
    </p:spTree>
    <p:extLst>
      <p:ext uri="{BB962C8B-B14F-4D97-AF65-F5344CB8AC3E}">
        <p14:creationId xmlns:p14="http://schemas.microsoft.com/office/powerpoint/2010/main" val="844606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295400"/>
            <a:ext cx="6057901" cy="4038600"/>
          </a:xfrm>
        </p:spPr>
      </p:pic>
    </p:spTree>
    <p:extLst>
      <p:ext uri="{BB962C8B-B14F-4D97-AF65-F5344CB8AC3E}">
        <p14:creationId xmlns:p14="http://schemas.microsoft.com/office/powerpoint/2010/main" val="1844507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8763000" cy="1447800"/>
          </a:xfrm>
        </p:spPr>
        <p:txBody>
          <a:bodyPr>
            <a:normAutofit/>
          </a:bodyPr>
          <a:lstStyle/>
          <a:p>
            <a:r>
              <a:rPr lang="en-US" sz="5400" b="1" dirty="0" smtClean="0">
                <a:solidFill>
                  <a:schemeClr val="accent2"/>
                </a:solidFill>
              </a:rPr>
              <a:t>Introduction</a:t>
            </a:r>
            <a:endParaRPr lang="en-US" sz="5400" b="1" dirty="0">
              <a:solidFill>
                <a:schemeClr val="accent2"/>
              </a:solidFill>
            </a:endParaRPr>
          </a:p>
        </p:txBody>
      </p:sp>
      <p:sp>
        <p:nvSpPr>
          <p:cNvPr id="3" name="Content Placeholder 2"/>
          <p:cNvSpPr>
            <a:spLocks noGrp="1"/>
          </p:cNvSpPr>
          <p:nvPr>
            <p:ph idx="1"/>
          </p:nvPr>
        </p:nvSpPr>
        <p:spPr>
          <a:xfrm>
            <a:off x="244151" y="1705947"/>
            <a:ext cx="5257800" cy="5181600"/>
          </a:xfrm>
        </p:spPr>
        <p:txBody>
          <a:bodyPr>
            <a:normAutofit fontScale="70000" lnSpcReduction="20000"/>
          </a:bodyPr>
          <a:lstStyle/>
          <a:p>
            <a:pPr marL="0" indent="0">
              <a:buNone/>
            </a:pPr>
            <a:r>
              <a:rPr lang="en-US" sz="3400" dirty="0" smtClean="0">
                <a:ea typeface="+mn-lt"/>
                <a:cs typeface="+mn-lt"/>
              </a:rPr>
              <a:t>A </a:t>
            </a:r>
            <a:r>
              <a:rPr lang="en-US" sz="3400" b="1" dirty="0" smtClean="0">
                <a:ea typeface="+mn-lt"/>
                <a:cs typeface="+mn-lt"/>
              </a:rPr>
              <a:t>Bike - sharing system</a:t>
            </a:r>
            <a:r>
              <a:rPr lang="en-US" sz="3400" dirty="0" smtClean="0">
                <a:ea typeface="+mn-lt"/>
                <a:cs typeface="+mn-lt"/>
              </a:rPr>
              <a:t>, is a shared transport service where Bikes are available for shared use by individuals for a short-term at low or zero cost.</a:t>
            </a:r>
            <a:endParaRPr lang="en-US" sz="3400" dirty="0" smtClean="0">
              <a:cs typeface="Calibri" panose="020F0502020204030204"/>
            </a:endParaRPr>
          </a:p>
          <a:p>
            <a:pPr marL="0" indent="0">
              <a:buNone/>
            </a:pPr>
            <a:r>
              <a:rPr lang="en-US" sz="3400" dirty="0" smtClean="0">
                <a:ea typeface="+mn-lt"/>
                <a:cs typeface="+mn-lt"/>
              </a:rPr>
              <a:t>The programs themselves include both docking and dock less systems, where docking systems allow users to borrow a bike from a dock, i.e., a technology-enabled bike rack and return at another node or dock within the system and dock less systems, which offer a node-free system relying on smart technology. In either format, systems may incorporate </a:t>
            </a:r>
            <a:r>
              <a:rPr lang="en-US" sz="3400" dirty="0" smtClean="0">
                <a:solidFill>
                  <a:schemeClr val="tx1">
                    <a:lumMod val="85000"/>
                    <a:lumOff val="15000"/>
                  </a:schemeClr>
                </a:solidFill>
                <a:ea typeface="+mn-lt"/>
                <a:cs typeface="+mn-lt"/>
              </a:rPr>
              <a:t>smartphone</a:t>
            </a:r>
            <a:r>
              <a:rPr lang="en-US" sz="3400" dirty="0" smtClean="0">
                <a:ea typeface="+mn-lt"/>
                <a:cs typeface="+mn-lt"/>
              </a:rPr>
              <a:t> web mapping to locate available bikes and docks.</a:t>
            </a:r>
            <a:endParaRPr lang="en-US" sz="3400" dirty="0" smtClean="0">
              <a:cs typeface="Calibri"/>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0551" y="1447800"/>
            <a:ext cx="3238282" cy="4724400"/>
          </a:xfrm>
          <a:prstGeom prst="rect">
            <a:avLst/>
          </a:prstGeom>
        </p:spPr>
      </p:pic>
    </p:spTree>
    <p:extLst>
      <p:ext uri="{BB962C8B-B14F-4D97-AF65-F5344CB8AC3E}">
        <p14:creationId xmlns:p14="http://schemas.microsoft.com/office/powerpoint/2010/main" val="4265528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609600"/>
            <a:ext cx="8458200" cy="1143000"/>
          </a:xfrm>
        </p:spPr>
        <p:txBody>
          <a:bodyPr>
            <a:normAutofit/>
          </a:bodyPr>
          <a:lstStyle/>
          <a:p>
            <a:r>
              <a:rPr lang="en-US" sz="4000" b="1" dirty="0" smtClean="0">
                <a:solidFill>
                  <a:schemeClr val="accent2"/>
                </a:solidFill>
                <a:cs typeface="Calibri Light"/>
              </a:rPr>
              <a:t>PROBLEM STATEMENT</a:t>
            </a:r>
            <a:endParaRPr lang="en-US" sz="4000" dirty="0">
              <a:solidFill>
                <a:schemeClr val="accent2"/>
              </a:solidFill>
            </a:endParaRPr>
          </a:p>
        </p:txBody>
      </p:sp>
      <p:sp>
        <p:nvSpPr>
          <p:cNvPr id="3" name="Content Placeholder 2"/>
          <p:cNvSpPr>
            <a:spLocks noGrp="1"/>
          </p:cNvSpPr>
          <p:nvPr>
            <p:ph idx="1"/>
          </p:nvPr>
        </p:nvSpPr>
        <p:spPr>
          <a:xfrm>
            <a:off x="4419600" y="1828800"/>
            <a:ext cx="4495800" cy="4572000"/>
          </a:xfrm>
        </p:spPr>
        <p:txBody>
          <a:bodyPr>
            <a:normAutofit fontScale="70000" lnSpcReduction="20000"/>
          </a:bodyPr>
          <a:lstStyle/>
          <a:p>
            <a:r>
              <a:rPr lang="en-US" dirty="0" smtClean="0"/>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smtClean="0">
              <a:cs typeface="Calibri"/>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94" y="2337318"/>
            <a:ext cx="4131906" cy="3135759"/>
          </a:xfrm>
          <a:prstGeom prst="rect">
            <a:avLst/>
          </a:prstGeom>
        </p:spPr>
      </p:pic>
    </p:spTree>
    <p:extLst>
      <p:ext uri="{BB962C8B-B14F-4D97-AF65-F5344CB8AC3E}">
        <p14:creationId xmlns:p14="http://schemas.microsoft.com/office/powerpoint/2010/main" val="2456664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Autofit/>
          </a:bodyPr>
          <a:lstStyle/>
          <a:p>
            <a:r>
              <a:rPr lang="en-US" b="1" dirty="0" smtClean="0">
                <a:solidFill>
                  <a:schemeClr val="accent2"/>
                </a:solidFill>
              </a:rPr>
              <a:t>EXPLORING THE DATABASE</a:t>
            </a:r>
            <a:br>
              <a:rPr lang="en-US" b="1" dirty="0" smtClean="0">
                <a:solidFill>
                  <a:schemeClr val="accent2"/>
                </a:solidFill>
              </a:rPr>
            </a:br>
            <a:endParaRPr lang="en-US" dirty="0">
              <a:solidFill>
                <a:schemeClr val="accent2"/>
              </a:solidFill>
            </a:endParaRPr>
          </a:p>
        </p:txBody>
      </p:sp>
      <p:sp>
        <p:nvSpPr>
          <p:cNvPr id="3" name="Content Placeholder 2"/>
          <p:cNvSpPr>
            <a:spLocks noGrp="1"/>
          </p:cNvSpPr>
          <p:nvPr>
            <p:ph idx="1"/>
          </p:nvPr>
        </p:nvSpPr>
        <p:spPr/>
        <p:txBody>
          <a:bodyPr>
            <a:normAutofit fontScale="77500" lnSpcReduction="20000"/>
          </a:bodyPr>
          <a:lstStyle/>
          <a:p>
            <a:r>
              <a:rPr lang="en-US" dirty="0" smtClean="0">
                <a:ea typeface="+mn-lt"/>
                <a:cs typeface="+mn-lt"/>
              </a:rPr>
              <a:t>The dataset contains weather information (Temperature, Humidity, </a:t>
            </a:r>
            <a:r>
              <a:rPr lang="en-US" dirty="0" err="1" smtClean="0">
                <a:ea typeface="+mn-lt"/>
                <a:cs typeface="+mn-lt"/>
              </a:rPr>
              <a:t>Windspeed</a:t>
            </a:r>
            <a:r>
              <a:rPr lang="en-US" dirty="0" smtClean="0">
                <a:ea typeface="+mn-lt"/>
                <a:cs typeface="+mn-lt"/>
              </a:rPr>
              <a:t>, Visibility, </a:t>
            </a:r>
            <a:r>
              <a:rPr lang="en-US" dirty="0" err="1" smtClean="0">
                <a:ea typeface="+mn-lt"/>
                <a:cs typeface="+mn-lt"/>
              </a:rPr>
              <a:t>Dewpoint</a:t>
            </a:r>
            <a:r>
              <a:rPr lang="en-US" dirty="0" smtClean="0">
                <a:ea typeface="+mn-lt"/>
                <a:cs typeface="+mn-lt"/>
              </a:rPr>
              <a:t>, Solar radiation, Snowfall, Rainfall) the number  of bikes rented per hour and date information.</a:t>
            </a:r>
          </a:p>
          <a:p>
            <a:pPr marL="0" indent="0">
              <a:buNone/>
            </a:pPr>
            <a:endParaRPr lang="en-US" dirty="0" smtClean="0">
              <a:cs typeface="Calibri"/>
            </a:endParaRPr>
          </a:p>
          <a:p>
            <a:pPr marL="0" indent="0">
              <a:buNone/>
            </a:pPr>
            <a:r>
              <a:rPr lang="en-US" dirty="0" smtClean="0">
                <a:ea typeface="+mn-lt"/>
                <a:cs typeface="+mn-lt"/>
              </a:rPr>
              <a:t>The columns of the dataset are as follows:</a:t>
            </a:r>
          </a:p>
          <a:p>
            <a:r>
              <a:rPr lang="en-US" dirty="0" smtClean="0">
                <a:ea typeface="+mn-lt"/>
                <a:cs typeface="+mn-lt"/>
              </a:rPr>
              <a:t>Date : year-month-day</a:t>
            </a:r>
            <a:endParaRPr lang="en-US" dirty="0" smtClean="0">
              <a:cs typeface="Calibri"/>
            </a:endParaRPr>
          </a:p>
          <a:p>
            <a:r>
              <a:rPr lang="en-US" dirty="0" smtClean="0">
                <a:ea typeface="+mn-lt"/>
                <a:cs typeface="+mn-lt"/>
              </a:rPr>
              <a:t>Rented Bike count - Count of bikes rented at each hour</a:t>
            </a:r>
            <a:endParaRPr lang="en-US" dirty="0" smtClean="0">
              <a:cs typeface="Calibri"/>
            </a:endParaRPr>
          </a:p>
          <a:p>
            <a:r>
              <a:rPr lang="en-US" dirty="0" smtClean="0">
                <a:ea typeface="+mn-lt"/>
                <a:cs typeface="+mn-lt"/>
              </a:rPr>
              <a:t>Hour - Hour of he day</a:t>
            </a:r>
            <a:endParaRPr lang="en-US" dirty="0" smtClean="0">
              <a:cs typeface="Calibri"/>
            </a:endParaRPr>
          </a:p>
          <a:p>
            <a:r>
              <a:rPr lang="en-US" dirty="0" smtClean="0">
                <a:ea typeface="+mn-lt"/>
                <a:cs typeface="+mn-lt"/>
              </a:rPr>
              <a:t>Temperature-Temperature in Celsius</a:t>
            </a:r>
            <a:endParaRPr lang="en-US" dirty="0" smtClean="0">
              <a:cs typeface="Calibri"/>
            </a:endParaRPr>
          </a:p>
          <a:p>
            <a:r>
              <a:rPr lang="en-US" dirty="0" smtClean="0">
                <a:ea typeface="+mn-lt"/>
                <a:cs typeface="+mn-lt"/>
              </a:rPr>
              <a:t>Humidity - %</a:t>
            </a:r>
            <a:endParaRPr lang="en-US" dirty="0" smtClean="0">
              <a:cs typeface="Calibri"/>
            </a:endParaRPr>
          </a:p>
        </p:txBody>
      </p:sp>
    </p:spTree>
    <p:extLst>
      <p:ext uri="{BB962C8B-B14F-4D97-AF65-F5344CB8AC3E}">
        <p14:creationId xmlns:p14="http://schemas.microsoft.com/office/powerpoint/2010/main" val="397314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1143000"/>
          </a:xfrm>
        </p:spPr>
        <p:txBody>
          <a:bodyPr>
            <a:noAutofit/>
          </a:bodyPr>
          <a:lstStyle/>
          <a:p>
            <a:r>
              <a:rPr lang="en-US" sz="4800" b="1" dirty="0" smtClean="0">
                <a:solidFill>
                  <a:schemeClr val="accent2"/>
                </a:solidFill>
              </a:rPr>
              <a:t>Exploring the database</a:t>
            </a:r>
            <a:br>
              <a:rPr lang="en-US" sz="4800" b="1" dirty="0" smtClean="0">
                <a:solidFill>
                  <a:schemeClr val="accent2"/>
                </a:solidFill>
              </a:rPr>
            </a:br>
            <a:endParaRPr lang="en-US" sz="4800" dirty="0"/>
          </a:p>
        </p:txBody>
      </p:sp>
      <p:sp>
        <p:nvSpPr>
          <p:cNvPr id="3" name="Content Placeholder 2"/>
          <p:cNvSpPr>
            <a:spLocks noGrp="1"/>
          </p:cNvSpPr>
          <p:nvPr>
            <p:ph idx="1"/>
          </p:nvPr>
        </p:nvSpPr>
        <p:spPr/>
        <p:txBody>
          <a:bodyPr>
            <a:normAutofit fontScale="85000" lnSpcReduction="10000"/>
          </a:bodyPr>
          <a:lstStyle/>
          <a:p>
            <a:r>
              <a:rPr lang="en-US" sz="2800" dirty="0" smtClean="0">
                <a:ea typeface="+mn-lt"/>
                <a:cs typeface="+mn-lt"/>
              </a:rPr>
              <a:t> </a:t>
            </a:r>
            <a:r>
              <a:rPr lang="en-US" dirty="0" err="1" smtClean="0">
                <a:ea typeface="+mn-lt"/>
                <a:cs typeface="+mn-lt"/>
              </a:rPr>
              <a:t>Windspeed</a:t>
            </a:r>
            <a:r>
              <a:rPr lang="en-US" dirty="0" smtClean="0">
                <a:ea typeface="+mn-lt"/>
                <a:cs typeface="+mn-lt"/>
              </a:rPr>
              <a:t> - m/s</a:t>
            </a:r>
            <a:endParaRPr lang="en-US" dirty="0" smtClean="0">
              <a:cs typeface="Calibri" panose="020F0502020204030204"/>
            </a:endParaRPr>
          </a:p>
          <a:p>
            <a:r>
              <a:rPr lang="en-US" dirty="0" smtClean="0">
                <a:ea typeface="+mn-lt"/>
                <a:cs typeface="+mn-lt"/>
              </a:rPr>
              <a:t>Visibility - 10m</a:t>
            </a:r>
            <a:endParaRPr lang="en-US" dirty="0" smtClean="0"/>
          </a:p>
          <a:p>
            <a:r>
              <a:rPr lang="en-US" dirty="0" smtClean="0">
                <a:ea typeface="+mn-lt"/>
                <a:cs typeface="+mn-lt"/>
              </a:rPr>
              <a:t>Dew point temperature - Celsius</a:t>
            </a:r>
            <a:endParaRPr lang="en-US" dirty="0" smtClean="0"/>
          </a:p>
          <a:p>
            <a:r>
              <a:rPr lang="en-US" dirty="0" smtClean="0">
                <a:ea typeface="+mn-lt"/>
                <a:cs typeface="+mn-lt"/>
              </a:rPr>
              <a:t> Solar radiation - MJ/m2</a:t>
            </a:r>
            <a:endParaRPr lang="en-US" dirty="0" smtClean="0"/>
          </a:p>
          <a:p>
            <a:r>
              <a:rPr lang="en-US" dirty="0" smtClean="0">
                <a:ea typeface="+mn-lt"/>
                <a:cs typeface="+mn-lt"/>
              </a:rPr>
              <a:t>Rainfall - mm</a:t>
            </a:r>
            <a:endParaRPr lang="en-US" dirty="0" smtClean="0"/>
          </a:p>
          <a:p>
            <a:r>
              <a:rPr lang="en-US" dirty="0" smtClean="0">
                <a:ea typeface="+mn-lt"/>
                <a:cs typeface="+mn-lt"/>
              </a:rPr>
              <a:t> Snowfall - cm</a:t>
            </a:r>
            <a:endParaRPr lang="en-US" dirty="0" smtClean="0"/>
          </a:p>
          <a:p>
            <a:r>
              <a:rPr lang="en-US" dirty="0" smtClean="0">
                <a:ea typeface="+mn-lt"/>
                <a:cs typeface="+mn-lt"/>
              </a:rPr>
              <a:t> Seasons - Winter, Spring, Summer, Autumn</a:t>
            </a:r>
            <a:endParaRPr lang="en-US" dirty="0" smtClean="0"/>
          </a:p>
          <a:p>
            <a:r>
              <a:rPr lang="en-US" dirty="0" smtClean="0">
                <a:ea typeface="+mn-lt"/>
                <a:cs typeface="+mn-lt"/>
              </a:rPr>
              <a:t> Holiday - Holiday/No holiday</a:t>
            </a:r>
            <a:endParaRPr lang="en-US" dirty="0" smtClean="0"/>
          </a:p>
          <a:p>
            <a:r>
              <a:rPr lang="en-US" dirty="0" smtClean="0">
                <a:ea typeface="+mn-lt"/>
                <a:cs typeface="+mn-lt"/>
              </a:rPr>
              <a:t>Functional Day - </a:t>
            </a:r>
            <a:r>
              <a:rPr lang="en-US" dirty="0" err="1" smtClean="0">
                <a:ea typeface="+mn-lt"/>
                <a:cs typeface="+mn-lt"/>
              </a:rPr>
              <a:t>NoFunc</a:t>
            </a:r>
            <a:r>
              <a:rPr lang="en-US" dirty="0" smtClean="0">
                <a:ea typeface="+mn-lt"/>
                <a:cs typeface="+mn-lt"/>
              </a:rPr>
              <a:t>(Non Functional Hours), Fun(Functional hours)</a:t>
            </a:r>
            <a:endParaRPr lang="en-US" dirty="0" smtClean="0"/>
          </a:p>
          <a:p>
            <a:endParaRPr lang="en-US" dirty="0"/>
          </a:p>
        </p:txBody>
      </p:sp>
    </p:spTree>
    <p:extLst>
      <p:ext uri="{BB962C8B-B14F-4D97-AF65-F5344CB8AC3E}">
        <p14:creationId xmlns:p14="http://schemas.microsoft.com/office/powerpoint/2010/main" val="1733061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905000"/>
            <a:ext cx="6893768" cy="4007124"/>
          </a:xfrm>
          <a:prstGeom prst="rect">
            <a:avLst/>
          </a:prstGeom>
        </p:spPr>
      </p:pic>
      <p:sp>
        <p:nvSpPr>
          <p:cNvPr id="8" name="Rectangle 7"/>
          <p:cNvSpPr/>
          <p:nvPr/>
        </p:nvSpPr>
        <p:spPr>
          <a:xfrm>
            <a:off x="2299996" y="533400"/>
            <a:ext cx="6699526" cy="830997"/>
          </a:xfrm>
          <a:prstGeom prst="rect">
            <a:avLst/>
          </a:prstGeom>
        </p:spPr>
        <p:txBody>
          <a:bodyPr wrap="none">
            <a:spAutoFit/>
          </a:bodyPr>
          <a:lstStyle/>
          <a:p>
            <a:r>
              <a:rPr lang="en-US" sz="4800" b="1" dirty="0" smtClean="0">
                <a:solidFill>
                  <a:schemeClr val="accent2"/>
                </a:solidFill>
              </a:rPr>
              <a:t>Exploratory Data Analysis</a:t>
            </a:r>
            <a:endParaRPr lang="en-US" sz="4800" dirty="0">
              <a:solidFill>
                <a:schemeClr val="accent2"/>
              </a:solidFill>
            </a:endParaRPr>
          </a:p>
        </p:txBody>
      </p:sp>
    </p:spTree>
    <p:extLst>
      <p:ext uri="{BB962C8B-B14F-4D97-AF65-F5344CB8AC3E}">
        <p14:creationId xmlns:p14="http://schemas.microsoft.com/office/powerpoint/2010/main" val="1207499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a:bodyPr>
          <a:lstStyle/>
          <a:p>
            <a:r>
              <a:rPr lang="en-US" sz="4800" b="1" dirty="0" smtClean="0">
                <a:solidFill>
                  <a:schemeClr val="accent2"/>
                </a:solidFill>
                <a:cs typeface="Calibri Light"/>
              </a:rPr>
              <a:t>Rented bike count </a:t>
            </a:r>
            <a:r>
              <a:rPr lang="en-US" sz="4800" b="1" dirty="0" err="1" smtClean="0">
                <a:solidFill>
                  <a:schemeClr val="accent2"/>
                </a:solidFill>
                <a:cs typeface="Calibri Light"/>
              </a:rPr>
              <a:t>vs</a:t>
            </a:r>
            <a:r>
              <a:rPr lang="en-US" sz="4800" b="1" dirty="0" smtClean="0">
                <a:solidFill>
                  <a:schemeClr val="accent2"/>
                </a:solidFill>
                <a:cs typeface="Calibri Light"/>
              </a:rPr>
              <a:t> hour</a:t>
            </a:r>
            <a:endParaRPr lang="en-US" sz="4800" dirty="0">
              <a:solidFill>
                <a:schemeClr val="accent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752600"/>
            <a:ext cx="7107499" cy="4525963"/>
          </a:xfrm>
        </p:spPr>
      </p:pic>
    </p:spTree>
    <p:extLst>
      <p:ext uri="{BB962C8B-B14F-4D97-AF65-F5344CB8AC3E}">
        <p14:creationId xmlns:p14="http://schemas.microsoft.com/office/powerpoint/2010/main" val="4090483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2"/>
                </a:solidFill>
              </a:rPr>
              <a:t>Rented bike count ,hour with respect to different categorical features</a:t>
            </a:r>
            <a:endParaRPr lang="en-US" sz="4000" dirty="0">
              <a:solidFill>
                <a:schemeClr val="accent2"/>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0" y="2286000"/>
            <a:ext cx="4307878" cy="2743200"/>
          </a:xfrm>
        </p:spPr>
      </p:pic>
      <p:sp>
        <p:nvSpPr>
          <p:cNvPr id="4" name="AutoShape 2" descr="data:image/png;base64,iVBORw0KGgoAAAANSUhEUgAAA1sAAAIjCAYAAAD1OgEdAAAAOXRFWHRTb2Z0d2FyZQBNYXRwbG90bGliIHZlcnNpb24zLjcuMSwgaHR0cHM6Ly9tYXRwbG90bGliLm9yZy/bCgiHAAAACXBIWXMAAA9hAAAPYQGoP6dpAAC2B0lEQVR4nOzdd1xT1/sH8E8IhE0Q2UMciIoCUjfUjeLW1q2te9TaWm2t1t+3dXRoq13aYbWtWq12aFtbrdU6qxUHDsCBgooyZDkIIJvc3x+UC2GPhITweb9eebX33HNvngBCnpxzniMRBEEAERERERERqZWBtgMgIiIiIiLSR0y2iIiIiIiINIDJFhERERERkQYw2SIiIiIiItIAJltEREREREQawGSLiIiIiIhIA5hsERERERERaQCTLSIiIiIiIg1gskVERERERKQBTLaIiPRcfn4+lixZAjc3NxgYGGDUqFHaDknjmjdvjmnTplXa5+7du5BIJPjwww+rvN/KlSshkUhU2iQSCV566aW6hKkzQkJC4O/vD3Nzc0gkEoSGhtbbc2/btg0SiQR3796tt+esikQiwcqVK7UdBhHpASZbRNQo3L59G3PnzkXLli1hYmICKysrBAQEYP369cjKytJ2eACAL7/8Etu2bVP7fbds2YJ169ZhzJgx+O6777Bo0SK1P0dtHDhwgG9odUBeXh7Gjh2LR48e4ZNPPsGOHTvg7u6u9udZvXo19u7dq/b7EhHpMkNtB0BEpGl//vknxo4dC2NjY0yZMgUdOnRAbm4u/v33X7z++uu4du0aNm/erO0w8eWXX8LW1rbKEZmaOnbsGFxcXPDJJ5+o9b51deDAAXzxxRcNIuF688038cYbb2g7DI24ffs27t27h6+//hqzZs3S2POsXr0aY8aMKTOy+vzzz2PChAkwNjbW2HMTEWkLky0i0mvR0dGYMGEC3N3dcezYMTg5OYnn5s+fj1u3buHPP//UYoSal5ycDGtr61pdKwgCsrOzYWpqqt6gGhhDQ0MYGurnn8zk5GQAqPXPSF1JpVJIpVKtPDcRkaZxGiER6bW1a9ciIyMD3377rUqiVcTDwwOvvPKKeJyfn4933nkHrVq1grGxMZo3b47/+7//Q05Ojsp1Fa3pKL1WqGg9yunTp/Hqq6/Czs4O5ubmeOaZZ5CSkqJy3bVr1/DPP/9AIpFAIpGgT58+lb62J0+e4LXXXoObmxuMjY3Rpk0bfPjhhxAEAUDxmqTjx4/j2rVr4n1PnDhR4T2bN2+OYcOG4dChQ+jcuTNMTU2xadMmAEBqaioWLlwoPp+Hhwc++OADKJVK8fqS66A2b94sfh27dOmCkJAQsd+0adPwxRdfiF/LokcRpVKJTz/9FO3bt4eJiQkcHBwwd+5cPH78WCVeQRDw7rvvwtXVFWZmZujbty+uXbtW6detPJ988gnc3d1hamqK3r174+rVqyrny1uzVZ53330XBgYG+Oyzz8S2v/76Cz179oS5uTksLS0xdOjQasd4584djB07FjY2NjAzM0P37t3LfDhw4sQJSCQS/Pzzz3jvvffg6uoKExMT9O/fH7du3ar0/tOmTUPv3r0BAGPHjlX5uevTp0+5P4PTpk1D8+bNVdqUSiXWr18Pb29vmJiYwM7ODoMGDcKFCxcAFH6Pnzx5gu+++078Xhf9O6lozdaXX36J9u3bw9jYGM7Ozpg/fz5SU1NV+vTp0wcdOnTA9evX0bdvX5iZmcHFxQVr166t9HUXycnJwaJFi2BnZwdLS0uMGDECcXFxZfrdu3cPL774Itq0aQNTU1M0bdoUY8eOVYn5zp07kEgk5Y4gBwcHQyKR4IcffqhWXESkP/TzYzoiov/s27cPLVu2hL+/f7X6z5o1C9999x3GjBmD1157DefOncOaNWsQERGB3377rdZxvPzyy2jSpAlWrFiBu3fv4tNPP8VLL72En376CQDw6aef4uWXX4aFhQX+97//AQAcHBwqvJ8gCBgxYgSOHz+OmTNnomPHjjh06BBef/11xMfH45NPPoGdnR127NiB9957DxkZGVizZg0AoF27dpXGevPmTUycOBFz587F7Nmz0aZNG2RmZqJ3796Ij4/H3Llz0axZMwQHB2PZsmVISEjAp59+qnKPXbt2IT09HXPnzoVEIsHatWvx7LPP4s6dOzAyMsLcuXNx//59HD58GDt27CgTw9y5c7Ft2zZMnz4dCxYsQHR0ND7//HNcvnwZp0+fhpGREQBg+fLlePfddzFkyBAMGTIEly5dwsCBA5Gbm1vt78327duRnp6O+fPnIzs7G+vXr0e/fv1w5cqVSr8Hpb355ptYvXo1Nm3ahNmzZwMAduzYgalTpyIoKAgffPABMjMzsXHjRjz99NO4fPlymaSlpKSkJPj7+yMzMxMLFixA06ZN8d1332HEiBHYs2cPnnnmGZX+77//PgwMDLB48WIoFAqsXbsWkydPxrlz5yp8jrlz58LFxQWrV6/GggUL0KVLlxq95iIzZ87Etm3bMHjwYMyaNQv5+fk4deoUzp49i86dO2PHjh2YNWsWunbtijlz5gAAWrVqVeH9Vq5ciVWrViEwMBDz5s3DzZs3sXHjRoSEhKh8/wHg8ePHGDRoEJ599lmMGzcOe/bswdKlS+Ht7Y3BgwdXGvesWbPw/fffY9KkSfD398exY8cwdOjQMv1CQkIQHByMCRMmwNXVFXfv3sXGjRvRp08fXL9+HWZmZmjZsiUCAgKwc+fOMusid+7cCUtLS4wcObImX1Yi0gcCEZGeUigUAgBh5MiR1eofGhoqABBmzZql0r548WIBgHDs2DGxDYCwYsWKMvdwd3cXpk6dKh5v3bpVACAEBgYKSqVSbF+0aJEglUqF1NRUsa19+/ZC7969qxXr3r17BQDCu+++q9I+ZswYQSKRCLdu3RLbevfuLbRv375a93V3dxcACAcPHlRpf+eddwRzc3MhMjJSpf2NN94QpFKpEBMTIwiCIERHRwsAhKZNmwqPHj0S+/3+++8CAGHfvn1i2/z584Xy/gydOnVKACDs3LlTpf3gwYMq7cnJyYJMJhOGDh2q8rX9v//7PwGAyvehPEWxmpqaCnFxcWL7uXPnBADCokWLxLYVK1aUiRWAMH/+fEEQBOG1114TDAwMhG3btonn09PTBWtra2H27Nkq1yUmJgpyubxMe2kLFy4UAAinTp1SuWeLFi2E5s2bCwUFBYIgCMLx48cFAEK7du2EnJwcse/69esFAMKVK1cqfZ6i63fv3q3S3rt373J/HqdOnSq4u7uLx8eOHRMACAsWLCjTt+T3xdzcvNzvSdG/kejoaEEQir+vAwcOFF+jIAjC559/LgAQtmzZohIjAGH79u1iW05OjuDo6CiMHj260tdd9O/9xRdfVGmfNGlSmX/fmZmZZa4/c+ZMmefetGmTAECIiIgQ23JzcwVbW9sqfx6JSD9xGiER6a20tDQAgKWlZbX6HzhwAADw6quvqrS/9tprAFCntV1z5sxRmYbWs2dPFBQU4N69e7W634EDByCVSrFgwYIysQqCgL/++qvWsbZo0QJBQUEqbbt370bPnj3RpEkTPHjwQHwEBgaioKAAJ0+eVOk/fvx4NGnSRDzu2bMngMKpVlXZvXs35HI5BgwYoPJcnTp1goWFBY4fPw4AOHLkCHJzc/Hyyy+rfG0XLlxYo9c7atQouLi4iMddu3ZFt27dxJ+HygiCgJdeegnr16/H999/j6lTp4rnDh8+jNTUVEycOFHldUilUnTr1k18HRU5cOAAunbtiqefflpss7CwwJw5c3D37l1cv35dpf/06dMhk8nE45p8zevil19+gUQiwYoVK8qcq87Uy9KKvq8LFy6EgUHx25TZs2fDysqqzL9DCwsLPPfcc+KxTCZD165dq3zdRd/f0v+Gyvv5KblmMS8vDw8fPoSHhwesra1x6dIl8dy4ceNgYmKCnTt3im2HDh3CgwcPVGIkosaD0wiJSG9ZWVkBANLT06vV/969ezAwMICHh4dKu6OjI6ytrWudGAFAs2bNVI6LEpHSa5Cq6969e3B2di6TSBZNEaxLrC1atCjTFhUVhfDwcNjZ2ZV7TVGRhSJ1eb1RUVFQKBSwt7ev9LmKXmPr1q1VztvZ2akkelUpfT0AeHp64ueff67y2u3btyMjIwMbN27ExIkTVc5FRUUBAPr161futUU/nxW5d+8eunXrVqa95Pe4Q4cOYru6f8aq6/bt23B2doaNjY1a7lf0fW3Tpo1Ku0wmQ8uWLcv8bLu6upZJ6po0aYLw8PAqn8fAwKDMdMbSzwsAWVlZWLNmDbZu3Yr4+HhxXSQAKBQK8f+tra0xfPhw7Nq1C++88w6AwimELi4uFf4cEJF+Y7JFRHrLysoKzs7OZYodVKU2n8YXKSgoKLe9omprJd+06YryKg8qlUoMGDAAS5YsKfcaT09PleO6vF6lUgl7e3uV0YGSKkr4tCEgIAChoaH4/PPPMW7cOJWEo6hwyI4dO+Do6FjmWnVXN1T3z5hEIin32op+xrWlPv5tvfzyy9i6dSsWLlyIHj16QC6XQyKRYMKECSoFYgBgypQp2L17N4KDg+Ht7Y0//vgDL774osooHRE1Hky2iEivDRs2DJs3b8aZM2fQo0ePSvu6u7tDqVQiKipKpYhEUlISUlNTVTZ6bdKkSZnKaLm5uUhISKh1rDVJ8tzd3XHkyBGkp6erjG7duHFDPK9OrVq1QkZGBgIDA9V2z4peb6tWrXDkyBEEBARUWnK+6DVGRUWhZcuWYntKSkqNRnOKRqBKioyMrLR4RREPDw+sXbsWffr0waBBg3D06FHx+1E0YmJvb1+rr5u7uztu3rxZpl1T3+PSmjRpUu5UvNIjS61atcKhQ4fw6NGjSke3qvvzXfS6bt68qfJ9zc3NRXR0tNp+Bov+vd++fVtlNKu8r/mePXswdepUfPTRR2JbdnZ2md8BADBo0CDY2dlh586d6NatGzIzM/H888+rJWYianj4MQsR6bUlS5bA3Nwcs2bNQlJSUpnzt2/fxvr16wEAQ4YMAYAylfU+/vhjAFCpUtaqVasy65Q2b95cp0/9zc3Ny33zVp4hQ4agoKAAn3/+uUr7J598AolEUmUVtpoaN24czpw5g0OHDpU5l5qaivz8/Brf09zcXLy+9HMVFBSI07BKys/PF/sHBgbCyMgIn332mcooRunvX1X27t2L+Ph48fj8+fM4d+5ctb+GPj4+OHDgACIiIjB8+HBkZWUBAIKCgmBlZYXVq1cjLy+vzHUlS/+XZ8iQITh//jzOnDkjtj158gSbN29G8+bN4eXlVa34aqtVq1a4ceOGSpxhYWE4ffq0Sr/Ro0dDEASsWrWqzD1Kfl+q+/MdGBgImUyGDRs2qFz/7bffQqFQlFstsDaKvr8bNmxQaS/v50cqlZYZKfvss8/K/fduaGiIiRMn4ueff8a2bdvg7e0NHx8ftcRMRA0PR7aISK+1atUKu3btwvjx49GuXTtMmTIFHTp0QG5uLoKDg7F7925xvx9fX19MnToVmzdvRmpqKnr37o3z58/ju+++w6hRo9C3b1/xvrNmzcILL7yA0aNHY8CAAQgLC8OhQ4dga2tb61g7deqEjRs34t1334WHhwfs7e0rXOcxfPhw9O3bF//73/9w9+5d+Pr64u+//8bvv/+OhQsXVlpWuzZef/11/PHHHxg2bBimTZuGTp064cmTJ7hy5Qr27NmDu3fv1vi1d+rUCUBhgYKgoCBIpVJMmDABvXv3xty5c7FmzRqEhoZi4MCBMDIyQlRUFHbv3o3169djzJgxsLOzw+LFi7FmzRoMGzYMQ4YMweXLl/HXX3/VKBYPDw88/fTTmDdvHnJycvDpp5+iadOmFU6ZLE/37t3x+++/Y8iQIRgzZgz27t0LKysrbNy4Ec8//zyeeuopTJgwAXZ2doiJicGff/6JgICAMslySW+88QZ++OEHDB48GAsWLICNjQ2+++47REdH45dfftH4tLQZM2bg448/RlBQEGbOnInk5GR89dVXaN++vVh8BgD69u2L559/Hhs2bEBUVBQGDRoEpVKJU6dOoW/fvnjppZcAFH6/jxw5go8//hjOzs5o0aJFuWvS7OzssGzZMqxatQqDBg3CiBEjcPPmTXz55Zfo0qWL2gpNdOzYERMnTsSXX34JhUIBf39/HD16tNy9yYYNG4YdO3ZALpfDy8sLZ86cwZEjR9C0adNy7z1lyhRs2LABx48fxwcffKCWeImogdJKDUQionoWGRkpzJ49W2jevLkgk8kES0tLISAgQPjss8+E7OxssV9eXp6watUqoUWLFoKRkZHg5uYmLFu2TKWPIAhCQUGBsHTpUsHW1lYwMzMTgoKChFu3blVY+j0kJETl+qJy28ePHxfbEhMThaFDhwqWlpYCgCrLwKenpwuLFi0SnJ2dBSMjI6F169bCunXrVMptC0LNS78PHTq0wudbtmyZ4OHhIchkMsHW1lbw9/cXPvzwQyE3N1cQhOJy6uvWrStzPUqV087Pzxdefvllwc7OTpBIJGVKq2/evFno1KmTYGpqKlhaWgre3t7CkiVLhPv374t9CgoKhFWrVglOTk6Cqamp0KdPH+Hq1atlvg/lKRnrRx99JLi5uQnGxsZCz549hbCwMJW+VZV+L/L7778LhoaGwvjx41VKswcFBQlyuVwwMTERWrVqJUybNk24cOFCpfEJgiDcvn1bGDNmjGBtbS2YmJgIXbt2Ffbv36/Sp6LS7UWvb+vWrZU+R0XXC4IgfP/990LLli0FmUwmdOzYUTh06FCZ0u+CUPi9XLdundC2bVtBJpMJdnZ2wuDBg4WLFy+KfW7cuCH06tVLMDU1VSnNX7r0e5HPP/9caNu2rWBkZCQ4ODgI8+bNEx4/fqzSp6Kf7fJiLE9WVpawYMECoWnTpoK5ubkwfPhwITY2tszP6uPHj4Xp06cLtra2goWFhRAUFCTcuHGj0p+z9u3bCwYGBirbChBR4yMRBB1cnU1ERETUgPn5+cHGxgZHjx7VdihEpEVcs0VERESkRhcuXEBoaCimTJmi7VCISMs4skVERESkBlevXsXFixfx0Ucf4cGDB7hz5w5MTEy0HRYRaRFHtoiIiIjUYM+ePZg+fTry8vLwww8/MNEiIo5sERERERERaQJHtoiIiIiIiDSAyRYREREREZEGcFPjalIqlbh//z4sLS0hkUi0HQ4REREREWmJIAhIT0+Hs7NzpZvMM9mqpvv378PNzU3bYRARERERkY6IjY2Fq6trheeZbFWTpaUlgMIvqJWVlZajISIiIiIibUlLS4Obm5uYI1SEyVY1FU0dtLKyYrJFRERERERVLi9igQwiIiIiIiINYLJFRERERESkAUy2iIiIiIiINIBrtoiIiIiIqiAIAvLz81FQUKDtUKgeSKVSGBoa1nnLJyZbRERERESVyM3NRUJCAjIzM7UdCtUjMzMzODk5QSaT1foeTLaIiIiIiCqgVCoRHR0NqVQKZ2dnyGSyOo92kG4TBAG5ublISUlBdHQ0WrduXenGxZVhskVEREREVIHc3FwolUq4ubnBzMxM2+FQPTE1NYWRkRHu3buH3NxcmJiY1Oo+LJBBRERERFSF2o5sUMOlju85f2qIiIiIiIg0gMkWERERERGRBjDZIiIiIiLSI82bN8enn36q1nv26dMHCxcuVOs9GwMmW0REREREtTRt2jRIJJIyj1u3bmn8ubdt2wZra+sy7SEhIZgzZ45an+vXX3/FO++8o9Z7Vubu3bsqX09LS0u0b98e8+fPR1RUVL3FUVdMtoiIiIiI6mDQoEFISEhQebRo0UJr8djZ2am9cqKNjQ0sLS3Ves/qOHLkCBISEhAWFobVq1cjIiICvr6+OHr0aL3HUhtMtoiIiIiI6sDY2BiOjo4qj5kzZ2LUqFEq/RYuXIg+ffqIx3369MGCBQuwZMkS2NjYwNHREStXrlS5JjU1FXPnzoWDgwNMTEzQoUMH7N+/HydOnMD06dOhUCjE0Z+ia0tPI4yJicHIkSNhYWEBKysrjBs3DklJSeL5lStXomPHjtixYweaN28OuVyOCRMmID09XSXWktMImzdvjtWrV2PGjBmwtLREs2bNsHnzZpXYg4OD0bFjR5iYmKBz587Yu3cvJBIJQkNDq/21bdq0KRwdHdGyZUuMHDkSR44cQbdu3TBz5kwUFBQAAG7fvo2RI0fCwcEBFhYW6NKlC44cOSLe4+2330aHDh3K3Ltjx4546623qh1LbTDZIiIiIiLSku+++w7m5uY4d+4c1q5di7fffhuHDx8GULih8uDBg3H69Gl8//33uH79Ot5//31IpVL4+/vj008/hZWVlTiatnjx4jL3VyqVGDlyJB49eoR//vkHhw8fxp07dzB+/HiVfrdv38bevXuxf/9+7N+/H//88w/ef//9SmP/6KOP0LlzZ1y+fBkvvvgi5s2bh5s3bwIA0tLSMHz4cHh7e+PSpUt45513sHTp0jp/vQwMDPDKK6/g3r17uHjxIgAgIyMDQ4YMwdGjR3H58mUMGjQIw4cPR0xMDABgxowZiIiIQEhIiHify5cvIzw8HNOnT69zTJXhpsZERERERHWwf/9+WFhYiMeDBw+Gubl5ta718fHBihUrAACtW7fG559/jqNHj2LAgAE4cuQIzp8/j4iICHh6egIAWrZsKV4rl8shkUjg6OhY4f2PHj2KK1euIDo6Gm5ubgCA7du3o3379ggJCUGXLl0AFCZl27ZtE6cKPv/88zh69Cjee++9Cu89ZMgQvPjiiwCApUuX4pNPPsHx48fRpk0b7Nq1CxKJBF9//TVMTEzg5eWF+Ph4zJ49u1pfl8q0bdsWQOG6rq5du8LX1xe+vr7i+XfeeQe//fYb/vjjD7z00ktwdXVFUFAQtm7dKr7erVu3onfv3ipfT03gyBYRERER1YsxG4MR8P4xBLx/DGM2Bms7HLXp27cvQkNDxceGDRuqfa2Pj4/KsZOTE5KTkwEAoaGhcHV1FROt2oiIiICbm5uYaAGAl5cXrK2tERERIbY1b95cZU1WyTiqE3tR0ld0zc2bN+Hj4wMTExOxT9euXWv9OkoSBEF8TqBwZGvx4sVo164drK2tYWFhgYiICHFkCwBmz56NH374AdnZ2cjNzcWuXbswY8YMtcRTGY5sEREREVG9SFBkIz41S9thqJ25uTk8PDxU2gwMDMSkoEheXl6Za42MjFSOJRIJlEolAMDU1FTNkVassjjUeY06FCWJRUVIFi9ejMOHD+PDDz+Eh4cHTE1NMWbMGOTm5orXDB8+HMbGxvjtt98gk8mQl5eHMWPGaDxWJltERERERGpmZ2eHq1evqrSFhoaWSVAq4+Pjg7i4OERGRpY7uiWTycQiERVp164dYmNjERsbK45uXb9+HampqfDy8qp2LDXVpk0bfP/998jJyYGxsTEAqKyZqi2lUokNGzagRYsW8PPzAwCcPn0a06ZNwzPPPAOgcKTr7t27KtcZGhpi6tSp2Lp1K2QyGSZMmFAvySynERIRERERqVm/fv1w4cIFbN++HVFRUVixYkWZ5KsqvXv3Rq9evTB69GgcPnwY0dHR+Ouvv3Dw4EEAhVP/MjIycPToUTx48ACZmZll7hEYGAhvb29MnjwZly5dwvnz5zFlyhT07t0bnTt3VstrLc+kSZOgVCoxZ84cRERE4NChQ/jwww8BFE//q46HDx8iMTERd+7cwR9//IHAwECcP38e3377LaRSKYDCtW6//vorQkNDERYWJj53abNmzcKxY8dw8ODBeplCCDDZIiIiIiJSu6CgILz11ltYsmQJunTpgvT0dEyZMqXG9/nll1/QpUsXTJw4EV5eXliyZIk4muXv748XXngB48ePh52dHdauXVvmeolEgt9//x1NmjRBr169EBgYiJYtW+Knn36q82usjJWVFfbt24fQ0FB07NgR//vf/7B8+XIAUFnHVZXAwEA4OTnB29sbb7zxBtq1a4fw8HD07dtX7PPxxx+jSZMm8Pf3x/DhwxEUFISnnnqqzL1at24Nf39/tG3bFt26dav7i6wGiVB6MimVKy0tDXK5HAqFAlZWVtoOh4iIiKjBCXj/mLhmy8XaFKff6KfliKqWnZ2N6OhotGjRokZJApW1c+dOcW+w+lyPVkQQBLRu3RovvvgiXn311Sr7V/a9r25uwDVbRERERESkdtu3b0fLli3h4uKCsLAwLF26FOPGjdNKopWSkoIff/wRiYmJGt9bqyQmW0REREREpHaJiYlYvnw5EhMT4eTkhLFjx4r7dr3wwgv4/vvvy73uueeew1dffaXWWOzt7WFra4vNmzejSZMmar13ZZhsERERERGR2i1ZsgRLliwp99zbb7+NxYsXl3tOE0t2tLVyiskWERERERHVK3t7e9jb22s7DI1jNUIiIiIiIiINYLJFRERERESkAUy2iIiIiIiINIDJFhERERERkQYw2SIiIiIiItIAJltEREREREQawGSLiIiIiEiPCIKASzGP8cHBG/i/367gg4M3cCnmscb2mhIEAYGBgQgKCipz7ssvv4S1tTXi4uI08ty6jvtsERERERHpicikdCzeHYbwOIVK+8YTt+HjKseHY33h6WCp1ueUSCTYunUrvL29sWnTJsydOxcAEB0djSVLlmDjxo1wdXVV63M2FBzZIiIiIiLSA5FJ6RizMbhMolUkPE6BMRuDEZmUrvbndnNzw/r167F48WJER0dDEATMnDkTAwcOhJ+fHwYPHgwLCws4ODjg+eefx4MHD8Rr9+zZA29vb5iamqJp06YIDAzEkydP1B6jNjDZIiIiIiJq4ARBwOLdYUjLzq+0X1p2Pl7fHaaRKYVTp05F//79MWPGDHz++ee4evUqNm3ahH79+sHPzw8XLlzAwYMHkZSUhHHjxgEAEhISMHHiRMyYMQMRERE4ceIEnn32WY1NeaxvnEZIRERERNTAXY5NrXBEq7SwOAVCY1Ph16yJ2uPYvHkz2rdvj5MnT+KXX37Bpk2b4Ofnh9WrV4t9tmzZAjc3N0RGRiIjIwP5+fl49tln4e7uDgDw9vZWe1zawpEtIiIiIqIG7vD1pBr1/7uG/avL3t4ec+fORbt27TBq1CiEhYXh+PHjsLCwEB9t27YFANy+fRu+vr7o378/vL29MXbsWHz99dd4/PixRmLTBiZbREREREQNnCIrT6P9a8LQ0BCGhoUT6DIyMjB8+HCEhoaqPKKiotCrVy9IpVIcPnwYf/31F7y8vPDZZ5+hTZs2iI6O1lh89YnJFhERERFRAyc3NdJo/9p66qmncO3aNTRv3hweHh4qD3NzcwCF1QwDAgKwatUqXL58GTKZDL/99lu9xKdpTLaIiIiISOMEQUBuvlI8VmTlaXTvp8ZmgJdDjfoPrGH/2po/fz4ePXqEiRMnIiQkBLdv38ahQ4cwffp0FBQU4Ny5c1i9ejUuXLiAmJgY/Prrr0hJSUG7du3qJT5NY7JFRERERBoVmZSOkV+cRkpGjtiWkZOPZ78MxsgvTmukFHlj4+dmDR9XebX6+rrK0dHNWrMB/cfZ2RmnT59GQUEBBg4cCG9vbyxcuBDW1tYwMDCAlZUVTp48iSFDhsDT0xNvvvkmPvroIwwePLhe4tM0icCPE6olLS0NcrkcCoUCVlZW2g6HiIiIqEEo2vupspLkViaG2DPPX+2b7apDdnY2oqOj0aJFC5iYmGg7nEo19K+1rqnse1/d3IAjW0RERESkEbqw91Nj4ulgiT3z/Csc4fJ1lTPRqmfcZ4uIiIiINEJX9n5qTDwdLPH7/ACExqbi7+tJUGTlQW5qhIFeDujoZg2JRKLtEBsVJltEREREpBG12fuJyVbdSSQS+DVrwq+lDuA0QiIiIiLSCF3a+4lIG5hsEREREZFG6OreT0T1hckWEREREWmEru79RFRfmGwRERERkUbo6t5PRPWFyRYRERERaYREIsGHY31haFB5BTwrE0OsG+vLSnmkd5hsEREREZHGuFibwqCKd5xLBrXl3k+kl5hsEREREZHGHIlIQm5+5ZsV/xOZUk/RENUvJltEREREpDH7wxPKbS85Y/DYjWQkKrLrKaJGQBCA2BDgyEpg38LC/8aGFLZryLRp0yCRSPD++++rtO/du7dRTw9lskVEREREGpGWnYd/bhaPWpVcumUuMxT/v0Ap4KeQ2PoMTX8lRwBf9wW+DQT+/QS4uLXwv98GFrYnR2jsqU1MTPDBBx/g8ePHGnuOhkarydbJkycxfPhwODs7QyKRYO/evSrnizLkko9Bgwap9Hn06BEmT54MKysrWFtbY+bMmcjIyFDpEx4ejp49e8LExARubm5Yu3atpl8aERERUaN3+FoScguU4rGpkVT8f3NjqUrfn0JiUKDU3MhLo5AcAWwJAu5fLv/8/cuF5zWUcAUGBsLR0RFr1qypsM8vv/yC9u3bw9jYGM2bN8dHH32kkVh0hVaTrSdPnsDX1xdffPFFhX0GDRqEhIQE8fHDDz+onJ88eTKuXbuGw4cPY//+/Th58iTmzJkjnk9LS8PAgQPh7u6OixcvYt26dVi5ciU2b96ssddFRERERMD+8Psqx6ay4gTL0MAAXVvYiMf3Fdk4cTO53mLTO4IA7J0HZCsq75etAPa+qJEphVKpFKtXr8Znn32GuLi4MucvXryIcePGYcKECbhy5QpWrlyJt956C9u2bVN7LLrCsOoumjN48GAMHjy40j7GxsZwdHQs91xERAQOHjyIkJAQdO7cGQDw2WefYciQIfjwww/h7OyMnTt3Ijc3F1u2bIFMJkP79u0RGhqKjz/+WCUpIyIiIiL1Sc3MxamoB+KxrYUxjA1VP+ef3K0Zzkc/Eo93nYtB/3bc2LhW4i5UPKJV2v1LQPxFwLWz2sN45pln0LFjR6xYsQLffvutyrmPP/4Y/fv3x1tvvQUA8PT0xPXr17Fu3TpMmzZN7bHoAp1fs3XixAnY29ujTZs2mDdvHh4+fCieO3PmDKytrcVECygcvjQwMMC5c+fEPr169YJMJhP7BAUF4ebNm5XOJ83JyUFaWprKg4iIiIiq59C1ROSXmBY4xLvsh+eDOjiiiZmReHz8ZjLup2bVS3x65+afNet/Y79m4gDwwQcf4LvvvkNEhOp0xYiICAQEBKi0BQQEICoqCgUFBRqLR5t0OtkaNGgQtm/fjqNHj+KDDz7AP//8g8GDB4vfjMTERNjb26tcY2hoCBsbGyQmJop9HBxUPyEpOi7qU541a9ZALpeLDzc3N3W+NCIiIiK9VroK4TAf5zJ9jA2lGNPJVTxWCsCPLJRRO1mpmu1fA7169UJQUBCWLVumsedoKHQ62ZowYQJGjBgBb29vjBo1Cvv370dISAhOnDih8edetmwZFAqF+IiN5T98IiIioup4mJGD4NvFs5EcrUzQ2b1JuX0ndm2mcvxTSAzySxTVoGoytdZs/xp6//33sW/fPpw5c0Zsa9euHU6fPq3S7/Tp0/D09IRUKi19C72g08lWaS1btoStrS1u3boFAHB0dERysupCyvz8fDx69Ehc5+Xo6IikpCSVPkXHFa0FAwrXillZWak8iIiIiKhqB68lqlQWHOLtBAOD8vdaamlngR4tm4rHSWk5OHaDhTJqrM3QmvVvO0wzcfzH29sbkydPxoYNG8S21157DUePHsU777yDyMhIfPfdd/j888+xePFijcaiTQ0q2YqLi8PDhw/h5OQEAOjRowdSU1Nx8eJFsc+xY8egVCrRrVs3sc/JkyeRl5cn9jl8+DDatGmDJk3K/4SFiIiIiGpvf1ipKYS+TpX2n9RNdXRr1/kYtcek91w7A85+1evr/BTg0kmz8QB4++23oVQWj1I+9dRT+Pnnn/Hjjz+iQ4cOWL58Od5++229LY4BaDnZysjIQGhoKEJDQwEA0dHRCA0NRUxMDDIyMvD666/j7NmzuHv3Lo4ePYqRI0fCw8MDQUFBAAqHIgcNGoTZs2fj/PnzOH36NF566SVMmDABzs6F84InTZoEmUyGmTNn4tq1a/jpp5+wfv16vPrqq9p62URERER6Kzk9G+eii6cQulibws/NutJrgto7oql5cTGzfyJTEPsoU1Mh6ieJBBi1ETCRV97PRA6M+rKwvxpt27atzJ65zZs3R05ODoQSZeZHjx6Na9euITc3F/fu3dPrUS1Ay8nWhQsX4OfnBz+/wiz81VdfhZ+fH5YvXw6pVIrw8HCMGDECnp6emDlzJjp16oRTp07B2NhYvMfOnTvRtm1b9O/fH0OGDMHTTz+tsoeWXC7H33//jejoaHTq1AmvvfYali9fzrLvRERERBrw15VElNybeJiPEyRVvLGXGRpgTOfiQhmCAPzEQhk1Z98OmHGo4hEu56cKz9u3q9+4GjGt7rPVp08flUy3tEOHDlV5DxsbG+zatavSPj4+Pjh16lSN4yMiIiKimim9kXF5VQjLM7FLM2z65454/NOFWLwS2BpG0ga16kX77NsBs48X7qN1Y39h1UFT68I1Wi6d1D6iRZXTarJFRERERPojQZGFkLvF+5i6NzVDB5fqFRlrbmuOpz1s8e+two2QU9JzcDQiCYM6VL7ei8ohkRSu4dLApsVUM/yogIiIiIjU4s8ye2tVPYWwpNKFMnaeY6EMatiYbBERERGRWlRnI+PKDPBygK1F8dr8U1EPEPNQNwplVLb0hfSTOr7nTLaIiIiIqM5iH2UiNDZVPG5lZ462jpY1uoeR1ADjShTKAIAfQrQ7umVkZAQAyMzUjaSP6k/R97zoZ6A2uGaLiIiIiOrszytlR7VqMoWwyMSuzbDxn9soGlTYfSEWiwI9ITPUzhiBVCqFtbU1kpMLN1o2MzOr1euihkMQBGRmZiI5ORnW1taQSqW1vheTLSIiIiKqs9JVCIdXsZFxRdxszNCztR1ORqYAAB5k5OJIRBKGeGuvUIajoyMAiAkXNQ7W1tbi9762mGwRERERUZ3cffAEV+PTxOO2jpbwsC87hdBJblLu/5c2qWszMdkCgF3nYrSabEkkEjg5OcHe3h55eXlai4Pqj5GRUZ1GtIow2SIiIiKiOim7t1b5idGeef7Vul//dvawtzRGcnoOAODfWw9w98ETNLc1r1ugdSSVStXyBpwaDxbIICIiIqI6qWsVwtKMpAYY38VNpU3bhTKIaoPJFhERERHV2q3kdNxITBePO7hYqWUEanwXN5SsQ7HnQhxy85V1vi9RfWKyRURERES1ti9MvaNaRVybmKGPp514/PBJLg5dS1TLvYnqC5MtIiIiIqoVQRDKrNcaqsZCFpO6uasc7zrHqYTUsDDZIiIiIqJauZGYjtspT8Tjjm7WcLMxU9v9+7axg6NVcdXCM3ce4k5KhtruT6RpTLaIiIiIqFaqW4WwtgzLK5RxnqNb1HAw2SIiIiKiGiucQqi6XmuompMtAJjQ1Q0GJQtlXIxDdl6B2p+HSBOYbBERERFRjV2NT8O9h5nicZfmTeAkN1X78zjJTdGvrb14/Dgzj4UyqMFgskVERERENabJwhilTerWTOV4JwtlUAPBZIuIiIiIaqT0FEKJBBiiwWSrt6c9XKyLR83ORz/CreT0Sq4g0g1MtoiIiIioRi7HpiI+NUs87tbCBvYlqgaqm9RAUqZQxq5zsRp7PiJ1YbJFRERERDWyX0MbGVdmfBc3SEtUyvjlEgtlkO5jskVERERE1aZUCjhwpTjZkhpIMLiDo8af18HKBP1LFMpQZOWpxEGki5hsEREREVG1Xbj3GIlp2eKxf6umaGphXC/PXbpQxi4WyiAdx2SLiIiIiKpN0xsZV6ZXazu4NikulHHh3mNEJrFQBukuJltEREREVC0FSgEHrhTvcWVoIEFQe81PISxiYCDBxK4c3aKGg8kWEREREVXLuTsP8SAjRzzu2doW1mayeo1hbGdXGJYqlJGVy0IZpJuYbBERERFRtewLr/8qhKXZW5pggJeDeJyenV9maiORrmCyRURERERVyitQ4uDV4mRLJjXAgPYOlVyhOWUKZZznVELSTUy2iIiIiKhKwbcf4nFmnnjcu40drEyMtBJLQCtbNLMxE48vx6QiIiFNK7EQVYbJFhERERFVaX+Y9qoQlsZCGdRQMNkiIiIiokrl5itx6FpxFUITIwMEttPOFMIiYzu7wkhaXChj7+V4ZObmazEiorKYbBERERFRpf69lYK07OJEpl9be5gbG2oxIsDWwhgDS5SdT8/Jx74wFsog3cJki4iIiIgqtT9M+1UIyzOZUwlJxzHZIiIiIqIKZecV4O/rSeKxmUyKvm3stRhRsR6tmqKFrbl4HBanwNV4hRYjIlLFZIuIiIiIKvRPZAoycoqnEAa2c4CpTKrFiIpJJBJM7Oqm0sYy8KRLmGwRERERUYX2l9nIWHtVCMszppMbZNLit7S/X45XSQ6JtInJFhERERGVKyu3AEcjiqcQWhoboncbOy1GVJaNuQyDOhQXyniSW4A/Qlkog3QDky0iIiIiKtexG8nIzC0Qjwe0d4CxoW5MISxpUrdShTLO39NSJESqtFuzk4iIiIh01v5w1RGi4TpShbC0bi1s0MrOHLdTngAArsanITwuFT6u1ir9xmwMRoIiGwDgJDfBnnn+9R0qNTIc2SIiIiKiMjJy8nHsRrJ4LDc1QoCHrRYjqlhhoYyqy8AnKLIRn5qF+NQsMeki0iQmW0RERERUxtGIJOTkK8XjQe0dITPU3beOYzq5qsT3R9h9pGfnaTEiIiZbRERERFSOfaU3MvbVrSqEpVmbyTDUuzjGzNwC7GWhDNIyJltEREREpEKRlYeTkSnicVNzGXq0bKrFiKqnTKGMczEQBEFL0RAx2SIiIiKiUg5fT0JuQYkphB0cYSjV/beNnd2boLW9hXgckZCG0NhU7QVEjZ7u/6shIiIionpVugrhMB2tQliaRCIpd3SLSFuYbBERERGR6PGTXPwb9UA8trM0RtcWNlqMqGae9XOFcYlCGfvC70ORxUIZpB1MtoiIiIhIdOhaIvKVxeuchno7QWog0WJENSM3M1IZicvOU2Lv5XgtRkSNGZMtIiIiIhLtDy9VhdBHt6sQloeFMkhXMNkiIiIiIgDAg4wcBN8unkLoJDfBU82aaDGi2nmqmTXaOlqKxzeT0nEp5rEWI6LGiskWEREREQEA/rqaiBIzCDHU2wkGDWgKYZHyCmXsZKEM0gImW0REREQEANgfVqoKoW/DqEJYnlF+LjA1korHf4YncCoh1TsmW0RERESEpLRsnL/7SDx2szGFr6tcixHVjZWJEYb7Fq83y8lX4klugRYjosaIyRYRERER4cCVBAgqUwidIZE0vCmEJU3q5q5y/CQnX0uRUGPFZIuIiIiI9KIKYWm+rnJ4OVmJxyVL2hPVB60mWydPnsTw4cPh7Fz4ycnevXvFc3l5eVi6dCm8vb1hbm4OZ2dnTJkyBffvq84lbt68OSQSicrj/fffV+kTHh6Onj17wsTEBG5ubli7dm19vDwiIiKiBuF+ahYu3iuu1te8qRnaO1tVckXDUF6hDKL6pNVk68mTJ/D19cUXX3xR5lxmZiYuXbqEt956C5cuXcKvv/6KmzdvYsSIEWX6vv3220hISBAfL7/8snguLS0NAwcOhLu7Oy5evIh169Zh5cqV2Lx5s0ZfGxEREZGuGbMxGAHvH0PA+8cwZmOw2P5nmVGthj+FsMjIjs4wk0nLtCuy8nAp5jGLZpBGGWrzyQcPHozBgweXe04ul+Pw4cMqbZ9//jm6du2KmJgYNGtW/CmFpaUlHB0dy73Pzp07kZubiy1btkAmk6F9+/YIDQ3Fxx9/jDlz5lQYW05ODnJycsTjtLS0mrw0IiIiIp2ToMhGfGpWmfb94aWrEDb8KYRFLE2M0MfTDgeuJqq0Z+Tk49kvg+HjKseHY33h6WBZwR2Iaq9BrdlSKBSQSCSwtrZWaX///ffRtGlT+Pn5Yd26dcjPL178eObMGfTq1QsymUxsCwoKws2bN/H4ccWb261ZswZyuVx8uLm5qf31EBEREWlbzMNMhMUpxGMPewu00aPEIzIpHf9EpVR4PjxOgTEbgxGZlF6PUVFj0WCSrezsbCxduhQTJ06ElVXxHOIFCxbgxx9/xPHjxzF37lysXr0aS5YsEc8nJibCwcFB5V5Fx4mJqp9wlLRs2TIoFArxERsbq+ZXRERERKR9+6+UGtXycdKbKYSCIGDx7jA8yam85Htadj5e3x3GKYWkdlqdRlhdeXl5GDduHARBwMaNG1XOvfrqq+L/+/j4QCaTYe7cuVizZg2MjY1r/ZzGxsZ1up6IiIioIdgfVna9lr64HJuK8BKjdpUJi1MgNDYVfs2aaDgqakx0fmSrKNG6d+8eDh8+rDKqVZ5u3bohPz8fd+/eBQA4OjoiKSlJpU/RcUXrvIiIiIgagzspGbieULwuva2jJTzsLbQYkXodvp5UdacS/q5hf6Kq6HSyVZRoRUVF4ciRI2jatGmV14SGhsLAwAD29vYAgB49euDkyZPIy8sT+xw+fBht2rRBkyb85IKIiIgar9J7aw331Z9RLaCw4qAm+xNVRavTCDMyMnDr1i3xODo6GqGhobCxsYGTkxPGjBmDS5cuYf/+/SgoKBDXWNnY2EAmk+HMmTM4d+4c+vbtC0tLS5w5cwaLFi3Cc889JyZSkyZNwqpVqzBz5kwsXboUV69exfr16/HJJ59o5TUTERER6YoyVQj1YCPjkuSmRhrtT1QVrSZbFy5cQN++fcXjovVXU6dOxcqVK/HHH38AADp27Khy3fHjx9GnTx8YGxvjxx9/xMqVK5GTk4MWLVpg0aJFKuu45HI5/v77b8yfPx+dOnWCra0tli9fXmnZdyIiIiJ9l69UIjKpuAy8t4sc7k3NtRiR+g3wcsDGE7er3X+gl0PVnYhqQKvJVp8+fSqt+lJVRZinnnoKZ8+erfJ5fHx8cOrUqRrHR0RERKSvMnNVK/Tp26gWAPi5WcPHVV7tIhlJadkajogaG51es0VEREREmpFVKtkaqofJlkQiwYdjfWFlUr3xhZd/uIyjESySQerDZIuIiIioEcpXFs8g8mtmDdcmZlqMRnM8HSyxZ54/fFzl5Z43khbvKZZXIGDe95dw4mZyfYVHeo7JFhEREVEjp097a5XH08ESv88PgJ1F8R6qFsaG+O1Ffxxe1AuOViZie26BEnN2XMSpqBRthEp6hskWERERUSMmkQBDvfVvCmFpEokEMsPit75yUyP4NWuC5rYW+GFOd9hbFidiuflKzPruAoJvPdBGqKRHmGwRERERNWJd3G3gKDepuqMea2Frjl2zu8O2xMhXTr4SM7+7gHN3HmoxMmromGwRERERNQKCICA3X1mmfaiPoxai0T0e9hb4YXY3NDWXiW1ZeQWYvi0EF+4+0mJk1JAx2SIiIiLSc5FJ6Rj5xWmkZOSUOfdjSBwik9K1EJXuae1giZ2zu6GJWfHmxpm5BZi2NQSXYh6r5TnGbAxGwPvHEPD+MYzZGKyWe5LuYrJFREREpMcik9IxZmNwhXtNRSSkYczGYCZc/2nraIXvZ3WD3LQ44crIycfUb88jPC61zvdPUGQjPjUL8alZSFBwXy99x2SLiIiISE8JgoDFu8OQlp1fab+07Hy8vjsMgiBU2q+xaO8sx/czu8GyxP5c6Tn5eO6bc7gaX70NkokAJltEREREeutybGqFI1qlhcUpEBqbqtmAGhBvVzl2zOwGS+PihCstOx/PfXsO1++naTEyakiYbBERERHpqcPXk2rU/+8a9td3Hd2ssW1GV5jLpGJbamYenvv2HG4mctolVY3JFhEREZGeUmTlabR/Y9DJvQm2Tu8KU6PihOvRk1xM/uYsbiUz4aLKMdkiIiIi0lMlizxoon9j0bWFDbZM6wITo+K3zg8ycjHx63O4k5KhxchI1zHZIiIiItJTA7wcatR/YA37NyY9WjXFN1O6wNiw+O1zSnoOJn59FncfPNFiZKTLmGwRERER6amOrnKV9UaV8XWVo6ObtWYDauCebm2LzVM6QyYtfgudlJaDSV+fReyjTC1GRrqKyRYRERGRntoXnoAnuQVV9rMyMcS6sb6QSCT1EFXD1tvTDpue7wQjafHX6r4iGxM2n0XcYyZcpIrJFhEREZEeSs/Ow3t/RlTZz9dVjj3z/OHpYFkPUemHvm3t8eXkTjA0KE644lOzMOnrc0hQZGkxMtI1hlV3ISIiIqKG5rNjt5CcniMet3O0xIOMXKRkFLZZGBtix8yu6OhmzRGtWhjg5YDPJvrhpR8uo0BZuBl0zKNMTNx8Fj/N7QEHKxMtR1i+MRuDkaDIBgA4yU2wZ56/liPSbxzZIiIiItIzUUnp2PJvtErbO6M6QFaiuIPc1Ah+zZow0aqDwd5O+HR8R5QY4MLdh5mY+PVZJKdnay+wSiQoshGfmoX41Cwx6SLNYbJFREREpEcEQcDKfdeQ/99oCwA8+5QLOje30WJUusFJbgIXa1O4WJvCSa6ekafhvs74pFTCdSflCSZ/fQ4PMnIqvpAaBU4jJCIiItIjf11NxOlbD8VjS2NDvDG4rRYj0h2amjI3sqML8gsELN4TBuG/HDcqOQPPfXMOu2Z3h425TCPPS7qPyRYRUT3gHHkiqg+Zufl4d/91lbaFAzxhb6mb64f0yehOrihQCljyS7jYdiMx/b+EqxuszZhwNUacRkhEVA84R56I6sMXx2/hfonfMZ4OFpjSw12LETUu47q44b1nOqi0XU9Iw/PfnociK09LUZE2MdkiIiIi0gPRD57g65OqRTFWjegAIynf7tWnyd3c8fbI9iptV+IVmLLlPBRZucjNV4rtiqw8XIp5DEEQSt+G9AT/9RERERE1cIIgYOUf15BbUPxGfrivM3q0aqrFqBqvKT2a461hXiptYbGp6LHmmFh6HwAycvLx7JfBGPnFaUQmpdd3mFQPmGwRERERNXCHryfhn8gU8dhMJsX/DWFRDG2a+XSLMt+DzNyCcvuGxykwZmMwEy49xGSLiIiIqAHLzivA26WKYizo3xpOclMtRURF5vRqhcUDPavVNy07H6/vDuOUQj3DZIuIiIioAdt44jbiHmeJxy3tzDEjoIUWI6KS/D1sq903LE6B0NhUzQVD9Y7JFhEREVEDFfMwExv/ua3StnJ4e8gM+RZPVxy+nlSj/gevJmooEtIG7rNFRERE1EC9vf+6SnW7Qe0d0cvTTosRUWk1Lfm+NfguUtJz0L+dA3p52sLSxEhDkVF9YLJFRERE1AAdv5GMIxHFoyYmRgZ4c1g7LUZE5ZGb1ixZys1X4tfL8fj1cjyMpBJ0b9kUge0c0L+dPVybmGkoStIUJltEREREDUxOfgFW7bum0ja/jwffjOugAV4O2HjidtUdy5FXIOBU1AOcinqAFX9cQ1tHSwzwckD/dg7wcZHDwECi5mhJ3ZhsERERETUw35yKxt2HmeKxe1MzzO7VssrrnOQm5f4/aY6fmzV8XOUIj1NU2dfKxBC5+Upkl5gaWtKNxHTcSEzHZ8duwc7SGIHt7NG/rQMCPGxhKpOqO3RSAyZbRERERA1IfGoWPjsWpdK2YrgXTIyqfrO9Z56/psKiCkgkEnw41hdjNgYjLTu/wn5WJobYM88fzWzMcOb2QxyJSMKRiCQkpeWU2z8lPQc/nI/FD+djYWJkgKc9bBHYzgH92tnD3rL8RFoQBJU1foqsPFyKeQw/N2tIJBwl04Ral6qZMWMG0tPLbrz25MkTzJgxo05BEREREVH53vvzOrLzit8w929rj35tHbQYEVXF08ESe+b5w8dVXu55X1c59szzh6eDJUyMpOjb1h7vPeONs8v6Y//LT+OV/q3RwcWqwvtn5ylxJCIZb/x6BV3fO4qRX5zG58eiEJGQJu7bFZmUjpFfnEZKRnHylpGTj2e/DMbIL05zQ2UNkQi13DlNKpUiISEB9vb2Ku0PHjyAo6Mj8vMrztwborS0NMjlcigUClhZVfzDTkRUnoD3jyE+tXAfHBdrU5x+o5+WIyKihujfqAd47ttz4rHM0ACHF/WCe1NzLUZF1SUIArq+d1RMeCyMDbFjZld0rObIUoIiC0cjCgujBN9+qDJKVREXa1N0crfGkYhkZOYWVNivaGTN08Gy+i+oEatublDjaYRpaYUZsiAISE9Ph4lJ8TBlQUEBDhw4UCYBIyIiIqK6yc1XYsUfV1XaXujVkolWAyKRSFT2QJObGsGvWZNqX+8kN8Vz3d3xXHd3PMnJx6moBzgakYRjN5Lx8EluudfEp2aJH/ZVJi07H6/vDsPe+QGcUqhGNU62rK0LM2+JRAJPT88y5yUSCVatWqWW4IiI9AHnyBOROmwLjsbtlCfisYu1Keb18dBiRKRN5saGGNTBEYM6OKJAKSA09jGORCTjyPUkRCVn1OqeYXEKhMam1igBpMrVONk6fvw4BEFAv3798Msvv8DGxkY8J5PJ4O7uDmdnZ7UGSUTUUEUmpWPx7rBy58j7uMrx4VhfTtkgoiolpWVj/RHVohhvDfNiBToCAEgNJOjkboNO7jZYOqgt7j18giMRyTgakYQztx+iJmuG/r6exGRLjWqcbPXu3RsAEB0dDTc3NxgY1LrGBhGRXotMSq+0+lR4nAJjNgZzjjwRVWn1gQg8KbHeppenHYLasygGlc+9qTlmPt0CM59ugcW7w7DnYly1r1Vk5Wkwssan1qXf3d3dkZqaivPnzyM5ORlKpeoCvSlTptQ5OCKihkoQBCzeHVZpmV+Ac+SJqGpn7zzE76H3xWMjqQQrh3vxdwZVi52lcY36y02NNBRJ41TrZGvfvn2YPHkyMjIyYGVlpfIPXiKRMNkiokbtcmxqtTawBDhHnogqll+gxIrfr6m0zerZEi3tLLQUETU0A7wcsPHE7Wr379bCpupOVG21ngP42muvYcaMGcjIyEBqaioeP34sPh49eqTOGImIGpzD15Nq1P/vGvYnosZhx9l7uFli/yNHKxO81JdFMaj6/NysK9zfqzwrfr+Kuw+eVN2RqqXWyVZ8fDwWLFgAMzMzdcZDRKQXajrnnXPkiai0lPQcfPx3pErb/4a2g7lxrScmUSMkkUjw4VhfWJlU7+fm3qMsPLsxGJdiHms4ssah1slWUFAQLly4oM5YiIj0Rk3nvHOOPBGV9sHBG0jPKV732aNlUwzzcdJiRNRQeTpYYs88/wpHuJytTVSOHz3JxaSvz+LQtcT6CE+v1fqjkaFDh+L111/H9evX4e3tDSMj1TcKI0aMqHNwREQNVU3nyA/0YlUxIip28d5jlQpyhgYSrBrZnkUxqNY8HSzx+/wAdH3vqLgdiYWxIXbM7IqObtY4dC0Jr/x4GTn/7QuZnafEC99fxIphXpgW0EKboTdotU62Zs+eDQB4++23y5yTSCQoKCgo005E1FgUzZGvTpEMX1c5OrpZaz4oImoQCpQClv9+VaVtmn9zbhFBdSaRSCAzLJ7YJjc1EoszDergiB/mdMes7y7g0ZNcAIAgACv3XUd8ahaWDW4HAwMm+zVV62SrdKl3IiIqVjRHfuTnp5GVV/GHT1Ymhlg31pefVhM1AmM2BiNBkQ0AcJKbYM88/3L77Tofg2v308RjO0tjvBLYul5ipMbtqWZN8Os8f0zbeh53H2aK7V+fisZ9RTY+GusLE6O6baRd3X8H+oI7EhMRaYingyW6tKi4nLuhgQQ/ze3BT6uJGokERTbiU7MQn5olvtks7dGTXHx46KZK2/8NaQtLE67rpPrR3NYcv8zzh18za5X2P8MT8Py355CamVun+1fn34E+qfXIVnnTB0tavnx5bW9NRKQXcvOVuHQvtcLz+UoBaaxCSEQlrDt0Q6U6aZfmTTCqo4sWI6LGqKmFMXbN6o5XfryssjVJyN3HeHZjML6b3hVuNqxIXh21TrZ+++03leO8vDxER0fD0NAQrVq1YrJFRI3e+ehHyChRSaw8f15JQLeWTespIiLSZWGxqfgxJFY8NpAAq0Z04DRj0gpTmRQbn+uEd/Zfx7bgu2L7nZQneObL09gyrQt8XK21Fl9DUetk6/Lly2Xa0tLSMG3aNDzzzDN1CoqISB8ciah6o+K/riZixfD2kHLRMVGjplQKWP7HNQhCcdvz3d3h5WylvaBII5zkJuX+vy6SGkiwYrgXXJuY4t0/I8T2Bxm5GL/pLD6f5If+7VhNtzJqXbNlZWWFVatW4a233qpW/5MnT2L48OFwdnaGRCLB3r17Vc4LgoDly5fDyckJpqamCAwMRFRUlEqfR48eYfLkybCysoK1tTVmzpyJjIwMlT7h4eHo2bMnTExM4ObmhrVr19bpdRIRVUUQhAqTLeMSlaBS0nMQcvdRfYVFRDpq98VYhMWmisdNzWV4dUAb7QVEGrNnnj9Ov9EPp9/o1yCKQ0gkEszq2RJfTHpKpZJhVl4BZm+/gJ3n7mkxOt2n9gIZCoUCCkXVpY4B4MmTJ/D19cUXX3xR7vm1a9diw4YN+Oqrr3Du3DmYm5sjKCgI2dnFi+kmT56Ma9eu4fDhw9i/fz9OnjyJOXPmiOfT0tIwcOBAuLu74+LFi1i3bh1WrlyJzZs31+2FEhFVIjIpA3GPs8Tjkn+gzGSqlZz+DE+ot7iISPcoMvPwwUHVohhLB7WF3IxFMUh3DPVxws5Z3WBd4udSKQD/++0qPjh4A0qlUMnVjVetpxFu2LBB5VgQBCQkJGDHjh0YPHhwte4xePDgCvsKgoBPP/0Ub775JkaOHAkA2L59OxwcHLB3715MmDABEREROHjwIEJCQtC5c2cAwGeffYYhQ4bgww8/hLOzM3bu3Inc3Fxs2bIFMpkM7du3R2hoKD7++GOVpKy0nJwc5OTkiMdpaWkV9iUiKq30qJapkRS5/20UaWokRYY0H3kFhX+Y/rqaiJUjOJWQqLH66PBNcV8jAOjoZo0xnVy1GBFR+bo0t8Ev/5WGj31U/IHixhO3cT81C2vH+MDYsG6l4fVNrUe2PvnkE5XHhg0bcOLECUydOhWbNm2qc2DR0dFITExEYGCg2CaXy9GtWzecOXMGAHDmzBlYW1uLiRYABAYGwsDAAOfOnRP79OrVCzKZTOwTFBSEmzdv4vHjxxU+/5o1ayCXy8WHm5tbnV8TETUepZMtE6PiX7cSiQRPe9iKxw8ycnA+mlMJiRqja/cV+P5s8TQsiQR4e2R7bh5LOquVnQV+nRcAH1e5Svvvofcxdct5lWqaVIdkKzo6WuVx+/ZtnD17FqtXr4alZd33jElMTAQAODioLrpzcHAQzyUmJsLe3l7lvKGhIWxsbFT6lHePks9RnmXLlolTIhUKBWJjYyvsS0RUUkp6DkJLrL1oZWcOQwPVX7dDfZxVjv+8cr8+QiMiHSIIAlb8fg0lZ19N6NKMFd5I59lZGuPHOd3Rv63q+/Czdx5hzMZgxKdmVXBl46OWNVtxcXGIi4tTx610hrGxMaysrFQeRETVcfxGskpFscByKjUN8HKAkbT4k+uDVxNRwPnuRI3Kb5fjceFe8SwbazMjLAliUQxqGMxkhtj0fCdM7tZMpT0qOQPPfHEa1+5Xr4aDvqt1sqVUKvH2229DLpfD3d0d7u7usLa2xjvvvAOlUlnnwBwdHQEASUmqU3GSkpLEc46OjkhOTlY5n5+fj0ePHqn0Ke8eJZ+DiEidSk8hDPQqm2zJTY3Qs7WdePwgIxfnoh9qPDYi0g2CIGD1gRsqbYsHtkETc1kFVxDpHkOpAd4d1QFLBql+SJCcnoNxX53BP5EpWopMd9Q62frf//6Hzz//HO+//z4uX76My5cvY/Xq1fjss8+qXfq9Mi1atICjoyOOHj0qtqWlpeHcuXPo0aMHAKBHjx5ITU3FxYsXxT7Hjh2DUqlEt27dxD4nT55EXl7x/NHDhw+jTZs2aNKkSZ3jJCIqKTuvAKeiHojHTcyM8FSz8n/XDPV2UjlmVUIi/SUIglgkBwBSMnLwIKO4EFcHFytM7NqsvEuJ1MpJbgIXa1O4WJuqZZ8viUSCF/t4YP2EjiozNp7kFmDGthD8FBJT5+doyGpdjfC7777DN998gxEjRohtPj4+cHFxwYsvvoj33nuvyntkZGTg1q1b4nF0dDRCQ0NhY2ODZs2aYeHChXj33XfRunVrtGjRAm+99RacnZ0xatQoAEC7du0waNAgzJ49G1999RXy8vLw0ksvYcKECXB2LlwPMWnSJKxatQozZ87E0qVLcfXqVaxfvx6ffPJJbV86EVGFztx+iKy8AvG4bxv7CqsMBno5QCY1QG5B4Ruwg1cTsWpEexhK1b4rBxFpUWRSOhbvDkNKieSqqBppkVUjOrAiKdULTe3tNbKjC+wtTTBnxwWkZ+cDAAqUApb+cgXxqdlYFNgaEknj+xmv9V/0R48eoW3btmXa27Zti0ePqldV68KFC/Dz84Ofnx8A4NVXX4Wfnx+WL18OAFiyZAlefvllzJkzB126dEFGRgYOHjwIE5PiLHznzp1o27Yt+vfvjyFDhuDpp59W2UNLLpfj77//RnR0NDp16oTXXnsNy5cvr7TsOxFRbVVnCmERuakRenkWVyV8+CQX51iVkEivRCalY8zGYITHVbx+xUgqgaVJrT//JtIZPVo1xS/z/OFcasRsw9EoLN4djpy8ApURXkVWHi7FPIYg6O+aZYlQy1fXrVs3dOvWrcx+Wy+//DJCQkJw9uxZtQSoK9LS0iCXy6FQKFgsg4jKJQgCeqw5hsS0wo3XjaQSXHprACxNjBDw/jGxOpOLtSlOv9EPAPDrpTi8+nOYeI9J3Zph9TPe9R88EamdIAgY+cXpShOtIr6ucuydH9AoP/kn/ZOUlo3pW0NwPUF1n1oLY0Nk5OSX6e/jKseHY33h6VD3iub1pbq5Qa1HttauXYstW7bAy8sLM2fOxMyZM+Hl5YVt27Zh3bp1tb0tEVGDde1+mphoAUD3lk1haWJU6TVFUwmLHLyaiPyCuhcZIiLtuxybWq1ECwDC4hQqW0YQNWQOVib4+YUe6OVpp9JeXqIFAOFxCozZGIzIpPT6CK9e1TrZ6t27NyIjI/HMM88gNTUVqampePbZZ3Hz5k307NlTnTESETUIZaYQlij5XtGCZCsTI5U/Ro+e5OLsHU4lJNIHh68nVd2phL9r2J9Il1kYG+LbqZ0xrpNrtfqnZefj9d1hejelsE4ThJ2dnatVCIOIqDE4GqG6FUX/dsWbPVa2IHmYj5NKovbnlQQ83dq2wv5E1DAosvKq7lSH/kS6zkhqgAld3fDzxertx1s0wutXQRXfhqjGI1tRUVGYOHEi0tLSypxTKBSYNGkS7ty5o5bgiIgaikRFNq7EF08XautoCdcmZtW6tn87e8gMS04lTOBUQiI9IK9h0Qu5aeXTjokaosOlPoisir6N8NY42Vq3bh3c3NzKXQgml8vh5ubGNVtE1OgcvVHxFMKqWJoYoXeJqYSPM/Nw5g43OCZqyLLzChCRULP1JwMrqV5K1FA19hHeGidb//zzD8aOHVvh+XHjxuHYsWN1CoqIqKE5UuqTuJJTCKtjmA83OCbSF0lp2Ri/+SxORKZU+xpfVzk6ullrLigiLanpiK2+jfDWONmKiYmBvX3FbyJsbW0RGxtbp6CIiBqSzNx8nL5dPBJla2EMX1frGt2jfzsHlamEh64lIo9TCYkanNDYVAz/7F+E1aCyoJWJIdaN9WXZd9JLA2o4YqtvI7w1Trbkcjlu375d4flbt25xHyoialT+jXqgsklj/7b2MDCo2ZsmC2ND9Ck9lfA2pxISNSS/XY7DuE1nkJyeo9I+wtcJ3i7ycq/xdZVjzzz/BrW/EFFN+LlZw8e1/J//0vRxhLfGyVavXr3w2WefVXh+w4YNLP1ORI1K6ZLvNZ1CWGQopxISNUgFSgFrDkRg0U9hKh+8GEklWPOsNzZMfAp/vBQAOwtj8ZyFsSF+e9Efe+cHMNEivSaRSPDhWF9YVVEwxsTIQC9HeGucbC1btgx//fUXxowZg/Pnz0OhUEChUODcuXMYPXo0Dh06hGXLlmkiViIinaNUCjh2o3hdhrGhQa3Ltvdv5wDjklMJr3MqIZGuS8vOw6zvQrDppGolZhtzGXbO6o6JXZsBKHzDWXKqsNzUCH7NmujdG0ui8ng6WGLPPP9KR7isTY3Qwta8HqOqHzVOtvz8/LBnzx6cPHkSPXr0gI2NDWxsbODv749Tp07h559/xlNPPaWJWImIdE5YXCoeZBRPGQrwsIWZrHZbGFoYG6JPm+KphKmZeQjmVEIinXUnJQOjvjiN4zdVC2G0c7LCHy8FoGsLGy1FRqR7PB0s8ft81RHekjPuE9NysPdyvBYi06xavSMYNmwY7t27h4MHD+LWrVsQBAGenp4YOHAgzMyqt68MEZE+UNcUwiJDfZxx6FqJDY7D76uUhSci3XAyMgUv7bqEtOx8lfbBHRzx0TjfWn/oQqTPSo/wNjGT4eGTXPH4i+O38IyfCwylNR4P0lm1/k1gamqKZ555psp+3t7eOHDgANzc3Gr7VEREOutoqc0a+7etWxWl/m3tYWxogJz/1n0cupaE955RwkiP/vAQacuYjcFIUGQDAJzkJtgzz7/G9xAEAd/+G43VByKgFFTPLQr0xMv9PGpcIIeosTIxkqKtoyVuJBbuSXf3YSb2hd/HM36uWo5MfTT+1/vu3bvIy9OvzcmIiAAg9lGm+AcCALxd5HCUm9TpnubGhujXtnh0TJGVh9O3HtTpnkRUKEGRjfjULMSnZolJV03k5Bfg9T3hePdP1UTLTCbFV891wiuBrZloEdXQgv6tVY4/O3YLBaU/yWjA+FEpEVEtHVXzFMIiQ7xZlZBI1ySnZWPC5rPYczFOpd21iSl+meePQR0ctRQZUcM2qL0jWttbiMd3Up7gzyv683ePyRYRUS0dvaE6hTCwnXo2YuzX1h4mRqobHJcsJ01E9Ss8LhUjPj+NyzGpKu3dWtjgj5eeRjsn7i9KVFsGBhK8XGp06/NjUVDqyegWky0iolpIz87D2TvFlQKd5CZo76yeN1ylpxKmZedzKiGRlvweGo+xX51BYprqtMPJ3Zrh+1ndYGMu01JkRPpjqLcTWtoVl32PTMrAoWuJWoxIfZhsERHVwsnIB8grKP7UrX87e7Xul1NmKqEeTakgaggKlAI+OHgDr/wYKhasAQBDAwneGdUB7z3jzcI1RGoiNZDg5X4eKm3rj+rH6BZ/SxAR1ULZ9VrqmUJYhFMJibQnPTsPc7ZfwMYTt1Xam5gZYcfMbni+u3ut7uskN4GLtSlcrE3hVMdiOkT6ZriPM9ybFm8hdSMxvcz2Kg2RWjaByM7OholJ+b80Nm3aBAcH9b4JISLSpvwCJY7dLF6vZSaTokfLpmp9DjOZIfq3dRBHtNKz8/HvrRT0q2NpeSKq3N0HTzBr+wXcSs5QaW/raImvp3SGm03t9xOtTal5osbCUGqA+X09sGRPuNi24VgUBng5qHXmSH2r9ciWUqnEO++8AxcXF1hYWODOnTsAgLfeegvffvut2G/SpEkwNzev6DZERA3OpZhUpGYWb2nRs7UtTIykan+eoT6qUwn3syohkUb9G/UAI784XSbRCmrvgF/m+dcp0SKiqj3j5wLXJqbi8dX4NBy/mVzJFbqv1snWu+++i23btmHt2rWQyYoXh3bo0AHffPONWoIjItJFmp5CWKRvG3uYlkjiDl9PQk5+gUaei6gxEwQBW09HY+rW81Bkqe4NuqB/a2yc3AnmxmqZDERElTD6b3SrpPVHb0EQGu7arVonW9u3b8fmzZsxefJkSKXFbwZ8fX1x48YNtQRHRKSLDpdItiQSqFQOVCdTmRT9SuzdlZ6dj3+jWJWQqDYEQVBZ96jIysOlmMfIzsvHG79cwap911U2UjU1kuLLyU/h1QGe3KiYSI2qWrs4+ilXOJdoD4tNxckG/Lev1h/TxMfHw8PDo0y7UqlEXl5eOVcQETV80Q+e4E7KE/HYz80athbGGnu+Yd5OKpsa/xmeoLGRNCJ9FZmUjsW7w5CSkSO2ZeTk49kvg2EmkyIzV3XE2MXaFJundEJ7Z3l9h0qk96pauygzNMC8vh54a+9VsW39kUj0am3bINdu1Xpky8vLC6dOnSrTvmfPHvj5+dUpKCIiXVVfUwiL9OFUQqI6iUxKx5iNwQiPU5R7vnSi1aV5E/z+UgATLSItGtfZFY5WxaNbl2JSEXz7YSVX6K5aj2wtX74cU6dORXx8PJRKJX799VfcvHkT27dvx/79+9UZIxGRzjh8XTXZCtRwsmUqk6J/O3uxOEZ6Tj5ORT5AoBdHt4iqIggCFu8OQ1p2frX6j+/sindGeUNmyJ1xiLTJ2FCKF3q3xMp918W29UejEOBhq8WoaqfWv01GjhyJffv24ciRIzA3N8fy5csRERGBffv2YcCAAeqMkYhIJygy83Dh3mPx2M3GFJ4OFhp/3mE+3OCYqDYux6ZWOKJVnvFdmjHRItIRE7o2g51l8TT989GPcPZOwxvdqvVvlLi4OPTs2ROHDx9GcnIyMjMz8e+//2LgwIE4e/asOmMkItIJJyKTVRbQ929bP3t/9GljDzOZ6lTC7DxOJSSqSumR6Cr768EGqkT6wsRIirm9Wqq0bTgapaVoaq/WydbAgQPx6NGjMu2nT5/GoEGD6hQUEZEuqu8phEVMjKQqa8MycvJxqgFXZiKqL6XLuKu7PxFp1uRu7rC1KN5iKvj2Q4TcLZt/6LJaJ1vdu3fHwIEDkZ6eLradPHkSQ4YMwYoVK9QSHBGRrsjNV+KfyBTx2NLYEF1b2NTb8w/1LjWVMPx+vT03UUOkyMrDtfjqTyEEALmpkYaiIaLaMJVJMbtnwx7dqnWy9c0336BZs2YYPnw4cnJycPz4cQwdOhRvv/02Fi1apM4YiYi0LuTuI6SXWGTfq41dva7t6NPGDuYlphIeiUjmVEKicuQXKLHj7D30/fAEwmqwXgsABrLwDJHOea67O5qYFX8QcirqAS7HPK7kCt1S63cKBgYG+PHHH2FkZIR+/fphxIgRWLNmDV555RV1xkdEpBOOlFrLMaCe97oyMZKqVCDMyMnHyRIjbUQNwZiNwQh4/xgC3j+GMRuD1X7/k5EpGLLhFN7aexWPnuTW6FpfVzk6ulmrPSYiqhtzY0PMKjW69dmxW1qKpuZqVPo9PDy8TNvKlSsxceJEPPfcc+jVq5fYx8fHRz0REhFpmSAIKsmW1ECCPm3s6j2OId5O+D20ePrgn1cSMLC9Y73HQVRbCYpsxKdmqf2+t5Iz8N6f13H8ZvkfQBhJJcgrEMo9BwBWJoZYN9a3QW6YStQYTOnhjs0n74jrKo/dSMaVOAW8XXV/P7waJVsdO3aERCKBIBT/wio63rRpEzZv3gxBECCRSFBQwOktRKQfopIzEPuo+A1iJ/cmsDaTVXKFZvT2LJxK+OS/TViP/FeV0KTEpsdEjcnjJ7lYfzQKO87eU6kUWqSTexO8NcwLZjIpFu8OK7cMvK+rHOvG+sLTwbI+QiaiWrA0McKMgBb45Eik2LbhWBS+ntJZi1FVT42SrejoaE3FQUSks7Q9hbCIiZEUA7wcsPe/0a0nuQU4cTMFgzpwdIsal7wCJXacuYf1R6PKrSDoYm2KNwa3xTAfJ3G06vf5Aej63lGkZOQAACyMDbFjZld0dLPmiBZRAzAtoDm+OXUH6TmF66cPX0/CtfsKtHfW7dGtGiVb7u7umoqDiEhnHY1IVjnu385eS5EUTiXcW2Iq4YErCUy2qNEQBAHHbiTjvQMRuJPypMx5c5kUL/b1wMynW5QZ8ZVIJCpFbeSmRvBr1kTjMROReshNjTA9oDk2lFiv9fmxW9j4XCctRlW1GiVbf/zxBwYPHgwjIyP88ccflfYdMWJEnQIjItIFDzJycKlE1aOWtuZoaWehtXh6edrBwtgQGf99snckglMJqXG4mZiOd/+8Xu4ecxIJMLaTKxYPbAN7KxMtREdE9WHG0y3w7b/R4nT6v64m4mZiOto46u404BolW6NGjUJiYiLs7e0xatSoCvtxzRYR6YvjN5JRYpmqSkVAbSiaSvjb5XgAQGZuAU7cTMagDk5VXEnUMD3MyMHHhyPxw/kYlLMsC91a2OCtYV7o4KLbU4mIqO6szWSY6t8cX564LbZ9diwKn096SotRVa5Gpd+VSiXs7e3F/6/owUSLiPRFmSmEbbU3hbBI6Q2O94cnaCkSIs3JyS/Apn9uo8+6E9h5rmyi5d7UDF891wk/zunORIuoEZnVsyXMSuw7+eeVBNxKTtdiRJWrvx05iYgamOy8ApyMKi4lLTc1Qid37a/x6OlpC0vj4okJx24kIyuXH3KRfhAEAQevJmLAxyex5q8b4mL4IpbGhvi/IW3x96JeGNTBkcUtiBoZG3MZnu9eXEdCEArXbumqWiVb6enpuHjxIjIyMgAAly5dwpQpUzB27Fjs3LlTrQESEWnL2TsPkVkiienX1h6GUu1/RmVsWDiVsEjRVEKiymh6Q2F1uBqvwITNZ/HC9xcR8yhT5ZyBBJjcrRmOv94Hc3q1grEh1ykSNVazeraEiVHx3+M/wu7jTkqGFiOqWI3fNZw8eRIuLi7o0qUL3N3d8ffff6NPnz4ICQlBREQEpkyZgq+//loTsRIR1StdqkJY2lCfUlMJr3AqIVWuaEPh+NQsJCiy6/35BUFAbr5SPFZk5eFSzGMIgoDktGws2ROG4Z//i3PRj8pc27O1Lf56pRfee8YbthbG9Rk2EekgO0tjTO5WPLqlFIAvjt+u5ArtqXGy9eabb2Ls2LGIjY3FwoULMX78eLz00kuIiIjA1atXsWrVKnzxxReaiJWIqN4IgoCjJfbXMpJK0MvTTosRqXq6tS0sTUpMJYzgVELSXZFJ6Rj5xWlxjysAyMjJx7NfBqPHmmPovfY4fr4Qp1KMBgBa2pljy7TO2D6jq05XGyOi+je3V0uV7Rz2hsbj3sOyW0JoW42TrfDwcLz++utwcXHB0qVLkZaWhvHjx4vnJ0yYgNu3dTOzJCKqrusJabhf4tP/bi2awsrESIsRqSo9lTArrwDHOZWQdFBkUjrGbAxGeJyi3POJadnIKjHiBRSuj1wx3AuHFvZCv7YOaluX5SQ3gYu1KVysTeEkZ4l4oobM3soEk7o2E48LlAK+1MHRrRqVfgeAtLQ02NjYAABkMhnMzMxgaVn8aZOlpSUyMzMrupyIqEE4cl13pxAWGebjhF8vxYvHf4YnYIg3S8CT7hAEAYt3hyEtO7/qzgCkEuD5Hs2xMLA1rM1kao9nzzx/td+TiLRnbu+W2HUuBrkFhR/Y/HIpDi/394BrEzMtR1asxiNbEolE5ROm0sdERPrg6I0klePAdtrdX6s8T3vYqUwlPHojCZm51XtTS1Qfzt55WOGIVnk+neCHlSPaayTRIiL94yQ3xbguruJxvlLAxhO6NbpV45EtQRDQv39/GBoWXpqZmYnhw4dDJiv8xZifzz/0RNSwJaVlq7xBbONgCTcb3fmUrIjM0AADvRzxy6U4AEB2nhLHb6SUKZ5BVB9y85W4mZiOsLhUhMelIjxOgRuJNdv75npCGob7OmsoQiLSR/P6eOCnkFjkFRQu+vz5Qizm9/WAs7WpliMrVONka8WKFSrHI0eOLNNn9OjRtY+IiEjLdLkKYWnDfJzEZAsA/rxyn8kWlVFRJUA/N+tazU4pUAq4nZKBsNjCpCo8LhURCeniVJ7aUmTl1el6Imp8XKxNMaaTK344HwsAyCsQsOmf21g1soOWIytU52SrKqdPn0bnzp1hbMxSrUTUMJSsQggAgV66N4WwSICHLaxMDMU1McduJONJTj7MjWv86530VGRSOhbvDiu3EqCPqxwfjvWFp0PFlf4EQUDMo0wxqQqLU+BavAJPNFD9Um6qO0VoiKjhmNfbAz9fiEOBsnB064eQWLzY1wMOVtovhKPxv8aDBw9GaGgoWrZsqemnIiKqs6zcAvx764F4bGshQ0dXa+0FVAWZoQGC2jti98XiqYTHbiRzKpYOGrMxWNzfykluUi/FGooqAVZUoCI8ToExG4OxZ56/mHAlpWWLI1Zhcam4Eq9AambNR5ykBhK4NTHF3YfVL5o1UIc/2CAi3dWsqRme8XPBnv/+FubmK7HpnztYPtxLy5HVQ7IllN40g4hIh/176wFySky36tvGHgYGul0EaIiPk5hsAcCBKwlMtnRQ0abC9aW6lQDTsvMx5dtz6OAix5V4BZLScirtXx6JBGhpaw5fV2v4uMrh42YNLycrGBsaYOQXp6tVJMPXVY6ObtY1fm4iIgCY39cDv16Kw3+DW9h57h5e6NMS9pbaHd3iPBMiohIa0hTCIgGtbCE3NRLXu3AqIQHA5f9Gp6ojMS0HiWnV36fNtYkpfF2t4e0qh4+rHN4uclhWsA/dh2N9Kx1dAwArE0OsG+vL6sZEVGstbM0xsqMLfrtcuCVKTr4S35yKxv8NaafVuGpc+r2+NW/eXCwvX/Ixf/58AECfPn3KnHvhhRdU7hETE4OhQ4fCzMwM9vb2eP3111k1kYjKUCoFHL1R/IZTZmiAnq1ttRhR9RROJSxOCnPylSqvgxqnw9eTqu5UDbYWxujf1h6LAj2xdXoXXHwzEP8u7YcvJj+FF3q3gn8r2woTLQDwdLDEnnn+8HGVl3ve11WuMo2RiKi25vf1QMnPbHacuYeHGTUfrVcnnf/YMyQkBAUFxYtwr169igEDBmDs2LFi2+zZs/H222+Lx2ZmxSWaCwoKMHToUDg6OiI4OBgJCQmYMmUKjIyMsHr16vp5EUTUIITHK5CSXvxL2b9VU5jJdP7XJABgqI8zfr5QYipheAJGcCpho/MkJx/noh/iZOQD/FqiSmV1WZkYwqdoKqCrNXzd5HC0MqnziJOngyV+nx+Aru8dFQt1WBgbYsfMruhYy4qIRESledhbYJiPM/aF3QcAZOUV4Jt/o7F0UFutxaTxdxF1/QVqZ2encvz++++jVatW6N27t9hmZmYGR0fHcq//+++/cf36dRw5cgQODg7o2LEj3nnnHSxduhQrV64U9wcjIiozhVAHNzKuiH+rprA2MxILGRy/mYyMnHxYcCqhXlMqBVy9r8CpqAc4FZWCi/cei3vN1NSkrs3w3jMdNJb4SCQSyAyLJ9TITY3g16yJRp6LiBqvl/t5iMkWAGwPvos5PVuiibl23vNrfBqhOgtk5Obm4vvvv8eMGTNU/hjs3LkTtra26NChA5YtW4bMzOLKR2fOnIG3tzccHIrfNAUFBSEtLQ3Xrl2r8LlycnKQlpam8iAi/XakAe2vVZqR1ABBXsUfOuXkK8skj6Qf7qdm4eeQWLy06xI6vXsYIz4/jXWHbuLsnUe1TrQAYGxnV44wEVGD5+lgiSHexX8Pn+QWYMvpaPF4zMZgBLx/DAHvH8OYjcEaj0fjH3mmp9ds9/jK7N27F6mpqZg2bZrYNmnSJLi7u8PZ2Rnh4eFYunQpbt68iV9//RUAkJiYqJJoARCPExMTK3yuNWvWYNWqVWqLnYh0W9zjTEQkFH+o0sHFCk5y3dh9vrqG+jjhpwux4vGf4QkY2dFFixFRkbpsKpyZm49zdx7hZFQKTkU9wK3kjGo9pwSAqUyKzGrsh8VKgESkT17q2xoHrhS/z992+i5mPd0ScjOjeq8MW6Nky8/Pr9qfel26dKlWAVXm22+/xeDBg+HsXLwOYc6cOeL/e3t7w8nJCf3798ft27fRqlWrWj/XsmXL8Oqrr4rHaWlpcHNzq/X9iEi3HStVUKJ/24YzhbBIj1JTCU9EpnAqoQ6o6abCSqWA6wlphclV5ANcuFf9ESvXJqbo5WmHXq1t0aOVLZLSslkJkIgaHS9nKwz0csDf/xUKSs/Jx9bgaCwM9Kz3WGr0F3jUqFHi/2dnZ+PLL7+El5cXevToAQA4e/Ysrl27hhdffFGtQQLAvXv3cOTIEXHEqiLdunUDANy6dQutWrWCo6Mjzp8/r9InKanwC1/ROi8AMDY2hrGxcR2jJqKGonTltoa0XquIkdQAg9o74seQwtGt3P+mEnJ0S3uqu6nwV891QnxqFk5FPcC/tx7g0ZPcat3fwtgQPVo1Ra/WtujZ2g7uTc1Ukia5qRH2zPPH4t1h5ZaB93WVY12pZI+ISB8s6N9aTLYAYMu/0Zj5dIt6j6NGydaKFSvE/581axYWLFiAd955p0yf2NjY0pfW2datW2Fvb4+hQ4dW2i80NBQA4OTkBADo0aMH3nvvPSQnJ8PevnD9xeHDh2FlZQUvL+3vKk1E2peRUzhNq4iDlTE6uFhpMaLaG+rjJCZbALCfUwm1piabCk/65ly17mkgAXzdrNGztR16trZFRzdrGEkrX37NSoBE1Bh1cJGjf1t7cSuUtOx8bD9zr97jqPXckt27d+PChQtl2p977jl07twZW7ZsqVNgJSmVSmzduhVTp06FoWFxyLdv38auXbswZMgQNG3aFOHh4Vi0aBF69eoFHx8fAMDAgQPh5eWF559/HmvXrkViYiLefPNNzJ8/nyNXRAQAOBWZgtyC4vU0/ds5NNg3oD1aNkUTMyM8/m8q4T+RKUjPzqt0HyTSjJpsKlwZF+viqYH+rWwhN6v591JXKgE6yU3K/X8iIk14uX9rlX0nvz51B2Yyab3GUOtky9TUFKdPn0br1q1V2k+fPg0TE/X+Aj1y5AhiYmIwY8YMlXaZTIYjR47g008/xZMnT+Dm5obRo0fjzTffFPtIpVLs378f8+bNQ48ePWBubo6pU6eq7MtFRI3b4TIl3xtOFcLSDKUGGNTBET+cLzmVMBmj/Di6Vd9qu6mwuUyKHq1s0cuzcGpg81JTAxuyPfP8tR0CETUiHd2s0dvTDv9EpgAAUjPzoFRjpfTqqHWytXDhQsybNw+XLl1C165dAQDnzp3Dli1b8NZbb6ktQKBwdKq8EvJubm74559/qrze3d0dBw4cUGtMRKQfCpQCTtxMEY9NjaTwb2WrxYjqbqi3s5hsAYVTCZls1T9FVl6N+ndwtsLy4e3h16zqqYFERFQ9C/p7iMkWAGRUMbVb3WqdbL3xxhto2bIl1q9fj++//x4A0K5dO2zduhXjxo1TW4BERJp0OeaxSjGCp1vbwsSofqcYqFv3ljawMZeJr+tkZArSsvNgxamE9UpuWrOvd09PO3RtYaOhaIiIGqdO7jYI8GiK07ceAgCU9TuwVbd9tsaNG8fEiogaNH2aQlikaCrhrnMxAIDcAiVGfv4vcvML/8I4yU04nUvDcvOViE55UqNrBno1vAqYREQNwYJ+rcVkq6Sa7HlYW3Wap5CamopvvvkG//d//4dHjworeV26dAnx8fFqCY6ISNOORhQvnJVIgH4NcH+t8gz1dlI5LtrEMT41CwmKbC1F1Tgkp2dj0tdncfBaYtWd/8NNhYmINKdby6bwLqfKcNGehyO/OI3IpHSNPHetR7bCw8MRGBgIuVyOu3fvYtasWbCxscGvv/6KmJgYbN++XZ1xEhGp3d0HT3ArOUM89nW1hp2lflQp7dbCBk3NZXj431TC7DxlFVeQOlyKeYx5319EUlpO1Z3/U1+bCrMSIBE1VpFJ6bhdyWyDoj0P98zzV/u+g7Ue2Xr11Vcxbdo0REVFqVQfHDJkCE6ePKmW4IiINOlIqSmEA/RoGlfRVEKqPz+cj8H4TWfKJFqB7ewr3LfN11WukT/u5dkzzx+n3+iH02/04zRSImo0ivY8zMwtqLRfWnY+Xt8dVm5Rvrqo9chWSEgINm3aVKbdxcUFiYnVnzpBRKQtJacQAkB/PVivVdJQbyfs/G/dFmlOTn4BVv5xHT+cV/1aGxpI8NYwL0zp4Q4A3FSYiEgLarLnYVicAqGxqWrdh7DWyZaxsTHS0tLKtEdGRsLOzq5OQRERaZoiMw/n7z4Sj12sTdGmHkYX6lPXFjawtZDhQUZu1Z2pVpLSsvHC9xdxOSZVpd3WQoYvJ3dSqS6oC5sKExE1NjXd8/Dv60lq/f1c62mEI0aMwNtvv428vMJ9RCQSCWJiYrB06VKMHj1abQESEWnCichkFJSo/zrAy0HvRhgqmkpYVH1J3VMlGpuQu48wdMO/ZRItXzdr7Hv5aZZxJyLSATXd87Cm/atS62Tro48+QkZGBuzt7ZGVlYXevXvDw8MDlpaWeO+999QZIxGR2un7FMIiPi7WZdrqo/qSPhMEATvO3MXEzWfxIEN1fdb4zm74eW53OMlNtRQdERGVVNM9D2vavyq1nkYol8tx+PBhnD59GmFhYcjIyMBTTz2FwMBAdcZHRKQWYzYGiyXPHeUmKkmGhbEhurVoqq3QNCYyKR3v/nm9wvOarL6kr7LzCvDW3qvYfTFOpd1IKsHKEe0xqWszvRshJSJqyAZ4OWDjidvV7q/uPQ9rnWxt374d48ePR0BAAAICAsT23Nxc/Pjjj5gyZYpaAiQiUoeifaaAwoIG6dn54rnennYq62n0QVH1pbQSr7M8RdWX9s4PYJJQhfupWXjh+4tlFlrbWRrjq+eeQid3ThskItI1fm7W8HGVV6tIhib2PKz1u4vp06dDoSgbdHp6OqZPn16noIiINKn0nlP6OIWwNtWXqGJn7zzE8M/+LfM17eTeBH++/DQTLSIiHSWRSPDhWF9YmVQ+xqSpPQ9rnWwJglBuMHFxcZDL5XUKiohIk7LyivfaMJAAfdvoX7JVm+pLVJYgCNh6OhqTvzknbhBd5LnuzfDD7O6wt6reBsFOchO4WJvCxdqUmwoTEdUjTwdL7JnnDx/X8nMUTe55WONphH5+fpBIJJBIJOjfvz8MDYtvUVBQgOjoaAwaNEitQRIRqVPJKoSd3W3QxFymxWg0Q9vVl3RRyXV7TnKTKjf2zc4rwP/9egW/Xo5XaZdJDfDOqPYY36VZjZ6fGwkTEWmPp4Mlfp8fUO97HtY42Ro1ahQAIDQ0FEFBQbCwsBDPyWQyNG/enKXfiajB0McphID2qy/popLr9qoS+ygTL3x/Edfuq+4n6Whlgq+e76T2Of1ERKR5Eomk3vc8rHGytWLFCgBA8+bNMX78eJiYcCoEETVc/dupt+qQrtB29aWG7PStB3hp1yU8zlQd7eva3AZfTH4KdpbGWoqMiIgamlpXI5w6dSqAwuqDycnJUCpVF5w3a1az6RVERPWtha05WtmZazsMjahJ9SUAOB/9UOOf7uk6QRDwzalorPkrAspS+z1P82+O/w1tByOpflWtJCIizap1shUVFYUZM2YgODhYpb2ocEZBQUEFVxIR6Yb+be31ttx5UfWlMRuDqyz/DgBr/rqJzFwlFga21tuvSWUyc/Ox9Jcr2Bd2X6Xd2NAAq5/xxuhOrlqKjIiIGrJaJ1vTpk2DoaEh9u/fDycnp0b5x5mIGgZBEJCbryzTrq/rtYoUVV9avDus3BEuEyMDlTL4649GITM3H/83pF2j+p0e8zATc3ZcwI3EdJV2F2tTfPVcJ3hXUL2KiIioKrVOtkJDQ3Hx4kW0bdtWnfEQEalVZFI6Fu8OEysPlbT6wA18NM5XI6VedUVl1Zda2Jpj+rYQXI5JFft/fSoambkFeGdkBxgY6E/CVTrhVmTl4VLMY6Rl5eGVH0PLVGPs0bIpPp/kh6YWXJ9FRES1V+tky8vLCw8ePFBnLEREahWZlF7pNLor8QqM2Rissb01dEVl1Ze+n9kNs767gDN3Hornd56LQVZuAdaO8YGhHqxRKi/hzsjJx7NfBpfbf9bTLfDG4LZ68dqJiEhVyX0O62PPw1onWx988AGWLFmC1atXw9vbG0ZGqmWDrays6hwcEVFtCYKAxbvDqlyvlJadj9d3h2Hv/IBGNXWuiLmxIbZO74J531/E8ZspYvuvl+ORnV+AT8f7qSRqDU1VCXdJJkYG+GC0D0Z2dKmHyIiISBvqe8/DWidbgYGBAID+/furtLNABhHpgsuxqdWuxBcWp0BobGqjrcZnYiTFpuc745UfL+Ovq4li+4EricjKvYCNz3WCiZFUixHWTnUTbgAwkkrwywv+aO/C9VlERKQ+tU62jh8/rs44iIjU6vD1pBr1//t6kl4nW1VNm5AZGuCziX5Ysiccv16OF9uP30zB9K0h+GZqZ5gb1/pPhlbUJOHOKxCQW1C2iAoREVFd1PovZ+/evdUZBxGRWpUueKDu/g1NdaZNGEoN8OFYX5jKpNh5LkZsP3PnIZ7/9hy2Tu8KualRJXfQLUy4iYhI2+o0Ef/UqVN47rnn4O/vj/j4wk9Cd+zYgX///VctwRER1VZNk4KGlERokoGBBO+O6oBZT7dQab8Uk4pJX5/Foye5Woqs5lLSs2vUX98TbiIiqn+1TrZ++eUXBAUFwdTUFJcuXUJOTmGVJ4VCgdWrV6stQCKi2hjg5VCj/gNr2F+fSSQS/G9oOyzo31ql/dr9NIzfdAZJaTVLYupbgVLAznP3sD8soUbXMeEmIiJ1q3Wy9e677+Krr77C119/rVKJMCAgAJcuXVJLcEREteXnZg2fam5G6+sqR0c3a80G1MBIJBK8OsATywar7qUYlZyBcZvOIO5xppYiq9zFe48w8ot/8b/friK7nI2sK8OEm4iI1K3WydbNmzfRq1evMu1yuRypqal1iYmIqM4kEgnm9/Wosp+ViSHWjfVtlGXfq2Nu71Z4Z2R7lbZ7DzMx7qsziH7wREtRlZWclo1XfwrF6I1ncDU+rcbXM+EmIiJNqHWBDEdHR9y6dQvNmzdXaf/333/RsmXLusalV8ZsDEaConDajZPcpN7r+xM1VufuPKr0vK+rHOvG+ur1hsbq8HyP5jCVGWLJnjAohcK2+4psjP3qDHbO6oY2jtr7+uXmK7EtOBobjt5CRk7ZEu/tHC0R8zgTT3Iq3o6ECTcREWlKrZOt2bNn45VXXsGWLVsgkUhw//59nDlzBq+99hqWL1+uzhgbvARFNuJTs7QdBlGjkpNfgF8vx5V7zsLYEDtmdkVHN2u+wa6mMZ1cYWJkgIU/hiL/v4zrQUYOJmw+g+0zusG7mlM21elkZApW7ruGOyllR9hsLYyxbHBbPOPnglspGVi8O6zcMvBMuImISJNqnWy98cYbUCqV6N+/PzIzM9GrVy8YGxvj9ddfx6xZs9QZIxFRjf19LQmpmcXV5UyMDJCdV7iGR25qxBLftTDMxxmmRlLM23kJuf+th3qcmYdJX5/F1uld0Lm5Tb3EEfsoE+/sv46/yyntbmggwfSA5ljQvzUsTQrXE3s6WOL3+QHo+t5RpGQUFnNiwk1ERPWh1mu2JBIJ/ve//+HRo0e4evUqzp49i5SUFMjlcrRo0aLqGxARadDPF2JVjs1lDWtDXl3Vv50Dtk7rAlMjqdiWnpOP5789j9O3Hmj0ubNyC/Dx4UgEfvxPuYlWz9a2OLiwJ/431EtMtIpIJBLIDIv/5BUl3Ey0iIhIk2qcbOXk5GDZsmXo3LkzAgICcODAAXh5eeHatWto06YN1q9fj0WLFmkiViKiaol9lIlTUcVv/B2sjGFSIjmgugnwsMWOmV1haVycwGblFWD6thAcjajZRsLVIQgC/rqSgMCP/8GGo1HIKVVl0LWJKb56rhO2z+gKD3tOByQiIt1R4496ly9fjk2bNiEwMBDBwcEYO3Yspk+fjrNnz+Kjjz7C2LFjIZXyTU0RQRDE6TZA4aaZl2Iew49TV4g0ZnepUa2xndzw2+V4LUWjnzo3t8Gu2d3x/JZz4nTN3Hwl5u64iPUT/DDUx6nMNbUpFhSVlI6V+67h9K2HZc4ZGxpgXp9WeKF3KybTRESkk2qcbO3evRvbt2/HiBEjcPXqVfj4+CA/Px9hYWFMHkqJTErH4t1h4hoBAMjIycezXwbDx1WOD7kom0jtCpQCfr6gWhhjXGcmW5rg7SrHT3N6YPI35/Dgv99z+UoBL/9wCZm5Phjb2U2lf02KBaVl52H9kSh8F3xXLMhR0qD2jvjf0HZwszGrdrxOcpNy/5+IiEhTapxsxcXFoVOnTgCADh06wNjYGIsWLWKiVUpkUjrGbAxGWnbZUsQAEB6nwJiNwdgzz58JF5EanYxMQWJatnjs36opmjU14xttDWnjaIndL/TA5K/P4v5/o1ZKAXh9Tziy8wrwfI/mNbqfUingl0tx+ODgTTGBK8nD3gIrh7fH061taxwrt90gIqL6VuNkq6CgADKZrPgGhoawsLBQa1ANnSAIWLw7rMJEq0hadj5e3x2GvfMDmKwSqclPIapTCMd3KRxd4RttzWlha46fXygc4br3MFNsf+v3a8jMLcDc3q2qdZ/wuFSs+OMaLsekljlnYWyIhYGtMdW/OYykta7tREREVK9qnGwJgoBp06bB2NgYAJCdnY0XXngB5ubmKv1+/fVX9UTYAF2OTS13P5fyhMUpEBqbyjLURGqQkp6DIyUKNMhNjRDU3lGLETUerk3MsHtuYcIVlZwhtq/56wae5BZgYX+PCtevPnqSi3WHbuKnC7EQys4YxOinXLF0cBvYW3JEkoiIGpYaJ1tTp05VOX7uuefUFoy+OFxOSeLK/H09ickWkRr8eilOZX3PM34uLJxQj+ytTPDjnO6YsuU8rt1PE9s3HI3CrnP38CAjV2wrWr/qLDeBIisPT3ILytzP20WOlSPao5M7fz8SEVHDVONka+vWrZqIQ68osvKq7lSH/kRUliAIFU4hpPrT1MIYu2Z3x/St53GpxHTAkolWSUXrvEqyMZfh9aA2GNfZDVIDTrEmIqKGixPfNUBualR1pzr0J6KyQu4+xp0HT8RjX1c52jlZaTGixktuaoQdM7uhewubGl0nATC1hzuOv9YHE7s2Y6JFREQNHpMtDRjg5VCj/gNr2J+Iyio7qtVMS5EQAJgbG2LhAM8aXfPxeF+sGtkBcjN+AEVERPqByZYG+LlZw8dVXq2+hgYSGBvy20BUF2nZefjzyn3x2NRIiuG+ZTfVpfr1T2RKjfpHJmVU3YmIiKgB4bt8DZBIJPhwrC+sTKpeEpevFDBh81lcvPe4HiIj0k9/hN5Hdl5xpbthPk6wNOHoiLZx/SoRETV2TLY0xNPBEnvm+Vc4wlVyJUJadj6e++YcTkXV7FNgIirEwhi6ietXiYiosWOypUGeDpb4fX4A7CyMxTYLY0P89qI/vp/VFeay4pLUWXkFmLEtBH9dSdBGqEQN1rX7ClyJL97XrpWdOUuF6wiuXyUiosaOyZaGSSQSyEqsyZKbGsGvWRMEeNhh5+zusC6xEDyvQMD8XZfw84XY8m5FROX4udSo1oQuzSCRsIqdLqjJ+lVfVzk6ullrNiAiIqJ6xmRLizq6WePnuT3gYFU88qUUgCV7wvHNqTtajIyoYcjOK8Bvl+PFYyOpBM885aLFiKik6q5ftTIxxLqxvkySiYhI7zDZ0jJPB0vsecEfzWzMVNrf/TMCH/99E4IgaCkyIt138Goi0rLzxePAdg6wLTFtl7SvqvWrvq5y7JnnD08Hy3qOjIiISPOYbNUDJ7kJXKxN4WJtCie5SZnzbjZm2PNCD7Qp9WZjw7FbWLXvOpRKJlxE5fkxJEblmIUxdFNl61f3zg9gokVERHqr6trkVGd75vlX2cfeygQ/ze2OaVtDEBqbKrZvC74LRVYe1o7xgZGUuTFRkbsPnuDsnUfisbPcBD1b22kxIqpMRetXiYiI9JnOv3tfuXIlJBKJyqNt27bi+ezsbMyfPx9NmzaFhYUFRo8ejaSkJJV7xMTEYOjQoTAzM4O9vT1ef/115Ofnl34qrbM2k2HnrG4I8Giq0v7b5XjM+/4SsvMKtBQZke4pXUhmbGc3SA245oeIiIh0h84nWwDQvn17JCQkiI9///1XPLdo0SLs27cPu3fvxj///IP79+/j2WefFc8XFBRg6NChyM3NRXBwML777jts27YNy5cv18ZLqZK5sSG2TOuCoPaqJZCPRCRh+tYQZOToXpJIVN/yC5TYfTFOPJZIgLGdXbUYEVVHVVOqiYiI9I1E0PEKDCtXrsTevXsRGhpa5pxCoYCdnR127dqFMWPGAABu3LiBdu3a4cyZM+jevTv++usvDBs2DPfv34eDQ2EC89VXX2Hp0qVISUmBTCarVhxpaWmQy+VQKBSwsrJS2+urSH6BEm/8egV7SryhBAoXk2+b3hVNzKsXN5E+Onw9CbO3XxCPe7a2xY6Z3bQYERERETUm1c0NGsTIVlRUFJydndGyZUtMnjwZMTGFi+IvXryIvLw8BAYGin3btm2LZs2a4cyZMwCAM2fOwNvbW0y0ACAoKAhpaWm4du1ahc+Zk5ODtLQ0lUd9MpQaYO1oH8wIaKHSHhanwLhNZ5CoyK7XeIh0yU+lCmNM6NJMS5EQERERVUznk61u3bph27ZtOHjwIDZu3Ijo6Gj07NkT6enpSExMhEwmg7W1tco1Dg4OSExMBAAkJiaqJFpF54vOVWTNmjWQy+Xiw82t/qucGRhI8NawdlgU6KnSHpWcgbGbgnHv4ZN6j4lI25LSsnH8Zop4bGMuQ6CXvRYjIiIiIiqfzidbgwcPxtixY+Hj44OgoCAcOHAAqamp+PnnnzX6vMuWLYNCoRAfsbGxVV+kARKJBK8EtsaK4V4q7bGPsjDmqzO4kVi/I25E2rbnYhwKSmyH8KyfC4wNpVqMiIiIiKh8Op9slWZtbQ1PT0/cunULjo6OyM3NRWpqqkqfpKQkODo6AgAcHR3LVCcsOi7qUx5jY2NYWVmpPLRpekALfDTWV6XaWkp6DsZvOotLMY+1GBlR/VEqhTJVCLm3FhEREemqBpdsZWRk4Pbt23ByckKnTp1gZGSEo0ePiudv3ryJmJgY9OjRAwDQo0cPXLlyBcnJyWKfw4cPw8rKCl5eXmXur8tGd3LFxslPQVZivy1FVh6e++Yc/o16oMXIiOrH2eiHuPcwUzx+qpk1WnNDXCIiItJROp9sLV68GP/88w/u3r2L4OBgPPPMM5BKpZg4cSLkcjlmzpyJV199FcePH8fFixcxffp09OjRA927dwcADBw4EF5eXnj++ecRFhaGQ4cO4c0338T8+fNhbGys5VdXcwPbO2Lb9C4wkxVPm8rMLcCMbSE4eLXiNWhE+uDnENVRLRbGICIiIl1mqO0AqhIXF4eJEyfi4cOHsLOzw9NPP42zZ8/Czs4OAPDJJ5/AwMAAo0ePRk5ODoKCgvDll1+K10ulUuzfvx/z5s1Djx49YG5ujqlTp+Ltt9/W1kuqM38PW+ya3R3Ttp5HamYeACC3QIkXd17EB6N9MLaz6rSqMRuDkfBf9UInuQn2zPOv95iJ6kqRmYcDJT5QMJdJMdTHSYsREREREVVO5/fZ0hX1vc9WddxMTMfz355DcnqOSvvyYV6Y8XRxyfiA948hPjULAOBibYrTb/Sr1ziJ1OG74LtY8Ufxdg0Tu7phzbM+WoyIiIiIGiu92meLytfG0RJ7XvCHm42pSvvb+6/jk8ORYB5N+kIQBPxwXnVvrXGdWRiDiIiIdBuTrQauWVMz7HnBH21KFQlYfzQKq/ZdR0GBErn5SrFdkZWHSzGPmYhRg3IlXoEbienicRsHS3R0s9ZeQERERETVwGRLDzhYmeCnud3LvPncFnwXnd47gpSM4mmGGTn5ePbLYIz84jQik9JB1BD8FFK23LtEIqmgNxEREZFuYLKlJ6zNZNg5qxsCPJqqtBcV0CgtPE6BMRuDmXCRzsvMzccfoffFY5nUAM/4uWgxIiIiIqLqYbKlR8yNDfHt1C4Y0M6+Wv3TsvPx+u4wTikknXbgSiLSc/LF44HtHdDEXKbFiIiIiIiqh8mWnjExkmJOr5bV7h8Wp0BobKrmAiKqo59CVAtjcG8tIiIiaiiYbOmhYzdTatT/7+tJGoqEqG5up2Qg5O5j8di1iSn8WzWt5AoiIiIi3cFkSw8psspfp6Wu/kT15efShTE6u8HAgIUxiIiIqGFgsqWH5KZGGu1PVB9y85X45VKceGwgAcZ0dtViREREREQ1w2RLDw3wcqhR/4E17E9UH47dSMKDjFzxuLenHZzkppVcQURERKRbmGzpIT83a/i4yqvV11QmRUs7cw1HRFRzP5bZW4uFMYiIiKhhYbKlhyQSCT4c6wsrE8Mq+2blFmDqlhCkZ3PdFumO+6lZOBlZXOjF1kKG/tXc0oCIiIhIVzDZ0lOeDpbYM8+/WiNcobGpmLrlPBMu0hl7LsZBWWL7t9GdXGEk5a8rIiIialj47kWPeTpY4vf5AbCzMBbbLIwN8duL/lgS1Eal76WYVEzbGoKMEpvHEmmDUingp1JTCMd1dtNSNERERES1x2RLz0kkEsgMi7/NclMj+DVrghf7euD1UgnXxXuPMX3reTxhwkVadPr2A8SnZonHXZvboJWdhRYjIiIiIqodJluNgJPcBC7WpnCxNoWT3ERsn9/XA4sHeqr0Dbn7GNO3hjDhIq0pWxiDo1pERETUMFVdQYEavD3z/Cs891K/1lAKwMeHI8W283cfYca2EGyd3gVmMv6IUP159CQXh68liceWxoYY4u2kxYiIiIiIao8jW4QF/Vvjlf6tVdrORT/CzG0XkJVboKWoqDH67XI8cguU4vFIP2eYyqRajIiIiIio9phsEQBgYWBrLOjnodJ25s5DzPwuhAkX1QtBEPBTSIxK2/jO3FuLiIiIGi4mWwSgsJDGogGeeKmvasIVfPshZm+/gOw8JlykWZdjUxGZlCEeezlZoYOLlRYjIiIiIqobJlskkkgkeG2gJ17s00ql/d9bD5hwkcb9XKowxoSubpBIJFqKhoiIiKjumGyRColEgteD2mBu75Yq7aeiHmDOjotMuEgjMnLy8UfYffHY2NAAI31dtBgRERERUd0x2aIyJBIJ3hjUFnN6qSZcJyNT8ML3F5GTz4SL1OvP8PvILLE2cHAHR8jNjLQYEREREVHdMdmickkkEiwb3Baznm6h0n7iZgrmfX+JCRepVdm9tVgYg4iIiBo+JltUIYlEgv8NbYcZAaoJ17EbyXiRCRepSWRSOi7HpIrHzZuaoXtLG+0FRERERKQmTLaoUhKJBG8Na4dp/s1V2o/eSMb8nZeRm68s/0Kiavqp1KjWuC4sjEFERET6gckWVUkikWDFcC9M6eGu0n4kIgkv7bqEvAImXFQ7OfkF+PVSnHgsNZBgzFOuWoyIiIiISH2YbFG1SCQSrBrRHs91V11L8/f1JLy86zITLqqVw9eT8DgzTzzu28Ye9lYmWoyIiIiISH2YbFG1SSQSvD2iAyZ3U024Dl5LxIIfmHBRzZWeQjihi5uWIiEiIiJSPyZbVCMGBhK8M7IDJnZVfVP819VELPwxFPlMuKiaYh9l4lTUA/HY3tIYfdrYaTEiIiIiIvViskU1ZmAgwXujvDG+s2rC9eeVBCz6OYwJF1XL7otxKsdjO7vCUMpfSURERKQ/+M6GasXAQII1z3pjbCfVYgb7wu7jVSZcVIUCpYDdF0pVIezMKYRERESkXwy1HQA1XAYGEnww2gcCgD0lRin+CLsPAwnw0biOhdXlNgYjQZENAHCSm2DPPH8tRUy64mRUivgzAQA9WjaFe1NzLUZEREREpH7/396dx0VV7n8A/wwwAyPCqMg2srgiiYo7IS6VhpopainlcjWre1Ms0fJndlO7dW9qLi2uaWammdsVM7upZEq5J4hBIqiZyq4mDIus8/z+MCZGUYacc2ZkPu/Xa17BmTN8vujxab7znPMcNlt0X6oaLr0Q2JGQYdi+MzETdgoFFo4MRlZ+CTLyblqwSrI2W07ctjBGD85qERERUf3DZovum72dAgufDoYQQMypPxuuHX98Xf3Gx/k3y5Fw+QY6+zbijWtt1LXCUnyXkmP4XqNWYkCQlwUrIiIiIpIGr9kis7C3U2DRyGBEdNIabd9xKgNXC0sN3xeWVmDEiiOIWH4YaTkFcpdJVmBHQjoq9MLw/fDOzeCktLdgRURERETS4MwWmY29nQKLRwZDL24tlHEvP6fn4+mVR7B9Uk8EeLrIVCFZSvXr9q5Va74BLoxBRERE9RdntsisHOztsGRkR2jUylr31ZVUYMa20xBC1LovPdiqrtvLyLuJ0mqnlXb00aCd1tWClRERERFJh80WmV1Spg75N8tN2vd0ej4Sr+RJWxBZlBDC6Lq96iK7c1aLiIiI6i82W2R2sWdyat+pmn113J8eHGk5BYhYftjour0qCgXQzpuzWkRERFR/sdkiszN1Vuuv7k8PhrScAjy98gh+Ts+v8XkhgPGfnuBCKURERFRvsdkiszPlei2j/Z24Tkt9I4TAa9tOQ1dScc/9eN0eERER1WdstsjsHm/nWaf903IKUFJeKVE1ZAmnruTddUbrdrxuj4iIiOorNltkdp19G6Gjj8bk/fefvYrIj48iM++mhFWRnHjdHhERERGbLZKAQnHrBseudTg98HR6PoYuO4Tjv16XsDKSC6/bIyIiImKzRRIJ8HTB9kk97zrD1aGZBoM7eBltu1ZYhjGfHMe6wxd5Dc8Drs7X7dVxfyIiIqIHAZstkkyApwu+igpDoJcLGjo6oIHKHl6uToiZ3BO7poRh+ZiuWPBUB6js/zwMK/QC//r6DF7deprXcT3A6nrdXngd9yciIiJ6EHAZOJKUQqHAnug+d30+srsfAjxdMGljArJ1JYbtO05lIC23AKvGdoVP4wZylEpmlHnD9Ovvgn006OTbSLpiiIiIiCyEM1tkcZ39GuPrl3uhR/MmRtuTM3QYsvQQjpy/ZqHK6K9ISs/Ha9tPm7Svq5MDFo4MhkKhkLgqIiIiIvmx2SKr4O7iiC9eDMGEns2Ntt8oLsfYtcfxyY+/8jquB0CurgQvfn4SJeV6wzZHh5qHmWAfDbZP6okATxe5yiMiIiKSFZstshpKezu8NTQIi0YGQ1XtDbpeAP/+JgWvbE5Ecdm9b5JLllNSXokXN8QbnQ7aqIESe6N713jd3s6oMDZaREREVK8pBKcLTKLT6aDRaJCfnw9XV1dLl1PvJaXn46WN8ci47d5bgV4uWD2uG/zceB2XNRFCYOrmROw6nWnY5mCnwIbnQxDays2ClRERERGZn6m9gdXPbM2bNw/du3eHi4sLPDw8MGzYMKSmphrt88gjj0ChUBg9XnrpJaN9Ll++jMGDB6NBgwbw8PDAjBkzUFHBWRJr1cFHg11TwhDa0viN+tnsAgxZdgg/pF21UGVUk+UHzhs1WgDwdkR7NlpERERk06y+2YqLi0NUVBSOHTuG2NhYlJeXIzw8HEVFRUb7vfjii8jKyjI83nvvPcNzlZWVGDx4MMrKynDkyBGsX78en332GebMmSP3r0N14NbQERue74EXerUw2p5/sxwT1p3AyoMXeB2XFdiTnIVF+9KMtk3o2RyjQ/wsVBERERGRdXjgTiO8evUqPDw8EBcXhz59bi0p/sgjj6BTp0744IMPanzNt99+iyeffBKZmZnw9Lx1P59Vq1Zh5syZuHr1KlQqVa25PI3Qsr5KzMDM//5stPACADzRwQsLnw6GsyPvYmAJyRn5GLnqKG5Wuyda7zZNsW5CdzjYW/1nOURERER/Sb05jfB2+fn5AIAmTYyXCf/iiy/QtGlTtG/fHrNmzUJxcbHhuaNHj6JDhw6GRgsABgwYAJ1Oh19++aXGnNLSUuh0OqMHWU5Ep2b476Se8GmsNtr+v6RsDF9xGBevFd3llSSV3IJbKw9Wb7Raujtj2egubLSIiIiI8IA1W3q9HtHR0QgLC0P79u0N20ePHo2NGzfiwIEDmDVrFjZs2ICxY8cans/OzjZqtAAYvs/Ozq4xa968edBoNIaHr6+vBL8R1UWQVoOvp/RC7zZNjban5RRi6LJD+P5sjoUqsz0l5ZX4x4Z4ZOX/ufKgRq3E2vHdoVErLVgZERERkfV4oM69ioqKQnJyMg4dOmS0/e9//7vh6w4dOsDb2xv9+vXDhQsX0KpVq7+UNWvWLEyfPt3wvU6nY8NlBRo7q/DZcz2wcG8qVsVdMGwvKKnA8+tPYnr/AEQ92hp2drxJrlSEEJi1IwmnLucZttnbKbByTBe0aOpsucKIiIiIrMwDM7M1ZcoU7N69GwcOHICPj8899w0JCQEAnD9/HgDg5eWFnBzjWY+q7728vGr8GY6OjnB1dTV6kHWwt1Pg9UGBWDa6M9RKe8N2IYDFsWl4aWM8CkrKLVhh/bYy7gJiTmUYbXtraBB6tm56l1cQERER2Sarb7aEEJgyZQpiYmLw/fffo0WLFrW+JjExEQDg7e0NAAgNDUVSUhJyc3MN+8TGxsLV1RXt2rWTpG6S3pMdtYiJ6gn/2+65te9MDoYtP4zzuYUWqqz+2vdLNhbuNb71wt9C/THuYX8LVURERERkvax+NcLJkydj06ZN+Oqrr9C2bVvDdo1GA7VajQsXLmDTpk144okn4Obmhp9//hnTpk2Dj48P4uLiANxa+r1Tp07QarV47733kJ2djXHjxuGFF17Au+++a1IdXI3QeuUXl2PqllM4mGp8762Gjg5YMioYj7fzxKAPf0T6jZvQCwFXJyVWjO2Czr6NoFDwdENTncnU4elVR1Bc9ueCGGGt3fDZcz2g5IIYREREZENM7Q2svtm625vhdevWYcKECbhy5QrGjh2L5ORkFBUVwdfXF8OHD8ebb75p9ItfunQJkyZNwsGDB+Hs7Izx48dj/vz5cHAw7bI1NlvWrVIv8H5sGpYdOH/Hcx4ujsgtKL1je0cfDRaNDEaAp4scJT7QrhaUYtjyw8jIu2nY1qKpM3ZODoOmARfEICIiIttSb5ota8Fm68GwJzkbr25NRFG12Zd7cXVywPZJPdlw3UNpRSVGrzmO+Es3DNtcnRwQExWGVu4NLVgZERERkWXU2/tsEd3LwPZe2BkVhha3Xcd1N7qSCszYdhr8zKFmQgi8sSPZqNGyt1Ng+ZgubLSIiIiIasFmi+qdNp4ueHtY+9p3/MPp9HwkXsmTrqAH2OoffsV/E9KNts15sh16t3G3UEVEREREDw42W1QvHblwvU777zvDGyLf7rszOZi/56zRtjEhfvhbKFceJCIiIjIFmy2ql/Jv1u0+W3Xdv747m63D1M2nUP3sytCWbnhraBBXcCQiIiIyEZstqpc06rqtkHfi4u9GK+3ZsuuFpXhh/UmjRUb83RpgxZguXOKdiIiIqA74zonqpcfbedZp//O5hXhs0UEs2ZeK4rIKiaqyfmUVery0MR7pN/5sPF0cHbB2fDc0dlZZsDIiIiKiBw+bLaqXOvs2QkcfTZ1eU1qhx0ffn8dji+IQcyoder1trVAohMCbO5Pw029/rjxopwCWju6M1h5cGp+IiIiorthsUb2kUCiwaGQwXJ3ufdNqlYMdHOyMr0HK1pVg2pbTGLHyCBIu37jLK+uftYcuYutJ45UH3xzcDo+09bBQRUREREQPNjZbVG8FeLpg+6Sed53hCvbRYPfLvfD9q49gUHuvO55PvJKHESuOIHrzKWTl1+/ruQ6czcW7/0sx2vZsD188F9bcMgURERER1QMKwbu5msTUu0ST9RFCIPFKHvadyUH+zXJo1EqEt/NEJ99GRivrHb1wHW/vPoOULN0dP8NJaYeX+rbCP/q0glplL2f5kkvLKcCIFUdQWPrntWohLZpgw/MhUDnw8xgiIiKi25naG7DZMhGbLdtQqRfYdvIKFu1LxbXCsjue12qcMHNQIIYGa+vFEui/F5UhYvkhXPn9z5k7vyYNsDMqDE24IAYRERFRjUztDfixNVE19nYKPNPDD9+/9gj+0acllPbGDVVmfgmmbk7EUyuP4PSVPMsUaSZVKw9Wb7QaOjrgk/Hd2GgRERERmQGbLaIauDopMeuJhxA7rS/Ca1hGPuFyHiKWH8b0rYnIzi+xQIX3RwiBOV8l48TF3w3b7BTA0mc7I8CTKw8SERERmQNPIzQRTyO0bUfOX8Pbu8/gbHbBHc+plfaY/EgrvNinJZyU1nc9lxACp67kIbbaNWul5ZX49PBvRvu9OfghvNC7pWWKJCIiInqA8JotM2OzRRWVemw5eQWL96Xh96I7r+dq1kiNWU8EYnAHb6u5nistpwCvbTuNn9Pz77nfqG4+WPBUR6upm4iIiMiasdkyMzZbVCX/ZjmW7j+Hz478hooabnzcvXljzHkyCB3+WHK+ppmlx9t5ovNtqyGaW1pOAZ5eeQS6kop77tde64odk8O48iARERGRidhsmRmbLbrdr1cL8e7/UvBdSu4dzykUwNNdfDCiazPM+9/ZGmeWOvposGhksCTXSAkhELH8cK0zWgAQpHXF7pd7cVaLiIiIyERstsyMzRbdzY/nruKd3WeQllNY59e6Ojlg+6Se991wlVZUorCkAkWllSgoLcepy3l4c2eyya+PmdwTnf0a31cNRERERLbC1N7AQcaaiOql3m3c8b9XeuPLE5exJDYNN4rLTX6trqQCr3x5CotGdkRRaSWKyipQWFrVOFWgoPTWfwtLKlBYVmHYXvjHo+rr8sr7+8xk35kcNltEREREZsZmi8gMHOztMC60OYYGN8MH+9Pw+ZHfYGr/cza7AE8uPSxtgbXIv2l6g0hEREREpuEV8URmpGmgxNwhQRjZzdfSpdSJRq20dAlERERE9Q5ntogkYGcn3WITdgrA2dEBLo4OcP7j4eLkAGeVAxo6OaChowMKSyqwPSHd5J9Z042biYiIiOj+sNkikkBdZ4o6NNOgb4A7nB2rGiZ7NHRUwtnRHi5//LeqkVIr7WtdOVAIgbTcApNWIwz20aCTb6M61UtEREREtWOzRSSBx9t5YuXBCybv/3ZEkFkXqFAoFFg0MrjW+2y5Ojlg4chgLvtOREREJAFes0Ukgc6+jdDxj5sa10aqmaUATxdsn9TzrnUE+2jMsuw8EREREdWM99kyEe+zRXWVllNg0syS1A2PEAKJV/Kw70wO8m+WQ6NWIrydJzr5NuKMFhEREdFfwJsamxmbLfor0nIK8Nq20zVeOxXso8HCkcGcWSIiIiJ6wPCmxkRWIMDTBV9FhXFmiYiIiMgGsdkikphCoUBnv8ZmXQCDiIiIiKwfF8ggIiIiIiKSAJstIiIiIiIiCbDZIiIiIiIikgCbLSIiIiIiIgmw2SIiIiIiIpIAmy0iIiIiIiIJsNkiIiIiIiKSAJstIiIiIiIiCbDZIiIiIiIikgCbLSIiIiIiIgmw2SIiIiIiIpIAmy0iIiIiIiIJsNkiIiIiIiKSAJstIiIiIiIiCbDZIiIiIiIikgCbLSIiIiIiIgmw2SIiIiIiIpIAmy0iIiIiIiIJsNkiIiIiIiKSAJstIiIiIiIiCbDZIiIiIiIikoCDpQuo94QA0k8Cqd8AN/MAdSOg7WDApxugUDBfDpaugfk8Bmw93xpqYD6PAVvPt4YabD3fGmpgvuz5CiGEkOQn1zM6nQ4ajQb5+flwdXU17UW5KcDOSUDmqTuf03YGhq0EPB4yb6HMt64amM9jwNbzraEG5vMYsPV8a6jB1vOtoQbmmzXf1N7Appqt5cuXY+HChcjOzkZwcDCWLl2KHj16mPTaOjdbuSnApwOAkvy77+OkASbulebAsvV8a6iB+TwGbD3fGmpgPo8BW8+3hhpsPd8aamC+2fNN7Q1s5pqtLVu2YPr06Zg7dy4SEhIQHByMAQMGIDc31/xhQtzqnO/1Fwrcen7n5Fv7M79+1cB8HgO2nm8NNTCfx4Ct51tDDbaebw01MN+i+TYzsxUSEoLu3btj2bJlAAC9Xg9fX1+8/PLLeP3112t9fZ1mtq78BKztb3pxzp6Ag6Pp+9emohQoyrHdfGuogfk8Bmw93xpqYD6PAVvPt4YabD3fGmpgft3yX9h/6xquWpjaG9jEAhllZWWIj4/HrFmzDNvs7OzQv39/HD16tMbXlJaWorS01PC9TqczPTD1m7oVWJcDQAq2nm8NNTDfsvnWUIOt51tDDcy3bL411GDr+dZQg63nW0MNtp5/drdJzZapbOI0wmvXrqGyshKenp5G2z09PZGdnV3ja+bNmweNRmN4+Pr6mh54M+8+qiUiIiIiIosw8/t4m5jZ+itmzZqF6dOnG77X6XSmN1zqRnULc3QFnOr4mnspyQNK6zATV9/yraEG5vMYsPV8a6iB+TwGbD3fGmqw9XxrqIH5dcuv6/v4WthEs9W0aVPY29sjJ8d4WjInJwdeXl41vsbR0RGOjn/xfNG2g4FD75u+/7gYs05X1vmasfqWbw01MJ/HgK3nW0MNzOcxYOv51lCDredbQw3Mr1t+4JPmy4aNnEaoUqnQtWtX7N+/37BNr9dj//79CA0NNX+gT7db6/WbQtsFaNaV+eZm6RqYz2PA1vOtoQbm8xiw9XxrqMHW862hBuZbNN8mmi0AmD59OtasWYP169cjJSUFkyZNQlFREZ577jnzhykUt26M5qS5935OGmDYCvPfsdrW862hBubzGLD1fGuogfk8Bmw93xpqsPV8a6iB+RbNt5lmKzIyEosWLcKcOXPQqVMnJCYmYs+ePXcsmmE2Hg/dujHa3TppbRdpb55n6/nWUAPzeQzYer411MB8HgO2nm8NNdh6vjXUwHyL5dvMfbbuV53us1WdEEBG/K1lJG/m3broLvDJW1OUUnx6wnzrq4H5PAZsPd8aamA+jwFbz7eGGmw93xpqYL7Z8k3tDdhsmegvN1tERERERFSvmNob2MxphERERERERHJis0VERERERCQBNltEREREREQSYLNFREREREQkATZbREREREREEmCzRUREREREJAE2W0RERERERBJgs0VERERERCQBNltEREREREQSYLNFREREREQkATZbREREREREEmCzRUREREREJAEHSxfwoBBCAAB0Op2FKyEiIiIiIkuq6gmqeoS7YbNlooKCAgCAr6+vhSshIiIiIiJrUFBQAI1Gc9fnFaK2dowAAHq9HpmZmXBxcYFCoajz63U6HXx9fXHlyhW4urpKUCHzrb0G5vMYsPV8a6iB+TwGbD3fGmqw9XxrqIH5958vhEBBQQG0Wi3s7O5+ZRZntkxkZ2cHHx+f+/45rq6uFvuHzXzrqIH5PAZsPd8aamA+jwFbz7eGGmw93xpqYP795d9rRqsKF8ggIiIiIiKSAJstIiIiIiIiCbDZkomjoyPmzp0LR0dH5luIpWtgPo8BW8+3hhqYz2PA1vOtoQZbz7eGGpgvXz4XyCAiIiIiIpIAZ7aIiIiIiIgkwGaLiIiIiIhIAmy2iIiIiIiIJMBmi4iIiIiISAJstmSwfPlyNG/eHE5OTggJCcGJEydky/7hhx8wZMgQaLVaKBQK7Ny5U7ZsAJg3bx66d+8OFxcXeHh4YNiwYUhNTZUtf+XKlejYsaPhpnWhoaH49ttvZcu/3fz586FQKBAdHS1b5ltvvQWFQmH0CAwMlC0fADIyMjB27Fi4ublBrVajQ4cOOHnypCzZzZs3v+P3VygUiIqKkiUfACorKzF79my0aNECarUarVq1wjvvvAM51ycqKChAdHQ0/P39oVar0bNnT/z000+SZNU27gghMGfOHHh7e0OtVqN///44d+6crDXs2LED4eHhcHNzg0KhQGJiomz55eXlmDlzJjp06ABnZ2dotVr87W9/Q2Zmpiz5wK1xITAwEM7OzmjcuDH69++P48ePmy3flBqqe+mll6BQKPDBBx/Ilj9hwoQ7xoWBAwfKlg8AKSkpGDp0KDQaDZydndG9e3dcvnxZlvyaxkWFQoGFCxeaJd+UGgoLCzFlyhT4+PhArVajXbt2WLVqlWz5OTk5mDBhArRaLRo0aICBAweadSwy5T1QSUkJoqKi4ObmhoYNG+Kpp55CTk6ObPmrV6/GI488AldXVygUCuTl5Zkl25T833//HS+//DLatm0LtVoNPz8/vPLKK8jPz5etBgD4xz/+gVatWkGtVsPd3R0RERE4e/as2WpgsyWxLVu2YPr06Zg7dy4SEhIQHByMAQMGIDc3V5b8oqIiBAcHY/ny5bLk3S4uLg5RUVE4duwYYmNjUV5ejvDwcBQVFcmS7+Pjg/nz5yM+Ph4nT57EY489hoiICPzyyy+y5Ff3008/4eOPP0bHjh1lzw4KCkJWVpbhcejQIdmyb9y4gbCwMCiVSnz77bc4c+YMFi9ejMaNG8uS/9NPPxn97rGxsQCAkSNHypIPAAsWLMDKlSuxbNkypKSkYMGCBXjvvfewdOlS2Wp44YUXEBsbiw0bNiApKQnh4eHo378/MjIyzJ5V27jz3nvv4aOPPsKqVatw/PhxODs7Y8CAASgpKZGthqKiIvTq1QsLFiwwW6ap+cXFxUhISMDs2bORkJCAHTt2IDU1FUOHDpUlHwACAgKwbNkyJCUl4dChQ2jevDnCw8Nx9epV2WqoEhMTg2PHjkGr1Zot29T8gQMHGo0PX375pWz5Fy5cQK9evRAYGIiDBw/i559/xuzZs+Hk5CRLfvXfOysrC59++ikUCgWeeuops+SbUsP06dOxZ88ebNy4ESkpKYiOjsaUKVOwa9cuyfOFEBg2bBh+/fVXfPXVVzh16hT8/f3Rv39/s71HMeU90LRp0/D1119j27ZtiIuLQ2ZmJkaMGCFbfnFxMQYOHIg33njDLJl1yc/MzERmZiYWLVqE5ORkfPbZZ9izZw+ef/552WoAgK5du2LdunVISUnB3r17IYRAeHg4KisrzVOEIEn16NFDREVFGb6vrKwUWq1WzJs3T/ZaAIiYmBjZc6vLzc0VAERcXJzFamjcuLH45JNPZM0sKCgQbdq0EbGxsaJv375i6tSpsmXPnTtXBAcHy5Z3u5kzZ4pevXpZLP92U6dOFa1atRJ6vV62zMGDB4uJEycabRsxYoQYM2aMLPnFxcXC3t5e7N6922h7ly5dxD//+U9Js28fd/R6vfDy8hILFy40bMvLyxOOjo7iyy+/lKWG6i5evCgAiFOnTkmSXVt+lRMnTggA4tKlSxbJz8/PFwDEd999Z/b8e9WQnp4umjVrJpKTk4W/v794//33ZcsfP368iIiIkCTPlPzIyEgxduxYi+XfLiIiQjz22GOy1hAUFCTefvtto21SjUu356empgoAIjk52bCtsrJSuLu7izVr1pg9X4g73wPl5eUJpVIptm3bZtgnJSVFABBHjx6VPL+6AwcOCADixo0bZs81Jb/K1q1bhUqlEuXl5Rar4fTp0wKAOH/+vFkyObMlobKyMsTHx6N///6GbXZ2dujfvz+OHj1qwcosp2pquEmTJrJnV1ZWYvPmzSgqKkJoaKis2VFRURg8eLDRsSCnc+fOQavVomXLlhgzZozZTlMxxa5du9CtWzeMHDkSHh4e6Ny5M9asWSNbfnVlZWXYuHEjJk6cCIVCIVtuz549sX//fqSlpQEATp8+jUOHDmHQoEGy5FdUVKCysvKOT8zVarWss5wAcPHiRWRnZxv9W9BoNAgJCbHZcRG4NTYqFAo0atRI9uyysjKsXr0aGo0GwcHBsuXq9XqMGzcOM2bMQFBQkGy51R08eBAeHh5o27YtJk2ahOvXr8uSq9fr8c033yAgIAADBgyAh4cHQkJCZD/Vv0pOTg6++eYbs84omKJnz57YtWsXMjIyIITAgQMHkJaWhvDwcMmzS0tLAcBoXLSzs4Ojo6Nk4+Lt74Hi4+NRXl5uNB4GBgbCz89PkvHQku/BTM3Pz8+Hq6srHBwcLFJDUVER1q1bhxYtWsDX19csmWy2JHTt2jVUVlbC09PTaLunpyeys7MtVJXl6PV6REdHIywsDO3bt5ctNykpCQ0bNoSjoyNeeuklxMTEoF27drLlb968GQkJCZg3b55smdWFhIQYpuZXrlyJixcvonfv3igoKJAl/9dff8XKlSvRpk0b7N27F5MmTcIrr7yC9evXy5Jf3c6dO5GXl4cJEybImvv666/jmWeeQWBgIJRKJTp37ozo6GiMGTNGlnwXFxeEhobinXfeQWZmJiorK7Fx40YcPXoUWVlZstRQpWrs47j4p5KSEsycORPPPvssXF1dZcvdvXs3GjZsCCcnJ7z//vuIjY1F06ZNZctfsGABHBwc8Morr8iWWd3AgQPx+eefY//+/ViwYAHi4uIwaNAg8506dA+5ubkoLCzE/PnzMXDgQOzbtw/Dhw/HiBEjEBcXJ3n+7davXw8XFxeznb5mqqVLl6Jdu3bw8fGBSqXCwIEDsXz5cvTp00fy7KqmZtasWbhx4wbKysqwYMECpKenSzIu1vQeKDs7GyqV6o4PWaQYDy31Hqwu+deuXcM777yDv//977LXsGLFCjRs2BANGzbEt99+i9jYWKhUKrPkStM2EtUgKioKycnJsn+S3rZtWyQmJiI/Px/bt2/H+PHjERcXJ0vDdeXKFUydOhWxsbFmOw+/rqrPnnTs2BEhISHw9/fH1q1bZfkUU6/Xo1u3bnj33XcBAJ07d0ZycjJWrVqF8ePHS55f3dq1azFo0CCzXxtSm61bt+KLL77Apk2bEBQUhMTERERHR0Or1cr2Z7BhwwZMnDgRzZo1g729Pbp06YJnn30W8fHxsuRTzcrLyzFq1CgIIbBy5UpZsx999FEkJibi2rVrWLNmDUaNGoXjx4/Dw8ND8uz4+Hh8+OGHSEhIkHWWubpnnnnG8HWHDh3QsWNHtGrVCgcPHkS/fv0kzdbr9QCAiIgITJs2DQDQqVMnHDlyBKtWrULfvn0lzb/dp59+ijFjxsj+/6mlS5fi2LFj2LVrF/z9/fHDDz8gKioKWq1W8jNBlEolduzYgeeffx5NmjSBvb09+vfvj0GDBkmyeJGl3gM9KPk6nQ6DBw9Gu3bt8NZbb8lew5gxY/D4448jKysLixYtwqhRo3D48GGz/JvgzJaEmjZtCnt7+ztWlcnJyYGXl5eFqrKMKVOmYPfu3Thw4AB8fHxkzVapVGjdujW6du2KefPmITg4GB9++KEs2fHx8cjNzUWXLl3g4OAABwcHxMXF4aOPPoKDg4Msn6DerlGjRggICMD58+dlyfP29r6jsX3ooYdkPZURAC5duoTvvvsOL7zwgqy5ADBjxgzD7FaHDh0wbtw4TJs2TdbZzlatWiEuLg6FhYW4cuUKTpw4gfLycrRs2VK2GgAYxj6Oi382WpcuXUJsbKyss1oA4OzsjNatW+Phhx/G2rVr4eDggLVr18qS/eOPPyI3Nxd+fn6GsfHSpUt49dVX0bx5c1lquF3Lli3RtGlTWcbGpk2bwsHBwSrGxh9//BGpqamyj403b97EG2+8gSVLlmDIkCHo2LEjpkyZgsjISCxatEiWGrp27YrExETk5eUhKysLe/bswfXr180+Lt7tPZCXlxfKysruWAHQ3OOhJd+DmZJfUFCAgQMHwsXFBTExMVAqlbLXoNFo0KZNG/Tp0wfbt2/H2bNnERMTY5ZsNlsSUqlU6Nq1K/bv32/YptfrsX//ftmvGbIUIQSmTJmCmJgYfP/992jRooWlS4Jerzecqy21fv36ISkpCYmJiYZHt27dMGbMGCQmJsLe3l6WOqorLCzEhQsX4O3tLUteWFjYHcuspqWlwd/fX5b8KuvWrYOHhwcGDx4say5wa7UnOzvj4dbe3t7w6bacnJ2d4e3tjRs3bmDv3r2IiIiQNb9Fixbw8vIyGhd1Oh2OHz9uM+Mi8Gejde7cOXz33Xdwc3OzdEmyjo3jxo3Dzz//bDQ2arVazJgxA3v37pWlhtulp6fj+vXrsoyNKpUK3bt3t4qxce3atejataus1+sBt/4NlJeXW8XYqNFo4O7ujnPnzuHkyZNmGxdrew/UtWtXKJVKo/EwNTUVly9fNst4aOn3YKbk63Q6hIeHQ6VSYdeuXWafXf0rfwZCCAghzDYe8jRCiU2fPh3jx49Ht27d0KNHD3zwwQcoKirCc889J0t+YWGh0ad0Fy9eRGJiIpo0aQI/Pz/J86OiorBp0yZ89dVXcHFxMZyDrNFooFarJc+fNWsWBg0aBD8/PxQUFGDTpk04ePCgbP8zd3FxueO8YGdnZ7i5ucl2zvRrr72GIUOGwN/fH5mZmZg7dy7s7e3x7LPPypI/bdo09OzZE++++y5GjRqFEydOYPXq1Vi9erUs+cCtN5Hr1q3D+PHjJbvo9l6GDBmC//znP/Dz80NQUBBOnTqFJUuWYOLEibLVULWcbdu2bXH+/HnMmDEDgYGBkoxFtY070dHR+Pe//402bdqgRYsWmD17NrRaLYYNGyZbDb///jsuX75suLdV1ZteLy8vs3yifK98b29vPP3000hISMDu3btRWVlpGBubNGlilusE7pXv5uaG//znPxg6dCi8vb1x7do1LF++HBkZGWa9JUJtfwe3N5hKpRJeXl5o27at5PlNmjTBv/71Lzz11FPw8vLChQsX8H//939o3bo1BgwYIHm+n58fZsyYgcjISPTp0wePPvoo9uzZg6+//hoHDx6UJR+49UZ327ZtWLx4sVky61pD3759MWPGDKjVavj7+yMuLg6ff/45lixZIkv+tm3b4O7uDj8/PyQlJWHq1KkYNmyY2RboqO09kEajwfPPP4/p06ejSZMmcHV1xcsvv4zQ0FA8/PDDkucDt64by87ONvw5JSUlwcXFBX5+fve9kEZt+VWNVnFxMTZu3AidTgedTgcAcHd3N8sH0rXV8Ouvv2LLli0IDw+Hu7s70tPTMX/+fKjVajzxxBP3nQ+AS7/LYenSpcLPz0+oVCrRo0cPcezYMdmyq5byvP0xfvx4WfJrygYg1q1bJ0v+xIkThb+/v1CpVMLd3V3069dP7Nu3T5bsu5F76ffIyEjh7e0tVCqVaNasmYiMjDTbcqam+vrrr0X79u2Fo6OjCAwMFKtXr5Y1f+/evQKASE1NlTW3ik6nE1OnThV+fn7CyclJtGzZUvzzn/8UpaWlstWwZcsW0bJlS6FSqYSXl5eIiooSeXl5kmTVNu7o9Xoxe/Zs4enpKRwdHUW/fv3M/ndTWw3r1q2r8fm5c+dKnl+13HxNjwMHDkief/PmTTF8+HCh1WqFSqUS3t7eYujQoeLEiRNmyTalhpqYe+n3e+UXFxeL8PBw4e7uLpRKpfD39xcvvviiyM7OliW/ytq1a0Xr1q2Fk5OTCA4OFjt37pQ1/+OPPxZqtdpiY0FWVpaYMGGC0Gq1wsnJSbRt21YsXrzYbLfmqC3/ww8/FD4+PkKpVAo/Pz/x5ptvmnVcNuU90M2bN8XkyZNF48aNRYMGDcTw4cNFVlaWbPlz586V7H1abfl3+/sBIC5evHjf+abUkJGRIQYNGiQ8PDyEUqkUPj4+YvTo0eLs2bNmyRdCCMUfhRAREREREZEZ8ZotIiIiIiIiCbDZIiIiIiIikgCbLSIiIiIiIgmw2SIiIiIiIpIAmy0iIiIiIiIJsNkiIiIiIiKSAJstIiIiIiIiCbDZIiIiIiIikgCbLSIiIiIiIgmw2SIiIpszYcIEDBs27I7tBw8ehEKhQF5enuw1ERFR/cNmi4iISEbl5eWWLoGIiGTCZouIiOgu/vvf/yIoKAiOjo5o3rw5Fi9ebPS8QqHAzp07jbY1atQIn332GQDgt99+g0KhwJYtW9C3b184OTnhiy++kKl6IiKyNAdLF0BERGSN4uPjMWrUKLz11luIjIzEkSNHMHnyZLi5uWHChAl1+lmvv/46Fi9ejM6dO8PJyUmagomIyOqw2SIiIpu0e/duNGzY0GhbZWWl4eslS5agX79+mD17NgAgICAAZ86cwcKFC+vcbEVHR2PEiBH3XTMRET1YeBohERHZpEcffRSJiYlGj08++cTwfEpKCsLCwoxeExYWhnPnzhk1Zabo1q2bWWomIqIHC2e2iIjIJjk7O6N169ZG29LT0+v0MxQKBYQQRttqWgDD2dm57gUSEdEDjzNbRERENXjooYdw+PBho22HDx9GQEAA7O3tAQDu7u7IysoyPH/u3DkUFxfLWicREVkvzmwRERHV4NVXX0X37t3xzjvvIDIyEkePHsWyZcuwYsUKwz6PPfYYli1bhtDQUFRWVmLmzJlQKpUWrJqIiKwJZ7aIiIhq0KVLF2zduhWbN29G+/btMWfOHLz99ttGi2MsXrwYvr6+6N27N0aPHo3XXnsNDRo0sFzRRERkVRTi9pPNiYiIiIiI6L5xZouIiIiIiEgCbLaIiIiIiIgkwGaLiIiIiIhIAmy2iIiIiIiIJMBmi4iIiIiISAJstoiIiIiIiCTAZouIiIiIiEgCbLaIiIiIiIgkwGaLiIiIiIhIAmy2iIiIiIiIJMBmi4iIiIiISAL/D2Mpdy4sCQsG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06" y="1447799"/>
            <a:ext cx="4178494" cy="266081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054" y="4130380"/>
            <a:ext cx="4121346" cy="2624419"/>
          </a:xfrm>
          <a:prstGeom prst="rect">
            <a:avLst/>
          </a:prstGeom>
        </p:spPr>
      </p:pic>
    </p:spTree>
    <p:extLst>
      <p:ext uri="{BB962C8B-B14F-4D97-AF65-F5344CB8AC3E}">
        <p14:creationId xmlns:p14="http://schemas.microsoft.com/office/powerpoint/2010/main" val="330180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TotalTime>
  <Words>580</Words>
  <Application>Microsoft Office PowerPoint</Application>
  <PresentationFormat>On-screen Show (4:3)</PresentationFormat>
  <Paragraphs>113</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Capstone project – 2</vt:lpstr>
      <vt:lpstr>Content</vt:lpstr>
      <vt:lpstr>Introduction</vt:lpstr>
      <vt:lpstr>PROBLEM STATEMENT</vt:lpstr>
      <vt:lpstr>EXPLORING THE DATABASE </vt:lpstr>
      <vt:lpstr>Exploring the database </vt:lpstr>
      <vt:lpstr>PowerPoint Presentation</vt:lpstr>
      <vt:lpstr>Rented bike count vs hour</vt:lpstr>
      <vt:lpstr>Rented bike count ,hour with respect to different categorical features</vt:lpstr>
      <vt:lpstr>Observations </vt:lpstr>
      <vt:lpstr>Observations</vt:lpstr>
      <vt:lpstr>Visualization of value counts</vt:lpstr>
      <vt:lpstr>Visualization of value counts</vt:lpstr>
      <vt:lpstr>KEY FINDINGS </vt:lpstr>
      <vt:lpstr>DISTRIBUTION OF NUMERICAL FEATURES:</vt:lpstr>
      <vt:lpstr>DISTRIBUTION OF NUMERICAL FEATURES:</vt:lpstr>
      <vt:lpstr>OBSERVATIONS:</vt:lpstr>
      <vt:lpstr>Correlation Analysis :</vt:lpstr>
      <vt:lpstr>MODELS USE:</vt:lpstr>
      <vt:lpstr>CREATING DATA FRAME OF ALL EVALUTION MATRIX WITH RESPECT TO MODELS</vt:lpstr>
      <vt:lpstr>CORRECT MODEL SELECTION:</vt:lpstr>
      <vt:lpstr>Conclusions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Seoul Bike Sharing  Demand Prediction</dc:title>
  <dc:creator>Asus</dc:creator>
  <cp:lastModifiedBy>Asus</cp:lastModifiedBy>
  <cp:revision>18</cp:revision>
  <dcterms:created xsi:type="dcterms:W3CDTF">2023-07-22T07:06:28Z</dcterms:created>
  <dcterms:modified xsi:type="dcterms:W3CDTF">2023-07-22T16:58:12Z</dcterms:modified>
</cp:coreProperties>
</file>