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4" r:id="rId20"/>
    <p:sldId id="275" r:id="rId21"/>
    <p:sldId id="276" r:id="rId22"/>
    <p:sldId id="278"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838" autoAdjust="0"/>
  </p:normalViewPr>
  <p:slideViewPr>
    <p:cSldViewPr snapToGrid="0">
      <p:cViewPr varScale="1">
        <p:scale>
          <a:sx n="83" d="100"/>
          <a:sy n="83" d="100"/>
        </p:scale>
        <p:origin x="-566" y="-77"/>
      </p:cViewPr>
      <p:guideLst>
        <p:guide orient="horz" pos="2160"/>
        <p:guide pos="3840"/>
      </p:guideLst>
    </p:cSldViewPr>
  </p:slideViewPr>
  <p:notesTextViewPr>
    <p:cViewPr>
      <p:scale>
        <a:sx n="1" d="1"/>
        <a:sy n="1" d="1"/>
      </p:scale>
      <p:origin x="0" y="0"/>
    </p:cViewPr>
  </p:notesTextViewPr>
  <p:sorterViewPr>
    <p:cViewPr>
      <p:scale>
        <a:sx n="100" d="100"/>
        <a:sy n="100" d="100"/>
      </p:scale>
      <p:origin x="0" y="26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A5975-1590-EE97-73B1-F898A7817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3F06E23-5E77-9096-793B-5F3D10C3FD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83EA2A2-352E-87CF-73A1-3EC327338965}"/>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5" name="Footer Placeholder 4">
            <a:extLst>
              <a:ext uri="{FF2B5EF4-FFF2-40B4-BE49-F238E27FC236}">
                <a16:creationId xmlns="" xmlns:a16="http://schemas.microsoft.com/office/drawing/2014/main" id="{6DD8EE72-6758-4F40-1C0B-608E2F21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7E2942D-22F5-C277-946D-BF560BD25E2D}"/>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327275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A11245-F495-9BCB-8442-43AB3C1274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8C51F5F-7A1B-DECC-091C-A274608D58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AA637F-6D83-1C7D-96B5-A61C13142E06}"/>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5" name="Footer Placeholder 4">
            <a:extLst>
              <a:ext uri="{FF2B5EF4-FFF2-40B4-BE49-F238E27FC236}">
                <a16:creationId xmlns="" xmlns:a16="http://schemas.microsoft.com/office/drawing/2014/main" id="{731094CF-2AE3-5EE2-B9D9-81F0B0070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DF873A8-F68E-B696-96D5-0B7908C976B4}"/>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28955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FFBDBA1-D9F4-CDB4-B067-39B11DF338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EE75D32-903A-1378-642D-7F275EF3F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7486374-53EF-3A04-7279-FAFB9EC6C7B6}"/>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5" name="Footer Placeholder 4">
            <a:extLst>
              <a:ext uri="{FF2B5EF4-FFF2-40B4-BE49-F238E27FC236}">
                <a16:creationId xmlns="" xmlns:a16="http://schemas.microsoft.com/office/drawing/2014/main" id="{2B4322E2-015E-4DA7-9153-8755BB272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6DA149C-059B-FA40-9256-C782865B43EB}"/>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416432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2A641D-ACF2-743F-5D6D-4005FEB87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566E48B-2556-B325-7617-666D3BDDF7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9AA2B17-D2CE-72C9-9D2D-F7AE5641AE5F}"/>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5" name="Footer Placeholder 4">
            <a:extLst>
              <a:ext uri="{FF2B5EF4-FFF2-40B4-BE49-F238E27FC236}">
                <a16:creationId xmlns="" xmlns:a16="http://schemas.microsoft.com/office/drawing/2014/main" id="{2FEFD41E-340A-AD00-0385-F77F50CCA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51D710-B842-111F-2BF5-5C200FA81864}"/>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358625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AEBA1-9DC3-E920-7278-EB06293AF4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DAF8A1B-D421-ACE0-CB40-7F717B6B9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800E794-DF5B-CBD9-89E7-1E471936BB73}"/>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5" name="Footer Placeholder 4">
            <a:extLst>
              <a:ext uri="{FF2B5EF4-FFF2-40B4-BE49-F238E27FC236}">
                <a16:creationId xmlns="" xmlns:a16="http://schemas.microsoft.com/office/drawing/2014/main" id="{362FEB8C-607D-04EE-DAEF-BEB7980AD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59446C3-D102-CA7A-7C95-2A1B769C1584}"/>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153615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28497-DBC7-C54F-A203-95571F787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DA91D61-D574-5A61-D53B-FA2C6EA59C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E9DC9C8-3618-63E7-2B71-514A9D1CA5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024B7AD-5E16-B2D6-04B4-6BA354D6B193}"/>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6" name="Footer Placeholder 5">
            <a:extLst>
              <a:ext uri="{FF2B5EF4-FFF2-40B4-BE49-F238E27FC236}">
                <a16:creationId xmlns="" xmlns:a16="http://schemas.microsoft.com/office/drawing/2014/main" id="{89D5FFAA-B7E6-6CDB-0889-BACD26856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F6EB3A0-CA96-DB0C-A535-92603935634F}"/>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285638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4A909F-7CBC-18C1-1502-710EEC719C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62E646A-F0B3-D683-ECE3-8691A973F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E945A56-C85A-0B49-BE01-85936060DD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EA2DB3A-CA95-1357-766D-99828B193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424A270-653B-672F-8E6A-09EDBC4B1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674267E-8B46-0812-E2D1-976057570AA4}"/>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8" name="Footer Placeholder 7">
            <a:extLst>
              <a:ext uri="{FF2B5EF4-FFF2-40B4-BE49-F238E27FC236}">
                <a16:creationId xmlns="" xmlns:a16="http://schemas.microsoft.com/office/drawing/2014/main" id="{2DE64777-6702-ED71-A069-156DA52E95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9E59013-D399-B290-439E-1EB2BC439567}"/>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300434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AF7FA-908C-DD93-B780-33BD46B8AF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38A6819-880D-E34D-190F-70D3C6C875E6}"/>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4" name="Footer Placeholder 3">
            <a:extLst>
              <a:ext uri="{FF2B5EF4-FFF2-40B4-BE49-F238E27FC236}">
                <a16:creationId xmlns="" xmlns:a16="http://schemas.microsoft.com/office/drawing/2014/main" id="{D9CCD914-F0EF-CF71-543A-6068FD0ADE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E6CA59C-D0FD-6B38-14E2-71361E777D59}"/>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290395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F7F10F-D81B-A611-FAFE-93C3726EFF8C}"/>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3" name="Footer Placeholder 2">
            <a:extLst>
              <a:ext uri="{FF2B5EF4-FFF2-40B4-BE49-F238E27FC236}">
                <a16:creationId xmlns="" xmlns:a16="http://schemas.microsoft.com/office/drawing/2014/main" id="{0E116D63-79C7-82DF-18D5-898A508E71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715A38E-DB91-1787-5480-3422817E5ED4}"/>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265521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A64500-87CE-3DB8-8584-2E8CE5C61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60F4E54-2AC9-8580-94F4-B2113A5BF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54460F5-B520-BBC2-881F-F8665968F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390D753-54A9-18E8-0A60-08B255F44B77}"/>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6" name="Footer Placeholder 5">
            <a:extLst>
              <a:ext uri="{FF2B5EF4-FFF2-40B4-BE49-F238E27FC236}">
                <a16:creationId xmlns="" xmlns:a16="http://schemas.microsoft.com/office/drawing/2014/main" id="{7D76E662-3EEA-2CA6-CD40-5B34F3A40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8C5D1DD-84B7-C538-F49E-E3252EBC6E38}"/>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201516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3D4F7-AEAA-70F7-6CC5-7487BA2C4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4494B18-FCC9-B569-416F-B71992C45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9DF7522-E656-EB49-6ED2-79F436B8D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CA1C653-2D7E-1C5C-D85A-66D7644EB0A4}"/>
              </a:ext>
            </a:extLst>
          </p:cNvPr>
          <p:cNvSpPr>
            <a:spLocks noGrp="1"/>
          </p:cNvSpPr>
          <p:nvPr>
            <p:ph type="dt" sz="half" idx="10"/>
          </p:nvPr>
        </p:nvSpPr>
        <p:spPr/>
        <p:txBody>
          <a:bodyPr/>
          <a:lstStyle/>
          <a:p>
            <a:fld id="{18792E14-3C9D-4DEA-A57D-8AECB776AD05}" type="datetimeFigureOut">
              <a:rPr lang="en-US" smtClean="0"/>
              <a:t>9/1/2023</a:t>
            </a:fld>
            <a:endParaRPr lang="en-US"/>
          </a:p>
        </p:txBody>
      </p:sp>
      <p:sp>
        <p:nvSpPr>
          <p:cNvPr id="6" name="Footer Placeholder 5">
            <a:extLst>
              <a:ext uri="{FF2B5EF4-FFF2-40B4-BE49-F238E27FC236}">
                <a16:creationId xmlns="" xmlns:a16="http://schemas.microsoft.com/office/drawing/2014/main" id="{7E087AE5-72BB-0939-AD07-7D818B99A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77D4F98-32D4-C69B-4C86-17CB2FB0024B}"/>
              </a:ext>
            </a:extLst>
          </p:cNvPr>
          <p:cNvSpPr>
            <a:spLocks noGrp="1"/>
          </p:cNvSpPr>
          <p:nvPr>
            <p:ph type="sldNum" sz="quarter" idx="12"/>
          </p:nvPr>
        </p:nvSpPr>
        <p:spPr/>
        <p:txBody>
          <a:bodyPr/>
          <a:lstStyle/>
          <a:p>
            <a:fld id="{31B616BD-C2B4-440E-BD5F-7719FF9A36AB}" type="slidenum">
              <a:rPr lang="en-US" smtClean="0"/>
              <a:t>‹#›</a:t>
            </a:fld>
            <a:endParaRPr lang="en-US"/>
          </a:p>
        </p:txBody>
      </p:sp>
    </p:spTree>
    <p:extLst>
      <p:ext uri="{BB962C8B-B14F-4D97-AF65-F5344CB8AC3E}">
        <p14:creationId xmlns:p14="http://schemas.microsoft.com/office/powerpoint/2010/main" val="39181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A9AC61A-14D4-34F4-C836-A97398036294}"/>
              </a:ext>
            </a:extLst>
          </p:cNvPr>
          <p:cNvSpPr>
            <a:spLocks noGrp="1"/>
          </p:cNvSpPr>
          <p:nvPr>
            <p:ph type="title"/>
          </p:nvPr>
        </p:nvSpPr>
        <p:spPr>
          <a:xfrm>
            <a:off x="838200" y="465826"/>
            <a:ext cx="10506137" cy="12248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9461DD1-FD7C-C79D-C3BF-49E3D20E3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FCEE2B3-B3EF-8D84-6906-002AE7E14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92E14-3C9D-4DEA-A57D-8AECB776AD05}" type="datetimeFigureOut">
              <a:rPr lang="en-US" smtClean="0"/>
              <a:t>9/1/2023</a:t>
            </a:fld>
            <a:endParaRPr lang="en-US"/>
          </a:p>
        </p:txBody>
      </p:sp>
      <p:sp>
        <p:nvSpPr>
          <p:cNvPr id="5" name="Footer Placeholder 4">
            <a:extLst>
              <a:ext uri="{FF2B5EF4-FFF2-40B4-BE49-F238E27FC236}">
                <a16:creationId xmlns="" xmlns:a16="http://schemas.microsoft.com/office/drawing/2014/main" id="{1387A08D-1C80-76D7-D5FC-F32B86356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D461BF87-ED97-37DF-7889-3E656B453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616BD-C2B4-440E-BD5F-7719FF9A36AB}"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422574" y="230456"/>
            <a:ext cx="550887" cy="410464"/>
          </a:xfrm>
          <a:prstGeom prst="rect">
            <a:avLst/>
          </a:prstGeom>
        </p:spPr>
      </p:pic>
    </p:spTree>
    <p:extLst>
      <p:ext uri="{BB962C8B-B14F-4D97-AF65-F5344CB8AC3E}">
        <p14:creationId xmlns:p14="http://schemas.microsoft.com/office/powerpoint/2010/main" val="4022741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013B2B-57A0-FAFA-7AF2-1DAD24054ECD}"/>
              </a:ext>
            </a:extLst>
          </p:cNvPr>
          <p:cNvSpPr>
            <a:spLocks noGrp="1"/>
          </p:cNvSpPr>
          <p:nvPr>
            <p:ph type="ctrTitle"/>
          </p:nvPr>
        </p:nvSpPr>
        <p:spPr>
          <a:xfrm>
            <a:off x="1524000" y="824091"/>
            <a:ext cx="9144000" cy="2241039"/>
          </a:xfrm>
        </p:spPr>
        <p:txBody>
          <a:bodyPr>
            <a:noAutofit/>
          </a:bodyPr>
          <a:lstStyle/>
          <a:p>
            <a:pPr marL="0" marR="0">
              <a:lnSpc>
                <a:spcPct val="115000"/>
              </a:lnSpc>
              <a:spcBef>
                <a:spcPts val="0"/>
              </a:spcBef>
              <a:spcAft>
                <a:spcPts val="0"/>
              </a:spcAft>
              <a:tabLst>
                <a:tab pos="2865755" algn="ctr"/>
                <a:tab pos="5731510" algn="r"/>
              </a:tabLst>
            </a:pPr>
            <a:r>
              <a:rPr lang="en-US" b="1" dirty="0">
                <a:solidFill>
                  <a:srgbClr val="C00000"/>
                </a:solidFill>
                <a:latin typeface="Times New Roman" panose="02020603050405020304" pitchFamily="18" charset="0"/>
                <a:ea typeface="Calibri" panose="020F0502020204030204" pitchFamily="34" charset="0"/>
                <a:cs typeface="Calibri" panose="020F0502020204030204" pitchFamily="34" charset="0"/>
              </a:rPr>
              <a:t>Capstone </a:t>
            </a:r>
            <a:r>
              <a:rPr lang="en-US" b="1" dirty="0" smtClean="0">
                <a:solidFill>
                  <a:srgbClr val="C00000"/>
                </a:solidFill>
                <a:latin typeface="Times New Roman" panose="02020603050405020304" pitchFamily="18" charset="0"/>
                <a:ea typeface="Calibri" panose="020F0502020204030204" pitchFamily="34" charset="0"/>
                <a:cs typeface="Calibri" panose="020F0502020204030204" pitchFamily="34" charset="0"/>
              </a:rPr>
              <a:t>Project - 1</a:t>
            </a:r>
            <a:r>
              <a:rPr lang="en-US" sz="4800" b="1" dirty="0">
                <a:solidFill>
                  <a:srgbClr val="C00000"/>
                </a:solidFill>
                <a:effectLst/>
                <a:latin typeface="Times New Roman" panose="02020603050405020304" pitchFamily="18" charset="0"/>
                <a:ea typeface="Calibri" panose="020F0502020204030204" pitchFamily="34" charset="0"/>
                <a:cs typeface="Calibri" panose="020F0502020204030204" pitchFamily="34" charset="0"/>
              </a:rPr>
              <a:t/>
            </a:r>
            <a:br>
              <a:rPr lang="en-US" sz="4800" b="1" dirty="0">
                <a:solidFill>
                  <a:srgbClr val="C00000"/>
                </a:solidFill>
                <a:effectLst/>
                <a:latin typeface="Times New Roman" panose="02020603050405020304" pitchFamily="18" charset="0"/>
                <a:ea typeface="Calibri" panose="020F0502020204030204" pitchFamily="34" charset="0"/>
                <a:cs typeface="Calibri" panose="020F0502020204030204" pitchFamily="34" charset="0"/>
              </a:rPr>
            </a:br>
            <a:r>
              <a:rPr lang="en-US" sz="3200" b="1" i="1" dirty="0">
                <a:solidFill>
                  <a:schemeClr val="accent5">
                    <a:lumMod val="50000"/>
                  </a:schemeClr>
                </a:solidFill>
                <a:effectLst/>
                <a:latin typeface="Times New Roman" panose="02020603050405020304" pitchFamily="18" charset="0"/>
                <a:ea typeface="Calibri" panose="020F0502020204030204" pitchFamily="34" charset="0"/>
                <a:cs typeface="Calibri" panose="020F0502020204030204" pitchFamily="34" charset="0"/>
              </a:rPr>
              <a:t>Play Store  App Review Analysis</a:t>
            </a:r>
            <a:br>
              <a:rPr lang="en-US" sz="3200" b="1" i="1" dirty="0">
                <a:solidFill>
                  <a:schemeClr val="accent5">
                    <a:lumMod val="50000"/>
                  </a:schemeClr>
                </a:solidFill>
                <a:effectLst/>
                <a:latin typeface="Times New Roman" panose="02020603050405020304" pitchFamily="18" charset="0"/>
                <a:ea typeface="Calibri" panose="020F0502020204030204" pitchFamily="34" charset="0"/>
                <a:cs typeface="Calibri" panose="020F0502020204030204" pitchFamily="34" charset="0"/>
              </a:rPr>
            </a:br>
            <a:r>
              <a:rPr lang="en-US" sz="2000" b="1" i="1" u="sng" dirty="0">
                <a:latin typeface="Calibri" panose="020F0502020204030204" pitchFamily="34" charset="0"/>
                <a:ea typeface="Calibri" panose="020F0502020204030204" pitchFamily="34" charset="0"/>
                <a:cs typeface="Calibri" panose="020F0502020204030204" pitchFamily="34" charset="0"/>
              </a:rPr>
              <a:t>Presented By</a:t>
            </a:r>
            <a:endParaRPr lang="en-US" sz="2000" i="1" u="sng"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 xmlns:a16="http://schemas.microsoft.com/office/drawing/2014/main" id="{4E80D15E-4AA6-CEA3-320D-FB2075BB2569}"/>
              </a:ext>
            </a:extLst>
          </p:cNvPr>
          <p:cNvSpPr>
            <a:spLocks noGrp="1"/>
          </p:cNvSpPr>
          <p:nvPr>
            <p:ph type="subTitle" idx="1"/>
          </p:nvPr>
        </p:nvSpPr>
        <p:spPr>
          <a:xfrm>
            <a:off x="1529301" y="3446890"/>
            <a:ext cx="9144000" cy="2241038"/>
          </a:xfrm>
        </p:spPr>
        <p:txBody>
          <a:bodyPr>
            <a:normAutofit/>
          </a:bodyPr>
          <a:lstStyle/>
          <a:p>
            <a:r>
              <a:rPr lang="en-US" dirty="0">
                <a:solidFill>
                  <a:schemeClr val="accent2">
                    <a:lumMod val="75000"/>
                  </a:schemeClr>
                </a:solidFill>
              </a:rPr>
              <a:t>Aniket </a:t>
            </a:r>
            <a:r>
              <a:rPr lang="en-US" dirty="0" err="1">
                <a:solidFill>
                  <a:schemeClr val="accent2">
                    <a:lumMod val="75000"/>
                  </a:schemeClr>
                </a:solidFill>
              </a:rPr>
              <a:t>Abhit</a:t>
            </a:r>
            <a:r>
              <a:rPr lang="en-US" dirty="0">
                <a:solidFill>
                  <a:schemeClr val="accent2">
                    <a:lumMod val="75000"/>
                  </a:schemeClr>
                </a:solidFill>
              </a:rPr>
              <a:t> Jadhav</a:t>
            </a:r>
          </a:p>
          <a:p>
            <a:r>
              <a:rPr lang="en-US" dirty="0">
                <a:solidFill>
                  <a:schemeClr val="accent2">
                    <a:lumMod val="75000"/>
                  </a:schemeClr>
                </a:solidFill>
              </a:rPr>
              <a:t>Subhash Ram </a:t>
            </a:r>
            <a:r>
              <a:rPr lang="en-US" dirty="0" err="1">
                <a:solidFill>
                  <a:schemeClr val="accent2">
                    <a:lumMod val="75000"/>
                  </a:schemeClr>
                </a:solidFill>
              </a:rPr>
              <a:t>Achal</a:t>
            </a:r>
            <a:r>
              <a:rPr lang="en-US">
                <a:solidFill>
                  <a:schemeClr val="accent2">
                    <a:lumMod val="75000"/>
                  </a:schemeClr>
                </a:solidFill>
              </a:rPr>
              <a:t> </a:t>
            </a:r>
            <a:r>
              <a:rPr lang="en-US" smtClean="0">
                <a:solidFill>
                  <a:schemeClr val="accent2">
                    <a:lumMod val="75000"/>
                  </a:schemeClr>
                </a:solidFill>
              </a:rPr>
              <a:t>Mishra</a:t>
            </a:r>
          </a:p>
          <a:p>
            <a:endParaRPr lang="en-US" dirty="0">
              <a:solidFill>
                <a:schemeClr val="accent2">
                  <a:lumMod val="75000"/>
                </a:schemeClr>
              </a:solidFill>
            </a:endParaRPr>
          </a:p>
          <a:p>
            <a:r>
              <a:rPr lang="en-US" dirty="0">
                <a:solidFill>
                  <a:schemeClr val="accent1">
                    <a:lumMod val="75000"/>
                  </a:schemeClr>
                </a:solidFill>
              </a:rPr>
              <a:t>Data Science Trainee</a:t>
            </a:r>
            <a:r>
              <a:rPr lang="en-US" dirty="0">
                <a:solidFill>
                  <a:schemeClr val="accent2">
                    <a:lumMod val="75000"/>
                  </a:schemeClr>
                </a:solidFill>
              </a:rPr>
              <a:t>, </a:t>
            </a:r>
            <a:r>
              <a:rPr lang="en-US" dirty="0" err="1">
                <a:solidFill>
                  <a:srgbClr val="C00000"/>
                </a:solidFill>
              </a:rPr>
              <a:t>AlmaBetter</a:t>
            </a:r>
            <a:endParaRPr lang="en-US" dirty="0">
              <a:solidFill>
                <a:srgbClr val="C00000"/>
              </a:solidFill>
            </a:endParaRPr>
          </a:p>
        </p:txBody>
      </p:sp>
      <p:pic>
        <p:nvPicPr>
          <p:cNvPr id="7" name="Picture 6">
            <a:extLst>
              <a:ext uri="{FF2B5EF4-FFF2-40B4-BE49-F238E27FC236}">
                <a16:creationId xmlns="" xmlns:a16="http://schemas.microsoft.com/office/drawing/2014/main" id="{4AE91A2C-DCB2-DCEA-6C8F-50D2CAED3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94" y="2059806"/>
            <a:ext cx="1280161" cy="1005324"/>
          </a:xfrm>
          <a:prstGeom prst="rect">
            <a:avLst/>
          </a:prstGeom>
        </p:spPr>
      </p:pic>
    </p:spTree>
    <p:extLst>
      <p:ext uri="{BB962C8B-B14F-4D97-AF65-F5344CB8AC3E}">
        <p14:creationId xmlns:p14="http://schemas.microsoft.com/office/powerpoint/2010/main" val="305288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5337B6-F6BA-0163-668B-952EBCE085BB}"/>
              </a:ext>
            </a:extLst>
          </p:cNvPr>
          <p:cNvSpPr>
            <a:spLocks noGrp="1"/>
          </p:cNvSpPr>
          <p:nvPr>
            <p:ph type="title"/>
          </p:nvPr>
        </p:nvSpPr>
        <p:spPr/>
        <p:txBody>
          <a:bodyPr>
            <a:normAutofit fontScale="90000"/>
          </a:bodyPr>
          <a:lstStyle/>
          <a:p>
            <a:pPr marL="571500" indent="-571500" algn="ctr">
              <a:buFont typeface="Wingdings" panose="05000000000000000000" pitchFamily="2" charset="2"/>
              <a:buChar char="q"/>
            </a:pPr>
            <a:r>
              <a:rPr lang="en-US" b="1" dirty="0">
                <a:latin typeface="Bahnschrift" panose="020B0502040204020203" pitchFamily="34" charset="0"/>
              </a:rPr>
              <a:t>Percentage of Sentiment Review analysis:</a:t>
            </a:r>
          </a:p>
        </p:txBody>
      </p:sp>
      <p:pic>
        <p:nvPicPr>
          <p:cNvPr id="5" name="Content Placeholder 4">
            <a:extLst>
              <a:ext uri="{FF2B5EF4-FFF2-40B4-BE49-F238E27FC236}">
                <a16:creationId xmlns="" xmlns:a16="http://schemas.microsoft.com/office/drawing/2014/main" id="{FA301D8C-8B70-6E35-09D2-94EC1B3F14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3286" y="1986177"/>
            <a:ext cx="5760203" cy="4351338"/>
          </a:xfrm>
        </p:spPr>
      </p:pic>
      <p:sp>
        <p:nvSpPr>
          <p:cNvPr id="6" name="TextBox 5">
            <a:extLst>
              <a:ext uri="{FF2B5EF4-FFF2-40B4-BE49-F238E27FC236}">
                <a16:creationId xmlns="" xmlns:a16="http://schemas.microsoft.com/office/drawing/2014/main" id="{AF692F95-4910-02FF-E14D-6FB1B24E8AD5}"/>
              </a:ext>
            </a:extLst>
          </p:cNvPr>
          <p:cNvSpPr txBox="1"/>
          <p:nvPr/>
        </p:nvSpPr>
        <p:spPr>
          <a:xfrm>
            <a:off x="838200" y="3069203"/>
            <a:ext cx="3853070" cy="2677656"/>
          </a:xfrm>
          <a:prstGeom prst="rect">
            <a:avLst/>
          </a:prstGeom>
          <a:noFill/>
        </p:spPr>
        <p:txBody>
          <a:bodyPr wrap="square" rtlCol="0">
            <a:spAutoFit/>
          </a:bodyPr>
          <a:lstStyle/>
          <a:p>
            <a:pPr marL="285750" indent="-285750">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Percentage of Review Sentiments-:</a:t>
            </a:r>
          </a:p>
          <a:p>
            <a:endParaRPr lang="en-US" sz="2000" b="1"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0" dirty="0">
                <a:effectLst/>
                <a:latin typeface="Times New Roman" panose="02020603050405020304" pitchFamily="18" charset="0"/>
                <a:cs typeface="Times New Roman" panose="02020603050405020304" pitchFamily="18" charset="0"/>
              </a:rPr>
              <a:t>Positive Reviews = 64.12%</a:t>
            </a:r>
          </a:p>
          <a:p>
            <a:endParaRPr lang="en-US" b="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0" dirty="0">
                <a:effectLst/>
                <a:latin typeface="Times New Roman" panose="02020603050405020304" pitchFamily="18" charset="0"/>
                <a:cs typeface="Times New Roman" panose="02020603050405020304" pitchFamily="18" charset="0"/>
              </a:rPr>
              <a:t>Negative Reviews = 22.10%</a:t>
            </a:r>
          </a:p>
          <a:p>
            <a:endParaRPr lang="en-US" b="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0" dirty="0">
                <a:effectLst/>
                <a:latin typeface="Times New Roman" panose="02020603050405020304" pitchFamily="18" charset="0"/>
                <a:cs typeface="Times New Roman" panose="02020603050405020304" pitchFamily="18" charset="0"/>
              </a:rPr>
              <a:t>Neutral Reviews = 13.78%</a:t>
            </a:r>
          </a:p>
          <a:p>
            <a:endParaRPr lang="en-US" dirty="0"/>
          </a:p>
        </p:txBody>
      </p:sp>
    </p:spTree>
    <p:extLst>
      <p:ext uri="{BB962C8B-B14F-4D97-AF65-F5344CB8AC3E}">
        <p14:creationId xmlns:p14="http://schemas.microsoft.com/office/powerpoint/2010/main" val="73284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21C770-CE64-A89E-5CB0-D082A3EB9D8D}"/>
              </a:ext>
            </a:extLst>
          </p:cNvPr>
          <p:cNvSpPr>
            <a:spLocks noGrp="1"/>
          </p:cNvSpPr>
          <p:nvPr>
            <p:ph type="title"/>
          </p:nvPr>
        </p:nvSpPr>
        <p:spPr/>
        <p:txBody>
          <a:bodyPr>
            <a:normAutofit fontScale="90000"/>
          </a:bodyPr>
          <a:lstStyle/>
          <a:p>
            <a:pPr marL="571500" indent="-571500" algn="ctr">
              <a:buFont typeface="Wingdings" panose="05000000000000000000" pitchFamily="2" charset="2"/>
              <a:buChar char="q"/>
            </a:pPr>
            <a:r>
              <a:rPr lang="en-US" b="1" dirty="0">
                <a:effectLst/>
                <a:latin typeface="Bahnschrift" panose="020B0502040204020203" pitchFamily="34" charset="0"/>
              </a:rPr>
              <a:t>Sentiment Analysis Based on Category</a:t>
            </a:r>
            <a:r>
              <a:rPr lang="en-US" b="0" dirty="0">
                <a:solidFill>
                  <a:srgbClr val="D4D4D4"/>
                </a:solidFill>
                <a:effectLst/>
                <a:latin typeface="Bahnschrift" panose="020B0502040204020203" pitchFamily="34" charset="0"/>
              </a:rPr>
              <a:t/>
            </a:r>
            <a:br>
              <a:rPr lang="en-US" b="0" dirty="0">
                <a:solidFill>
                  <a:srgbClr val="D4D4D4"/>
                </a:solidFill>
                <a:effectLst/>
                <a:latin typeface="Bahnschrift" panose="020B0502040204020203" pitchFamily="34" charset="0"/>
              </a:rPr>
            </a:br>
            <a:endParaRPr lang="en-US" dirty="0">
              <a:latin typeface="Bahnschrift" panose="020B0502040204020203" pitchFamily="34" charset="0"/>
            </a:endParaRPr>
          </a:p>
        </p:txBody>
      </p:sp>
      <p:pic>
        <p:nvPicPr>
          <p:cNvPr id="5" name="Content Placeholder 4">
            <a:extLst>
              <a:ext uri="{FF2B5EF4-FFF2-40B4-BE49-F238E27FC236}">
                <a16:creationId xmlns="" xmlns:a16="http://schemas.microsoft.com/office/drawing/2014/main" id="{11447FF4-DA88-616B-970A-F66BD52FDF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15" y="1690688"/>
            <a:ext cx="7641203" cy="4970168"/>
          </a:xfrm>
        </p:spPr>
      </p:pic>
      <p:sp>
        <p:nvSpPr>
          <p:cNvPr id="6" name="TextBox 5">
            <a:extLst>
              <a:ext uri="{FF2B5EF4-FFF2-40B4-BE49-F238E27FC236}">
                <a16:creationId xmlns="" xmlns:a16="http://schemas.microsoft.com/office/drawing/2014/main" id="{D4A49A9F-8AE8-657C-0B79-53895374EF85}"/>
              </a:ext>
            </a:extLst>
          </p:cNvPr>
          <p:cNvSpPr txBox="1"/>
          <p:nvPr/>
        </p:nvSpPr>
        <p:spPr>
          <a:xfrm>
            <a:off x="8102379" y="2105628"/>
            <a:ext cx="3824507" cy="4534575"/>
          </a:xfrm>
          <a:prstGeom prst="rect">
            <a:avLst/>
          </a:prstGeom>
          <a:noFill/>
        </p:spPr>
        <p:txBody>
          <a:bodyPr wrap="square" rtlCol="0">
            <a:spAutoFit/>
          </a:bodyPr>
          <a:lstStyle/>
          <a:p>
            <a:pPr marL="285750" marR="0" indent="-285750" algn="just">
              <a:lnSpc>
                <a:spcPct val="115000"/>
              </a:lnSpc>
              <a:spcBef>
                <a:spcPts val="0"/>
              </a:spcBef>
              <a:spcAft>
                <a:spcPts val="700"/>
              </a:spcAft>
              <a:buFont typeface="Courier New" panose="02070309020205020404" pitchFamily="49" charset="0"/>
              <a:buChar char="o"/>
            </a:pPr>
            <a:r>
              <a:rPr lang="en-US" sz="1600" dirty="0">
                <a:effectLst/>
                <a:latin typeface="Arial Narrow" panose="020B0606020202030204" pitchFamily="34" charset="0"/>
                <a:ea typeface="Segoe UI" panose="020B0502040204020203" pitchFamily="34" charset="0"/>
                <a:cs typeface="Calibri" panose="020F0502020204030204" pitchFamily="34" charset="0"/>
              </a:rPr>
              <a:t>Here we conduct the graph which show type sentiment analysis from each category.</a:t>
            </a:r>
            <a:endParaRPr lang="en-US" sz="1600" dirty="0">
              <a:effectLst/>
              <a:latin typeface="Arial Narrow" panose="020B0606020202030204" pitchFamily="34" charset="0"/>
              <a:ea typeface="Calibri" panose="020F0502020204030204" pitchFamily="34" charset="0"/>
              <a:cs typeface="Calibri" panose="020F0502020204030204" pitchFamily="34" charset="0"/>
            </a:endParaRPr>
          </a:p>
          <a:p>
            <a:pPr marL="285750" marR="0" indent="-285750" algn="just">
              <a:lnSpc>
                <a:spcPct val="115000"/>
              </a:lnSpc>
              <a:spcBef>
                <a:spcPts val="0"/>
              </a:spcBef>
              <a:spcAft>
                <a:spcPts val="700"/>
              </a:spcAft>
              <a:buFont typeface="Courier New" panose="02070309020205020404" pitchFamily="49" charset="0"/>
              <a:buChar char="o"/>
            </a:pPr>
            <a:r>
              <a:rPr lang="en-US" sz="1600" dirty="0">
                <a:effectLst/>
                <a:latin typeface="Arial Narrow" panose="020B0606020202030204" pitchFamily="34" charset="0"/>
                <a:ea typeface="Segoe UI" panose="020B0502040204020203" pitchFamily="34" charset="0"/>
                <a:cs typeface="Calibri" panose="020F0502020204030204" pitchFamily="34" charset="0"/>
              </a:rPr>
              <a:t>This graph help us to know which category get highest sentiment review as well as compare of +</a:t>
            </a:r>
            <a:r>
              <a:rPr lang="en-US" sz="1600" dirty="0" err="1">
                <a:effectLst/>
                <a:latin typeface="Arial Narrow" panose="020B0606020202030204" pitchFamily="34" charset="0"/>
                <a:ea typeface="Segoe UI" panose="020B0502040204020203" pitchFamily="34" charset="0"/>
                <a:cs typeface="Calibri" panose="020F0502020204030204" pitchFamily="34" charset="0"/>
              </a:rPr>
              <a:t>ve</a:t>
            </a:r>
            <a:r>
              <a:rPr lang="en-US" sz="1600" dirty="0">
                <a:effectLst/>
                <a:latin typeface="Arial Narrow" panose="020B0606020202030204" pitchFamily="34" charset="0"/>
                <a:ea typeface="Segoe UI" panose="020B0502040204020203" pitchFamily="34" charset="0"/>
                <a:cs typeface="Calibri" panose="020F0502020204030204" pitchFamily="34" charset="0"/>
              </a:rPr>
              <a:t> and -</a:t>
            </a:r>
            <a:r>
              <a:rPr lang="en-US" sz="1600" dirty="0" err="1">
                <a:effectLst/>
                <a:latin typeface="Arial Narrow" panose="020B0606020202030204" pitchFamily="34" charset="0"/>
                <a:ea typeface="Segoe UI" panose="020B0502040204020203" pitchFamily="34" charset="0"/>
                <a:cs typeface="Calibri" panose="020F0502020204030204" pitchFamily="34" charset="0"/>
              </a:rPr>
              <a:t>ve</a:t>
            </a:r>
            <a:r>
              <a:rPr lang="en-US" sz="1600" dirty="0">
                <a:effectLst/>
                <a:latin typeface="Arial Narrow" panose="020B0606020202030204" pitchFamily="34" charset="0"/>
                <a:ea typeface="Segoe UI" panose="020B0502040204020203" pitchFamily="34" charset="0"/>
                <a:cs typeface="Calibri" panose="020F0502020204030204" pitchFamily="34" charset="0"/>
              </a:rPr>
              <a:t> review.</a:t>
            </a:r>
            <a:endParaRPr lang="en-US" sz="1600" dirty="0">
              <a:effectLst/>
              <a:latin typeface="Arial Narrow" panose="020B0606020202030204" pitchFamily="34" charset="0"/>
              <a:ea typeface="Calibri" panose="020F0502020204030204" pitchFamily="34" charset="0"/>
              <a:cs typeface="Calibri" panose="020F0502020204030204" pitchFamily="34" charset="0"/>
            </a:endParaRPr>
          </a:p>
          <a:p>
            <a:pPr marL="285750" marR="0" indent="-285750" algn="just">
              <a:lnSpc>
                <a:spcPct val="115000"/>
              </a:lnSpc>
              <a:spcBef>
                <a:spcPts val="0"/>
              </a:spcBef>
              <a:spcAft>
                <a:spcPts val="700"/>
              </a:spcAft>
              <a:buFont typeface="Courier New" panose="02070309020205020404" pitchFamily="49" charset="0"/>
              <a:buChar char="o"/>
            </a:pPr>
            <a:r>
              <a:rPr lang="en-US" sz="1600" dirty="0">
                <a:effectLst/>
                <a:latin typeface="Arial Narrow" panose="020B0606020202030204" pitchFamily="34" charset="0"/>
                <a:ea typeface="Segoe UI" panose="020B0502040204020203" pitchFamily="34" charset="0"/>
                <a:cs typeface="Calibri" panose="020F0502020204030204" pitchFamily="34" charset="0"/>
              </a:rPr>
              <a:t>Family, Sports and Health &amp; Fitness apps perform the best, Having more than 50% positive reviews and Game and Social apps perform decent leading to 50% positive and 50% negative.</a:t>
            </a:r>
            <a:endParaRPr lang="en-US" sz="1600" dirty="0">
              <a:effectLst/>
              <a:latin typeface="Arial Narrow" panose="020B0606020202030204" pitchFamily="34" charset="0"/>
              <a:ea typeface="Calibri" panose="020F0502020204030204" pitchFamily="34" charset="0"/>
              <a:cs typeface="Calibri" panose="020F0502020204030204" pitchFamily="34" charset="0"/>
            </a:endParaRPr>
          </a:p>
          <a:p>
            <a:pPr marL="285750" marR="0" indent="-285750" algn="just">
              <a:lnSpc>
                <a:spcPct val="115000"/>
              </a:lnSpc>
              <a:spcBef>
                <a:spcPts val="0"/>
              </a:spcBef>
              <a:spcAft>
                <a:spcPts val="700"/>
              </a:spcAft>
              <a:buFont typeface="Courier New" panose="02070309020205020404" pitchFamily="49" charset="0"/>
              <a:buChar char="o"/>
            </a:pPr>
            <a:r>
              <a:rPr lang="en-US" sz="1600" dirty="0">
                <a:effectLst/>
                <a:latin typeface="Arial Narrow" panose="020B0606020202030204" pitchFamily="34" charset="0"/>
                <a:ea typeface="Segoe UI" panose="020B0502040204020203" pitchFamily="34" charset="0"/>
                <a:cs typeface="Calibri" panose="020F0502020204030204" pitchFamily="34" charset="0"/>
              </a:rPr>
              <a:t>The number of review of game is much more higher in compare to other</a:t>
            </a:r>
            <a:r>
              <a:rPr lang="en-US" sz="1600" dirty="0">
                <a:effectLst/>
                <a:latin typeface="Times New Roman" panose="02020603050405020304" pitchFamily="18" charset="0"/>
                <a:ea typeface="Segoe UI" panose="020B0502040204020203"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7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37502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08C946-017B-B466-B05C-F6D0EA96928B}"/>
              </a:ext>
            </a:extLst>
          </p:cNvPr>
          <p:cNvSpPr>
            <a:spLocks noGrp="1"/>
          </p:cNvSpPr>
          <p:nvPr>
            <p:ph type="title"/>
          </p:nvPr>
        </p:nvSpPr>
        <p:spPr>
          <a:xfrm>
            <a:off x="838200" y="579575"/>
            <a:ext cx="10515600" cy="1325563"/>
          </a:xfrm>
        </p:spPr>
        <p:txBody>
          <a:bodyPr>
            <a:normAutofit fontScale="90000"/>
          </a:bodyPr>
          <a:lstStyle/>
          <a:p>
            <a:pPr marL="571500" indent="-571500" algn="ctr">
              <a:buFont typeface="Wingdings" panose="05000000000000000000" pitchFamily="2" charset="2"/>
              <a:buChar char="q"/>
            </a:pPr>
            <a:r>
              <a:rPr lang="en-US" b="1" i="0" dirty="0">
                <a:effectLst/>
                <a:latin typeface="Bahnschrift" panose="020B0502040204020203" pitchFamily="34" charset="0"/>
              </a:rPr>
              <a:t> Apps having the highest number of </a:t>
            </a:r>
            <a:r>
              <a:rPr lang="en-US" b="1" i="0" dirty="0" smtClean="0">
                <a:effectLst/>
                <a:latin typeface="Bahnschrift" panose="020B0502040204020203" pitchFamily="34" charset="0"/>
              </a:rPr>
              <a:t>reviews</a:t>
            </a:r>
            <a:r>
              <a:rPr lang="en-US" b="1" i="0" dirty="0">
                <a:effectLst/>
                <a:latin typeface="Bahnschrift" panose="020B0502040204020203" pitchFamily="34" charset="0"/>
              </a:rPr>
              <a:t/>
            </a:r>
            <a:br>
              <a:rPr lang="en-US" b="1" i="0" dirty="0">
                <a:effectLst/>
                <a:latin typeface="Bahnschrift" panose="020B0502040204020203" pitchFamily="34" charset="0"/>
              </a:rPr>
            </a:br>
            <a:endParaRPr lang="en-US" b="1" dirty="0">
              <a:latin typeface="Bahnschrift" panose="020B0502040204020203" pitchFamily="34" charset="0"/>
            </a:endParaRPr>
          </a:p>
        </p:txBody>
      </p:sp>
      <p:pic>
        <p:nvPicPr>
          <p:cNvPr id="5" name="Content Placeholder 4">
            <a:extLst>
              <a:ext uri="{FF2B5EF4-FFF2-40B4-BE49-F238E27FC236}">
                <a16:creationId xmlns="" xmlns:a16="http://schemas.microsoft.com/office/drawing/2014/main" id="{66C9F658-0487-A423-C5B6-A24B4E06EC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06600"/>
            <a:ext cx="7413065" cy="4351338"/>
          </a:xfrm>
        </p:spPr>
      </p:pic>
      <p:sp>
        <p:nvSpPr>
          <p:cNvPr id="6" name="TextBox 5">
            <a:extLst>
              <a:ext uri="{FF2B5EF4-FFF2-40B4-BE49-F238E27FC236}">
                <a16:creationId xmlns="" xmlns:a16="http://schemas.microsoft.com/office/drawing/2014/main" id="{F7CD5C1F-751F-4588-DE13-7D214F34BC9E}"/>
              </a:ext>
            </a:extLst>
          </p:cNvPr>
          <p:cNvSpPr txBox="1"/>
          <p:nvPr/>
        </p:nvSpPr>
        <p:spPr>
          <a:xfrm>
            <a:off x="7874162" y="2474109"/>
            <a:ext cx="4228560" cy="3416320"/>
          </a:xfrm>
          <a:prstGeom prst="rect">
            <a:avLst/>
          </a:prstGeom>
          <a:noFill/>
        </p:spPr>
        <p:txBody>
          <a:bodyPr wrap="square" rtlCol="0">
            <a:spAutoFit/>
          </a:bodyPr>
          <a:lstStyle/>
          <a:p>
            <a:pPr marL="285750" indent="-285750">
              <a:buFont typeface="Courier New" panose="02070309020205020404" pitchFamily="49" charset="0"/>
              <a:buChar char="o"/>
            </a:pPr>
            <a:r>
              <a:rPr lang="en-US" dirty="0"/>
              <a:t>As we see in chart the highest review apps</a:t>
            </a:r>
          </a:p>
          <a:p>
            <a:pPr marL="285750" indent="-285750">
              <a:buFont typeface="Courier New" panose="02070309020205020404" pitchFamily="49" charset="0"/>
              <a:buChar char="o"/>
            </a:pPr>
            <a:r>
              <a:rPr lang="en-US" dirty="0"/>
              <a:t>are Facebook , WhatsApp Messenger and Instagram.</a:t>
            </a:r>
          </a:p>
          <a:p>
            <a:pPr marL="285750" indent="-285750">
              <a:buFont typeface="Courier New" panose="02070309020205020404" pitchFamily="49" charset="0"/>
              <a:buChar char="o"/>
            </a:pPr>
            <a:r>
              <a:rPr lang="en-US" dirty="0"/>
              <a:t>As we see the most reviewed app is from Social media platform.</a:t>
            </a:r>
          </a:p>
          <a:p>
            <a:pPr marL="285750" indent="-285750">
              <a:buFont typeface="Courier New" panose="02070309020205020404" pitchFamily="49" charset="0"/>
              <a:buChar char="o"/>
            </a:pPr>
            <a:r>
              <a:rPr lang="en-US" dirty="0"/>
              <a:t>After social media apps there is apps comes from GAMING category.</a:t>
            </a:r>
          </a:p>
          <a:p>
            <a:pPr marL="285750" indent="-285750">
              <a:buFont typeface="Courier New" panose="02070309020205020404" pitchFamily="49" charset="0"/>
              <a:buChar char="o"/>
            </a:pPr>
            <a:r>
              <a:rPr lang="en-US" dirty="0"/>
              <a:t>Clash of Clans has the most reviews in the gaming category.</a:t>
            </a:r>
          </a:p>
          <a:p>
            <a:pPr marL="285750" indent="-285750">
              <a:buFont typeface="Courier New" panose="02070309020205020404" pitchFamily="49" charset="0"/>
              <a:buChar char="o"/>
            </a:pPr>
            <a:r>
              <a:rPr lang="en-US" dirty="0"/>
              <a:t>And Subway Surfers has the 2nd most review app from the GAMING category.</a:t>
            </a:r>
          </a:p>
        </p:txBody>
      </p:sp>
    </p:spTree>
    <p:extLst>
      <p:ext uri="{BB962C8B-B14F-4D97-AF65-F5344CB8AC3E}">
        <p14:creationId xmlns:p14="http://schemas.microsoft.com/office/powerpoint/2010/main" val="356166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F9125D-7FCD-DC5C-ECCB-B24841BA88EB}"/>
              </a:ext>
            </a:extLst>
          </p:cNvPr>
          <p:cNvSpPr>
            <a:spLocks noGrp="1"/>
          </p:cNvSpPr>
          <p:nvPr>
            <p:ph type="title"/>
          </p:nvPr>
        </p:nvSpPr>
        <p:spPr/>
        <p:txBody>
          <a:bodyPr/>
          <a:lstStyle/>
          <a:p>
            <a:pPr marL="571500" indent="-571500" algn="ctr">
              <a:buFont typeface="Wingdings" panose="05000000000000000000" pitchFamily="2" charset="2"/>
              <a:buChar char="q"/>
            </a:pPr>
            <a:r>
              <a:rPr lang="en-US" b="1" dirty="0">
                <a:latin typeface="Bahnschrift" panose="020B0502040204020203" pitchFamily="34" charset="0"/>
              </a:rPr>
              <a:t>Free vs Paid Apps category wise:</a:t>
            </a:r>
          </a:p>
        </p:txBody>
      </p:sp>
      <p:pic>
        <p:nvPicPr>
          <p:cNvPr id="5" name="Content Placeholder 4">
            <a:extLst>
              <a:ext uri="{FF2B5EF4-FFF2-40B4-BE49-F238E27FC236}">
                <a16:creationId xmlns="" xmlns:a16="http://schemas.microsoft.com/office/drawing/2014/main" id="{701A6E53-B6B8-FA64-F749-D2A8ACBC3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158" y="1781091"/>
            <a:ext cx="8501998" cy="4945711"/>
          </a:xfrm>
        </p:spPr>
      </p:pic>
      <p:sp>
        <p:nvSpPr>
          <p:cNvPr id="6" name="TextBox 5">
            <a:extLst>
              <a:ext uri="{FF2B5EF4-FFF2-40B4-BE49-F238E27FC236}">
                <a16:creationId xmlns="" xmlns:a16="http://schemas.microsoft.com/office/drawing/2014/main" id="{EC40014B-A00D-AA21-AC41-8A85E0DFA3B3}"/>
              </a:ext>
            </a:extLst>
          </p:cNvPr>
          <p:cNvSpPr txBox="1"/>
          <p:nvPr/>
        </p:nvSpPr>
        <p:spPr>
          <a:xfrm>
            <a:off x="136939" y="2400852"/>
            <a:ext cx="3210560" cy="2862322"/>
          </a:xfrm>
          <a:prstGeom prst="rect">
            <a:avLst/>
          </a:prstGeom>
          <a:noFill/>
        </p:spPr>
        <p:txBody>
          <a:bodyPr wrap="square" rtlCol="0">
            <a:spAutoFit/>
          </a:bodyPr>
          <a:lstStyle/>
          <a:p>
            <a:pPr marL="285750" indent="-285750">
              <a:buFont typeface="Courier New" panose="02070309020205020404" pitchFamily="49" charset="0"/>
              <a:buChar char="o"/>
            </a:pPr>
            <a:r>
              <a:rPr lang="en-US" dirty="0"/>
              <a:t>As per the study of chart we can say that every category has more than 75% of apps that are free for user.</a:t>
            </a:r>
          </a:p>
          <a:p>
            <a:pPr marL="285750" indent="-285750">
              <a:buFont typeface="Courier New" panose="02070309020205020404" pitchFamily="49" charset="0"/>
              <a:buChar char="o"/>
            </a:pPr>
            <a:r>
              <a:rPr lang="en-US" dirty="0"/>
              <a:t>Apps from COMMUNICATION and BEAUTY category has most free apps.</a:t>
            </a:r>
          </a:p>
          <a:p>
            <a:pPr marL="285750" indent="-285750">
              <a:buFont typeface="Courier New" panose="02070309020205020404" pitchFamily="49" charset="0"/>
              <a:buChar char="o"/>
            </a:pPr>
            <a:r>
              <a:rPr lang="en-US" dirty="0"/>
              <a:t>Category like MEDICAL and PERSONALIZATON has the lowest free apps.</a:t>
            </a:r>
          </a:p>
        </p:txBody>
      </p:sp>
    </p:spTree>
    <p:extLst>
      <p:ext uri="{BB962C8B-B14F-4D97-AF65-F5344CB8AC3E}">
        <p14:creationId xmlns:p14="http://schemas.microsoft.com/office/powerpoint/2010/main" val="122261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itchFamily="2" charset="2"/>
              <a:buChar char="q"/>
            </a:pPr>
            <a:r>
              <a:rPr lang="en-US" b="1" dirty="0" smtClean="0">
                <a:latin typeface="Bahnschrift" panose="020B0502040204020203" pitchFamily="34" charset="0"/>
              </a:rPr>
              <a:t>Percentage of Paid </a:t>
            </a:r>
            <a:r>
              <a:rPr lang="en-US" b="1" dirty="0" err="1" smtClean="0">
                <a:latin typeface="Bahnschrift" panose="020B0502040204020203" pitchFamily="34" charset="0"/>
              </a:rPr>
              <a:t>Vs</a:t>
            </a:r>
            <a:r>
              <a:rPr lang="en-US" b="1" dirty="0" smtClean="0">
                <a:latin typeface="Bahnschrift" panose="020B0502040204020203" pitchFamily="34" charset="0"/>
              </a:rPr>
              <a:t> Free Apps: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7733" y="1887172"/>
            <a:ext cx="4642548" cy="4715852"/>
          </a:xfrm>
        </p:spPr>
      </p:pic>
      <p:sp>
        <p:nvSpPr>
          <p:cNvPr id="5" name="TextBox 4"/>
          <p:cNvSpPr txBox="1"/>
          <p:nvPr/>
        </p:nvSpPr>
        <p:spPr>
          <a:xfrm>
            <a:off x="527538" y="2980593"/>
            <a:ext cx="4673395" cy="1538883"/>
          </a:xfrm>
          <a:prstGeom prst="rect">
            <a:avLst/>
          </a:prstGeom>
          <a:noFill/>
        </p:spPr>
        <p:txBody>
          <a:bodyPr wrap="none" rtlCol="0">
            <a:spAutoFit/>
          </a:bodyPr>
          <a:lstStyle/>
          <a:p>
            <a:pPr marL="285750" indent="-285750">
              <a:buFont typeface="Arial" pitchFamily="34" charset="0"/>
              <a:buChar char="•"/>
            </a:pPr>
            <a:r>
              <a:rPr lang="en-US" sz="2000" b="1" dirty="0" smtClean="0"/>
              <a:t> According to the study of graph we can</a:t>
            </a:r>
          </a:p>
          <a:p>
            <a:r>
              <a:rPr lang="en-US" sz="2000" b="1" dirty="0"/>
              <a:t> </a:t>
            </a:r>
            <a:r>
              <a:rPr lang="en-US" sz="2000" b="1" dirty="0" smtClean="0"/>
              <a:t>     see that:</a:t>
            </a:r>
          </a:p>
          <a:p>
            <a:pPr marL="285750" indent="-285750">
              <a:buFont typeface="Wingdings" pitchFamily="2" charset="2"/>
              <a:buChar char="ü"/>
            </a:pPr>
            <a:endParaRPr lang="en-US" dirty="0"/>
          </a:p>
          <a:p>
            <a:pPr marL="285750" indent="-285750">
              <a:buFont typeface="Wingdings" pitchFamily="2" charset="2"/>
              <a:buChar char="ü"/>
            </a:pPr>
            <a:r>
              <a:rPr lang="en-US" dirty="0" smtClean="0"/>
              <a:t>Free Apps   –  92%.</a:t>
            </a:r>
          </a:p>
          <a:p>
            <a:pPr marL="285750" indent="-285750">
              <a:buFont typeface="Wingdings" pitchFamily="2" charset="2"/>
              <a:buChar char="ü"/>
            </a:pPr>
            <a:r>
              <a:rPr lang="en-US" dirty="0" smtClean="0"/>
              <a:t>Paid Apps   –  8% .</a:t>
            </a:r>
            <a:endParaRPr lang="en-US" dirty="0"/>
          </a:p>
        </p:txBody>
      </p:sp>
    </p:spTree>
    <p:extLst>
      <p:ext uri="{BB962C8B-B14F-4D97-AF65-F5344CB8AC3E}">
        <p14:creationId xmlns:p14="http://schemas.microsoft.com/office/powerpoint/2010/main" val="145060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5E23C5-1228-0E26-C6F3-97223B3B329F}"/>
              </a:ext>
            </a:extLst>
          </p:cNvPr>
          <p:cNvSpPr>
            <a:spLocks noGrp="1"/>
          </p:cNvSpPr>
          <p:nvPr>
            <p:ph type="title"/>
          </p:nvPr>
        </p:nvSpPr>
        <p:spPr/>
        <p:txBody>
          <a:bodyPr/>
          <a:lstStyle/>
          <a:p>
            <a:pPr marL="571500" indent="-571500" algn="ctr">
              <a:buFont typeface="Wingdings" panose="05000000000000000000" pitchFamily="2" charset="2"/>
              <a:buChar char="q"/>
            </a:pPr>
            <a:r>
              <a:rPr lang="en-US" b="1" dirty="0">
                <a:latin typeface="Bahnschrift" panose="020B0502040204020203" pitchFamily="34" charset="0"/>
              </a:rPr>
              <a:t>Content Rating:</a:t>
            </a:r>
          </a:p>
        </p:txBody>
      </p:sp>
      <p:pic>
        <p:nvPicPr>
          <p:cNvPr id="5" name="Content Placeholder 4">
            <a:extLst>
              <a:ext uri="{FF2B5EF4-FFF2-40B4-BE49-F238E27FC236}">
                <a16:creationId xmlns="" xmlns:a16="http://schemas.microsoft.com/office/drawing/2014/main" id="{561F99D8-E716-043D-6777-307ADAC2A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885" y="2056212"/>
            <a:ext cx="6530764" cy="4351338"/>
          </a:xfrm>
        </p:spPr>
      </p:pic>
      <p:sp>
        <p:nvSpPr>
          <p:cNvPr id="7" name="TextBox 6">
            <a:extLst>
              <a:ext uri="{FF2B5EF4-FFF2-40B4-BE49-F238E27FC236}">
                <a16:creationId xmlns="" xmlns:a16="http://schemas.microsoft.com/office/drawing/2014/main" id="{69B544B8-1F6A-C59C-4632-BCB1E1EAA32F}"/>
              </a:ext>
            </a:extLst>
          </p:cNvPr>
          <p:cNvSpPr txBox="1"/>
          <p:nvPr/>
        </p:nvSpPr>
        <p:spPr>
          <a:xfrm>
            <a:off x="8062623" y="2790908"/>
            <a:ext cx="3552494" cy="200054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Rating According to:</a:t>
            </a:r>
          </a:p>
          <a:p>
            <a:pPr marL="342900" indent="-342900">
              <a:buFont typeface="Wingdings" panose="05000000000000000000" pitchFamily="2" charset="2"/>
              <a:buChar char="ü"/>
            </a:pPr>
            <a:r>
              <a:rPr lang="en-US" sz="2000" b="1" dirty="0"/>
              <a:t>    </a:t>
            </a:r>
            <a:r>
              <a:rPr lang="en-US" dirty="0"/>
              <a:t>Everyone</a:t>
            </a:r>
            <a:r>
              <a:rPr lang="en-US" sz="2000" dirty="0"/>
              <a:t> </a:t>
            </a:r>
            <a:r>
              <a:rPr lang="en-US" sz="2000" dirty="0" smtClean="0"/>
              <a:t> –  81.80</a:t>
            </a:r>
            <a:r>
              <a:rPr lang="en-US" sz="2000" dirty="0"/>
              <a:t>%</a:t>
            </a:r>
          </a:p>
          <a:p>
            <a:pPr marL="342900" indent="-342900">
              <a:buFont typeface="Wingdings" panose="05000000000000000000" pitchFamily="2" charset="2"/>
              <a:buChar char="ü"/>
            </a:pPr>
            <a:r>
              <a:rPr lang="en-US" sz="2000" dirty="0"/>
              <a:t>    </a:t>
            </a:r>
            <a:r>
              <a:rPr lang="en-US" sz="2000" dirty="0" smtClean="0"/>
              <a:t>Teens  </a:t>
            </a:r>
            <a:r>
              <a:rPr lang="en-US" sz="2000" dirty="0"/>
              <a:t>– </a:t>
            </a:r>
            <a:r>
              <a:rPr lang="en-US" sz="2000" dirty="0" smtClean="0"/>
              <a:t> 10.74</a:t>
            </a:r>
            <a:r>
              <a:rPr lang="en-US" sz="2000" dirty="0"/>
              <a:t>% </a:t>
            </a:r>
          </a:p>
          <a:p>
            <a:pPr marL="342900" indent="-342900">
              <a:buFont typeface="Wingdings" panose="05000000000000000000" pitchFamily="2" charset="2"/>
              <a:buChar char="ü"/>
            </a:pPr>
            <a:r>
              <a:rPr lang="en-US" sz="2000" dirty="0"/>
              <a:t>    Everyone 10+ </a:t>
            </a:r>
            <a:r>
              <a:rPr lang="en-US" sz="2000" dirty="0" smtClean="0"/>
              <a:t> –  4.07</a:t>
            </a:r>
            <a:r>
              <a:rPr lang="en-US" sz="2000" dirty="0"/>
              <a:t>% </a:t>
            </a:r>
          </a:p>
          <a:p>
            <a:pPr marL="342900" indent="-342900">
              <a:buFont typeface="Wingdings" panose="05000000000000000000" pitchFamily="2" charset="2"/>
              <a:buChar char="ü"/>
            </a:pPr>
            <a:r>
              <a:rPr lang="en-US" sz="2000" dirty="0"/>
              <a:t>    Mature 17+ </a:t>
            </a:r>
            <a:r>
              <a:rPr lang="en-US" sz="2000" dirty="0" smtClean="0"/>
              <a:t> –  3.34</a:t>
            </a:r>
            <a:r>
              <a:rPr lang="en-US" sz="2000" dirty="0"/>
              <a:t>%</a:t>
            </a:r>
          </a:p>
          <a:p>
            <a:pPr marL="342900" indent="-342900">
              <a:buFont typeface="Wingdings" panose="05000000000000000000" pitchFamily="2" charset="2"/>
              <a:buChar char="ü"/>
            </a:pPr>
            <a:r>
              <a:rPr lang="en-US" sz="2000" dirty="0"/>
              <a:t>    Adult only 18+ </a:t>
            </a:r>
            <a:r>
              <a:rPr lang="en-US" sz="2000" dirty="0" smtClean="0"/>
              <a:t> –  </a:t>
            </a:r>
            <a:r>
              <a:rPr lang="en-US" sz="2000" dirty="0"/>
              <a:t>0.03%</a:t>
            </a:r>
          </a:p>
        </p:txBody>
      </p:sp>
    </p:spTree>
    <p:extLst>
      <p:ext uri="{BB962C8B-B14F-4D97-AF65-F5344CB8AC3E}">
        <p14:creationId xmlns:p14="http://schemas.microsoft.com/office/powerpoint/2010/main" val="1738135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8811C9-6AEB-0284-1C23-369891F35D21}"/>
              </a:ext>
            </a:extLst>
          </p:cNvPr>
          <p:cNvSpPr>
            <a:spLocks noGrp="1"/>
          </p:cNvSpPr>
          <p:nvPr>
            <p:ph type="title"/>
          </p:nvPr>
        </p:nvSpPr>
        <p:spPr>
          <a:xfrm>
            <a:off x="838200" y="500062"/>
            <a:ext cx="10515600" cy="1325563"/>
          </a:xfrm>
        </p:spPr>
        <p:txBody>
          <a:bodyPr>
            <a:normAutofit fontScale="90000"/>
          </a:bodyPr>
          <a:lstStyle/>
          <a:p>
            <a:pPr marL="571500" indent="-571500" algn="ctr">
              <a:buFont typeface="Wingdings" panose="05000000000000000000" pitchFamily="2" charset="2"/>
              <a:buChar char="q"/>
            </a:pPr>
            <a:r>
              <a:rPr lang="en-US" b="1" dirty="0">
                <a:effectLst/>
                <a:latin typeface="Bahnschrift" pitchFamily="34" charset="0"/>
              </a:rPr>
              <a:t>Number of apps installed at particular </a:t>
            </a:r>
            <a:br>
              <a:rPr lang="en-US" b="1" dirty="0">
                <a:effectLst/>
                <a:latin typeface="Bahnschrift" pitchFamily="34" charset="0"/>
              </a:rPr>
            </a:br>
            <a:r>
              <a:rPr lang="en-US" b="1" dirty="0">
                <a:effectLst/>
                <a:latin typeface="Bahnschrift" pitchFamily="34" charset="0"/>
              </a:rPr>
              <a:t>price.</a:t>
            </a:r>
            <a:br>
              <a:rPr lang="en-US" b="1" dirty="0">
                <a:effectLst/>
                <a:latin typeface="Bahnschrift" pitchFamily="34" charset="0"/>
              </a:rPr>
            </a:br>
            <a:endParaRPr lang="en-US" b="1" dirty="0">
              <a:latin typeface="Bahnschrift" panose="020B0502040204020203" pitchFamily="34" charset="0"/>
            </a:endParaRPr>
          </a:p>
        </p:txBody>
      </p:sp>
      <p:pic>
        <p:nvPicPr>
          <p:cNvPr id="5" name="Content Placeholder 4">
            <a:extLst>
              <a:ext uri="{FF2B5EF4-FFF2-40B4-BE49-F238E27FC236}">
                <a16:creationId xmlns="" xmlns:a16="http://schemas.microsoft.com/office/drawing/2014/main" id="{AF738071-CDEC-D65D-9841-8D516154DC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8221" y="1661746"/>
            <a:ext cx="8532795" cy="5020408"/>
          </a:xfrm>
        </p:spPr>
      </p:pic>
      <p:sp>
        <p:nvSpPr>
          <p:cNvPr id="9" name="TextBox 8">
            <a:extLst>
              <a:ext uri="{FF2B5EF4-FFF2-40B4-BE49-F238E27FC236}">
                <a16:creationId xmlns="" xmlns:a16="http://schemas.microsoft.com/office/drawing/2014/main" id="{BE8BC80C-FEDD-3A1B-D3C0-99004E7B2A39}"/>
              </a:ext>
            </a:extLst>
          </p:cNvPr>
          <p:cNvSpPr txBox="1"/>
          <p:nvPr/>
        </p:nvSpPr>
        <p:spPr>
          <a:xfrm>
            <a:off x="79130" y="1938650"/>
            <a:ext cx="3241698" cy="4247317"/>
          </a:xfrm>
          <a:prstGeom prst="rect">
            <a:avLst/>
          </a:prstGeom>
          <a:noFill/>
        </p:spPr>
        <p:txBody>
          <a:bodyPr wrap="square" rtlCol="0">
            <a:spAutoFit/>
          </a:bodyPr>
          <a:lstStyle/>
          <a:p>
            <a:pPr marL="285750" indent="-285750">
              <a:buFont typeface="Courier New" panose="02070309020205020404" pitchFamily="49" charset="0"/>
              <a:buChar char="o"/>
            </a:pPr>
            <a:r>
              <a:rPr lang="en-US" dirty="0"/>
              <a:t>There are so many apps charge a small </a:t>
            </a:r>
            <a:r>
              <a:rPr lang="en-US" dirty="0" smtClean="0"/>
              <a:t>amount as </a:t>
            </a:r>
            <a:r>
              <a:rPr lang="en-US" dirty="0"/>
              <a:t>well as larger amount which varies from USD 0.99 to</a:t>
            </a:r>
          </a:p>
          <a:p>
            <a:r>
              <a:rPr lang="en-US" dirty="0"/>
              <a:t>     USD 400</a:t>
            </a:r>
          </a:p>
          <a:p>
            <a:pPr marL="285750" indent="-285750">
              <a:buFont typeface="Courier New" panose="02070309020205020404" pitchFamily="49" charset="0"/>
              <a:buChar char="o"/>
            </a:pPr>
            <a:r>
              <a:rPr lang="en-US" dirty="0"/>
              <a:t>In order to select the top paid apps, it won’t fair to look just into the number of installs . This is because the apps that charge a lower installation fee will be installed by more number of people in general</a:t>
            </a:r>
          </a:p>
          <a:p>
            <a:pPr marL="285750" indent="-285750">
              <a:buFont typeface="Courier New" panose="02070309020205020404" pitchFamily="49" charset="0"/>
              <a:buChar char="o"/>
            </a:pPr>
            <a:r>
              <a:rPr lang="en-US" dirty="0"/>
              <a:t>The paid apps charge the users a certain amount to download and install the app.</a:t>
            </a:r>
          </a:p>
        </p:txBody>
      </p:sp>
    </p:spTree>
    <p:extLst>
      <p:ext uri="{BB962C8B-B14F-4D97-AF65-F5344CB8AC3E}">
        <p14:creationId xmlns:p14="http://schemas.microsoft.com/office/powerpoint/2010/main" val="109820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29956"/>
            <a:ext cx="10515600" cy="1325563"/>
          </a:xfrm>
        </p:spPr>
        <p:txBody>
          <a:bodyPr>
            <a:normAutofit/>
          </a:bodyPr>
          <a:lstStyle/>
          <a:p>
            <a:pPr marL="571500" indent="-571500" algn="ctr">
              <a:buFont typeface="Wingdings" pitchFamily="2" charset="2"/>
              <a:buChar char="q"/>
            </a:pPr>
            <a:r>
              <a:rPr lang="en-US" sz="4000" b="1" dirty="0" smtClean="0">
                <a:latin typeface="BahnBahnschriftschrift"/>
              </a:rPr>
              <a:t>top</a:t>
            </a:r>
            <a:r>
              <a:rPr lang="en-US" sz="4000" b="1" dirty="0">
                <a:latin typeface="BahnBahnschriftschrift"/>
              </a:rPr>
              <a:t> apps based on revenue </a:t>
            </a:r>
            <a:r>
              <a:rPr lang="en-US" sz="4000" b="1" dirty="0" smtClean="0">
                <a:latin typeface="BahnBahnschriftschrift"/>
              </a:rPr>
              <a:t>generated</a:t>
            </a:r>
            <a:br>
              <a:rPr lang="en-US" sz="4000" b="1" dirty="0" smtClean="0">
                <a:latin typeface="BahnBahnschriftschrift"/>
              </a:rPr>
            </a:br>
            <a:r>
              <a:rPr lang="en-US" sz="4000" b="1" dirty="0" smtClean="0">
                <a:latin typeface="BahnBahnschriftschrift"/>
              </a:rPr>
              <a:t>through</a:t>
            </a:r>
            <a:r>
              <a:rPr lang="en-US" sz="4000" b="1" dirty="0">
                <a:latin typeface="BahnBahnschriftschrift"/>
              </a:rPr>
              <a:t> installation fee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75094"/>
            <a:ext cx="8486932" cy="4803776"/>
          </a:xfrm>
        </p:spPr>
      </p:pic>
      <p:sp>
        <p:nvSpPr>
          <p:cNvPr id="5" name="TextBox 4"/>
          <p:cNvSpPr txBox="1"/>
          <p:nvPr/>
        </p:nvSpPr>
        <p:spPr>
          <a:xfrm>
            <a:off x="8225119" y="2435414"/>
            <a:ext cx="3785174" cy="2585323"/>
          </a:xfrm>
          <a:prstGeom prst="rect">
            <a:avLst/>
          </a:prstGeom>
          <a:noFill/>
        </p:spPr>
        <p:txBody>
          <a:bodyPr wrap="square" rtlCol="0">
            <a:spAutoFit/>
          </a:bodyPr>
          <a:lstStyle/>
          <a:p>
            <a:pPr marL="285750" indent="-285750">
              <a:buFont typeface="Courier New" pitchFamily="49" charset="0"/>
              <a:buChar char="o"/>
            </a:pPr>
            <a:r>
              <a:rPr lang="en-US" dirty="0" smtClean="0"/>
              <a:t>According to the study of Graph, the highest revenue generated app is </a:t>
            </a:r>
            <a:r>
              <a:rPr lang="en-US" dirty="0" err="1" smtClean="0"/>
              <a:t>Minecraft</a:t>
            </a:r>
            <a:r>
              <a:rPr lang="en-US" dirty="0" smtClean="0"/>
              <a:t>.</a:t>
            </a:r>
          </a:p>
          <a:p>
            <a:pPr marL="285750" indent="-285750">
              <a:buFont typeface="Courier New" pitchFamily="49" charset="0"/>
              <a:buChar char="o"/>
            </a:pPr>
            <a:endParaRPr lang="en-US" dirty="0" smtClean="0"/>
          </a:p>
          <a:p>
            <a:pPr marL="285750" indent="-285750">
              <a:buFont typeface="Courier New" pitchFamily="49" charset="0"/>
              <a:buChar char="o"/>
            </a:pPr>
            <a:r>
              <a:rPr lang="en-US" dirty="0" smtClean="0"/>
              <a:t>Second position of highest revenue generated app is hold by I am rich.</a:t>
            </a:r>
          </a:p>
          <a:p>
            <a:pPr marL="285750" indent="-285750">
              <a:buFont typeface="Courier New" pitchFamily="49" charset="0"/>
              <a:buChar char="o"/>
            </a:pPr>
            <a:endParaRPr lang="en-US" dirty="0" smtClean="0"/>
          </a:p>
          <a:p>
            <a:pPr marL="285750" indent="-285750">
              <a:buFont typeface="Courier New" pitchFamily="49" charset="0"/>
              <a:buChar char="o"/>
            </a:pPr>
            <a:r>
              <a:rPr lang="en-US" dirty="0" smtClean="0"/>
              <a:t>And the I am Rich Premium is at the 3 position.</a:t>
            </a:r>
            <a:endParaRPr lang="en-US" dirty="0"/>
          </a:p>
        </p:txBody>
      </p:sp>
    </p:spTree>
    <p:extLst>
      <p:ext uri="{BB962C8B-B14F-4D97-AF65-F5344CB8AC3E}">
        <p14:creationId xmlns:p14="http://schemas.microsoft.com/office/powerpoint/2010/main" val="409493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978" y="417878"/>
            <a:ext cx="10515600" cy="1325563"/>
          </a:xfrm>
        </p:spPr>
        <p:txBody>
          <a:bodyPr>
            <a:normAutofit fontScale="90000"/>
          </a:bodyPr>
          <a:lstStyle/>
          <a:p>
            <a:pPr marL="571500" indent="-571500" algn="ctr">
              <a:buFont typeface="Wingdings" pitchFamily="2" charset="2"/>
              <a:buChar char="q"/>
            </a:pPr>
            <a:r>
              <a:rPr lang="en-US" b="1" dirty="0" smtClean="0">
                <a:latin typeface="BahnBahnschriftschrift"/>
              </a:rPr>
              <a:t>Distribution</a:t>
            </a:r>
            <a:r>
              <a:rPr lang="en-US" b="1" dirty="0">
                <a:latin typeface="BahnBahnschriftschrift"/>
              </a:rPr>
              <a:t> of apps in term of their </a:t>
            </a:r>
            <a:r>
              <a:rPr lang="en-US" b="1" dirty="0" smtClean="0">
                <a:latin typeface="BahnBahnschriftschrift"/>
              </a:rPr>
              <a:t/>
            </a:r>
            <a:br>
              <a:rPr lang="en-US" b="1" dirty="0" smtClean="0">
                <a:latin typeface="BahnBahnschriftschrift"/>
              </a:rPr>
            </a:br>
            <a:r>
              <a:rPr lang="en-US" b="1" dirty="0" smtClean="0">
                <a:latin typeface="BahnBahnschriftschrift"/>
              </a:rPr>
              <a:t>rating</a:t>
            </a:r>
            <a:r>
              <a:rPr lang="en-US" b="1" dirty="0">
                <a:latin typeface="BahnBahnschriftschrift"/>
              </a:rPr>
              <a:t>, size and type.</a:t>
            </a:r>
            <a:r>
              <a:rPr lang="en-US" dirty="0"/>
              <a:t/>
            </a:r>
            <a:br>
              <a:rPr lang="en-US" dirty="0"/>
            </a:b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025" y="1882408"/>
            <a:ext cx="7578968" cy="3230708"/>
          </a:xfrm>
        </p:spPr>
      </p:pic>
      <p:sp>
        <p:nvSpPr>
          <p:cNvPr id="9" name="TextBox 8"/>
          <p:cNvSpPr txBox="1"/>
          <p:nvPr/>
        </p:nvSpPr>
        <p:spPr>
          <a:xfrm>
            <a:off x="334108" y="5583115"/>
            <a:ext cx="11262946" cy="923330"/>
          </a:xfrm>
          <a:prstGeom prst="rect">
            <a:avLst/>
          </a:prstGeom>
          <a:noFill/>
        </p:spPr>
        <p:txBody>
          <a:bodyPr wrap="square" rtlCol="0">
            <a:spAutoFit/>
          </a:bodyPr>
          <a:lstStyle/>
          <a:p>
            <a:pPr marL="285750" indent="-285750">
              <a:buFont typeface="Courier New" pitchFamily="49" charset="0"/>
              <a:buChar char="o"/>
            </a:pPr>
            <a:r>
              <a:rPr lang="en-US" dirty="0" smtClean="0"/>
              <a:t>From the above scatter plot, we can say that the most of the apps are free and having small in size and also having</a:t>
            </a:r>
          </a:p>
          <a:p>
            <a:r>
              <a:rPr lang="en-US" dirty="0" smtClean="0"/>
              <a:t>      a high rating.</a:t>
            </a:r>
          </a:p>
          <a:p>
            <a:pPr marL="285750" indent="-285750">
              <a:buFont typeface="Courier New" pitchFamily="49" charset="0"/>
              <a:buChar char="o"/>
            </a:pPr>
            <a:r>
              <a:rPr lang="en-US" dirty="0" smtClean="0"/>
              <a:t>While for paid apps, we have quite equal distribution in terms of size and rating.</a:t>
            </a:r>
            <a:endParaRPr lang="en-US" dirty="0"/>
          </a:p>
        </p:txBody>
      </p:sp>
    </p:spTree>
    <p:extLst>
      <p:ext uri="{BB962C8B-B14F-4D97-AF65-F5344CB8AC3E}">
        <p14:creationId xmlns:p14="http://schemas.microsoft.com/office/powerpoint/2010/main" val="3398008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itchFamily="2" charset="2"/>
              <a:buChar char="q"/>
            </a:pPr>
            <a:r>
              <a:rPr lang="en-US" b="1" dirty="0" smtClean="0">
                <a:latin typeface="BahnBahnschriftschrift"/>
              </a:rPr>
              <a:t>Review Sentiment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658" y="1764078"/>
            <a:ext cx="6445640" cy="4351338"/>
          </a:xfrm>
        </p:spPr>
      </p:pic>
      <p:sp>
        <p:nvSpPr>
          <p:cNvPr id="5" name="TextBox 4"/>
          <p:cNvSpPr txBox="1"/>
          <p:nvPr/>
        </p:nvSpPr>
        <p:spPr>
          <a:xfrm>
            <a:off x="7413295" y="1858108"/>
            <a:ext cx="4133247" cy="2708434"/>
          </a:xfrm>
          <a:prstGeom prst="rect">
            <a:avLst/>
          </a:prstGeom>
          <a:noFill/>
        </p:spPr>
        <p:txBody>
          <a:bodyPr wrap="square" rtlCol="0">
            <a:spAutoFit/>
          </a:bodyPr>
          <a:lstStyle/>
          <a:p>
            <a:pPr marL="342900" indent="-342900">
              <a:buFont typeface="Arial" pitchFamily="34" charset="0"/>
              <a:buChar char="•"/>
            </a:pPr>
            <a:r>
              <a:rPr lang="en-US" sz="2000" b="1" dirty="0" smtClean="0"/>
              <a:t>As per study of Review sentiment analysis the are 3 types of reviews:-</a:t>
            </a:r>
          </a:p>
          <a:p>
            <a:pPr marL="342900" indent="-342900">
              <a:buFont typeface="Arial" pitchFamily="34" charset="0"/>
              <a:buChar char="•"/>
            </a:pPr>
            <a:endParaRPr lang="en-US" sz="2000" b="1" dirty="0" smtClean="0"/>
          </a:p>
          <a:p>
            <a:pPr marL="285750" indent="-285750">
              <a:buFont typeface="Wingdings" pitchFamily="2" charset="2"/>
              <a:buChar char="ü"/>
            </a:pPr>
            <a:r>
              <a:rPr lang="en-US" dirty="0" smtClean="0"/>
              <a:t>Positive.</a:t>
            </a:r>
          </a:p>
          <a:p>
            <a:pPr marL="285750" indent="-285750">
              <a:buFont typeface="Wingdings" pitchFamily="2" charset="2"/>
              <a:buChar char="ü"/>
            </a:pPr>
            <a:r>
              <a:rPr lang="en-US" dirty="0" smtClean="0"/>
              <a:t>Negative.</a:t>
            </a:r>
          </a:p>
          <a:p>
            <a:pPr marL="285750" indent="-285750">
              <a:buFont typeface="Wingdings" pitchFamily="2" charset="2"/>
              <a:buChar char="ü"/>
            </a:pPr>
            <a:r>
              <a:rPr lang="en-US" dirty="0" smtClean="0"/>
              <a:t>Neutral.</a:t>
            </a:r>
          </a:p>
          <a:p>
            <a:endParaRPr lang="en-US" dirty="0" smtClean="0"/>
          </a:p>
          <a:p>
            <a:endParaRPr lang="en-US" dirty="0"/>
          </a:p>
        </p:txBody>
      </p:sp>
      <p:sp>
        <p:nvSpPr>
          <p:cNvPr id="6" name="TextBox 5"/>
          <p:cNvSpPr txBox="1"/>
          <p:nvPr/>
        </p:nvSpPr>
        <p:spPr>
          <a:xfrm>
            <a:off x="7269860" y="4261741"/>
            <a:ext cx="4276682" cy="1754326"/>
          </a:xfrm>
          <a:prstGeom prst="rect">
            <a:avLst/>
          </a:prstGeom>
          <a:noFill/>
        </p:spPr>
        <p:txBody>
          <a:bodyPr wrap="square" rtlCol="0">
            <a:spAutoFit/>
          </a:bodyPr>
          <a:lstStyle/>
          <a:p>
            <a:pPr marL="285750" indent="-285750">
              <a:buFont typeface="Arial" pitchFamily="34" charset="0"/>
              <a:buChar char="•"/>
            </a:pPr>
            <a:r>
              <a:rPr lang="en-US" b="1" dirty="0" smtClean="0"/>
              <a:t>From this plot it can be concluded that sentiment subjectivity is not always proportional to sentiment polarity but in maximum number of case, Show a proportional behavior, when variance is too high or low</a:t>
            </a:r>
            <a:endParaRPr lang="en-US" b="1" dirty="0"/>
          </a:p>
        </p:txBody>
      </p:sp>
    </p:spTree>
    <p:extLst>
      <p:ext uri="{BB962C8B-B14F-4D97-AF65-F5344CB8AC3E}">
        <p14:creationId xmlns:p14="http://schemas.microsoft.com/office/powerpoint/2010/main" val="11295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43023-8D5D-B1B2-3B91-75706C4FDA26}"/>
              </a:ext>
            </a:extLst>
          </p:cNvPr>
          <p:cNvSpPr>
            <a:spLocks noGrp="1"/>
          </p:cNvSpPr>
          <p:nvPr>
            <p:ph type="title"/>
          </p:nvPr>
        </p:nvSpPr>
        <p:spPr>
          <a:xfrm>
            <a:off x="687125" y="309466"/>
            <a:ext cx="10515600" cy="1325563"/>
          </a:xfrm>
        </p:spPr>
        <p:txBody>
          <a:bodyPr>
            <a:normAutofit/>
          </a:bodyPr>
          <a:lstStyle/>
          <a:p>
            <a:r>
              <a:rPr lang="en-US" sz="5400" b="1" dirty="0">
                <a:solidFill>
                  <a:srgbClr val="C00000"/>
                </a:solidFill>
                <a:latin typeface="Candara" panose="020E0502030303020204" pitchFamily="34" charset="0"/>
              </a:rPr>
              <a:t>Index</a:t>
            </a:r>
            <a:r>
              <a:rPr lang="en-US" sz="5400" b="1" dirty="0">
                <a:solidFill>
                  <a:srgbClr val="C00000"/>
                </a:solidFill>
              </a:rPr>
              <a:t>:</a:t>
            </a:r>
          </a:p>
        </p:txBody>
      </p:sp>
      <p:pic>
        <p:nvPicPr>
          <p:cNvPr id="5" name="Content Placeholder 4">
            <a:extLst>
              <a:ext uri="{FF2B5EF4-FFF2-40B4-BE49-F238E27FC236}">
                <a16:creationId xmlns="" xmlns:a16="http://schemas.microsoft.com/office/drawing/2014/main" id="{556DEE0B-77F4-9637-A7EA-98149EB47B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26" y="1635029"/>
            <a:ext cx="4351338" cy="4523092"/>
          </a:xfrm>
        </p:spPr>
      </p:pic>
      <p:sp>
        <p:nvSpPr>
          <p:cNvPr id="6" name="TextBox 5">
            <a:extLst>
              <a:ext uri="{FF2B5EF4-FFF2-40B4-BE49-F238E27FC236}">
                <a16:creationId xmlns="" xmlns:a16="http://schemas.microsoft.com/office/drawing/2014/main" id="{EE21954B-A3F6-3EA4-A57A-54D1742801A8}"/>
              </a:ext>
            </a:extLst>
          </p:cNvPr>
          <p:cNvSpPr txBox="1"/>
          <p:nvPr/>
        </p:nvSpPr>
        <p:spPr>
          <a:xfrm>
            <a:off x="4582604" y="1786098"/>
            <a:ext cx="5950734" cy="4647426"/>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solidFill>
                  <a:schemeClr val="tx1">
                    <a:lumMod val="65000"/>
                    <a:lumOff val="35000"/>
                  </a:schemeClr>
                </a:solidFill>
              </a:rPr>
              <a:t>Introduction.</a:t>
            </a:r>
          </a:p>
          <a:p>
            <a:pPr marL="285750" indent="-285750">
              <a:buFont typeface="Wingdings" panose="05000000000000000000" pitchFamily="2" charset="2"/>
              <a:buChar char="Ø"/>
            </a:pPr>
            <a:r>
              <a:rPr lang="en-US" sz="2000" b="1" dirty="0">
                <a:solidFill>
                  <a:schemeClr val="tx1">
                    <a:lumMod val="65000"/>
                    <a:lumOff val="35000"/>
                  </a:schemeClr>
                </a:solidFill>
              </a:rPr>
              <a:t>Abstract.</a:t>
            </a:r>
          </a:p>
          <a:p>
            <a:pPr marL="285750" indent="-285750">
              <a:buFont typeface="Wingdings" panose="05000000000000000000" pitchFamily="2" charset="2"/>
              <a:buChar char="Ø"/>
            </a:pPr>
            <a:r>
              <a:rPr lang="en-US" sz="2000" b="1" dirty="0">
                <a:solidFill>
                  <a:schemeClr val="tx1">
                    <a:lumMod val="65000"/>
                    <a:lumOff val="35000"/>
                  </a:schemeClr>
                </a:solidFill>
              </a:rPr>
              <a:t>Problem statement.</a:t>
            </a:r>
          </a:p>
          <a:p>
            <a:pPr marL="285750" indent="-285750">
              <a:buFont typeface="Wingdings" panose="05000000000000000000" pitchFamily="2" charset="2"/>
              <a:buChar char="Ø"/>
            </a:pPr>
            <a:r>
              <a:rPr lang="en-US" sz="2000" b="1" dirty="0">
                <a:solidFill>
                  <a:schemeClr val="tx1">
                    <a:lumMod val="65000"/>
                    <a:lumOff val="35000"/>
                  </a:schemeClr>
                </a:solidFill>
              </a:rPr>
              <a:t>Exploring the database.</a:t>
            </a:r>
          </a:p>
          <a:p>
            <a:pPr marL="285750" indent="-285750">
              <a:buFont typeface="Wingdings" panose="05000000000000000000" pitchFamily="2" charset="2"/>
              <a:buChar char="Ø"/>
            </a:pPr>
            <a:r>
              <a:rPr lang="en-US" sz="2000" b="1" dirty="0">
                <a:solidFill>
                  <a:schemeClr val="tx1">
                    <a:lumMod val="65000"/>
                    <a:lumOff val="35000"/>
                  </a:schemeClr>
                </a:solidFill>
              </a:rPr>
              <a:t>Analysis of share of apps according to there category. </a:t>
            </a:r>
          </a:p>
          <a:p>
            <a:pPr marL="285750" indent="-285750">
              <a:buFont typeface="Wingdings" panose="05000000000000000000" pitchFamily="2" charset="2"/>
              <a:buChar char="Ø"/>
            </a:pPr>
            <a:r>
              <a:rPr lang="en-US" sz="2000" b="1" dirty="0">
                <a:solidFill>
                  <a:schemeClr val="tx1">
                    <a:lumMod val="65000"/>
                    <a:lumOff val="35000"/>
                  </a:schemeClr>
                </a:solidFill>
              </a:rPr>
              <a:t>Top installed Apps category.</a:t>
            </a:r>
          </a:p>
          <a:p>
            <a:pPr marL="285750" indent="-285750">
              <a:buFont typeface="Wingdings" panose="05000000000000000000" pitchFamily="2" charset="2"/>
              <a:buChar char="Ø"/>
            </a:pPr>
            <a:r>
              <a:rPr lang="en-US" sz="2000" b="1" dirty="0">
                <a:solidFill>
                  <a:schemeClr val="tx1">
                    <a:lumMod val="65000"/>
                    <a:lumOff val="35000"/>
                  </a:schemeClr>
                </a:solidFill>
              </a:rPr>
              <a:t>Rating Analysis.</a:t>
            </a:r>
          </a:p>
          <a:p>
            <a:pPr marL="285750" indent="-285750">
              <a:buFont typeface="Wingdings" panose="05000000000000000000" pitchFamily="2" charset="2"/>
              <a:buChar char="Ø"/>
            </a:pPr>
            <a:r>
              <a:rPr lang="en-US" sz="2000" b="1" dirty="0">
                <a:solidFill>
                  <a:schemeClr val="tx1">
                    <a:lumMod val="65000"/>
                    <a:lumOff val="35000"/>
                  </a:schemeClr>
                </a:solidFill>
              </a:rPr>
              <a:t>Sentiment Analysis based on category.</a:t>
            </a:r>
          </a:p>
          <a:p>
            <a:pPr marL="285750" indent="-285750">
              <a:buFont typeface="Wingdings" panose="05000000000000000000" pitchFamily="2" charset="2"/>
              <a:buChar char="Ø"/>
            </a:pPr>
            <a:r>
              <a:rPr lang="en-US" sz="2000" b="1" dirty="0">
                <a:solidFill>
                  <a:schemeClr val="tx1">
                    <a:lumMod val="65000"/>
                    <a:lumOff val="35000"/>
                  </a:schemeClr>
                </a:solidFill>
              </a:rPr>
              <a:t>Reviews analysis.</a:t>
            </a:r>
          </a:p>
          <a:p>
            <a:pPr marL="285750" indent="-285750">
              <a:buFont typeface="Wingdings" panose="05000000000000000000" pitchFamily="2" charset="2"/>
              <a:buChar char="Ø"/>
            </a:pPr>
            <a:r>
              <a:rPr lang="en-US" sz="2000" b="1" dirty="0">
                <a:solidFill>
                  <a:schemeClr val="tx1">
                    <a:lumMod val="65000"/>
                    <a:lumOff val="35000"/>
                  </a:schemeClr>
                </a:solidFill>
              </a:rPr>
              <a:t>Different types of apps base on prices(Free/Paid).</a:t>
            </a:r>
          </a:p>
          <a:p>
            <a:pPr marL="285750" indent="-285750">
              <a:buFont typeface="Wingdings" panose="05000000000000000000" pitchFamily="2" charset="2"/>
              <a:buChar char="Ø"/>
            </a:pPr>
            <a:r>
              <a:rPr lang="en-US" sz="2000" b="1" dirty="0">
                <a:solidFill>
                  <a:schemeClr val="tx1">
                    <a:lumMod val="65000"/>
                    <a:lumOff val="35000"/>
                  </a:schemeClr>
                </a:solidFill>
              </a:rPr>
              <a:t>Conclusion.</a:t>
            </a:r>
          </a:p>
          <a:p>
            <a:pPr marL="285750" indent="-285750">
              <a:buFont typeface="Wingdings" panose="05000000000000000000" pitchFamily="2" charset="2"/>
              <a:buChar char="Ø"/>
            </a:pPr>
            <a:r>
              <a:rPr lang="en-US" sz="2000" b="1" dirty="0" err="1">
                <a:solidFill>
                  <a:schemeClr val="tx1">
                    <a:lumMod val="65000"/>
                    <a:lumOff val="35000"/>
                  </a:schemeClr>
                </a:solidFill>
              </a:rPr>
              <a:t>Referance</a:t>
            </a:r>
            <a:r>
              <a:rPr lang="en-US" sz="2000" b="1" dirty="0">
                <a:solidFill>
                  <a:schemeClr val="tx1">
                    <a:lumMod val="65000"/>
                    <a:lumOff val="35000"/>
                  </a:schemeClr>
                </a:solidFill>
              </a:rPr>
              <a:t>.</a:t>
            </a:r>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945274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89279"/>
            <a:ext cx="10515600" cy="1325563"/>
          </a:xfrm>
        </p:spPr>
        <p:txBody>
          <a:bodyPr/>
          <a:lstStyle/>
          <a:p>
            <a:pPr marL="571500" indent="-571500" algn="ctr">
              <a:buFont typeface="Wingdings" pitchFamily="2" charset="2"/>
              <a:buChar char="q"/>
            </a:pPr>
            <a:r>
              <a:rPr lang="en-US" b="1" dirty="0" smtClean="0">
                <a:latin typeface="BahnBahnschriftschrift"/>
              </a:rPr>
              <a:t>Conclusion</a:t>
            </a:r>
            <a:endParaRPr lang="en-US" b="1" dirty="0">
              <a:latin typeface="BahnBahnschriftschrift"/>
            </a:endParaRPr>
          </a:p>
        </p:txBody>
      </p:sp>
      <p:sp>
        <p:nvSpPr>
          <p:cNvPr id="3" name="Content Placeholder 2"/>
          <p:cNvSpPr>
            <a:spLocks noGrp="1"/>
          </p:cNvSpPr>
          <p:nvPr>
            <p:ph idx="1"/>
          </p:nvPr>
        </p:nvSpPr>
        <p:spPr>
          <a:xfrm>
            <a:off x="404446" y="1565032"/>
            <a:ext cx="10949354" cy="5117122"/>
          </a:xfrm>
        </p:spPr>
        <p:txBody>
          <a:bodyPr>
            <a:normAutofit fontScale="77500" lnSpcReduction="20000"/>
          </a:bodyPr>
          <a:lstStyle/>
          <a:p>
            <a:pPr algn="just"/>
            <a:r>
              <a:rPr lang="en-US" b="1" dirty="0"/>
              <a:t>I</a:t>
            </a:r>
            <a:r>
              <a:rPr lang="en-US" b="1" dirty="0" smtClean="0"/>
              <a:t>n</a:t>
            </a:r>
            <a:r>
              <a:rPr lang="en-US" b="1" dirty="0"/>
              <a:t> this project of </a:t>
            </a:r>
            <a:r>
              <a:rPr lang="en-US" b="1" dirty="0" smtClean="0"/>
              <a:t>analyzing</a:t>
            </a:r>
            <a:r>
              <a:rPr lang="en-US" b="1" dirty="0"/>
              <a:t> play store applications, we have </a:t>
            </a:r>
            <a:r>
              <a:rPr lang="en-US" b="1" dirty="0" smtClean="0"/>
              <a:t>worked</a:t>
            </a:r>
            <a:r>
              <a:rPr lang="en-US" b="1" dirty="0"/>
              <a:t> </a:t>
            </a:r>
            <a:r>
              <a:rPr lang="en-US" b="1" dirty="0" smtClean="0"/>
              <a:t> on</a:t>
            </a:r>
            <a:r>
              <a:rPr lang="en-US" b="1" dirty="0"/>
              <a:t> several parameters and </a:t>
            </a:r>
            <a:r>
              <a:rPr lang="en-US" b="1" dirty="0" smtClean="0"/>
              <a:t>got some</a:t>
            </a:r>
            <a:r>
              <a:rPr lang="en-US" b="1" dirty="0"/>
              <a:t> actionable insights that </a:t>
            </a:r>
            <a:r>
              <a:rPr lang="en-US" b="1" dirty="0" smtClean="0"/>
              <a:t>would</a:t>
            </a:r>
            <a:r>
              <a:rPr lang="en-US" b="1" dirty="0"/>
              <a:t> </a:t>
            </a:r>
            <a:r>
              <a:rPr lang="en-US" b="1" dirty="0" smtClean="0"/>
              <a:t>help</a:t>
            </a:r>
            <a:r>
              <a:rPr lang="en-US" b="1" dirty="0"/>
              <a:t> any </a:t>
            </a:r>
            <a:r>
              <a:rPr lang="en-US" b="1" dirty="0" smtClean="0"/>
              <a:t>organization </a:t>
            </a:r>
            <a:r>
              <a:rPr lang="en-US" b="1" dirty="0"/>
              <a:t> to do well in the Android market</a:t>
            </a:r>
            <a:r>
              <a:rPr lang="en-US" b="1" dirty="0" smtClean="0"/>
              <a:t>.</a:t>
            </a:r>
          </a:p>
          <a:p>
            <a:pPr algn="just"/>
            <a:endParaRPr lang="en-US" b="1" dirty="0"/>
          </a:p>
          <a:p>
            <a:pPr algn="just">
              <a:buFont typeface="Wingdings" pitchFamily="2" charset="2"/>
              <a:buChar char="Ø"/>
            </a:pPr>
            <a:r>
              <a:rPr lang="en-US" i="1" u="sng" dirty="0"/>
              <a:t>As per as EDA shown </a:t>
            </a:r>
            <a:r>
              <a:rPr lang="en-US" i="1" u="sng" dirty="0" smtClean="0"/>
              <a:t>above:</a:t>
            </a:r>
            <a:endParaRPr lang="en-US" b="1" i="1" u="sng" dirty="0" smtClean="0"/>
          </a:p>
          <a:p>
            <a:pPr algn="just">
              <a:buFont typeface="Wingdings" pitchFamily="2" charset="2"/>
              <a:buChar char="Ø"/>
            </a:pPr>
            <a:endParaRPr lang="en-US" b="1" dirty="0" smtClean="0"/>
          </a:p>
          <a:p>
            <a:pPr>
              <a:buFont typeface="Courier New" pitchFamily="49" charset="0"/>
              <a:buChar char="o"/>
            </a:pPr>
            <a:r>
              <a:rPr lang="en-US" dirty="0" smtClean="0"/>
              <a:t>The </a:t>
            </a:r>
            <a:r>
              <a:rPr lang="en-US" dirty="0"/>
              <a:t>weightage of the </a:t>
            </a:r>
            <a:r>
              <a:rPr lang="en-US" dirty="0" smtClean="0"/>
              <a:t>installation </a:t>
            </a:r>
            <a:r>
              <a:rPr lang="en-US" dirty="0"/>
              <a:t>of the app, which belongs to the games and communication categories, is much higher than all other </a:t>
            </a:r>
            <a:r>
              <a:rPr lang="en-US" dirty="0" smtClean="0"/>
              <a:t>categories . we </a:t>
            </a:r>
            <a:r>
              <a:rPr lang="en-US" dirty="0"/>
              <a:t>can see that messenger, Skype, and </a:t>
            </a:r>
            <a:r>
              <a:rPr lang="en-US" dirty="0" err="1" smtClean="0"/>
              <a:t>WhatsApp</a:t>
            </a:r>
            <a:r>
              <a:rPr lang="en-US" dirty="0" smtClean="0"/>
              <a:t> </a:t>
            </a:r>
            <a:r>
              <a:rPr lang="en-US" dirty="0"/>
              <a:t>have the most users in the communication </a:t>
            </a:r>
            <a:r>
              <a:rPr lang="en-US" dirty="0" smtClean="0"/>
              <a:t>category.</a:t>
            </a:r>
          </a:p>
          <a:p>
            <a:pPr>
              <a:buFont typeface="Courier New" pitchFamily="49" charset="0"/>
              <a:buChar char="o"/>
            </a:pPr>
            <a:r>
              <a:rPr lang="en-US" dirty="0"/>
              <a:t>Most of the market is cover by 'FAMILY' category follows by 'GAME' and 'TOOLS</a:t>
            </a:r>
            <a:r>
              <a:rPr lang="en-US" dirty="0" smtClean="0"/>
              <a:t>'.</a:t>
            </a:r>
          </a:p>
          <a:p>
            <a:pPr>
              <a:buFont typeface="Courier New" pitchFamily="49" charset="0"/>
              <a:buChar char="o"/>
            </a:pPr>
            <a:r>
              <a:rPr lang="en-US" dirty="0" smtClean="0"/>
              <a:t>After </a:t>
            </a:r>
            <a:r>
              <a:rPr lang="en-US" dirty="0"/>
              <a:t>we compare rating </a:t>
            </a:r>
            <a:r>
              <a:rPr lang="en-US" dirty="0" smtClean="0"/>
              <a:t>and </a:t>
            </a:r>
            <a:r>
              <a:rPr lang="en-US" dirty="0"/>
              <a:t>category</a:t>
            </a:r>
            <a:r>
              <a:rPr lang="en-US" dirty="0" smtClean="0"/>
              <a:t>. we </a:t>
            </a:r>
            <a:r>
              <a:rPr lang="en-US" dirty="0"/>
              <a:t>saw every category has a slightly similar rating. There </a:t>
            </a:r>
            <a:r>
              <a:rPr lang="en-US" dirty="0" smtClean="0"/>
              <a:t>is so </a:t>
            </a:r>
            <a:r>
              <a:rPr lang="en-US" dirty="0"/>
              <a:t>much </a:t>
            </a:r>
            <a:r>
              <a:rPr lang="en-US" dirty="0" smtClean="0"/>
              <a:t>similarity in both.</a:t>
            </a:r>
            <a:endParaRPr lang="en-US" dirty="0"/>
          </a:p>
          <a:p>
            <a:pPr>
              <a:buFont typeface="Courier New" pitchFamily="49" charset="0"/>
              <a:buChar char="o"/>
            </a:pPr>
            <a:r>
              <a:rPr lang="en-US" dirty="0"/>
              <a:t>We find that most of the apps are free of charge for users, </a:t>
            </a:r>
            <a:r>
              <a:rPr lang="en-US" dirty="0" smtClean="0"/>
              <a:t>There are 92% </a:t>
            </a:r>
            <a:r>
              <a:rPr lang="en-US" dirty="0"/>
              <a:t>of the apps are free </a:t>
            </a:r>
            <a:r>
              <a:rPr lang="en-US" dirty="0" smtClean="0"/>
              <a:t>and 8% of apps are paid.</a:t>
            </a:r>
          </a:p>
          <a:p>
            <a:pPr>
              <a:buFont typeface="Courier New" pitchFamily="49" charset="0"/>
              <a:buChar char="o"/>
            </a:pPr>
            <a:r>
              <a:rPr lang="en-US" dirty="0" smtClean="0"/>
              <a:t>As we </a:t>
            </a:r>
            <a:r>
              <a:rPr lang="en-US" dirty="0"/>
              <a:t>come to the average rating of the app, and we saw that most of the people have given top ratings of between 3.5 and 4.8.</a:t>
            </a:r>
          </a:p>
          <a:p>
            <a:pPr>
              <a:buFont typeface="Courier New" pitchFamily="49" charset="0"/>
              <a:buChar char="o"/>
            </a:pPr>
            <a:endParaRPr lang="en-US" dirty="0"/>
          </a:p>
          <a:p>
            <a:pPr marL="0" indent="0">
              <a:buNone/>
            </a:pPr>
            <a:endParaRPr lang="en-US" dirty="0"/>
          </a:p>
          <a:p>
            <a:pPr>
              <a:buFont typeface="Courier New" pitchFamily="49" charset="0"/>
              <a:buChar char="o"/>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1773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070" y="483577"/>
            <a:ext cx="10515600" cy="6062663"/>
          </a:xfrm>
        </p:spPr>
        <p:txBody>
          <a:bodyPr>
            <a:normAutofit fontScale="77500" lnSpcReduction="20000"/>
          </a:bodyPr>
          <a:lstStyle/>
          <a:p>
            <a:pPr>
              <a:buFont typeface="Courier New" pitchFamily="49" charset="0"/>
              <a:buChar char="o"/>
            </a:pPr>
            <a:r>
              <a:rPr lang="en-US" dirty="0"/>
              <a:t>After </a:t>
            </a:r>
            <a:r>
              <a:rPr lang="en-US" dirty="0" err="1"/>
              <a:t>studing</a:t>
            </a:r>
            <a:r>
              <a:rPr lang="en-US" dirty="0"/>
              <a:t> the data we also come to know that MINICRAFT app creates the highest amount of revenue in the play store</a:t>
            </a:r>
            <a:r>
              <a:rPr lang="en-US" dirty="0" smtClean="0"/>
              <a:t>.</a:t>
            </a:r>
          </a:p>
          <a:p>
            <a:pPr>
              <a:buFont typeface="Courier New" pitchFamily="49" charset="0"/>
              <a:buChar char="o"/>
            </a:pPr>
            <a:r>
              <a:rPr lang="en-US" dirty="0" smtClean="0"/>
              <a:t>We </a:t>
            </a:r>
            <a:r>
              <a:rPr lang="en-US" dirty="0"/>
              <a:t>find there are a lot of apps that charge a small amount, whereas some apps charge a larger amount. In this case, the price to download an app varies from USD 0.99 to USD 400</a:t>
            </a:r>
            <a:r>
              <a:rPr lang="en-US" dirty="0" smtClean="0"/>
              <a:t>.</a:t>
            </a:r>
          </a:p>
          <a:p>
            <a:pPr>
              <a:buFont typeface="Courier New" pitchFamily="49" charset="0"/>
              <a:buChar char="o"/>
            </a:pPr>
            <a:r>
              <a:rPr lang="en-US" dirty="0"/>
              <a:t>We can also conclude that </a:t>
            </a:r>
            <a:r>
              <a:rPr lang="en-US" dirty="0" smtClean="0"/>
              <a:t>FACEBOOK, WHATSAPP MESSENGER, </a:t>
            </a:r>
            <a:r>
              <a:rPr lang="en-US" dirty="0"/>
              <a:t>and </a:t>
            </a:r>
            <a:r>
              <a:rPr lang="en-US" dirty="0" smtClean="0"/>
              <a:t>INSTAGRAM </a:t>
            </a:r>
            <a:r>
              <a:rPr lang="en-US" dirty="0"/>
              <a:t>are the top three apps that have the highest </a:t>
            </a:r>
            <a:r>
              <a:rPr lang="en-US" dirty="0" smtClean="0"/>
              <a:t>reviews.</a:t>
            </a:r>
          </a:p>
          <a:p>
            <a:pPr>
              <a:buFont typeface="Courier New" pitchFamily="49" charset="0"/>
              <a:buChar char="o"/>
            </a:pPr>
            <a:r>
              <a:rPr lang="en-US" dirty="0" smtClean="0"/>
              <a:t>We also see that the applications belongs to ‘Everyone’ does not have age restriction.</a:t>
            </a:r>
          </a:p>
          <a:p>
            <a:pPr>
              <a:buFont typeface="Courier New" pitchFamily="49" charset="0"/>
              <a:buChar char="o"/>
            </a:pPr>
            <a:r>
              <a:rPr lang="en-US" dirty="0" smtClean="0"/>
              <a:t>After understanding the data we come to know that </a:t>
            </a:r>
            <a:r>
              <a:rPr lang="en-US" dirty="0"/>
              <a:t>majority of the free apps are small in size and having high rating. While for paid apps, we have quite equal distribution in term on size and </a:t>
            </a:r>
            <a:r>
              <a:rPr lang="en-US" dirty="0" smtClean="0"/>
              <a:t>rating.</a:t>
            </a:r>
          </a:p>
          <a:p>
            <a:pPr>
              <a:buFont typeface="Courier New" pitchFamily="49" charset="0"/>
              <a:buChar char="o"/>
            </a:pPr>
            <a:r>
              <a:rPr lang="en-US" dirty="0"/>
              <a:t>We saw the sentiments of the user review data, and we found most of the reviews are of positive sentiment, while negative and neutral sentiments have a low number of reviews.</a:t>
            </a:r>
          </a:p>
          <a:p>
            <a:pPr>
              <a:buFont typeface="Courier New" pitchFamily="49" charset="0"/>
              <a:buChar char="o"/>
            </a:pPr>
            <a:r>
              <a:rPr lang="en-US" dirty="0"/>
              <a:t>Here we notice that most of the reaction are from 'Game' </a:t>
            </a:r>
            <a:r>
              <a:rPr lang="en-US" dirty="0" smtClean="0"/>
              <a:t>category </a:t>
            </a:r>
            <a:r>
              <a:rPr lang="en-US" dirty="0"/>
              <a:t>and very less from 'Comics', 'Events', '</a:t>
            </a:r>
            <a:r>
              <a:rPr lang="en-US" dirty="0" err="1"/>
              <a:t>Maps_And_Navigation</a:t>
            </a:r>
            <a:r>
              <a:rPr lang="en-US" dirty="0"/>
              <a:t>' and 'Weather'. This shows that people take much interest in Game </a:t>
            </a:r>
            <a:r>
              <a:rPr lang="en-US" dirty="0" err="1"/>
              <a:t>catagory</a:t>
            </a:r>
            <a:r>
              <a:rPr lang="en-US" dirty="0"/>
              <a:t> app as compare to other apps</a:t>
            </a:r>
            <a:r>
              <a:rPr lang="en-US" dirty="0" smtClean="0"/>
              <a:t>.</a:t>
            </a:r>
          </a:p>
          <a:p>
            <a:pPr>
              <a:buFont typeface="Courier New" pitchFamily="49" charset="0"/>
              <a:buChar char="o"/>
            </a:pPr>
            <a:r>
              <a:rPr lang="en-US" dirty="0"/>
              <a:t>.From the above scatter plot it can be concluded that sentiment subjectivity is not always proportional to sentiment polarity but in maximum number of case, shows a proportional behavior, when variance is too high or low</a:t>
            </a:r>
          </a:p>
        </p:txBody>
      </p:sp>
    </p:spTree>
    <p:extLst>
      <p:ext uri="{BB962C8B-B14F-4D97-AF65-F5344CB8AC3E}">
        <p14:creationId xmlns:p14="http://schemas.microsoft.com/office/powerpoint/2010/main" val="288593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itchFamily="2" charset="2"/>
              <a:buChar char="q"/>
            </a:pPr>
            <a:r>
              <a:rPr lang="en-US" b="1" dirty="0">
                <a:latin typeface="BahnBahnschriftschrift"/>
              </a:rPr>
              <a:t>References</a:t>
            </a:r>
            <a:endParaRPr lang="en-US" dirty="0"/>
          </a:p>
        </p:txBody>
      </p:sp>
      <p:sp>
        <p:nvSpPr>
          <p:cNvPr id="3" name="Content Placeholder 2"/>
          <p:cNvSpPr>
            <a:spLocks noGrp="1"/>
          </p:cNvSpPr>
          <p:nvPr>
            <p:ph idx="1"/>
          </p:nvPr>
        </p:nvSpPr>
        <p:spPr/>
        <p:txBody>
          <a:bodyPr/>
          <a:lstStyle/>
          <a:p>
            <a:r>
              <a:rPr lang="en-US" dirty="0" smtClean="0"/>
              <a:t>Geeks for Geeks</a:t>
            </a:r>
          </a:p>
          <a:p>
            <a:r>
              <a:rPr lang="en-US" dirty="0" smtClean="0"/>
              <a:t>Analytics </a:t>
            </a:r>
            <a:r>
              <a:rPr lang="en-US" dirty="0" err="1" smtClean="0"/>
              <a:t>Vidhya</a:t>
            </a:r>
            <a:endParaRPr lang="en-US" dirty="0" smtClean="0"/>
          </a:p>
          <a:p>
            <a:r>
              <a:rPr lang="en-US" dirty="0" smtClean="0"/>
              <a:t>Stack overflow</a:t>
            </a:r>
          </a:p>
          <a:p>
            <a:r>
              <a:rPr lang="en-US" dirty="0" smtClean="0"/>
              <a:t>Towards </a:t>
            </a:r>
            <a:r>
              <a:rPr lang="en-US" dirty="0"/>
              <a:t>data </a:t>
            </a:r>
            <a:r>
              <a:rPr lang="en-US" dirty="0" smtClean="0"/>
              <a:t>science</a:t>
            </a:r>
          </a:p>
          <a:p>
            <a:r>
              <a:rPr lang="en-US" dirty="0" smtClean="0"/>
              <a:t>Python </a:t>
            </a:r>
            <a:r>
              <a:rPr lang="en-US" dirty="0"/>
              <a:t>libraries </a:t>
            </a:r>
            <a:r>
              <a:rPr lang="en-US" dirty="0" smtClean="0"/>
              <a:t>documentation</a:t>
            </a:r>
          </a:p>
          <a:p>
            <a:r>
              <a:rPr lang="en-US" dirty="0" smtClean="0"/>
              <a:t>Data camp</a:t>
            </a:r>
          </a:p>
          <a:p>
            <a:r>
              <a:rPr lang="en-US" dirty="0" smtClean="0"/>
              <a:t>Medium</a:t>
            </a:r>
            <a:endParaRPr lang="en-US" dirty="0"/>
          </a:p>
        </p:txBody>
      </p:sp>
    </p:spTree>
    <p:extLst>
      <p:ext uri="{BB962C8B-B14F-4D97-AF65-F5344CB8AC3E}">
        <p14:creationId xmlns:p14="http://schemas.microsoft.com/office/powerpoint/2010/main" val="2516633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7204" y="914026"/>
            <a:ext cx="5073748" cy="5298534"/>
          </a:xfrm>
        </p:spPr>
      </p:pic>
    </p:spTree>
    <p:extLst>
      <p:ext uri="{BB962C8B-B14F-4D97-AF65-F5344CB8AC3E}">
        <p14:creationId xmlns:p14="http://schemas.microsoft.com/office/powerpoint/2010/main" val="192885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A4F21-63DA-07BC-7D56-74EE8C43AF03}"/>
              </a:ext>
            </a:extLst>
          </p:cNvPr>
          <p:cNvSpPr>
            <a:spLocks noGrp="1"/>
          </p:cNvSpPr>
          <p:nvPr>
            <p:ph type="title"/>
          </p:nvPr>
        </p:nvSpPr>
        <p:spPr>
          <a:xfrm>
            <a:off x="544001" y="333320"/>
            <a:ext cx="10515600" cy="1325563"/>
          </a:xfrm>
        </p:spPr>
        <p:txBody>
          <a:bodyPr/>
          <a:lstStyle/>
          <a:p>
            <a:pPr marL="571500" indent="-571500" algn="ctr">
              <a:buFont typeface="Wingdings" panose="05000000000000000000" pitchFamily="2" charset="2"/>
              <a:buChar char="q"/>
            </a:pPr>
            <a:r>
              <a:rPr lang="en-US" b="1" dirty="0">
                <a:latin typeface="Bahnschrift" panose="020B0502040204020203" pitchFamily="34" charset="0"/>
              </a:rPr>
              <a:t>Introduction:</a:t>
            </a:r>
          </a:p>
        </p:txBody>
      </p:sp>
      <p:sp>
        <p:nvSpPr>
          <p:cNvPr id="3" name="Content Placeholder 2">
            <a:extLst>
              <a:ext uri="{FF2B5EF4-FFF2-40B4-BE49-F238E27FC236}">
                <a16:creationId xmlns="" xmlns:a16="http://schemas.microsoft.com/office/drawing/2014/main" id="{71D778F2-A0D2-07FA-B11A-E230E9A13873}"/>
              </a:ext>
            </a:extLst>
          </p:cNvPr>
          <p:cNvSpPr>
            <a:spLocks noGrp="1"/>
          </p:cNvSpPr>
          <p:nvPr>
            <p:ph idx="1"/>
          </p:nvPr>
        </p:nvSpPr>
        <p:spPr>
          <a:xfrm>
            <a:off x="774590" y="1802006"/>
            <a:ext cx="10515600" cy="4351338"/>
          </a:xfrm>
        </p:spPr>
        <p:txBody>
          <a:bodyPr/>
          <a:lstStyle/>
          <a:p>
            <a:pPr marL="75565" marR="24130" indent="381635" algn="just">
              <a:lnSpc>
                <a:spcPct val="118000"/>
              </a:lnSpc>
              <a:spcBef>
                <a:spcPts val="1025"/>
              </a:spcBef>
              <a:spcAft>
                <a:spcPts val="700"/>
              </a:spcAft>
            </a:pP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Data provided by Play store, which is</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operated and developed by Google. Play</a:t>
            </a:r>
            <a:r>
              <a:rPr lang="en-IN" sz="1800" spc="-28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store has a million number of similar or different</a:t>
            </a:r>
            <a:r>
              <a:rPr lang="en-IN" sz="1800" spc="-1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kinds</a:t>
            </a:r>
            <a:r>
              <a:rPr lang="en-IN" sz="1800" spc="-1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of</a:t>
            </a:r>
            <a:r>
              <a:rPr lang="en-IN" sz="1800" spc="-1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apps</a:t>
            </a:r>
            <a:r>
              <a:rPr lang="en-IN" sz="1800" spc="-1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which</a:t>
            </a:r>
            <a:r>
              <a:rPr lang="en-IN" sz="1800" spc="-1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are</a:t>
            </a:r>
            <a:r>
              <a:rPr lang="en-IN" sz="1800" spc="-1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tagged</a:t>
            </a:r>
            <a:r>
              <a:rPr lang="en-IN" sz="1800" spc="-1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by</a:t>
            </a:r>
            <a:r>
              <a:rPr lang="en-IN" sz="1800" spc="-28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different Genres. These apps are available</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for both free and paid.</a:t>
            </a:r>
            <a:r>
              <a:rPr lang="en-IN" sz="1800" dirty="0">
                <a:solidFill>
                  <a:srgbClr val="212121"/>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12121"/>
                </a:solidFill>
                <a:effectLst/>
                <a:latin typeface="Times New Roman" panose="02020603050405020304" pitchFamily="18" charset="0"/>
                <a:ea typeface="Times New Roman" panose="02020603050405020304" pitchFamily="18" charset="0"/>
                <a:cs typeface="Calibri" panose="020F0502020204030204" pitchFamily="34" charset="0"/>
              </a:rPr>
              <a:t>. It has many categories to choose the type of application that the user wants to install on his device. Doing a data analysis on the data of the google play store along with the user review dataset will help us to get to know the most dominant category among all the available ones. It also allows us to track the number of installs per category and the most popular application among people of different age groups, the polarity of the sentiment of the reviews given to each application.</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75565" marR="24130" indent="381635" algn="just">
              <a:lnSpc>
                <a:spcPct val="118000"/>
              </a:lnSpc>
              <a:spcBef>
                <a:spcPts val="1025"/>
              </a:spcBef>
              <a:spcAft>
                <a:spcPts val="700"/>
              </a:spcAft>
            </a:pP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Play</a:t>
            </a:r>
            <a:r>
              <a:rPr lang="en-IN" sz="1800" spc="22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store</a:t>
            </a:r>
            <a:r>
              <a:rPr lang="en-IN" sz="1800" spc="22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is</a:t>
            </a:r>
            <a:r>
              <a:rPr lang="en-IN" sz="1800" spc="22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an</a:t>
            </a:r>
            <a:r>
              <a:rPr lang="en-IN" sz="1800" spc="22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Android</a:t>
            </a:r>
            <a:r>
              <a:rPr lang="en-IN" sz="1800" spc="22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Market</a:t>
            </a:r>
            <a:r>
              <a:rPr lang="en-IN" sz="1800" spc="22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serves</a:t>
            </a:r>
            <a:r>
              <a:rPr lang="en-IN" sz="1800" spc="22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as</a:t>
            </a:r>
            <a:r>
              <a:rPr lang="en-IN" sz="1800" spc="-29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the</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official</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app</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store</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for</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certified</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devices</a:t>
            </a:r>
            <a:r>
              <a:rPr lang="en-IN" sz="1800" spc="-28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running</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on</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the Android</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Operating</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system.</a:t>
            </a:r>
            <a:r>
              <a:rPr lang="en-IN" sz="1800" spc="-28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Developed</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and</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Operated</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by</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Google,</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launched</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on</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6th</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March,</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2012.</a:t>
            </a:r>
            <a:r>
              <a:rPr lang="en-IN" sz="1800" spc="-28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Approximately 3.48 million apps are in the</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Play store. Play store apps have their own</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features</a:t>
            </a:r>
            <a:r>
              <a:rPr lang="en-IN" sz="1800" spc="13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such</a:t>
            </a:r>
            <a:r>
              <a:rPr lang="en-IN" sz="1800" spc="13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as</a:t>
            </a:r>
            <a:r>
              <a:rPr lang="en-IN" sz="1800" spc="6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Ratings,</a:t>
            </a:r>
            <a:r>
              <a:rPr lang="en-IN" sz="1800" spc="6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Reviews,</a:t>
            </a:r>
            <a:r>
              <a:rPr lang="en-IN" sz="1800" spc="6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Size</a:t>
            </a:r>
            <a:r>
              <a:rPr lang="en-IN" sz="1800" spc="6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and</a:t>
            </a:r>
            <a:r>
              <a:rPr lang="en-IN" sz="1800" dirty="0">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more.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00111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BF6208-1F61-46F7-D55B-4502AA0D989B}"/>
              </a:ext>
            </a:extLst>
          </p:cNvPr>
          <p:cNvSpPr>
            <a:spLocks noGrp="1"/>
          </p:cNvSpPr>
          <p:nvPr>
            <p:ph type="title"/>
          </p:nvPr>
        </p:nvSpPr>
        <p:spPr/>
        <p:txBody>
          <a:bodyPr/>
          <a:lstStyle/>
          <a:p>
            <a:pPr marL="571500" indent="-571500" algn="ctr">
              <a:buFont typeface="Wingdings" panose="05000000000000000000" pitchFamily="2" charset="2"/>
              <a:buChar char="q"/>
            </a:pPr>
            <a:r>
              <a:rPr lang="en-US" b="1" dirty="0">
                <a:latin typeface="Bahnschrift" panose="020B0502040204020203" pitchFamily="34" charset="0"/>
              </a:rPr>
              <a:t>Abstract</a:t>
            </a:r>
            <a:r>
              <a:rPr lang="en-US" dirty="0"/>
              <a:t>:</a:t>
            </a:r>
          </a:p>
        </p:txBody>
      </p:sp>
      <p:sp>
        <p:nvSpPr>
          <p:cNvPr id="3" name="Content Placeholder 2">
            <a:extLst>
              <a:ext uri="{FF2B5EF4-FFF2-40B4-BE49-F238E27FC236}">
                <a16:creationId xmlns="" xmlns:a16="http://schemas.microsoft.com/office/drawing/2014/main" id="{310E36C3-10E3-9AF0-C862-8A87FC7222C2}"/>
              </a:ext>
            </a:extLst>
          </p:cNvPr>
          <p:cNvSpPr>
            <a:spLocks noGrp="1"/>
          </p:cNvSpPr>
          <p:nvPr>
            <p:ph idx="1"/>
          </p:nvPr>
        </p:nvSpPr>
        <p:spPr/>
        <p:txBody>
          <a:bodyPr/>
          <a:lstStyle/>
          <a:p>
            <a:pPr marL="75565" marR="24130" indent="381635" algn="just">
              <a:lnSpc>
                <a:spcPct val="118000"/>
              </a:lnSpc>
              <a:spcBef>
                <a:spcPts val="1025"/>
              </a:spcBef>
              <a:spcAft>
                <a:spcPts val="700"/>
              </a:spcAft>
            </a:pPr>
            <a:r>
              <a:rPr lang="en-IN"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The Project “Play Store App and Review Analysis” is based on discovering key understandings about the different categories of apps available on the Google Play Store, the installation per category, the count of reviews per app, and the sentimental of the reviews per app.</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75565" marR="24130" indent="381635" algn="just">
              <a:lnSpc>
                <a:spcPct val="118000"/>
              </a:lnSpc>
              <a:spcBef>
                <a:spcPts val="1025"/>
              </a:spcBef>
              <a:spcAft>
                <a:spcPts val="700"/>
              </a:spcAft>
            </a:pPr>
            <a:r>
              <a:rPr lang="en-IN"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In this analysis, we’re provided with a dataset with some records. We did a basic inspection, and data cleaning to remove suspicious data and to avoid an error. We’ve used different plots to visualize our analysis in the easiest way. This can be used to know which type or category of app is installed the most, count of the applications available per category, distribution of the rating how much of these apps are paid or are available for free, to know the sentiment of the reviews, the polarity of the sentiment</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75565" marR="24130" indent="381635" algn="just">
              <a:lnSpc>
                <a:spcPct val="118000"/>
              </a:lnSpc>
              <a:spcBef>
                <a:spcPts val="1025"/>
              </a:spcBef>
              <a:spcAft>
                <a:spcPts val="7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Our features based analysis on the database</a:t>
            </a:r>
            <a:r>
              <a:rPr lang="en-IN" sz="1800" spc="-285" dirty="0">
                <a:effectLst/>
                <a:latin typeface="Times New Roman" panose="02020603050405020304" pitchFamily="18" charset="0"/>
                <a:ea typeface="Calibri" panose="020F0502020204030204" pitchFamily="34" charset="0"/>
                <a:cs typeface="Calibri" panose="020F0502020204030204" pitchFamily="34" charset="0"/>
              </a:rPr>
              <a:t> </a:t>
            </a:r>
            <a:r>
              <a:rPr lang="en-IN" sz="1800" dirty="0">
                <a:effectLst/>
                <a:latin typeface="Times New Roman" panose="02020603050405020304" pitchFamily="18" charset="0"/>
                <a:ea typeface="Calibri" panose="020F0502020204030204" pitchFamily="34" charset="0"/>
                <a:cs typeface="Calibri" panose="020F0502020204030204" pitchFamily="34" charset="0"/>
              </a:rPr>
              <a:t>can help to find the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key factors which are</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responsible for the app engagement,</a:t>
            </a:r>
            <a:r>
              <a:rPr lang="en-IN" sz="1800" spc="5"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202020"/>
                </a:solidFill>
                <a:effectLst/>
                <a:latin typeface="Times New Roman" panose="02020603050405020304" pitchFamily="18" charset="0"/>
                <a:ea typeface="Calibri" panose="020F0502020204030204" pitchFamily="34" charset="0"/>
                <a:cs typeface="Calibri" panose="020F0502020204030204" pitchFamily="34" charset="0"/>
              </a:rPr>
              <a:t>popularity and success</a:t>
            </a:r>
            <a:r>
              <a:rPr lang="en-IN" sz="1800" dirty="0">
                <a:effectLst/>
                <a:latin typeface="Times New Roman" panose="02020603050405020304" pitchFamily="18"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68549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0269CA-6245-BCE2-ABF1-727E912C7885}"/>
              </a:ext>
            </a:extLst>
          </p:cNvPr>
          <p:cNvSpPr>
            <a:spLocks noGrp="1"/>
          </p:cNvSpPr>
          <p:nvPr>
            <p:ph type="title"/>
          </p:nvPr>
        </p:nvSpPr>
        <p:spPr/>
        <p:txBody>
          <a:bodyPr/>
          <a:lstStyle/>
          <a:p>
            <a:pPr marL="571500" indent="-571500" algn="ctr">
              <a:buFont typeface="Wingdings" panose="05000000000000000000" pitchFamily="2" charset="2"/>
              <a:buChar char="q"/>
            </a:pPr>
            <a:r>
              <a:rPr lang="en-US" b="1" dirty="0">
                <a:latin typeface="Bahnschrift" panose="020B0502040204020203" pitchFamily="34" charset="0"/>
              </a:rPr>
              <a:t>Problem Statement:</a:t>
            </a:r>
          </a:p>
        </p:txBody>
      </p:sp>
      <p:sp>
        <p:nvSpPr>
          <p:cNvPr id="3" name="Content Placeholder 2">
            <a:extLst>
              <a:ext uri="{FF2B5EF4-FFF2-40B4-BE49-F238E27FC236}">
                <a16:creationId xmlns="" xmlns:a16="http://schemas.microsoft.com/office/drawing/2014/main" id="{0B3C96D0-B4BE-016C-FB37-0DF6386124B3}"/>
              </a:ext>
            </a:extLst>
          </p:cNvPr>
          <p:cNvSpPr>
            <a:spLocks noGrp="1"/>
          </p:cNvSpPr>
          <p:nvPr>
            <p:ph idx="1"/>
          </p:nvPr>
        </p:nvSpPr>
        <p:spPr>
          <a:xfrm>
            <a:off x="838200" y="1825624"/>
            <a:ext cx="10515600" cy="4829617"/>
          </a:xfrm>
        </p:spPr>
        <p:txBody>
          <a:bodyPr>
            <a:normAutofit fontScale="92500" lnSpcReduction="10000"/>
          </a:bodyPr>
          <a:lstStyle/>
          <a:p>
            <a:pPr marL="0" marR="0" algn="just">
              <a:lnSpc>
                <a:spcPct val="115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Calibri" panose="020F0502020204030204" pitchFamily="34" charset="0"/>
              </a:rPr>
              <a:t>The Play Store apps data has enormous potential to drive app-making businesses to success .Android is expanding as an operating system and Mobile app industry is increasing in significantly and thus giving rise to more competitions to the one’s that are creating applications .Due to the competition in the market and also expansion in order to help our developer understand what kinds of apps are likely to attract more users and what is the motivating factor for the people to download an app we </a:t>
            </a:r>
            <a:r>
              <a:rPr lang="en-IN" sz="1800" dirty="0" err="1">
                <a:effectLst/>
                <a:latin typeface="Times New Roman" panose="02020603050405020304" pitchFamily="18" charset="0"/>
                <a:ea typeface="Calibri" panose="020F0502020204030204" pitchFamily="34" charset="0"/>
                <a:cs typeface="Calibri" panose="020F0502020204030204" pitchFamily="34" charset="0"/>
              </a:rPr>
              <a:t>analyze</a:t>
            </a:r>
            <a:r>
              <a:rPr lang="en-IN" sz="1800" dirty="0">
                <a:effectLst/>
                <a:latin typeface="Times New Roman" panose="02020603050405020304" pitchFamily="18" charset="0"/>
                <a:ea typeface="Calibri" panose="020F0502020204030204" pitchFamily="34" charset="0"/>
                <a:cs typeface="Calibri" panose="020F0502020204030204" pitchFamily="34" charset="0"/>
              </a:rPr>
              <a:t> and research relevant data. For the app development in </a:t>
            </a:r>
            <a:r>
              <a:rPr lang="en-IN" sz="1800" dirty="0" err="1">
                <a:effectLst/>
                <a:latin typeface="Times New Roman" panose="02020603050405020304" pitchFamily="18" charset="0"/>
                <a:ea typeface="Calibri" panose="020F0502020204030204" pitchFamily="34" charset="0"/>
                <a:cs typeface="Calibri" panose="020F0502020204030204" pitchFamily="34" charset="0"/>
              </a:rPr>
              <a:t>dustry</a:t>
            </a:r>
            <a:r>
              <a:rPr lang="en-IN" sz="1800" dirty="0">
                <a:effectLst/>
                <a:latin typeface="Times New Roman" panose="02020603050405020304" pitchFamily="18" charset="0"/>
                <a:ea typeface="Calibri" panose="020F0502020204030204" pitchFamily="34" charset="0"/>
                <a:cs typeface="Calibri" panose="020F0502020204030204" pitchFamily="34" charset="0"/>
              </a:rPr>
              <a:t> where they can analyse the downloads and demand off app download in the industry.</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Bef>
                <a:spcPts val="0"/>
              </a:spcBef>
              <a:spcAft>
                <a:spcPts val="800"/>
              </a:spcAft>
            </a:pPr>
            <a:r>
              <a:rPr lang="en-IN" sz="1800" dirty="0">
                <a:solidFill>
                  <a:schemeClr val="accent2"/>
                </a:solidFill>
                <a:effectLst/>
                <a:latin typeface="Bahnschrift" panose="020B0502040204020203" pitchFamily="34" charset="0"/>
                <a:ea typeface="Calibri" panose="020F0502020204030204" pitchFamily="34" charset="0"/>
                <a:cs typeface="Calibri" panose="020F0502020204030204" pitchFamily="34" charset="0"/>
              </a:rPr>
              <a:t>The Problem statements  are :</a:t>
            </a:r>
            <a:endParaRPr lang="en-US" sz="1800" dirty="0">
              <a:solidFill>
                <a:schemeClr val="accent2"/>
              </a:solidFill>
              <a:effectLst/>
              <a:latin typeface="Bahnschrift" panose="020B0502040204020203"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800"/>
              </a:spcAft>
              <a:buFont typeface="Wingdings" panose="05000000000000000000" pitchFamily="2" charset="2"/>
              <a:buChar char="ü"/>
              <a:tabLst>
                <a:tab pos="457200" algn="l"/>
              </a:tabLst>
            </a:pPr>
            <a:r>
              <a:rPr lang="en-IN" sz="1500" dirty="0">
                <a:effectLst/>
                <a:latin typeface="Times New Roman" panose="02020603050405020304" pitchFamily="18" charset="0"/>
                <a:ea typeface="Calibri" panose="020F0502020204030204" pitchFamily="34" charset="0"/>
                <a:cs typeface="Calibri" panose="020F0502020204030204" pitchFamily="34" charset="0"/>
              </a:rPr>
              <a:t>What are the top categories on Play Store?</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800"/>
              </a:spcAft>
              <a:buFont typeface="Wingdings" panose="05000000000000000000" pitchFamily="2" charset="2"/>
              <a:buChar char="ü"/>
              <a:tabLst>
                <a:tab pos="457200" algn="l"/>
              </a:tabLst>
            </a:pPr>
            <a:r>
              <a:rPr lang="en-IN" sz="1500" dirty="0">
                <a:effectLst/>
                <a:latin typeface="Times New Roman" panose="02020603050405020304" pitchFamily="18" charset="0"/>
                <a:ea typeface="Calibri" panose="020F0502020204030204" pitchFamily="34" charset="0"/>
                <a:cs typeface="Calibri" panose="020F0502020204030204" pitchFamily="34" charset="0"/>
              </a:rPr>
              <a:t>Are majority of the apps Paid or Free?</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800"/>
              </a:spcAft>
              <a:buFont typeface="Wingdings" panose="05000000000000000000" pitchFamily="2" charset="2"/>
              <a:buChar char="ü"/>
              <a:tabLst>
                <a:tab pos="457200" algn="l"/>
              </a:tabLst>
            </a:pPr>
            <a:r>
              <a:rPr lang="en-IN" sz="1500" dirty="0">
                <a:effectLst/>
                <a:latin typeface="Times New Roman" panose="02020603050405020304" pitchFamily="18" charset="0"/>
                <a:ea typeface="Calibri" panose="020F0502020204030204" pitchFamily="34" charset="0"/>
                <a:cs typeface="Calibri" panose="020F0502020204030204" pitchFamily="34" charset="0"/>
              </a:rPr>
              <a:t>How importance is the rating of the application?</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800"/>
              </a:spcAft>
              <a:buFont typeface="Wingdings" panose="05000000000000000000" pitchFamily="2" charset="2"/>
              <a:buChar char="ü"/>
              <a:tabLst>
                <a:tab pos="457200" algn="l"/>
              </a:tabLst>
            </a:pPr>
            <a:r>
              <a:rPr lang="en-IN" sz="1500" dirty="0">
                <a:effectLst/>
                <a:latin typeface="Times New Roman" panose="02020603050405020304" pitchFamily="18" charset="0"/>
                <a:ea typeface="Calibri" panose="020F0502020204030204" pitchFamily="34" charset="0"/>
                <a:cs typeface="Calibri" panose="020F0502020204030204" pitchFamily="34" charset="0"/>
              </a:rPr>
              <a:t>Which categories from the audience should the app be based on?</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800"/>
              </a:spcAft>
              <a:buFont typeface="Wingdings" panose="05000000000000000000" pitchFamily="2" charset="2"/>
              <a:buChar char="ü"/>
              <a:tabLst>
                <a:tab pos="457200" algn="l"/>
              </a:tabLst>
            </a:pPr>
            <a:r>
              <a:rPr lang="en-IN" sz="1500" dirty="0">
                <a:effectLst/>
                <a:latin typeface="Times New Roman" panose="02020603050405020304" pitchFamily="18" charset="0"/>
                <a:ea typeface="Calibri" panose="020F0502020204030204" pitchFamily="34" charset="0"/>
                <a:cs typeface="Calibri" panose="020F0502020204030204" pitchFamily="34" charset="0"/>
              </a:rPr>
              <a:t>Which category has the most no. of installations?</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800"/>
              </a:spcAft>
              <a:buFont typeface="Wingdings" panose="05000000000000000000" pitchFamily="2" charset="2"/>
              <a:buChar char="ü"/>
              <a:tabLst>
                <a:tab pos="457200" algn="l"/>
              </a:tabLst>
            </a:pPr>
            <a:r>
              <a:rPr lang="en-IN" sz="1500" dirty="0">
                <a:effectLst/>
                <a:latin typeface="Times New Roman" panose="02020603050405020304" pitchFamily="18" charset="0"/>
                <a:ea typeface="Calibri" panose="020F0502020204030204" pitchFamily="34" charset="0"/>
                <a:cs typeface="Calibri" panose="020F0502020204030204" pitchFamily="34" charset="0"/>
              </a:rPr>
              <a:t>How does the last update has an effect on the rating?</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800"/>
              </a:spcAft>
              <a:buFont typeface="Wingdings" panose="05000000000000000000" pitchFamily="2" charset="2"/>
              <a:buChar char="ü"/>
              <a:tabLst>
                <a:tab pos="457200" algn="l"/>
              </a:tabLst>
            </a:pPr>
            <a:r>
              <a:rPr lang="en-IN" sz="1500" dirty="0">
                <a:effectLst/>
                <a:latin typeface="Times New Roman" panose="02020603050405020304" pitchFamily="18" charset="0"/>
                <a:ea typeface="Calibri" panose="020F0502020204030204" pitchFamily="34" charset="0"/>
                <a:cs typeface="Calibri" panose="020F0502020204030204" pitchFamily="34" charset="0"/>
              </a:rPr>
              <a:t>How does the count of apps varies by Genres?</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800"/>
              </a:spcAft>
              <a:buFont typeface="Wingdings" panose="05000000000000000000" pitchFamily="2" charset="2"/>
              <a:buChar char="ü"/>
              <a:tabLst>
                <a:tab pos="457200" algn="l"/>
              </a:tabLst>
            </a:pPr>
            <a:r>
              <a:rPr lang="en-IN" sz="1500" dirty="0">
                <a:effectLst/>
                <a:latin typeface="Times New Roman" panose="02020603050405020304" pitchFamily="18" charset="0"/>
                <a:ea typeface="Calibri" panose="020F0502020204030204" pitchFamily="34" charset="0"/>
                <a:cs typeface="Calibri" panose="020F0502020204030204" pitchFamily="34" charset="0"/>
              </a:rPr>
              <a:t>How are ratings affected when the app is a paid one?</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5" name="Picture 4">
            <a:extLst>
              <a:ext uri="{FF2B5EF4-FFF2-40B4-BE49-F238E27FC236}">
                <a16:creationId xmlns="" xmlns:a16="http://schemas.microsoft.com/office/drawing/2014/main" id="{E23B7DFB-4F40-10E8-E691-B619F0425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4696" y="4139689"/>
            <a:ext cx="2781300" cy="1647825"/>
          </a:xfrm>
          <a:prstGeom prst="rect">
            <a:avLst/>
          </a:prstGeom>
        </p:spPr>
      </p:pic>
    </p:spTree>
    <p:extLst>
      <p:ext uri="{BB962C8B-B14F-4D97-AF65-F5344CB8AC3E}">
        <p14:creationId xmlns:p14="http://schemas.microsoft.com/office/powerpoint/2010/main" val="48016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43FB8-0DA1-AF03-F79B-CA5EE130C9FF}"/>
              </a:ext>
            </a:extLst>
          </p:cNvPr>
          <p:cNvSpPr>
            <a:spLocks noGrp="1"/>
          </p:cNvSpPr>
          <p:nvPr>
            <p:ph type="title"/>
          </p:nvPr>
        </p:nvSpPr>
        <p:spPr/>
        <p:txBody>
          <a:bodyPr/>
          <a:lstStyle/>
          <a:p>
            <a:pPr marL="571500" indent="-571500" algn="ctr">
              <a:buFont typeface="Wingdings" panose="05000000000000000000" pitchFamily="2" charset="2"/>
              <a:buChar char="q"/>
            </a:pPr>
            <a:r>
              <a:rPr lang="en-US" b="1" dirty="0">
                <a:latin typeface="Bahnschrift" panose="020B0502040204020203" pitchFamily="34" charset="0"/>
              </a:rPr>
              <a:t>Exploring Database:</a:t>
            </a:r>
          </a:p>
        </p:txBody>
      </p:sp>
      <p:sp>
        <p:nvSpPr>
          <p:cNvPr id="3" name="Content Placeholder 2">
            <a:extLst>
              <a:ext uri="{FF2B5EF4-FFF2-40B4-BE49-F238E27FC236}">
                <a16:creationId xmlns="" xmlns:a16="http://schemas.microsoft.com/office/drawing/2014/main" id="{0208F964-2BCB-0B12-9C5C-A3DFA8604AB4}"/>
              </a:ext>
            </a:extLst>
          </p:cNvPr>
          <p:cNvSpPr>
            <a:spLocks noGrp="1"/>
          </p:cNvSpPr>
          <p:nvPr>
            <p:ph idx="1"/>
          </p:nvPr>
        </p:nvSpPr>
        <p:spPr>
          <a:xfrm>
            <a:off x="4868849" y="1949174"/>
            <a:ext cx="6671144" cy="4637350"/>
          </a:xfrm>
        </p:spPr>
        <p:txBody>
          <a:bodyPr>
            <a:normAutofit fontScale="77500" lnSpcReduction="20000"/>
          </a:bodyPr>
          <a:lstStyle/>
          <a:p>
            <a:r>
              <a:rPr lang="en-US" b="1" dirty="0"/>
              <a:t>Loading the data sets: </a:t>
            </a:r>
            <a:r>
              <a:rPr lang="en-US" sz="2200" dirty="0"/>
              <a:t>Two datasets , </a:t>
            </a:r>
            <a:r>
              <a:rPr lang="en-US" sz="2200" dirty="0" smtClean="0"/>
              <a:t>First </a:t>
            </a:r>
            <a:r>
              <a:rPr lang="en-US" sz="2200" dirty="0" err="1"/>
              <a:t>Playstore</a:t>
            </a:r>
            <a:r>
              <a:rPr lang="en-US" sz="2200" dirty="0"/>
              <a:t> app</a:t>
            </a:r>
          </a:p>
          <a:p>
            <a:pPr marL="0" indent="0">
              <a:buNone/>
            </a:pPr>
            <a:r>
              <a:rPr lang="en-US" sz="2200" dirty="0"/>
              <a:t>                                                        dataset and User review database.</a:t>
            </a:r>
          </a:p>
          <a:p>
            <a:r>
              <a:rPr lang="en-US" b="1" dirty="0"/>
              <a:t>Importing Libraries: </a:t>
            </a:r>
            <a:r>
              <a:rPr lang="en-US" sz="2200" dirty="0"/>
              <a:t>NumPy, Pandas, Seaborn and Matplotlib.</a:t>
            </a:r>
          </a:p>
          <a:p>
            <a:r>
              <a:rPr lang="en-US" b="1" dirty="0"/>
              <a:t>Data Cleaning : </a:t>
            </a:r>
            <a:r>
              <a:rPr lang="en-US" sz="2200" dirty="0"/>
              <a:t>Null values, Finding and removing Outliers,</a:t>
            </a:r>
          </a:p>
          <a:p>
            <a:pPr marL="0" indent="0">
              <a:buNone/>
            </a:pPr>
            <a:r>
              <a:rPr lang="en-US" sz="2200" dirty="0"/>
              <a:t>		 Removing duplicates data.</a:t>
            </a:r>
          </a:p>
          <a:p>
            <a:r>
              <a:rPr lang="en-US" b="1" dirty="0"/>
              <a:t>Data Imputation: </a:t>
            </a:r>
            <a:r>
              <a:rPr lang="en-US" sz="2200" dirty="0"/>
              <a:t>Filling the missing category values with</a:t>
            </a:r>
          </a:p>
          <a:p>
            <a:pPr marL="0" indent="0">
              <a:buNone/>
            </a:pPr>
            <a:r>
              <a:rPr lang="en-US" sz="2200" dirty="0"/>
              <a:t>                                                 mode and numerical values with</a:t>
            </a:r>
          </a:p>
          <a:p>
            <a:pPr marL="0" indent="0">
              <a:buNone/>
            </a:pPr>
            <a:r>
              <a:rPr lang="en-US" sz="2200" dirty="0"/>
              <a:t>                                                 median. Conversion of price,  installs,</a:t>
            </a:r>
          </a:p>
          <a:p>
            <a:pPr marL="0" indent="0">
              <a:buNone/>
            </a:pPr>
            <a:r>
              <a:rPr lang="en-US" sz="2200" dirty="0"/>
              <a:t>                                                 reviews into numerical values.</a:t>
            </a:r>
          </a:p>
          <a:p>
            <a:r>
              <a:rPr lang="en-US" b="1" dirty="0" err="1"/>
              <a:t>Exlporatory</a:t>
            </a:r>
            <a:r>
              <a:rPr lang="en-US" b="1" dirty="0"/>
              <a:t> Data Analysis: </a:t>
            </a:r>
            <a:r>
              <a:rPr lang="en-US" sz="2200" dirty="0"/>
              <a:t>Analyzing the data sets to</a:t>
            </a:r>
          </a:p>
          <a:p>
            <a:pPr marL="0" indent="0">
              <a:buNone/>
            </a:pPr>
            <a:r>
              <a:rPr lang="en-US" sz="2200" dirty="0"/>
              <a:t>                                                                    summarize their main</a:t>
            </a:r>
          </a:p>
          <a:p>
            <a:pPr marL="0" indent="0">
              <a:buNone/>
            </a:pPr>
            <a:r>
              <a:rPr lang="en-US" sz="2200" dirty="0"/>
              <a:t>                                                                    </a:t>
            </a:r>
            <a:r>
              <a:rPr lang="en-US" sz="2200" dirty="0" err="1"/>
              <a:t>charateristics</a:t>
            </a:r>
            <a:r>
              <a:rPr lang="en-US" sz="2200" dirty="0"/>
              <a:t> using statistical </a:t>
            </a:r>
          </a:p>
          <a:p>
            <a:pPr marL="0" indent="0">
              <a:buNone/>
            </a:pPr>
            <a:r>
              <a:rPr lang="en-US" sz="2200" dirty="0"/>
              <a:t>                                                                    graphics and data visualization </a:t>
            </a:r>
          </a:p>
          <a:p>
            <a:pPr marL="0" indent="0">
              <a:buNone/>
            </a:pPr>
            <a:r>
              <a:rPr lang="en-US" sz="2200" dirty="0"/>
              <a:t>                                                                    method.</a:t>
            </a:r>
          </a:p>
        </p:txBody>
      </p:sp>
      <p:pic>
        <p:nvPicPr>
          <p:cNvPr id="11" name="Picture 10">
            <a:extLst>
              <a:ext uri="{FF2B5EF4-FFF2-40B4-BE49-F238E27FC236}">
                <a16:creationId xmlns="" xmlns:a16="http://schemas.microsoft.com/office/drawing/2014/main" id="{A639B8F3-49FE-D278-B496-02598A720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45" y="2425644"/>
            <a:ext cx="4074728" cy="2289479"/>
          </a:xfrm>
          <a:prstGeom prst="rect">
            <a:avLst/>
          </a:prstGeom>
        </p:spPr>
      </p:pic>
    </p:spTree>
    <p:extLst>
      <p:ext uri="{BB962C8B-B14F-4D97-AF65-F5344CB8AC3E}">
        <p14:creationId xmlns:p14="http://schemas.microsoft.com/office/powerpoint/2010/main" val="6388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AE41AA-86D6-109D-0805-B21083B6E75D}"/>
              </a:ext>
            </a:extLst>
          </p:cNvPr>
          <p:cNvSpPr>
            <a:spLocks noGrp="1"/>
          </p:cNvSpPr>
          <p:nvPr>
            <p:ph type="title"/>
          </p:nvPr>
        </p:nvSpPr>
        <p:spPr>
          <a:xfrm>
            <a:off x="838200" y="633330"/>
            <a:ext cx="10515600" cy="1640840"/>
          </a:xfrm>
        </p:spPr>
        <p:txBody>
          <a:bodyPr>
            <a:noAutofit/>
          </a:bodyPr>
          <a:lstStyle/>
          <a:p>
            <a:pPr marL="571500" indent="-571500" algn="ctr">
              <a:buFont typeface="Wingdings" panose="05000000000000000000" pitchFamily="2" charset="2"/>
              <a:buChar char="q"/>
            </a:pPr>
            <a:r>
              <a:rPr lang="en-US" b="1" dirty="0">
                <a:latin typeface="Bahnschrift" panose="020B0502040204020203" pitchFamily="34" charset="0"/>
              </a:rPr>
              <a:t>Analysis of share of apps according to there category. </a:t>
            </a:r>
            <a:r>
              <a:rPr lang="en-US" b="1" dirty="0">
                <a:solidFill>
                  <a:schemeClr val="tx1">
                    <a:lumMod val="65000"/>
                    <a:lumOff val="35000"/>
                  </a:schemeClr>
                </a:solidFill>
              </a:rPr>
              <a:t/>
            </a:r>
            <a:br>
              <a:rPr lang="en-US" b="1" dirty="0">
                <a:solidFill>
                  <a:schemeClr val="tx1">
                    <a:lumMod val="65000"/>
                    <a:lumOff val="35000"/>
                  </a:schemeClr>
                </a:solidFill>
              </a:rPr>
            </a:br>
            <a:endParaRPr lang="en-US" dirty="0"/>
          </a:p>
        </p:txBody>
      </p:sp>
      <p:pic>
        <p:nvPicPr>
          <p:cNvPr id="5" name="Content Placeholder 4">
            <a:extLst>
              <a:ext uri="{FF2B5EF4-FFF2-40B4-BE49-F238E27FC236}">
                <a16:creationId xmlns="" xmlns:a16="http://schemas.microsoft.com/office/drawing/2014/main" id="{DD29A1C9-6C57-1612-7AE6-74D5388E5A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54" y="2027583"/>
            <a:ext cx="6328975" cy="4667415"/>
          </a:xfrm>
        </p:spPr>
      </p:pic>
      <p:sp>
        <p:nvSpPr>
          <p:cNvPr id="6" name="TextBox 5">
            <a:extLst>
              <a:ext uri="{FF2B5EF4-FFF2-40B4-BE49-F238E27FC236}">
                <a16:creationId xmlns="" xmlns:a16="http://schemas.microsoft.com/office/drawing/2014/main" id="{6AB4CDDC-76EB-48D7-24D1-3CA7730AEFC7}"/>
              </a:ext>
            </a:extLst>
          </p:cNvPr>
          <p:cNvSpPr txBox="1"/>
          <p:nvPr/>
        </p:nvSpPr>
        <p:spPr>
          <a:xfrm>
            <a:off x="6935190" y="2027583"/>
            <a:ext cx="4841682" cy="4418454"/>
          </a:xfrm>
          <a:prstGeom prst="rect">
            <a:avLst/>
          </a:prstGeom>
          <a:noFill/>
        </p:spPr>
        <p:txBody>
          <a:bodyPr wrap="square" rtlCol="0">
            <a:spAutoFit/>
          </a:bodyPr>
          <a:lstStyle/>
          <a:p>
            <a:pPr marL="285750" marR="0" indent="-285750" algn="just">
              <a:lnSpc>
                <a:spcPct val="115000"/>
              </a:lnSpc>
              <a:spcBef>
                <a:spcPts val="0"/>
              </a:spcBef>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Calibri" panose="020F0502020204030204" pitchFamily="34" charset="0"/>
              </a:rPr>
              <a:t>From the plot we can see that </a:t>
            </a:r>
            <a:r>
              <a:rPr lang="en-IN" sz="1800" dirty="0" err="1">
                <a:effectLst/>
                <a:latin typeface="Times New Roman" panose="02020603050405020304" pitchFamily="18" charset="0"/>
                <a:ea typeface="Calibri" panose="020F0502020204030204" pitchFamily="34" charset="0"/>
                <a:cs typeface="Calibri" panose="020F0502020204030204" pitchFamily="34" charset="0"/>
              </a:rPr>
              <a:t>Playstore</a:t>
            </a:r>
            <a:r>
              <a:rPr lang="en-IN" sz="1800" dirty="0">
                <a:effectLst/>
                <a:latin typeface="Times New Roman" panose="02020603050405020304" pitchFamily="18" charset="0"/>
                <a:ea typeface="Calibri" panose="020F0502020204030204" pitchFamily="34" charset="0"/>
                <a:cs typeface="Calibri" panose="020F0502020204030204" pitchFamily="34" charset="0"/>
              </a:rPr>
              <a:t> has almost 33 categories.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15000"/>
              </a:lnSpc>
              <a:spcBef>
                <a:spcPts val="0"/>
              </a:spcBef>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Calibri" panose="020F0502020204030204" pitchFamily="34" charset="0"/>
              </a:rPr>
              <a:t>Here we see the highest percentage of share comes in the FAMILY category with 18.96% , where GAME contents 9.94% . of share, here we see the on third position TOOLS is having 8.55%</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15000"/>
              </a:lnSpc>
              <a:spcBef>
                <a:spcPts val="0"/>
              </a:spcBef>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Calibri" panose="020F0502020204030204" pitchFamily="34" charset="0"/>
              </a:rPr>
              <a:t>Similarly on the opposite side the  lowest percentage of the share is from  category BEAUTY with 0.55%,  where second lowest is an COMICS category with 0.58%, and the third lowest is of PARENTING along with 0.62%.</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52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D867C-2313-1BB8-3F3F-176DF9D22A9D}"/>
              </a:ext>
            </a:extLst>
          </p:cNvPr>
          <p:cNvSpPr>
            <a:spLocks noGrp="1"/>
          </p:cNvSpPr>
          <p:nvPr>
            <p:ph type="title"/>
          </p:nvPr>
        </p:nvSpPr>
        <p:spPr>
          <a:xfrm>
            <a:off x="718930" y="214050"/>
            <a:ext cx="10515600" cy="1325563"/>
          </a:xfrm>
        </p:spPr>
        <p:txBody>
          <a:bodyPr/>
          <a:lstStyle/>
          <a:p>
            <a:pPr marL="571500" indent="-571500" algn="ctr">
              <a:buFont typeface="Wingdings" panose="05000000000000000000" pitchFamily="2" charset="2"/>
              <a:buChar char="q"/>
            </a:pPr>
            <a:r>
              <a:rPr lang="en-US" b="1" dirty="0">
                <a:latin typeface="Bahnschrift" panose="020B0502040204020203" pitchFamily="34" charset="0"/>
              </a:rPr>
              <a:t>Most installed apps category wise:</a:t>
            </a:r>
          </a:p>
        </p:txBody>
      </p:sp>
      <p:sp>
        <p:nvSpPr>
          <p:cNvPr id="3" name="Content Placeholder 2">
            <a:extLst>
              <a:ext uri="{FF2B5EF4-FFF2-40B4-BE49-F238E27FC236}">
                <a16:creationId xmlns="" xmlns:a16="http://schemas.microsoft.com/office/drawing/2014/main" id="{ACE771F3-E12E-EEC4-234E-AA37B141F9D5}"/>
              </a:ext>
            </a:extLst>
          </p:cNvPr>
          <p:cNvSpPr>
            <a:spLocks noGrp="1"/>
          </p:cNvSpPr>
          <p:nvPr>
            <p:ph idx="1"/>
          </p:nvPr>
        </p:nvSpPr>
        <p:spPr>
          <a:xfrm>
            <a:off x="1676400" y="1539613"/>
            <a:ext cx="10515600" cy="360984"/>
          </a:xfrm>
        </p:spPr>
        <p:txBody>
          <a:bodyPr/>
          <a:lstStyle/>
          <a:p>
            <a:pPr marL="0" indent="0">
              <a:buNone/>
            </a:pPr>
            <a:r>
              <a:rPr lang="en-IN" sz="1800" dirty="0">
                <a:effectLst/>
                <a:latin typeface="Times New Roman" panose="02020603050405020304" pitchFamily="18" charset="0"/>
                <a:ea typeface="Calibri" panose="020F0502020204030204" pitchFamily="34" charset="0"/>
                <a:cs typeface="Calibri" panose="020F0502020204030204" pitchFamily="34" charset="0"/>
              </a:rPr>
              <a:t>The weightage of games and communication is much higher that all other category.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5" name="Picture 4">
            <a:extLst>
              <a:ext uri="{FF2B5EF4-FFF2-40B4-BE49-F238E27FC236}">
                <a16:creationId xmlns="" xmlns:a16="http://schemas.microsoft.com/office/drawing/2014/main" id="{F5C4A03C-5628-A060-33D6-B67FA7E67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2" y="2072879"/>
            <a:ext cx="9485242" cy="4785121"/>
          </a:xfrm>
          <a:prstGeom prst="rect">
            <a:avLst/>
          </a:prstGeom>
        </p:spPr>
      </p:pic>
    </p:spTree>
    <p:extLst>
      <p:ext uri="{BB962C8B-B14F-4D97-AF65-F5344CB8AC3E}">
        <p14:creationId xmlns:p14="http://schemas.microsoft.com/office/powerpoint/2010/main" val="54463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C30D4-A5AC-44B5-1D0B-736A4FF4FEE0}"/>
              </a:ext>
            </a:extLst>
          </p:cNvPr>
          <p:cNvSpPr>
            <a:spLocks noGrp="1"/>
          </p:cNvSpPr>
          <p:nvPr>
            <p:ph type="title"/>
          </p:nvPr>
        </p:nvSpPr>
        <p:spPr/>
        <p:txBody>
          <a:bodyPr/>
          <a:lstStyle/>
          <a:p>
            <a:pPr marL="571500" indent="-571500" algn="ctr">
              <a:buFont typeface="Wingdings" panose="05000000000000000000" pitchFamily="2" charset="2"/>
              <a:buChar char="q"/>
            </a:pPr>
            <a:r>
              <a:rPr lang="en-US" b="1" dirty="0">
                <a:latin typeface="Bahnschrift" panose="020B0502040204020203" pitchFamily="34" charset="0"/>
              </a:rPr>
              <a:t>Average Rating Analysis:</a:t>
            </a:r>
          </a:p>
        </p:txBody>
      </p:sp>
      <p:pic>
        <p:nvPicPr>
          <p:cNvPr id="5" name="Content Placeholder 4">
            <a:extLst>
              <a:ext uri="{FF2B5EF4-FFF2-40B4-BE49-F238E27FC236}">
                <a16:creationId xmlns="" xmlns:a16="http://schemas.microsoft.com/office/drawing/2014/main" id="{A82A6B4B-7CB0-8F33-D97B-D433AA90C8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98" y="1833811"/>
            <a:ext cx="8006963" cy="4351338"/>
          </a:xfrm>
        </p:spPr>
      </p:pic>
      <p:sp>
        <p:nvSpPr>
          <p:cNvPr id="6" name="TextBox 5">
            <a:extLst>
              <a:ext uri="{FF2B5EF4-FFF2-40B4-BE49-F238E27FC236}">
                <a16:creationId xmlns="" xmlns:a16="http://schemas.microsoft.com/office/drawing/2014/main" id="{B4ED80E1-4C99-8D6B-ECAB-A0E278B0D5C8}"/>
              </a:ext>
            </a:extLst>
          </p:cNvPr>
          <p:cNvSpPr txBox="1"/>
          <p:nvPr/>
        </p:nvSpPr>
        <p:spPr>
          <a:xfrm>
            <a:off x="8313020" y="2305783"/>
            <a:ext cx="3264568" cy="2818528"/>
          </a:xfrm>
          <a:prstGeom prst="rect">
            <a:avLst/>
          </a:prstGeom>
          <a:noFill/>
        </p:spPr>
        <p:txBody>
          <a:bodyPr wrap="square" rtlCol="0">
            <a:spAutoFit/>
          </a:bodyPr>
          <a:lstStyle/>
          <a:p>
            <a:pPr marL="514350" indent="-285750" algn="just">
              <a:lnSpc>
                <a:spcPct val="115000"/>
              </a:lnSpc>
              <a:spcAft>
                <a:spcPts val="800"/>
              </a:spcAft>
              <a:buFont typeface="Arial" panose="020B0604020202020204" pitchFamily="34" charset="0"/>
              <a:buChar char="•"/>
            </a:pPr>
            <a:r>
              <a:rPr lang="en-IN" sz="2000" b="1" dirty="0">
                <a:effectLst/>
                <a:latin typeface="Times New Roman" panose="02020603050405020304" pitchFamily="18" charset="0"/>
                <a:ea typeface="Calibri" panose="020F0502020204030204" pitchFamily="34" charset="0"/>
                <a:cs typeface="Calibri" panose="020F0502020204030204" pitchFamily="34" charset="0"/>
              </a:rPr>
              <a:t>As chart shows most of the apps having rating between 3.5 to 4.8.</a:t>
            </a: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pPr marL="514350" marR="0" indent="-285750" algn="just">
              <a:lnSpc>
                <a:spcPct val="115000"/>
              </a:lnSpc>
              <a:spcBef>
                <a:spcPts val="0"/>
              </a:spcBef>
              <a:spcAft>
                <a:spcPts val="800"/>
              </a:spcAft>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Calibri" panose="020F0502020204030204" pitchFamily="34" charset="0"/>
              </a:rPr>
              <a:t>4 – 5</a:t>
            </a:r>
            <a:r>
              <a:rPr lang="en-IN" sz="1600" dirty="0">
                <a:effectLst/>
                <a:latin typeface="Times New Roman" panose="02020603050405020304" pitchFamily="18" charset="0"/>
                <a:ea typeface="Calibri" panose="020F0502020204030204" pitchFamily="34" charset="0"/>
                <a:cs typeface="Calibri" panose="020F0502020204030204" pitchFamily="34" charset="0"/>
              </a:rPr>
              <a:t>  </a:t>
            </a:r>
            <a:r>
              <a:rPr lang="en-IN" sz="1800" dirty="0">
                <a:effectLst/>
                <a:latin typeface="Times New Roman" panose="02020603050405020304" pitchFamily="18" charset="0"/>
                <a:ea typeface="Calibri" panose="020F0502020204030204" pitchFamily="34" charset="0"/>
                <a:cs typeface="Calibri" panose="020F0502020204030204" pitchFamily="34" charset="0"/>
              </a:rPr>
              <a:t>:  Top Rated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514350" marR="0" indent="-285750" algn="just">
              <a:lnSpc>
                <a:spcPct val="115000"/>
              </a:lnSpc>
              <a:spcBef>
                <a:spcPts val="0"/>
              </a:spcBef>
              <a:spcAft>
                <a:spcPts val="800"/>
              </a:spcAft>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Calibri" panose="020F0502020204030204" pitchFamily="34" charset="0"/>
              </a:rPr>
              <a:t>3 – 4 :   Above Average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514350" marR="0" indent="-285750" algn="just">
              <a:lnSpc>
                <a:spcPct val="115000"/>
              </a:lnSpc>
              <a:spcBef>
                <a:spcPts val="0"/>
              </a:spcBef>
              <a:spcAft>
                <a:spcPts val="800"/>
              </a:spcAft>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Calibri" panose="020F0502020204030204" pitchFamily="34" charset="0"/>
              </a:rPr>
              <a:t>2 – 3 :  Average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514350" marR="0" indent="-285750" algn="just">
              <a:lnSpc>
                <a:spcPct val="115000"/>
              </a:lnSpc>
              <a:spcBef>
                <a:spcPts val="0"/>
              </a:spcBef>
              <a:spcAft>
                <a:spcPts val="800"/>
              </a:spcAft>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Calibri" panose="020F0502020204030204" pitchFamily="34" charset="0"/>
              </a:rPr>
              <a:t>1 – 2 : Below Average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2900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1662</Words>
  <Application>Microsoft Office PowerPoint</Application>
  <PresentationFormat>Custom</PresentationFormat>
  <Paragraphs>151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Capstone Project - 1 Play Store  App Review Analysis Presented By</vt:lpstr>
      <vt:lpstr>Index:</vt:lpstr>
      <vt:lpstr>Introduction:</vt:lpstr>
      <vt:lpstr>Abstract:</vt:lpstr>
      <vt:lpstr>Problem Statement:</vt:lpstr>
      <vt:lpstr>Exploring Database:</vt:lpstr>
      <vt:lpstr>Analysis of share of apps according to there category.  </vt:lpstr>
      <vt:lpstr>Most installed apps category wise:</vt:lpstr>
      <vt:lpstr>Average Rating Analysis:</vt:lpstr>
      <vt:lpstr>Percentage of Sentiment Review analysis:</vt:lpstr>
      <vt:lpstr>Sentiment Analysis Based on Category </vt:lpstr>
      <vt:lpstr> Apps having the highest number of reviews </vt:lpstr>
      <vt:lpstr>Free vs Paid Apps category wise:</vt:lpstr>
      <vt:lpstr>Percentage of Paid Vs Free Apps:</vt:lpstr>
      <vt:lpstr>Content Rating:</vt:lpstr>
      <vt:lpstr>Number of apps installed at particular  price. </vt:lpstr>
      <vt:lpstr>top apps based on revenue generated through installation fee</vt:lpstr>
      <vt:lpstr>Distribution of apps in term of their  rating, size and type. </vt:lpstr>
      <vt:lpstr>Review Sentiment analysis</vt:lpstr>
      <vt:lpstr>Conclusion</vt:lpstr>
      <vt:lpstr>PowerPoint Presentation</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Presented By</dc:title>
  <dc:creator>aniketjadhavbro777@outlook.com</dc:creator>
  <cp:lastModifiedBy>Asus</cp:lastModifiedBy>
  <cp:revision>18</cp:revision>
  <dcterms:created xsi:type="dcterms:W3CDTF">2023-01-23T14:09:23Z</dcterms:created>
  <dcterms:modified xsi:type="dcterms:W3CDTF">2023-09-01T07:17:19Z</dcterms:modified>
</cp:coreProperties>
</file>