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Montserrat SemiBold" charset="0"/>
      <p:regular r:id="rId38"/>
      <p:bold r:id="rId39"/>
      <p:italic r:id="rId40"/>
      <p:boldItalic r:id="rId41"/>
    </p:embeddedFont>
    <p:embeddedFont>
      <p:font typeface="Calibri" pitchFamily="34" charset="0"/>
      <p:regular r:id="rId42"/>
      <p:bold r:id="rId43"/>
      <p:italic r:id="rId44"/>
      <p:boldItalic r:id="rId45"/>
    </p:embeddedFont>
    <p:embeddedFont>
      <p:font typeface="Montserrat" charset="0"/>
      <p:regular r:id="rId46"/>
      <p:bold r:id="rId47"/>
      <p:italic r:id="rId48"/>
      <p:boldItalic r:id="rId49"/>
    </p:embeddedFont>
    <p:embeddedFont>
      <p:font typeface="Montserrat Medium"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585">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dlrCca0/bAdOupWsDroXNBewn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44" autoAdjust="0"/>
  </p:normalViewPr>
  <p:slideViewPr>
    <p:cSldViewPr snapToGrid="0">
      <p:cViewPr>
        <p:scale>
          <a:sx n="100" d="100"/>
          <a:sy n="100" d="100"/>
        </p:scale>
        <p:origin x="-946" y="-163"/>
      </p:cViewPr>
      <p:guideLst>
        <p:guide orient="horz" pos="158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493871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45"/>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5"/>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3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4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4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4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4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4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4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4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35"/>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sabber/financial-data-analysis-80ba3914912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medium.com/@sabber/financial-data-analysis-51e7275d0ae" TargetMode="External"/><Relationship Id="rId5" Type="http://schemas.openxmlformats.org/officeDocument/2006/relationships/hyperlink" Target="https://medium.com/@sabber/financial-data-analysis-2f86b1341e6e" TargetMode="External"/><Relationship Id="rId4" Type="http://schemas.openxmlformats.org/officeDocument/2006/relationships/hyperlink" Target="https://medium.com/@sabber/financial-data-analysis-bf4b5e78c45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1760221" y="2202180"/>
            <a:ext cx="5699760" cy="2202180"/>
          </a:xfrm>
          <a:prstGeom prst="rect">
            <a:avLst/>
          </a:prstGeom>
          <a:noFill/>
          <a:ln>
            <a:noFill/>
          </a:ln>
        </p:spPr>
        <p:txBody>
          <a:bodyPr spcFirstLastPara="1" wrap="square" lIns="91425" tIns="91425" rIns="91425" bIns="91425" anchor="b" anchorCtr="0">
            <a:noAutofit/>
          </a:bodyPr>
          <a:lstStyle/>
          <a:p>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r>
              <a:rPr lang="en-US" sz="4400" b="1" dirty="0">
                <a:solidFill>
                  <a:srgbClr val="C00000"/>
                </a:solidFill>
                <a:latin typeface="Times New Roman" panose="02020603050405020304" pitchFamily="18" charset="0"/>
                <a:ea typeface="Calibri" panose="020F0502020204030204" pitchFamily="34" charset="0"/>
                <a:cs typeface="Calibri" panose="020F0502020204030204" pitchFamily="34" charset="0"/>
              </a:rPr>
              <a:t>Capstone Project </a:t>
            </a:r>
            <a:r>
              <a:rPr lang="en-US" sz="4400" b="1" dirty="0" smtClean="0">
                <a:solidFill>
                  <a:srgbClr val="C00000"/>
                </a:solidFill>
                <a:latin typeface="Times New Roman" panose="02020603050405020304" pitchFamily="18" charset="0"/>
                <a:ea typeface="Calibri" panose="020F0502020204030204" pitchFamily="34" charset="0"/>
                <a:cs typeface="Calibri" panose="020F0502020204030204" pitchFamily="34" charset="0"/>
              </a:rPr>
              <a:t>– 3</a:t>
            </a:r>
            <a:br>
              <a:rPr lang="en-US" sz="4400" b="1" dirty="0" smtClean="0">
                <a:solidFill>
                  <a:srgbClr val="C00000"/>
                </a:solidFill>
                <a:latin typeface="Times New Roman" panose="02020603050405020304" pitchFamily="18" charset="0"/>
                <a:ea typeface="Calibri" panose="020F0502020204030204" pitchFamily="34" charset="0"/>
                <a:cs typeface="Calibri" panose="020F0502020204030204" pitchFamily="34" charset="0"/>
              </a:rPr>
            </a:br>
            <a:r>
              <a:rPr lang="en-US" sz="2800" b="1" dirty="0">
                <a:solidFill>
                  <a:srgbClr val="C00000"/>
                </a:solidFill>
                <a:latin typeface="Times New Roman" panose="02020603050405020304" pitchFamily="18" charset="0"/>
                <a:ea typeface="Calibri" panose="020F0502020204030204" pitchFamily="34" charset="0"/>
                <a:cs typeface="Calibri" panose="020F0502020204030204" pitchFamily="34" charset="0"/>
              </a:rPr>
              <a:t/>
            </a:r>
            <a:br>
              <a:rPr lang="en-US" sz="2800" b="1" dirty="0">
                <a:solidFill>
                  <a:srgbClr val="C00000"/>
                </a:solidFill>
                <a:latin typeface="Times New Roman" panose="02020603050405020304" pitchFamily="18" charset="0"/>
                <a:ea typeface="Calibri" panose="020F0502020204030204" pitchFamily="34" charset="0"/>
                <a:cs typeface="Calibri" panose="020F0502020204030204" pitchFamily="34" charset="0"/>
              </a:rPr>
            </a:br>
            <a:r>
              <a:rPr lang="en-US" sz="3200" b="1" dirty="0">
                <a:solidFill>
                  <a:schemeClr val="lt1"/>
                </a:solidFill>
                <a:latin typeface="Montserrat"/>
                <a:ea typeface="Montserrat"/>
                <a:cs typeface="Montserrat"/>
                <a:sym typeface="Montserrat"/>
              </a:rPr>
              <a:t>Mobile Price Range </a:t>
            </a:r>
            <a:r>
              <a:rPr lang="en-US" sz="3200" b="1" dirty="0" smtClean="0">
                <a:solidFill>
                  <a:schemeClr val="lt1"/>
                </a:solidFill>
                <a:latin typeface="Montserrat"/>
                <a:ea typeface="Montserrat"/>
                <a:cs typeface="Montserrat"/>
                <a:sym typeface="Montserrat"/>
              </a:rPr>
              <a:t>Prediction</a:t>
            </a:r>
            <a:br>
              <a:rPr lang="en-US" sz="3200" b="1" dirty="0" smtClean="0">
                <a:solidFill>
                  <a:schemeClr val="lt1"/>
                </a:solidFill>
                <a:latin typeface="Montserrat"/>
                <a:ea typeface="Montserrat"/>
                <a:cs typeface="Montserrat"/>
                <a:sym typeface="Montserrat"/>
              </a:rPr>
            </a:br>
            <a:r>
              <a:rPr lang="en-US" sz="1600" b="1" i="1" dirty="0">
                <a:solidFill>
                  <a:schemeClr val="accent5">
                    <a:lumMod val="50000"/>
                  </a:schemeClr>
                </a:solidFill>
                <a:latin typeface="Times New Roman" panose="02020603050405020304" pitchFamily="18" charset="0"/>
                <a:ea typeface="Calibri" panose="020F0502020204030204" pitchFamily="34" charset="0"/>
                <a:cs typeface="Calibri" panose="020F0502020204030204" pitchFamily="34" charset="0"/>
              </a:rPr>
              <a:t/>
            </a:r>
            <a:br>
              <a:rPr lang="en-US" sz="1600" b="1" i="1" dirty="0">
                <a:solidFill>
                  <a:schemeClr val="accent5">
                    <a:lumMod val="50000"/>
                  </a:schemeClr>
                </a:solidFill>
                <a:latin typeface="Times New Roman" panose="02020603050405020304" pitchFamily="18" charset="0"/>
                <a:ea typeface="Calibri" panose="020F0502020204030204" pitchFamily="34" charset="0"/>
                <a:cs typeface="Calibri" panose="020F0502020204030204" pitchFamily="34" charset="0"/>
              </a:rPr>
            </a:br>
            <a:r>
              <a:rPr lang="en-US" sz="2000" b="1" i="1" u="sng" dirty="0">
                <a:latin typeface="Calibri" panose="020F0502020204030204" pitchFamily="34" charset="0"/>
                <a:ea typeface="Calibri" panose="020F0502020204030204" pitchFamily="34" charset="0"/>
                <a:cs typeface="Calibri" panose="020F0502020204030204" pitchFamily="34" charset="0"/>
              </a:rPr>
              <a:t>Presented </a:t>
            </a:r>
            <a:r>
              <a:rPr lang="en-US" sz="2000" b="1" i="1" u="sng" dirty="0" smtClean="0">
                <a:latin typeface="Calibri" panose="020F0502020204030204" pitchFamily="34" charset="0"/>
                <a:ea typeface="Calibri" panose="020F0502020204030204" pitchFamily="34" charset="0"/>
                <a:cs typeface="Calibri" panose="020F0502020204030204" pitchFamily="34" charset="0"/>
              </a:rPr>
              <a:t>By</a:t>
            </a:r>
            <a:br>
              <a:rPr lang="en-US" sz="2000" b="1" i="1" u="sng" dirty="0" smtClean="0">
                <a:latin typeface="Calibri" panose="020F0502020204030204" pitchFamily="34" charset="0"/>
                <a:ea typeface="Calibri" panose="020F0502020204030204" pitchFamily="34" charset="0"/>
                <a:cs typeface="Calibri" panose="020F0502020204030204" pitchFamily="34" charset="0"/>
              </a:rPr>
            </a:br>
            <a:r>
              <a:rPr lang="en-US" sz="2000" b="1" i="1" u="sng" dirty="0">
                <a:latin typeface="Calibri" panose="020F0502020204030204" pitchFamily="34" charset="0"/>
                <a:ea typeface="Calibri" panose="020F0502020204030204" pitchFamily="34" charset="0"/>
                <a:cs typeface="Calibri" panose="020F0502020204030204" pitchFamily="34" charset="0"/>
              </a:rPr>
              <a:t/>
            </a:r>
            <a:br>
              <a:rPr lang="en-US" sz="2000" b="1" i="1" u="sng" dirty="0">
                <a:latin typeface="Calibri" panose="020F0502020204030204" pitchFamily="34" charset="0"/>
                <a:ea typeface="Calibri" panose="020F0502020204030204" pitchFamily="34" charset="0"/>
                <a:cs typeface="Calibri" panose="020F0502020204030204" pitchFamily="34" charset="0"/>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dirty="0" err="1">
                <a:solidFill>
                  <a:schemeClr val="bg1">
                    <a:lumMod val="60000"/>
                    <a:lumOff val="40000"/>
                  </a:schemeClr>
                </a:solidFill>
              </a:rPr>
              <a:t>Aniket</a:t>
            </a:r>
            <a:r>
              <a:rPr lang="en-US" sz="1600" dirty="0">
                <a:solidFill>
                  <a:schemeClr val="bg1">
                    <a:lumMod val="60000"/>
                    <a:lumOff val="40000"/>
                  </a:schemeClr>
                </a:solidFill>
              </a:rPr>
              <a:t> </a:t>
            </a:r>
            <a:r>
              <a:rPr lang="en-US" sz="1600" dirty="0" err="1">
                <a:solidFill>
                  <a:schemeClr val="bg1">
                    <a:lumMod val="60000"/>
                    <a:lumOff val="40000"/>
                  </a:schemeClr>
                </a:solidFill>
              </a:rPr>
              <a:t>Abhit</a:t>
            </a:r>
            <a:r>
              <a:rPr lang="en-US" sz="1600" dirty="0">
                <a:solidFill>
                  <a:schemeClr val="bg1">
                    <a:lumMod val="60000"/>
                    <a:lumOff val="40000"/>
                  </a:schemeClr>
                </a:solidFill>
              </a:rPr>
              <a:t> </a:t>
            </a:r>
            <a:r>
              <a:rPr lang="en-US" sz="1600" dirty="0" err="1">
                <a:solidFill>
                  <a:schemeClr val="bg1">
                    <a:lumMod val="60000"/>
                    <a:lumOff val="40000"/>
                  </a:schemeClr>
                </a:solidFill>
              </a:rPr>
              <a:t>Jadhav</a:t>
            </a:r>
            <a:r>
              <a:rPr lang="en-US" sz="1600" dirty="0">
                <a:solidFill>
                  <a:schemeClr val="accent2">
                    <a:lumMod val="75000"/>
                  </a:schemeClr>
                </a:solidFill>
              </a:rPr>
              <a:t/>
            </a:r>
            <a:br>
              <a:rPr lang="en-US" sz="1600" dirty="0">
                <a:solidFill>
                  <a:schemeClr val="accent2">
                    <a:lumMod val="75000"/>
                  </a:schemeClr>
                </a:solidFill>
              </a:rPr>
            </a:br>
            <a:endParaRPr sz="1600" b="1" dirty="0">
              <a:solidFill>
                <a:schemeClr val="lt1"/>
              </a:solidFill>
              <a:latin typeface="Montserrat"/>
              <a:ea typeface="Montserrat"/>
              <a:cs typeface="Montserrat"/>
              <a:sym typeface="Montserrat"/>
            </a:endParaRPr>
          </a:p>
        </p:txBody>
      </p:sp>
      <p:sp>
        <p:nvSpPr>
          <p:cNvPr id="2" name="TextBox 1"/>
          <p:cNvSpPr txBox="1"/>
          <p:nvPr/>
        </p:nvSpPr>
        <p:spPr>
          <a:xfrm>
            <a:off x="3810000" y="3855720"/>
            <a:ext cx="184731" cy="307777"/>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lvl="0"/>
            <a:r>
              <a:rPr lang="en-US" b="1" dirty="0">
                <a:latin typeface="Montserrat"/>
                <a:ea typeface="Montserrat"/>
                <a:cs typeface="Montserrat"/>
                <a:sym typeface="Montserrat"/>
              </a:rPr>
              <a:t>Data Summary</a:t>
            </a:r>
            <a:endParaRPr dirty="0"/>
          </a:p>
        </p:txBody>
      </p:sp>
      <p:sp>
        <p:nvSpPr>
          <p:cNvPr id="112" name="Google Shape;112;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134F5C"/>
                </a:solidFill>
              </a:rPr>
              <a:t>Pc - Primary Camera mega pixels.</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r>
              <a:rPr lang="en-US" dirty="0" err="1">
                <a:solidFill>
                  <a:srgbClr val="134F5C"/>
                </a:solidFill>
              </a:rPr>
              <a:t>Px_height</a:t>
            </a:r>
            <a:r>
              <a:rPr lang="en-US" dirty="0">
                <a:solidFill>
                  <a:srgbClr val="134F5C"/>
                </a:solidFill>
              </a:rPr>
              <a:t> - Pixel Resolution Height.</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r>
              <a:rPr lang="en-US" dirty="0" err="1">
                <a:solidFill>
                  <a:srgbClr val="134F5C"/>
                </a:solidFill>
              </a:rPr>
              <a:t>Px_width</a:t>
            </a:r>
            <a:r>
              <a:rPr lang="en-US" dirty="0">
                <a:solidFill>
                  <a:srgbClr val="134F5C"/>
                </a:solidFill>
              </a:rPr>
              <a:t> - Pixel Resolution Width.</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r>
              <a:rPr lang="en-US" dirty="0">
                <a:solidFill>
                  <a:srgbClr val="134F5C"/>
                </a:solidFill>
              </a:rPr>
              <a:t>Ram - Random Access Memory in Mega.</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r>
              <a:rPr lang="en-US" dirty="0" err="1">
                <a:solidFill>
                  <a:srgbClr val="134F5C"/>
                </a:solidFill>
              </a:rPr>
              <a:t>Touch_screen</a:t>
            </a:r>
            <a:r>
              <a:rPr lang="en-US" dirty="0">
                <a:solidFill>
                  <a:srgbClr val="134F5C"/>
                </a:solidFill>
              </a:rPr>
              <a:t> - Has touch screen or not.</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r>
              <a:rPr lang="en-US" dirty="0" err="1">
                <a:solidFill>
                  <a:srgbClr val="134F5C"/>
                </a:solidFill>
              </a:rPr>
              <a:t>Wifi</a:t>
            </a:r>
            <a:r>
              <a:rPr lang="en-US" dirty="0">
                <a:solidFill>
                  <a:srgbClr val="134F5C"/>
                </a:solidFill>
              </a:rPr>
              <a:t> - Has </a:t>
            </a:r>
            <a:r>
              <a:rPr lang="en-US" dirty="0" err="1">
                <a:solidFill>
                  <a:srgbClr val="134F5C"/>
                </a:solidFill>
              </a:rPr>
              <a:t>wifi</a:t>
            </a:r>
            <a:r>
              <a:rPr lang="en-US" dirty="0">
                <a:solidFill>
                  <a:srgbClr val="134F5C"/>
                </a:solidFill>
              </a:rPr>
              <a:t> or not.</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lvl="0"/>
            <a:r>
              <a:rPr lang="en-US" b="1" dirty="0">
                <a:latin typeface="Montserrat"/>
                <a:ea typeface="Montserrat"/>
                <a:cs typeface="Montserrat"/>
                <a:sym typeface="Montserrat"/>
              </a:rPr>
              <a:t>Data Summary</a:t>
            </a:r>
            <a:endParaRPr dirty="0"/>
          </a:p>
        </p:txBody>
      </p:sp>
      <p:sp>
        <p:nvSpPr>
          <p:cNvPr id="118" name="Google Shape;118;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a:solidFill>
                  <a:srgbClr val="134F5C"/>
                </a:solidFill>
              </a:rPr>
              <a:t>Sc_h - Screen Height of mobile in cm.</a:t>
            </a: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Sc_w - Screen Width of mobile in cm.</a:t>
            </a: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Talk_time - longest time that a single battery charge will last when you are.</a:t>
            </a: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Three_g - Has 3G or not.</a:t>
            </a: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Wifi - Has wifi or not.</a:t>
            </a: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Price_range - This is the target variable with value of 0(low cost), 1(medium cost),2(High Cost),3(Very High cost).</a:t>
            </a:r>
            <a:endParaRPr>
              <a:solidFill>
                <a:srgbClr val="134F5C"/>
              </a:solidFill>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2"/>
          <p:cNvSpPr txBox="1">
            <a:spLocks noGrp="1"/>
          </p:cNvSpPr>
          <p:nvPr>
            <p:ph type="title"/>
          </p:nvPr>
        </p:nvSpPr>
        <p:spPr>
          <a:xfrm>
            <a:off x="250740" y="28500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latin typeface="Montserrat"/>
                <a:ea typeface="Montserrat"/>
                <a:cs typeface="Montserrat"/>
                <a:sym typeface="Montserrat"/>
              </a:rPr>
              <a:t>EDA</a:t>
            </a:r>
            <a:endParaRPr b="1" dirty="0">
              <a:latin typeface="Montserrat"/>
              <a:ea typeface="Montserrat"/>
              <a:cs typeface="Montserrat"/>
              <a:sym typeface="Montserrat"/>
            </a:endParaRPr>
          </a:p>
        </p:txBody>
      </p:sp>
      <p:sp>
        <p:nvSpPr>
          <p:cNvPr id="124" name="Google Shape;124;p12"/>
          <p:cNvSpPr txBox="1">
            <a:spLocks noGrp="1"/>
          </p:cNvSpPr>
          <p:nvPr>
            <p:ph type="body" idx="1"/>
          </p:nvPr>
        </p:nvSpPr>
        <p:spPr>
          <a:xfrm>
            <a:off x="167640" y="883920"/>
            <a:ext cx="8755380" cy="3738295"/>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endParaRPr dirty="0"/>
          </a:p>
        </p:txBody>
      </p:sp>
      <p:pic>
        <p:nvPicPr>
          <p:cNvPr id="125" name="Google Shape;125;p12" descr="1."/>
          <p:cNvPicPr preferRelativeResize="0"/>
          <p:nvPr/>
        </p:nvPicPr>
        <p:blipFill rotWithShape="1">
          <a:blip r:embed="rId3">
            <a:alphaModFix/>
          </a:blip>
          <a:srcRect/>
          <a:stretch/>
        </p:blipFill>
        <p:spPr>
          <a:xfrm>
            <a:off x="227964" y="941387"/>
            <a:ext cx="2698116" cy="2336483"/>
          </a:xfrm>
          <a:prstGeom prst="rect">
            <a:avLst/>
          </a:prstGeom>
          <a:noFill/>
          <a:ln>
            <a:noFill/>
          </a:ln>
        </p:spPr>
      </p:pic>
      <p:pic>
        <p:nvPicPr>
          <p:cNvPr id="126" name="Google Shape;126;p12" descr="2."/>
          <p:cNvPicPr preferRelativeResize="0"/>
          <p:nvPr/>
        </p:nvPicPr>
        <p:blipFill rotWithShape="1">
          <a:blip r:embed="rId4">
            <a:alphaModFix/>
          </a:blip>
          <a:srcRect/>
          <a:stretch/>
        </p:blipFill>
        <p:spPr>
          <a:xfrm>
            <a:off x="5505451" y="1033938"/>
            <a:ext cx="3204210" cy="2151380"/>
          </a:xfrm>
          <a:prstGeom prst="rect">
            <a:avLst/>
          </a:prstGeom>
          <a:noFill/>
          <a:ln>
            <a:noFill/>
          </a:ln>
        </p:spPr>
      </p:pic>
      <p:sp>
        <p:nvSpPr>
          <p:cNvPr id="127" name="Google Shape;127;p12"/>
          <p:cNvSpPr txBox="1"/>
          <p:nvPr/>
        </p:nvSpPr>
        <p:spPr>
          <a:xfrm>
            <a:off x="530860" y="3277870"/>
            <a:ext cx="7457440" cy="15995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1.All category phones are distributed with equal price range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2.This plot visualizes how the battery capacity, measured in </a:t>
            </a:r>
            <a:r>
              <a:rPr lang="en-US" sz="1400" b="0" i="0" u="none" strike="noStrike" cap="none" dirty="0" err="1">
                <a:solidFill>
                  <a:srgbClr val="000000"/>
                </a:solidFill>
                <a:latin typeface="Arial"/>
                <a:ea typeface="Arial"/>
                <a:cs typeface="Arial"/>
                <a:sym typeface="Arial"/>
              </a:rPr>
              <a:t>mAh</a:t>
            </a:r>
            <a:r>
              <a:rPr lang="en-US" sz="1400" b="0" i="0" u="none" strike="noStrike" cap="none" dirty="0">
                <a:solidFill>
                  <a:srgbClr val="000000"/>
                </a:solidFill>
                <a:latin typeface="Arial"/>
                <a:ea typeface="Arial"/>
                <a:cs typeface="Arial"/>
                <a:sym typeface="Arial"/>
              </a:rPr>
              <a:t>, is distributed across the dataset. We can observe that the distribution of battery capacity is positively correlated with the price range of the mobile phones, as there is a gradual increase in the battery capacity as the price range increases. This suggests that there is a strong relationship between the battery capacity and the price of a mobile phone, and that consumers may be willing to pay more for a mobile phone with a higher battery capacity.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3" name="Google Shape;133;p13" descr="3."/>
          <p:cNvPicPr preferRelativeResize="0"/>
          <p:nvPr/>
        </p:nvPicPr>
        <p:blipFill rotWithShape="1">
          <a:blip r:embed="rId3">
            <a:alphaModFix/>
          </a:blip>
          <a:srcRect/>
          <a:stretch/>
        </p:blipFill>
        <p:spPr>
          <a:xfrm>
            <a:off x="90805" y="178435"/>
            <a:ext cx="4338955" cy="2268220"/>
          </a:xfrm>
          <a:prstGeom prst="rect">
            <a:avLst/>
          </a:prstGeom>
          <a:noFill/>
          <a:ln>
            <a:noFill/>
          </a:ln>
        </p:spPr>
      </p:pic>
      <p:pic>
        <p:nvPicPr>
          <p:cNvPr id="134" name="Google Shape;134;p13" descr="4."/>
          <p:cNvPicPr preferRelativeResize="0"/>
          <p:nvPr/>
        </p:nvPicPr>
        <p:blipFill rotWithShape="1">
          <a:blip r:embed="rId4">
            <a:alphaModFix/>
          </a:blip>
          <a:srcRect/>
          <a:stretch/>
        </p:blipFill>
        <p:spPr>
          <a:xfrm>
            <a:off x="136842" y="2599055"/>
            <a:ext cx="4246880" cy="2544445"/>
          </a:xfrm>
          <a:prstGeom prst="rect">
            <a:avLst/>
          </a:prstGeom>
          <a:noFill/>
          <a:ln>
            <a:noFill/>
          </a:ln>
        </p:spPr>
      </p:pic>
      <p:sp>
        <p:nvSpPr>
          <p:cNvPr id="135" name="Google Shape;135;p13"/>
          <p:cNvSpPr txBox="1"/>
          <p:nvPr/>
        </p:nvSpPr>
        <p:spPr>
          <a:xfrm>
            <a:off x="5059679" y="1431012"/>
            <a:ext cx="3460115"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1.Almost half the devices have Bluetooth, and half don’t.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2.The scatter plot shows a clear positive correlation between RAM and price range, with the majority of the data points clustering towards the upper right corner. This suggests that as the price range increases, the amount of RAM in the device generally increases as well.</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body" idx="1"/>
          </p:nvPr>
        </p:nvSpPr>
        <p:spPr>
          <a:xfrm>
            <a:off x="251460" y="335280"/>
            <a:ext cx="8580840" cy="423359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dirty="0"/>
          </a:p>
        </p:txBody>
      </p:sp>
      <p:pic>
        <p:nvPicPr>
          <p:cNvPr id="142" name="Google Shape;142;p14" descr="6."/>
          <p:cNvPicPr preferRelativeResize="0"/>
          <p:nvPr/>
        </p:nvPicPr>
        <p:blipFill rotWithShape="1">
          <a:blip r:embed="rId3">
            <a:alphaModFix/>
          </a:blip>
          <a:srcRect/>
          <a:stretch/>
        </p:blipFill>
        <p:spPr>
          <a:xfrm>
            <a:off x="388620" y="1036320"/>
            <a:ext cx="5105400" cy="3154680"/>
          </a:xfrm>
          <a:prstGeom prst="rect">
            <a:avLst/>
          </a:prstGeom>
          <a:noFill/>
          <a:ln>
            <a:noFill/>
          </a:ln>
        </p:spPr>
      </p:pic>
      <p:sp>
        <p:nvSpPr>
          <p:cNvPr id="144" name="Google Shape;144;p14"/>
          <p:cNvSpPr txBox="1"/>
          <p:nvPr/>
        </p:nvSpPr>
        <p:spPr>
          <a:xfrm>
            <a:off x="5974080" y="1525032"/>
            <a:ext cx="2262505"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We can observe that </a:t>
            </a:r>
            <a:r>
              <a:rPr lang="en-US" sz="1400" b="0" i="0" u="none" strike="noStrike" cap="none" dirty="0" err="1">
                <a:solidFill>
                  <a:srgbClr val="000000"/>
                </a:solidFill>
                <a:latin typeface="Arial"/>
                <a:ea typeface="Arial"/>
                <a:cs typeface="Arial"/>
                <a:sym typeface="Arial"/>
              </a:rPr>
              <a:t>upto</a:t>
            </a: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low , medium , high </a:t>
            </a:r>
            <a:r>
              <a:rPr lang="en-US" sz="1400" b="0" i="0" u="none" strike="noStrike" cap="none" dirty="0">
                <a:solidFill>
                  <a:srgbClr val="000000"/>
                </a:solidFill>
                <a:latin typeface="Arial"/>
                <a:ea typeface="Arial"/>
                <a:cs typeface="Arial"/>
                <a:sym typeface="Arial"/>
              </a:rPr>
              <a:t>almost it is same but for very high price range it is seen that it is found that the count is raised who using dual devices and count is increasing for dual devices.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51" name="Google Shape;151;p15" descr="7."/>
          <p:cNvPicPr preferRelativeResize="0"/>
          <p:nvPr/>
        </p:nvPicPr>
        <p:blipFill rotWithShape="1">
          <a:blip r:embed="rId3">
            <a:alphaModFix/>
          </a:blip>
          <a:srcRect/>
          <a:stretch/>
        </p:blipFill>
        <p:spPr>
          <a:xfrm>
            <a:off x="413067" y="487680"/>
            <a:ext cx="8474075" cy="3943985"/>
          </a:xfrm>
          <a:prstGeom prst="rect">
            <a:avLst/>
          </a:prstGeom>
          <a:noFill/>
          <a:ln>
            <a:noFill/>
          </a:ln>
        </p:spPr>
      </p:pic>
      <p:sp>
        <p:nvSpPr>
          <p:cNvPr id="152" name="Google Shape;152;p15"/>
          <p:cNvSpPr txBox="1"/>
          <p:nvPr/>
        </p:nvSpPr>
        <p:spPr>
          <a:xfrm>
            <a:off x="791210" y="4436110"/>
            <a:ext cx="7717790"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I have found that at low, </a:t>
            </a:r>
            <a:r>
              <a:rPr lang="en-US" sz="1400" b="0" i="0" u="none" strike="noStrike" cap="none" dirty="0" err="1">
                <a:solidFill>
                  <a:srgbClr val="000000"/>
                </a:solidFill>
                <a:latin typeface="Arial"/>
                <a:ea typeface="Arial"/>
                <a:cs typeface="Arial"/>
                <a:sym typeface="Arial"/>
              </a:rPr>
              <a:t>medium,very</a:t>
            </a:r>
            <a:r>
              <a:rPr lang="en-US" sz="1400" b="0" i="0" u="none" strike="noStrike" cap="none" dirty="0">
                <a:solidFill>
                  <a:srgbClr val="000000"/>
                </a:solidFill>
                <a:latin typeface="Arial"/>
                <a:ea typeface="Arial"/>
                <a:cs typeface="Arial"/>
                <a:sym typeface="Arial"/>
              </a:rPr>
              <a:t> high prices the mobile phones having </a:t>
            </a:r>
            <a:r>
              <a:rPr lang="en-US" sz="1400" b="0" i="0" u="none" strike="noStrike" cap="none" dirty="0" err="1">
                <a:solidFill>
                  <a:srgbClr val="000000"/>
                </a:solidFill>
                <a:latin typeface="Arial"/>
                <a:ea typeface="Arial"/>
                <a:cs typeface="Arial"/>
                <a:sym typeface="Arial"/>
              </a:rPr>
              <a:t>sim</a:t>
            </a:r>
            <a:r>
              <a:rPr lang="en-US" sz="1400" b="0" i="0" u="none" strike="noStrike" cap="none" dirty="0">
                <a:solidFill>
                  <a:srgbClr val="000000"/>
                </a:solidFill>
                <a:latin typeface="Arial"/>
                <a:ea typeface="Arial"/>
                <a:cs typeface="Arial"/>
                <a:sym typeface="Arial"/>
              </a:rPr>
              <a:t> in more numbers but at high prices it is showing slightly collapse.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body" idx="1"/>
          </p:nvPr>
        </p:nvSpPr>
        <p:spPr>
          <a:xfrm>
            <a:off x="99150" y="1152475"/>
            <a:ext cx="8733000" cy="39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59" name="Google Shape;159;p16" descr="8."/>
          <p:cNvPicPr preferRelativeResize="0"/>
          <p:nvPr/>
        </p:nvPicPr>
        <p:blipFill rotWithShape="1">
          <a:blip r:embed="rId3">
            <a:alphaModFix/>
          </a:blip>
          <a:srcRect/>
          <a:stretch/>
        </p:blipFill>
        <p:spPr>
          <a:xfrm>
            <a:off x="0" y="1082040"/>
            <a:ext cx="9144000" cy="29794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296460" y="19356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solidFill>
                  <a:srgbClr val="CC0000"/>
                </a:solidFill>
                <a:latin typeface="Montserrat"/>
                <a:ea typeface="Montserrat"/>
                <a:cs typeface="Montserrat"/>
                <a:sym typeface="Montserrat"/>
              </a:rPr>
              <a:t>Futuristic Features</a:t>
            </a:r>
            <a:endParaRPr b="1" dirty="0">
              <a:solidFill>
                <a:srgbClr val="CC0000"/>
              </a:solidFill>
              <a:latin typeface="Montserrat"/>
              <a:ea typeface="Montserrat"/>
              <a:cs typeface="Montserrat"/>
              <a:sym typeface="Montserrat"/>
            </a:endParaRPr>
          </a:p>
        </p:txBody>
      </p:sp>
      <p:pic>
        <p:nvPicPr>
          <p:cNvPr id="166" name="Google Shape;166;p17" descr="9."/>
          <p:cNvPicPr preferRelativeResize="0"/>
          <p:nvPr/>
        </p:nvPicPr>
        <p:blipFill rotWithShape="1">
          <a:blip r:embed="rId3">
            <a:alphaModFix/>
          </a:blip>
          <a:srcRect/>
          <a:stretch/>
        </p:blipFill>
        <p:spPr>
          <a:xfrm>
            <a:off x="621030" y="832485"/>
            <a:ext cx="7136130" cy="2245360"/>
          </a:xfrm>
          <a:prstGeom prst="rect">
            <a:avLst/>
          </a:prstGeom>
          <a:noFill/>
          <a:ln>
            <a:noFill/>
          </a:ln>
        </p:spPr>
      </p:pic>
      <p:sp>
        <p:nvSpPr>
          <p:cNvPr id="167" name="Google Shape;167;p17"/>
          <p:cNvSpPr txBox="1"/>
          <p:nvPr/>
        </p:nvSpPr>
        <p:spPr>
          <a:xfrm>
            <a:off x="396240" y="3200401"/>
            <a:ext cx="8534400" cy="18158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Based on the analysis of the pixel width distribution across different price ranges, it can be observed that there is not a continuous increase in pixel width as we move from low cost to very high cost mobile phones. In particular, mobile phones with medium cost and high cost have almost equal pixel width, indicating that this may not be the sole driving factor in deciding the price range of mobile phones. Other features such as processor, camera quality, storage capacity, and brand value may also play a significant role in determining the price range. Therefore, a holistic approach considering multiple factors is necessary for accurate pricing and positioning of mobile phones in the </a:t>
            </a:r>
            <a:r>
              <a:rPr lang="en-US" sz="1400" b="0" i="0" u="none" strike="noStrike" cap="none" dirty="0" smtClean="0">
                <a:solidFill>
                  <a:srgbClr val="000000"/>
                </a:solidFill>
                <a:latin typeface="Arial"/>
                <a:ea typeface="Arial"/>
                <a:cs typeface="Arial"/>
                <a:sym typeface="Arial"/>
              </a:rPr>
              <a:t>market . Pixel </a:t>
            </a:r>
            <a:r>
              <a:rPr lang="en-US" sz="1400" b="0" i="0" u="none" strike="noStrike" cap="none" dirty="0">
                <a:solidFill>
                  <a:srgbClr val="000000"/>
                </a:solidFill>
                <a:latin typeface="Arial"/>
                <a:ea typeface="Arial"/>
                <a:cs typeface="Arial"/>
                <a:sym typeface="Arial"/>
              </a:rPr>
              <a:t>height is almost similar as we move from Low cost to Very high </a:t>
            </a:r>
            <a:r>
              <a:rPr lang="en-US" sz="1400" b="0" i="0" u="none" strike="noStrike" cap="none" dirty="0" smtClean="0">
                <a:solidFill>
                  <a:srgbClr val="000000"/>
                </a:solidFill>
                <a:latin typeface="Arial"/>
                <a:ea typeface="Arial"/>
                <a:cs typeface="Arial"/>
                <a:sym typeface="Arial"/>
              </a:rPr>
              <a:t>cost . little </a:t>
            </a:r>
            <a:r>
              <a:rPr lang="en-US" sz="1400" b="0" i="0" u="none" strike="noStrike" cap="none" dirty="0">
                <a:solidFill>
                  <a:srgbClr val="000000"/>
                </a:solidFill>
                <a:latin typeface="Arial"/>
                <a:ea typeface="Arial"/>
                <a:cs typeface="Arial"/>
                <a:sym typeface="Arial"/>
              </a:rPr>
              <a:t>variation in </a:t>
            </a:r>
            <a:r>
              <a:rPr lang="en-US" sz="1400" b="0" i="0" u="none" strike="noStrike" cap="none" dirty="0" err="1">
                <a:solidFill>
                  <a:srgbClr val="000000"/>
                </a:solidFill>
                <a:latin typeface="Arial"/>
                <a:ea typeface="Arial"/>
                <a:cs typeface="Arial"/>
                <a:sym typeface="Arial"/>
              </a:rPr>
              <a:t>pixel_height</a:t>
            </a:r>
            <a:r>
              <a:rPr lang="en-US" sz="14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319320" y="21720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300" b="1" dirty="0">
                <a:latin typeface="Montserrat"/>
                <a:ea typeface="Montserrat"/>
                <a:cs typeface="Montserrat"/>
                <a:sym typeface="Montserrat"/>
              </a:rPr>
              <a:t>EDA </a:t>
            </a:r>
            <a:endParaRPr b="1" dirty="0">
              <a:latin typeface="Montserrat"/>
              <a:ea typeface="Montserrat"/>
              <a:cs typeface="Montserrat"/>
              <a:sym typeface="Montserrat"/>
            </a:endParaRPr>
          </a:p>
        </p:txBody>
      </p:sp>
      <p:pic>
        <p:nvPicPr>
          <p:cNvPr id="173" name="Google Shape;173;p18" descr="10."/>
          <p:cNvPicPr preferRelativeResize="0"/>
          <p:nvPr/>
        </p:nvPicPr>
        <p:blipFill rotWithShape="1">
          <a:blip r:embed="rId3">
            <a:alphaModFix/>
          </a:blip>
          <a:srcRect/>
          <a:stretch/>
        </p:blipFill>
        <p:spPr>
          <a:xfrm>
            <a:off x="2307590" y="503555"/>
            <a:ext cx="4368800" cy="3602355"/>
          </a:xfrm>
          <a:prstGeom prst="rect">
            <a:avLst/>
          </a:prstGeom>
          <a:noFill/>
          <a:ln>
            <a:noFill/>
          </a:ln>
        </p:spPr>
      </p:pic>
      <p:sp>
        <p:nvSpPr>
          <p:cNvPr id="174" name="Google Shape;174;p18"/>
          <p:cNvSpPr txBox="1"/>
          <p:nvPr/>
        </p:nvSpPr>
        <p:spPr>
          <a:xfrm>
            <a:off x="2307590" y="4579620"/>
            <a:ext cx="467423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It is almost same impcact of price range in all categories.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281220" y="27738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dirty="0">
                <a:latin typeface="Montserrat"/>
                <a:ea typeface="Montserrat"/>
                <a:cs typeface="Montserrat"/>
                <a:sym typeface="Montserrat"/>
              </a:rPr>
              <a:t>EDA  </a:t>
            </a:r>
            <a:r>
              <a:rPr lang="en-US" sz="2400" b="1" dirty="0" smtClean="0">
                <a:latin typeface="Montserrat"/>
                <a:ea typeface="Montserrat"/>
                <a:cs typeface="Montserrat"/>
                <a:sym typeface="Montserrat"/>
              </a:rPr>
              <a:t> </a:t>
            </a:r>
            <a:r>
              <a:rPr lang="en-US" sz="1800" b="1" dirty="0" smtClean="0">
                <a:latin typeface="Montserrat"/>
                <a:ea typeface="Montserrat"/>
                <a:cs typeface="Montserrat"/>
                <a:sym typeface="Montserrat"/>
              </a:rPr>
              <a:t>(</a:t>
            </a:r>
            <a:r>
              <a:rPr lang="en-US" sz="1900" b="1" dirty="0">
                <a:latin typeface="Montserrat"/>
                <a:ea typeface="Montserrat"/>
                <a:cs typeface="Montserrat"/>
                <a:sym typeface="Montserrat"/>
              </a:rPr>
              <a:t>continued)</a:t>
            </a:r>
            <a:endParaRPr b="1" dirty="0">
              <a:latin typeface="Montserrat"/>
              <a:ea typeface="Montserrat"/>
              <a:cs typeface="Montserrat"/>
              <a:sym typeface="Montserrat"/>
            </a:endParaRPr>
          </a:p>
        </p:txBody>
      </p:sp>
      <p:pic>
        <p:nvPicPr>
          <p:cNvPr id="181" name="Google Shape;181;p19" descr="12."/>
          <p:cNvPicPr preferRelativeResize="0"/>
          <p:nvPr/>
        </p:nvPicPr>
        <p:blipFill rotWithShape="1">
          <a:blip r:embed="rId3">
            <a:alphaModFix/>
          </a:blip>
          <a:srcRect/>
          <a:stretch/>
        </p:blipFill>
        <p:spPr>
          <a:xfrm>
            <a:off x="623570" y="979804"/>
            <a:ext cx="7501890" cy="2750185"/>
          </a:xfrm>
          <a:prstGeom prst="rect">
            <a:avLst/>
          </a:prstGeom>
          <a:noFill/>
          <a:ln>
            <a:noFill/>
          </a:ln>
        </p:spPr>
      </p:pic>
      <p:sp>
        <p:nvSpPr>
          <p:cNvPr id="182" name="Google Shape;182;p19"/>
          <p:cNvSpPr txBox="1"/>
          <p:nvPr/>
        </p:nvSpPr>
        <p:spPr>
          <a:xfrm>
            <a:off x="768350" y="3844290"/>
            <a:ext cx="7865745" cy="9531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distribution of primary camera megapixels across different target categories is relatively consistent, indicating that this feature may not significantly influence the price range of mobile phones. This consistency is a positive sign for prediction modeling, as it suggests that this feature may not be a major confounding factor in predicting the price range.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Montserrat"/>
                <a:ea typeface="Montserrat"/>
                <a:cs typeface="Montserrat"/>
                <a:sym typeface="Montserrat"/>
              </a:rPr>
              <a:t>Let’s Catch The Defaulters</a:t>
            </a:r>
            <a:endParaRPr b="1">
              <a:latin typeface="Montserrat"/>
              <a:ea typeface="Montserrat"/>
              <a:cs typeface="Montserrat"/>
              <a:sym typeface="Montserrat"/>
            </a:endParaRPr>
          </a:p>
        </p:txBody>
      </p:sp>
      <p:sp>
        <p:nvSpPr>
          <p:cNvPr id="61" name="Google Shape;61;p2"/>
          <p:cNvSpPr txBox="1">
            <a:spLocks noGrp="1"/>
          </p:cNvSpPr>
          <p:nvPr>
            <p:ph type="body" idx="1"/>
          </p:nvPr>
        </p:nvSpPr>
        <p:spPr>
          <a:xfrm>
            <a:off x="368350" y="1017725"/>
            <a:ext cx="4642800" cy="3727200"/>
          </a:xfrm>
          <a:prstGeom prst="rect">
            <a:avLst/>
          </a:prstGeom>
          <a:noFill/>
          <a:ln>
            <a:noFill/>
          </a:ln>
        </p:spPr>
        <p:txBody>
          <a:bodyPr spcFirstLastPara="1" wrap="square" lIns="0" tIns="0" rIns="0" bIns="76175" anchor="ctr" anchorCtr="0">
            <a:noAutofit/>
          </a:bodyPr>
          <a:lstStyle/>
          <a:p>
            <a:pPr marL="228600" marR="0" lvl="0" indent="-228600" algn="l" rtl="0">
              <a:lnSpc>
                <a:spcPct val="100000"/>
              </a:lnSpc>
              <a:spcBef>
                <a:spcPts val="0"/>
              </a:spcBef>
              <a:spcAft>
                <a:spcPts val="0"/>
              </a:spcAft>
              <a:buClr>
                <a:schemeClr val="lt1"/>
              </a:buClr>
              <a:buSzPts val="2000"/>
              <a:buFont typeface="Montserrat Medium"/>
              <a:buAutoNum type="arabicPeriod"/>
            </a:pPr>
            <a:r>
              <a:rPr lang="en-US" sz="2000">
                <a:solidFill>
                  <a:schemeClr val="lt1"/>
                </a:solidFill>
                <a:latin typeface="Montserrat SemiBold"/>
                <a:ea typeface="Montserrat SemiBold"/>
                <a:cs typeface="Montserrat SemiBold"/>
                <a:sym typeface="Montserrat SemiBold"/>
              </a:rPr>
              <a:t>  Defining problem statement </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US" sz="2000">
                <a:solidFill>
                  <a:schemeClr val="lt1"/>
                </a:solidFill>
                <a:latin typeface="Montserrat SemiBold"/>
                <a:ea typeface="Montserrat SemiBold"/>
                <a:cs typeface="Montserrat SemiBold"/>
                <a:sym typeface="Montserrat SemiBold"/>
              </a:rPr>
              <a:t>  EDA</a:t>
            </a:r>
            <a:r>
              <a:rPr lang="en-US" sz="2000" i="0" strike="noStrike" cap="none">
                <a:solidFill>
                  <a:schemeClr val="lt1"/>
                </a:solidFill>
                <a:latin typeface="Montserrat SemiBold"/>
                <a:ea typeface="Montserrat SemiBold"/>
                <a:cs typeface="Montserrat SemiBold"/>
                <a:sym typeface="Montserrat SemiBold"/>
              </a:rPr>
              <a:t> and feature </a:t>
            </a:r>
            <a:r>
              <a:rPr lang="en-US" sz="2000">
                <a:solidFill>
                  <a:schemeClr val="lt1"/>
                </a:solidFill>
                <a:highlight>
                  <a:srgbClr val="FFFFFF"/>
                </a:highlight>
                <a:latin typeface="Montserrat SemiBold"/>
                <a:ea typeface="Montserrat SemiBold"/>
                <a:cs typeface="Montserrat SemiBold"/>
                <a:sym typeface="Montserrat SemiBold"/>
              </a:rPr>
              <a:t>engineering</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US" sz="2000">
                <a:solidFill>
                  <a:schemeClr val="lt1"/>
                </a:solidFill>
                <a:highlight>
                  <a:srgbClr val="FFFFFF"/>
                </a:highlight>
                <a:latin typeface="Montserrat SemiBold"/>
                <a:ea typeface="Montserrat SemiBold"/>
                <a:cs typeface="Montserrat SemiBold"/>
                <a:sym typeface="Montserrat SemiBold"/>
              </a:rPr>
              <a:t>  Feature Selection </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US" sz="2000">
                <a:solidFill>
                  <a:schemeClr val="lt1"/>
                </a:solidFill>
                <a:latin typeface="Montserrat SemiBold"/>
                <a:ea typeface="Montserrat SemiBold"/>
                <a:cs typeface="Montserrat SemiBold"/>
                <a:sym typeface="Montserrat SemiBold"/>
              </a:rPr>
              <a:t>  </a:t>
            </a:r>
            <a:r>
              <a:rPr lang="en-US" sz="2000" i="0" u="none" strike="noStrike" cap="none">
                <a:solidFill>
                  <a:schemeClr val="lt1"/>
                </a:solidFill>
                <a:latin typeface="Montserrat SemiBold"/>
                <a:ea typeface="Montserrat SemiBold"/>
                <a:cs typeface="Montserrat SemiBold"/>
                <a:sym typeface="Montserrat SemiBold"/>
              </a:rPr>
              <a:t>Preparing dataset for modeling</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US" sz="2000">
                <a:solidFill>
                  <a:schemeClr val="lt1"/>
                </a:solidFill>
                <a:latin typeface="Montserrat SemiBold"/>
                <a:ea typeface="Montserrat SemiBold"/>
                <a:cs typeface="Montserrat SemiBold"/>
                <a:sym typeface="Montserrat SemiBold"/>
              </a:rPr>
              <a:t>  Applying Model</a:t>
            </a:r>
            <a:r>
              <a:rPr lang="en-US" sz="2000" i="0" u="none" strike="noStrike" cap="none">
                <a:solidFill>
                  <a:schemeClr val="lt1"/>
                </a:solidFill>
                <a:latin typeface="Montserrat SemiBold"/>
                <a:ea typeface="Montserrat SemiBold"/>
                <a:cs typeface="Montserrat SemiBold"/>
                <a:sym typeface="Montserrat SemiBold"/>
              </a:rPr>
              <a:t> </a:t>
            </a:r>
            <a:endParaRPr>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300"/>
              <a:buFont typeface="Montserrat Medium"/>
              <a:buAutoNum type="arabicPeriod"/>
            </a:pPr>
            <a:r>
              <a:rPr lang="en-US" sz="2000">
                <a:solidFill>
                  <a:schemeClr val="lt1"/>
                </a:solidFill>
                <a:highlight>
                  <a:srgbClr val="FFFFFF"/>
                </a:highlight>
                <a:latin typeface="Montserrat SemiBold"/>
                <a:ea typeface="Montserrat SemiBold"/>
                <a:cs typeface="Montserrat SemiBold"/>
                <a:sym typeface="Montserrat SemiBold"/>
              </a:rPr>
              <a:t>  Model Validation and Selection</a:t>
            </a:r>
            <a:endParaRPr sz="2200">
              <a:solidFill>
                <a:schemeClr val="lt1"/>
              </a:solidFill>
              <a:latin typeface="Montserrat SemiBold"/>
              <a:ea typeface="Montserrat SemiBold"/>
              <a:cs typeface="Montserrat SemiBold"/>
              <a:sym typeface="Montserrat SemiBold"/>
            </a:endParaRPr>
          </a:p>
        </p:txBody>
      </p:sp>
      <p:pic>
        <p:nvPicPr>
          <p:cNvPr id="62" name="Google Shape;62;p2"/>
          <p:cNvPicPr preferRelativeResize="0"/>
          <p:nvPr/>
        </p:nvPicPr>
        <p:blipFill rotWithShape="1">
          <a:blip r:embed="rId3">
            <a:alphaModFix/>
          </a:blip>
          <a:srcRect/>
          <a:stretch/>
        </p:blipFill>
        <p:spPr>
          <a:xfrm>
            <a:off x="5011610" y="1018063"/>
            <a:ext cx="3891300" cy="336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212550" y="197150"/>
            <a:ext cx="8520600" cy="572700"/>
          </a:xfrm>
          <a:prstGeom prst="rect">
            <a:avLst/>
          </a:prstGeom>
          <a:noFill/>
          <a:ln>
            <a:noFill/>
          </a:ln>
        </p:spPr>
        <p:txBody>
          <a:bodyPr spcFirstLastPara="1" wrap="square" lIns="91425" tIns="91425" rIns="91425" bIns="91425" anchor="t" anchorCtr="0">
            <a:noAutofit/>
          </a:bodyPr>
          <a:lstStyle/>
          <a:p>
            <a:pPr lvl="0"/>
            <a:r>
              <a:rPr lang="en-US" sz="2300" b="1" dirty="0" smtClean="0">
                <a:latin typeface="Montserrat"/>
                <a:ea typeface="Montserrat"/>
                <a:cs typeface="Montserrat"/>
                <a:sym typeface="Montserrat"/>
              </a:rPr>
              <a:t>EDA</a:t>
            </a:r>
            <a:r>
              <a:rPr lang="en-US" sz="2400" b="1" dirty="0" smtClean="0">
                <a:latin typeface="Montserrat"/>
                <a:ea typeface="Montserrat"/>
                <a:cs typeface="Montserrat"/>
                <a:sym typeface="Montserrat"/>
              </a:rPr>
              <a:t> </a:t>
            </a:r>
            <a:r>
              <a:rPr lang="en-US" sz="1800" b="1" dirty="0" smtClean="0">
                <a:latin typeface="Montserrat"/>
                <a:ea typeface="Montserrat"/>
                <a:cs typeface="Montserrat"/>
                <a:sym typeface="Montserrat"/>
              </a:rPr>
              <a:t>(</a:t>
            </a:r>
            <a:r>
              <a:rPr lang="en-US" sz="1900" b="1" dirty="0" smtClean="0">
                <a:latin typeface="Montserrat"/>
                <a:ea typeface="Montserrat"/>
                <a:cs typeface="Montserrat"/>
                <a:sym typeface="Montserrat"/>
              </a:rPr>
              <a:t>continued</a:t>
            </a:r>
            <a:r>
              <a:rPr lang="en-US" sz="1900" b="1" dirty="0">
                <a:latin typeface="Montserrat"/>
                <a:ea typeface="Montserrat"/>
                <a:cs typeface="Montserrat"/>
                <a:sym typeface="Montserrat"/>
              </a:rPr>
              <a:t>)</a:t>
            </a:r>
            <a:endParaRPr sz="1900" b="1" dirty="0">
              <a:latin typeface="Montserrat"/>
              <a:ea typeface="Montserrat"/>
              <a:cs typeface="Montserrat"/>
              <a:sym typeface="Montserrat"/>
            </a:endParaRPr>
          </a:p>
        </p:txBody>
      </p:sp>
      <p:pic>
        <p:nvPicPr>
          <p:cNvPr id="189" name="Google Shape;189;p20" descr="13."/>
          <p:cNvPicPr preferRelativeResize="0"/>
          <p:nvPr/>
        </p:nvPicPr>
        <p:blipFill rotWithShape="1">
          <a:blip r:embed="rId3">
            <a:alphaModFix/>
          </a:blip>
          <a:srcRect/>
          <a:stretch/>
        </p:blipFill>
        <p:spPr>
          <a:xfrm>
            <a:off x="803275" y="1040130"/>
            <a:ext cx="7742555" cy="2901315"/>
          </a:xfrm>
          <a:prstGeom prst="rect">
            <a:avLst/>
          </a:prstGeom>
          <a:noFill/>
          <a:ln>
            <a:noFill/>
          </a:ln>
        </p:spPr>
      </p:pic>
      <p:sp>
        <p:nvSpPr>
          <p:cNvPr id="190" name="Google Shape;190;p20"/>
          <p:cNvSpPr txBox="1"/>
          <p:nvPr/>
        </p:nvSpPr>
        <p:spPr>
          <a:xfrm>
            <a:off x="1085215" y="4229100"/>
            <a:ext cx="7480935"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It can be observed that mobile phones with higher price ranges tend to be lighter in weight compared to lower price range phones.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a:spLocks noGrp="1"/>
          </p:cNvSpPr>
          <p:nvPr>
            <p:ph type="title"/>
          </p:nvPr>
        </p:nvSpPr>
        <p:spPr>
          <a:xfrm>
            <a:off x="212550" y="1971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300" b="1" dirty="0"/>
              <a:t>EDA</a:t>
            </a:r>
            <a:r>
              <a:rPr lang="en-US" sz="2400" dirty="0"/>
              <a:t> </a:t>
            </a:r>
            <a:r>
              <a:rPr lang="en-US" sz="1800" b="1" dirty="0">
                <a:latin typeface="Montserrat"/>
                <a:ea typeface="Montserrat"/>
                <a:cs typeface="Montserrat"/>
                <a:sym typeface="Montserrat"/>
              </a:rPr>
              <a:t>(</a:t>
            </a:r>
            <a:r>
              <a:rPr lang="en-US" sz="1900" b="1" dirty="0">
                <a:latin typeface="Montserrat"/>
                <a:ea typeface="Montserrat"/>
                <a:cs typeface="Montserrat"/>
                <a:sym typeface="Montserrat"/>
              </a:rPr>
              <a:t>continued)</a:t>
            </a:r>
            <a:endParaRPr sz="1900" b="1" dirty="0">
              <a:latin typeface="Montserrat"/>
              <a:ea typeface="Montserrat"/>
              <a:cs typeface="Montserrat"/>
              <a:sym typeface="Montserrat"/>
            </a:endParaRPr>
          </a:p>
        </p:txBody>
      </p:sp>
      <p:pic>
        <p:nvPicPr>
          <p:cNvPr id="197" name="Google Shape;197;p21" descr="15."/>
          <p:cNvPicPr preferRelativeResize="0"/>
          <p:nvPr/>
        </p:nvPicPr>
        <p:blipFill rotWithShape="1">
          <a:blip r:embed="rId3">
            <a:alphaModFix/>
          </a:blip>
          <a:srcRect/>
          <a:stretch/>
        </p:blipFill>
        <p:spPr>
          <a:xfrm>
            <a:off x="291465" y="1214437"/>
            <a:ext cx="4094480" cy="3297555"/>
          </a:xfrm>
          <a:prstGeom prst="rect">
            <a:avLst/>
          </a:prstGeom>
          <a:noFill/>
          <a:ln>
            <a:noFill/>
          </a:ln>
        </p:spPr>
      </p:pic>
      <p:sp>
        <p:nvSpPr>
          <p:cNvPr id="198" name="Google Shape;198;p21"/>
          <p:cNvSpPr txBox="1"/>
          <p:nvPr/>
        </p:nvSpPr>
        <p:spPr>
          <a:xfrm>
            <a:off x="4964430" y="2211705"/>
            <a:ext cx="3451860"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Around in 25% the </a:t>
            </a:r>
            <a:r>
              <a:rPr lang="en-US" sz="1400" b="0" i="0" u="none" strike="noStrike" cap="none" dirty="0" err="1">
                <a:solidFill>
                  <a:srgbClr val="000000"/>
                </a:solidFill>
                <a:latin typeface="Arial"/>
                <a:ea typeface="Arial"/>
                <a:cs typeface="Arial"/>
                <a:sym typeface="Arial"/>
              </a:rPr>
              <a:t>wifi</a:t>
            </a:r>
            <a:r>
              <a:rPr lang="en-US" sz="1400" b="0" i="0" u="none" strike="noStrike" cap="none" dirty="0">
                <a:solidFill>
                  <a:srgbClr val="000000"/>
                </a:solidFill>
                <a:latin typeface="Arial"/>
                <a:ea typeface="Arial"/>
                <a:cs typeface="Arial"/>
                <a:sym typeface="Arial"/>
              </a:rPr>
              <a:t> is not available and in 75% the </a:t>
            </a:r>
            <a:r>
              <a:rPr lang="en-US" sz="1400" b="0" i="0" u="none" strike="noStrike" cap="none" dirty="0" err="1">
                <a:solidFill>
                  <a:srgbClr val="000000"/>
                </a:solidFill>
                <a:latin typeface="Arial"/>
                <a:ea typeface="Arial"/>
                <a:cs typeface="Arial"/>
                <a:sym typeface="Arial"/>
              </a:rPr>
              <a:t>wifi</a:t>
            </a:r>
            <a:r>
              <a:rPr lang="en-US" sz="1400" b="0" i="0" u="none" strike="noStrike" cap="none" dirty="0">
                <a:solidFill>
                  <a:srgbClr val="000000"/>
                </a:solidFill>
                <a:latin typeface="Arial"/>
                <a:ea typeface="Arial"/>
                <a:cs typeface="Arial"/>
                <a:sym typeface="Arial"/>
              </a:rPr>
              <a:t> is </a:t>
            </a:r>
            <a:r>
              <a:rPr lang="en-US" sz="1400" b="0" i="0" u="none" strike="noStrike" cap="none" dirty="0" err="1">
                <a:solidFill>
                  <a:srgbClr val="000000"/>
                </a:solidFill>
                <a:latin typeface="Arial"/>
                <a:ea typeface="Arial"/>
                <a:cs typeface="Arial"/>
                <a:sym typeface="Arial"/>
              </a:rPr>
              <a:t>availa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88600" y="2219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300" b="1" dirty="0"/>
              <a:t>EDA</a:t>
            </a:r>
            <a:r>
              <a:rPr lang="en-US" dirty="0"/>
              <a:t> </a:t>
            </a:r>
            <a:r>
              <a:rPr lang="en-US" sz="1800" b="1" dirty="0">
                <a:latin typeface="Montserrat"/>
                <a:ea typeface="Montserrat"/>
                <a:cs typeface="Montserrat"/>
                <a:sym typeface="Montserrat"/>
              </a:rPr>
              <a:t>(</a:t>
            </a:r>
            <a:r>
              <a:rPr lang="en-US" sz="1900" b="1" dirty="0">
                <a:latin typeface="Montserrat"/>
                <a:ea typeface="Montserrat"/>
                <a:cs typeface="Montserrat"/>
                <a:sym typeface="Montserrat"/>
              </a:rPr>
              <a:t>continued)</a:t>
            </a:r>
            <a:endParaRPr sz="1900" b="1" dirty="0">
              <a:latin typeface="Montserrat"/>
              <a:ea typeface="Montserrat"/>
              <a:cs typeface="Montserrat"/>
              <a:sym typeface="Montserrat"/>
            </a:endParaRPr>
          </a:p>
        </p:txBody>
      </p:sp>
      <p:sp>
        <p:nvSpPr>
          <p:cNvPr id="204" name="Google Shape;204;p22"/>
          <p:cNvSpPr txBox="1">
            <a:spLocks noGrp="1"/>
          </p:cNvSpPr>
          <p:nvPr>
            <p:ph type="body" idx="1"/>
          </p:nvPr>
        </p:nvSpPr>
        <p:spPr>
          <a:xfrm>
            <a:off x="173525" y="941950"/>
            <a:ext cx="8658900" cy="401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205" name="Google Shape;205;p22" descr="16."/>
          <p:cNvPicPr preferRelativeResize="0"/>
          <p:nvPr/>
        </p:nvPicPr>
        <p:blipFill rotWithShape="1">
          <a:blip r:embed="rId3">
            <a:alphaModFix/>
          </a:blip>
          <a:srcRect/>
          <a:stretch/>
        </p:blipFill>
        <p:spPr>
          <a:xfrm>
            <a:off x="173355" y="941705"/>
            <a:ext cx="8164195" cy="4016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3"/>
          <p:cNvSpPr txBox="1">
            <a:spLocks noGrp="1"/>
          </p:cNvSpPr>
          <p:nvPr>
            <p:ph type="body" idx="1"/>
          </p:nvPr>
        </p:nvSpPr>
        <p:spPr>
          <a:xfrm>
            <a:off x="250825" y="847725"/>
            <a:ext cx="8373110" cy="351726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b="1" dirty="0">
                <a:solidFill>
                  <a:schemeClr val="lt1"/>
                </a:solidFill>
              </a:rPr>
              <a:t>The high correlation between RAM and </a:t>
            </a:r>
            <a:r>
              <a:rPr lang="en-US" b="1" dirty="0" err="1">
                <a:solidFill>
                  <a:schemeClr val="lt1"/>
                </a:solidFill>
              </a:rPr>
              <a:t>price_range</a:t>
            </a:r>
            <a:r>
              <a:rPr lang="en-US" b="1" dirty="0">
                <a:solidFill>
                  <a:schemeClr val="lt1"/>
                </a:solidFill>
              </a:rPr>
              <a:t> is a positive sign for businesses as it indicates that RAM will be a major deciding factor in estimating the price range of a mobile phone.</a:t>
            </a:r>
            <a:endParaRPr b="1" dirty="0">
              <a:solidFill>
                <a:schemeClr val="lt1"/>
              </a:solidFill>
            </a:endParaRPr>
          </a:p>
          <a:p>
            <a:pPr marL="457200" lvl="0" indent="-228600" algn="l" rtl="0">
              <a:lnSpc>
                <a:spcPct val="115000"/>
              </a:lnSpc>
              <a:spcBef>
                <a:spcPts val="0"/>
              </a:spcBef>
              <a:spcAft>
                <a:spcPts val="0"/>
              </a:spcAft>
              <a:buSzPts val="1800"/>
              <a:buNone/>
            </a:pPr>
            <a:endParaRPr b="1" dirty="0">
              <a:solidFill>
                <a:schemeClr val="lt1"/>
              </a:solidFill>
            </a:endParaRPr>
          </a:p>
          <a:p>
            <a:pPr marL="457200" lvl="0" indent="-342900" algn="l" rtl="0">
              <a:lnSpc>
                <a:spcPct val="115000"/>
              </a:lnSpc>
              <a:spcBef>
                <a:spcPts val="0"/>
              </a:spcBef>
              <a:spcAft>
                <a:spcPts val="0"/>
              </a:spcAft>
              <a:buSzPts val="1800"/>
              <a:buChar char="●"/>
            </a:pPr>
            <a:r>
              <a:rPr lang="en-US" b="1" dirty="0">
                <a:solidFill>
                  <a:schemeClr val="lt1"/>
                </a:solidFill>
              </a:rPr>
              <a:t>However, there are also some cases of </a:t>
            </a:r>
            <a:r>
              <a:rPr lang="en-US" b="1" dirty="0" err="1">
                <a:solidFill>
                  <a:schemeClr val="lt1"/>
                </a:solidFill>
              </a:rPr>
              <a:t>collinearity</a:t>
            </a:r>
            <a:r>
              <a:rPr lang="en-US" b="1" dirty="0">
                <a:solidFill>
                  <a:schemeClr val="lt1"/>
                </a:solidFill>
              </a:rPr>
              <a:t> in the data. Specifically, there is a correlation between the pairs of features ('pc', 'fc') and ('</a:t>
            </a:r>
            <a:r>
              <a:rPr lang="en-US" b="1" dirty="0" err="1">
                <a:solidFill>
                  <a:schemeClr val="lt1"/>
                </a:solidFill>
              </a:rPr>
              <a:t>px_width</a:t>
            </a:r>
            <a:r>
              <a:rPr lang="en-US" b="1" dirty="0">
                <a:solidFill>
                  <a:schemeClr val="lt1"/>
                </a:solidFill>
              </a:rPr>
              <a:t>', '</a:t>
            </a:r>
            <a:r>
              <a:rPr lang="en-US" b="1" dirty="0" err="1">
                <a:solidFill>
                  <a:schemeClr val="lt1"/>
                </a:solidFill>
              </a:rPr>
              <a:t>px_height</a:t>
            </a:r>
            <a:r>
              <a:rPr lang="en-US" b="1" dirty="0">
                <a:solidFill>
                  <a:schemeClr val="lt1"/>
                </a:solidFill>
              </a:rPr>
              <a:t>'). These correlations make sense, as a phone with a good front camera is likely to have a good back camera, and an increase in pixel height typically corresponds with an increase in pixel width.</a:t>
            </a:r>
            <a:endParaRPr b="1" dirty="0">
              <a:solidFill>
                <a:schemeClr val="lt1"/>
              </a:solidFill>
            </a:endParaRPr>
          </a:p>
          <a:p>
            <a:pPr marL="457200" lvl="0" indent="-228600" algn="l" rtl="0">
              <a:lnSpc>
                <a:spcPct val="115000"/>
              </a:lnSpc>
              <a:spcBef>
                <a:spcPts val="0"/>
              </a:spcBef>
              <a:spcAft>
                <a:spcPts val="0"/>
              </a:spcAft>
              <a:buSzPts val="1800"/>
              <a:buNone/>
            </a:pPr>
            <a:endParaRPr b="1" dirty="0">
              <a:solidFill>
                <a:schemeClr val="lt1"/>
              </a:solidFill>
            </a:endParaRPr>
          </a:p>
          <a:p>
            <a:pPr marL="457200" lvl="0" indent="-228600" algn="l" rtl="0">
              <a:lnSpc>
                <a:spcPct val="115000"/>
              </a:lnSpc>
              <a:spcBef>
                <a:spcPts val="0"/>
              </a:spcBef>
              <a:spcAft>
                <a:spcPts val="0"/>
              </a:spcAft>
              <a:buSzPts val="1800"/>
              <a:buNone/>
            </a:pPr>
            <a:endParaRPr b="1" dirty="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24"/>
          <p:cNvSpPr txBox="1">
            <a:spLocks noGrp="1"/>
          </p:cNvSpPr>
          <p:nvPr>
            <p:ph type="body" idx="1"/>
          </p:nvPr>
        </p:nvSpPr>
        <p:spPr>
          <a:xfrm>
            <a:off x="265980" y="93911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b="1" dirty="0">
                <a:solidFill>
                  <a:schemeClr val="lt1"/>
                </a:solidFill>
              </a:rPr>
              <a:t>To address this </a:t>
            </a:r>
            <a:r>
              <a:rPr lang="en-US" b="1" dirty="0" err="1">
                <a:solidFill>
                  <a:schemeClr val="lt1"/>
                </a:solidFill>
              </a:rPr>
              <a:t>collinearity</a:t>
            </a:r>
            <a:r>
              <a:rPr lang="en-US" b="1" dirty="0">
                <a:solidFill>
                  <a:schemeClr val="lt1"/>
                </a:solidFill>
              </a:rPr>
              <a:t>, we could consider replacing the '</a:t>
            </a:r>
            <a:r>
              <a:rPr lang="en-US" b="1" dirty="0" err="1">
                <a:solidFill>
                  <a:schemeClr val="lt1"/>
                </a:solidFill>
              </a:rPr>
              <a:t>px_height</a:t>
            </a:r>
            <a:r>
              <a:rPr lang="en-US" b="1" dirty="0">
                <a:solidFill>
                  <a:schemeClr val="lt1"/>
                </a:solidFill>
              </a:rPr>
              <a:t>' and '</a:t>
            </a:r>
            <a:r>
              <a:rPr lang="en-US" b="1" dirty="0" err="1">
                <a:solidFill>
                  <a:schemeClr val="lt1"/>
                </a:solidFill>
              </a:rPr>
              <a:t>px_width</a:t>
            </a:r>
            <a:r>
              <a:rPr lang="en-US" b="1" dirty="0">
                <a:solidFill>
                  <a:schemeClr val="lt1"/>
                </a:solidFill>
              </a:rPr>
              <a:t>' features with a single feature representing the overall number of pixels in the screen. However, it is important to note that the 'fc' and 'pc' features should be kept separate, as they represent different aspects of the phone's camera capabilities (front camera megapixels vs. primary camera megapixels).</a:t>
            </a:r>
            <a:endParaRPr b="1" dirty="0">
              <a:solidFill>
                <a:schemeClr val="lt1"/>
              </a:solidFill>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350985" y="31548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Outliers Handling</a:t>
            </a:r>
            <a:endParaRPr dirty="0"/>
          </a:p>
        </p:txBody>
      </p:sp>
      <p:sp>
        <p:nvSpPr>
          <p:cNvPr id="223" name="Google Shape;223;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hhhchchhhx</a:t>
            </a:r>
            <a:endParaRPr/>
          </a:p>
        </p:txBody>
      </p:sp>
      <p:pic>
        <p:nvPicPr>
          <p:cNvPr id="224" name="Google Shape;224;p25" descr="outliers"/>
          <p:cNvPicPr preferRelativeResize="0"/>
          <p:nvPr/>
        </p:nvPicPr>
        <p:blipFill rotWithShape="1">
          <a:blip r:embed="rId3">
            <a:alphaModFix/>
          </a:blip>
          <a:srcRect/>
          <a:stretch/>
        </p:blipFill>
        <p:spPr>
          <a:xfrm>
            <a:off x="320040" y="1152525"/>
            <a:ext cx="8282939" cy="3122295"/>
          </a:xfrm>
          <a:prstGeom prst="rect">
            <a:avLst/>
          </a:prstGeom>
          <a:noFill/>
          <a:ln>
            <a:noFill/>
          </a:ln>
        </p:spPr>
      </p:pic>
      <p:sp>
        <p:nvSpPr>
          <p:cNvPr id="225" name="Google Shape;225;p25"/>
          <p:cNvSpPr txBox="1"/>
          <p:nvPr/>
        </p:nvSpPr>
        <p:spPr>
          <a:xfrm>
            <a:off x="946785" y="4438650"/>
            <a:ext cx="842010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As we can see very less outliers are present so no need to remove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223100" y="172375"/>
            <a:ext cx="8241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950" b="1" dirty="0">
                <a:highlight>
                  <a:srgbClr val="FFFFFF"/>
                </a:highlight>
                <a:latin typeface="Montserrat"/>
                <a:ea typeface="Montserrat"/>
                <a:cs typeface="Montserrat"/>
                <a:sym typeface="Montserrat"/>
              </a:rPr>
              <a:t>Model </a:t>
            </a:r>
            <a:r>
              <a:rPr lang="en-US" sz="1950" b="1" dirty="0" smtClean="0">
                <a:highlight>
                  <a:srgbClr val="FFFFFF"/>
                </a:highlight>
                <a:latin typeface="Montserrat"/>
                <a:ea typeface="Montserrat"/>
                <a:cs typeface="Montserrat"/>
                <a:sym typeface="Montserrat"/>
              </a:rPr>
              <a:t>Implementation :</a:t>
            </a:r>
            <a:r>
              <a:rPr lang="en-US" sz="1950" b="1" dirty="0">
                <a:highlight>
                  <a:srgbClr val="FFFFFF"/>
                </a:highlight>
                <a:latin typeface="Montserrat"/>
                <a:ea typeface="Montserrat"/>
                <a:cs typeface="Montserrat"/>
                <a:sym typeface="Montserrat"/>
              </a:rPr>
              <a:t/>
            </a:r>
            <a:br>
              <a:rPr lang="en-US" sz="1950" b="1" dirty="0">
                <a:highlight>
                  <a:srgbClr val="FFFFFF"/>
                </a:highlight>
                <a:latin typeface="Montserrat"/>
                <a:ea typeface="Montserrat"/>
                <a:cs typeface="Montserrat"/>
                <a:sym typeface="Montserrat"/>
              </a:rPr>
            </a:br>
            <a:r>
              <a:rPr lang="en-US" sz="1950" b="1" dirty="0" smtClean="0">
                <a:highlight>
                  <a:srgbClr val="FFFFFF"/>
                </a:highlight>
                <a:latin typeface="Montserrat"/>
                <a:ea typeface="Montserrat"/>
                <a:cs typeface="Montserrat"/>
                <a:sym typeface="Montserrat"/>
              </a:rPr>
              <a:t/>
            </a:r>
            <a:br>
              <a:rPr lang="en-US" sz="1950" b="1" dirty="0" smtClean="0">
                <a:highlight>
                  <a:srgbClr val="FFFFFF"/>
                </a:highlight>
                <a:latin typeface="Montserrat"/>
                <a:ea typeface="Montserrat"/>
                <a:cs typeface="Montserrat"/>
                <a:sym typeface="Montserrat"/>
              </a:rPr>
            </a:br>
            <a:r>
              <a:rPr lang="en-US" sz="1950" b="1" dirty="0" smtClean="0">
                <a:highlight>
                  <a:srgbClr val="FFFFFF"/>
                </a:highlight>
                <a:latin typeface="Montserrat"/>
                <a:ea typeface="Montserrat"/>
                <a:cs typeface="Montserrat"/>
                <a:sym typeface="Montserrat"/>
              </a:rPr>
              <a:t>Logistic </a:t>
            </a:r>
            <a:r>
              <a:rPr lang="en-US" sz="1950" b="1" dirty="0">
                <a:highlight>
                  <a:srgbClr val="FFFFFF"/>
                </a:highlight>
                <a:latin typeface="Montserrat"/>
                <a:ea typeface="Montserrat"/>
                <a:cs typeface="Montserrat"/>
                <a:sym typeface="Montserrat"/>
              </a:rPr>
              <a:t>Regression</a:t>
            </a:r>
            <a:endParaRPr sz="1950" b="1" dirty="0">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SzPts val="2800"/>
              <a:buNone/>
            </a:pPr>
            <a:endParaRPr sz="1950" b="1" dirty="0">
              <a:highlight>
                <a:srgbClr val="FFFFFF"/>
              </a:highlight>
              <a:latin typeface="Montserrat"/>
              <a:ea typeface="Montserrat"/>
              <a:cs typeface="Montserrat"/>
              <a:sym typeface="Montserrat"/>
            </a:endParaRPr>
          </a:p>
        </p:txBody>
      </p:sp>
      <p:sp>
        <p:nvSpPr>
          <p:cNvPr id="232" name="Google Shape;232;p26"/>
          <p:cNvSpPr txBox="1"/>
          <p:nvPr/>
        </p:nvSpPr>
        <p:spPr>
          <a:xfrm>
            <a:off x="831214" y="2018665"/>
            <a:ext cx="7638415" cy="26776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Classification report for Logistic Regression (Test set)=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precision    recall  f1-score   support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0       0.91      0.90      0.91       107</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1       0.69      0.76      0.72        83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2       0.68      0.65      0.67        97</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3       0.85      0.84      0.84       113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US"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Accuracy     :                                    </a:t>
            </a:r>
            <a:r>
              <a:rPr lang="en-US" sz="1400" b="0" i="0" u="none" strike="noStrike" cap="none" dirty="0">
                <a:solidFill>
                  <a:srgbClr val="000000"/>
                </a:solidFill>
                <a:latin typeface="Arial"/>
                <a:ea typeface="Arial"/>
                <a:cs typeface="Arial"/>
                <a:sym typeface="Arial"/>
              </a:rPr>
              <a:t>0.79       </a:t>
            </a:r>
            <a:r>
              <a:rPr lang="en-US" sz="1400" b="0" i="0" u="none" strike="noStrike" cap="none" dirty="0" smtClean="0">
                <a:solidFill>
                  <a:srgbClr val="000000"/>
                </a:solidFill>
                <a:latin typeface="Arial"/>
                <a:ea typeface="Arial"/>
                <a:cs typeface="Arial"/>
                <a:sym typeface="Arial"/>
              </a:rPr>
              <a:t> 400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dirty="0"/>
              <a:t>M</a:t>
            </a:r>
            <a:r>
              <a:rPr lang="en-US" sz="1400" b="0" i="0" u="none" strike="noStrike" cap="none" dirty="0" smtClean="0">
                <a:solidFill>
                  <a:srgbClr val="000000"/>
                </a:solidFill>
                <a:latin typeface="Arial"/>
                <a:ea typeface="Arial"/>
                <a:cs typeface="Arial"/>
                <a:sym typeface="Arial"/>
              </a:rPr>
              <a:t>acro </a:t>
            </a:r>
            <a:r>
              <a:rPr lang="en-US" sz="1400" b="0" i="0" u="none" strike="noStrike" cap="none" dirty="0" err="1" smtClean="0">
                <a:solidFill>
                  <a:srgbClr val="000000"/>
                </a:solidFill>
                <a:latin typeface="Arial"/>
                <a:ea typeface="Arial"/>
                <a:cs typeface="Arial"/>
                <a:sym typeface="Arial"/>
              </a:rPr>
              <a:t>avg</a:t>
            </a:r>
            <a:r>
              <a:rPr lang="en-US" sz="1400" b="0" i="0" u="none" strike="noStrike" cap="none" dirty="0" smtClean="0">
                <a:solidFill>
                  <a:srgbClr val="000000"/>
                </a:solidFill>
                <a:latin typeface="Arial"/>
                <a:ea typeface="Arial"/>
                <a:cs typeface="Arial"/>
                <a:sym typeface="Arial"/>
              </a:rPr>
              <a:t>    :        0.78       0.79       0.79        400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Weighted </a:t>
            </a:r>
            <a:r>
              <a:rPr lang="en-US" sz="1400" b="0" i="0" u="none" strike="noStrike" cap="none" dirty="0" err="1" smtClean="0">
                <a:solidFill>
                  <a:srgbClr val="000000"/>
                </a:solidFill>
                <a:latin typeface="Arial"/>
                <a:ea typeface="Arial"/>
                <a:cs typeface="Arial"/>
                <a:sym typeface="Arial"/>
              </a:rPr>
              <a:t>avg</a:t>
            </a:r>
            <a:r>
              <a:rPr lang="en-US" sz="1400" b="0" i="0" u="none" strike="noStrike" cap="none" dirty="0" smtClean="0">
                <a:solidFill>
                  <a:srgbClr val="000000"/>
                </a:solidFill>
                <a:latin typeface="Arial"/>
                <a:ea typeface="Arial"/>
                <a:cs typeface="Arial"/>
                <a:sym typeface="Arial"/>
              </a:rPr>
              <a:t>  :        </a:t>
            </a:r>
            <a:r>
              <a:rPr lang="en-US" sz="1400" b="0" i="0" u="none" strike="noStrike" cap="none" dirty="0">
                <a:solidFill>
                  <a:srgbClr val="000000"/>
                </a:solidFill>
                <a:latin typeface="Arial"/>
                <a:ea typeface="Arial"/>
                <a:cs typeface="Arial"/>
                <a:sym typeface="Arial"/>
              </a:rPr>
              <a:t>0.79     </a:t>
            </a:r>
            <a:r>
              <a:rPr lang="en-US" sz="1400" b="0" i="0" u="none" strike="noStrike" cap="none" dirty="0" smtClean="0">
                <a:solidFill>
                  <a:srgbClr val="000000"/>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0.79     </a:t>
            </a:r>
            <a:r>
              <a:rPr lang="en-US" sz="1400" b="0" i="0" u="none" strike="noStrike" cap="none" dirty="0" smtClean="0">
                <a:solidFill>
                  <a:srgbClr val="000000"/>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0.79       </a:t>
            </a:r>
            <a:r>
              <a:rPr lang="en-US" sz="1400" b="0" i="0" u="none" strike="noStrike" cap="none" dirty="0" smtClean="0">
                <a:solidFill>
                  <a:srgbClr val="000000"/>
                </a:solidFill>
                <a:latin typeface="Arial"/>
                <a:ea typeface="Arial"/>
                <a:cs typeface="Arial"/>
                <a:sym typeface="Arial"/>
              </a:rPr>
              <a:t> 400</a:t>
            </a:r>
            <a:endParaRPr sz="1400" b="0" i="0" u="none" strike="noStrike" cap="none" dirty="0">
              <a:solidFill>
                <a:srgbClr val="000000"/>
              </a:solidFill>
              <a:latin typeface="Arial"/>
              <a:ea typeface="Arial"/>
              <a:cs typeface="Arial"/>
              <a:sym typeface="Arial"/>
            </a:endParaRPr>
          </a:p>
        </p:txBody>
      </p:sp>
      <p:sp>
        <p:nvSpPr>
          <p:cNvPr id="2" name="TextBox 1"/>
          <p:cNvSpPr txBox="1"/>
          <p:nvPr/>
        </p:nvSpPr>
        <p:spPr>
          <a:xfrm>
            <a:off x="198120" y="1417320"/>
            <a:ext cx="1131099" cy="338554"/>
          </a:xfrm>
          <a:prstGeom prst="rect">
            <a:avLst/>
          </a:prstGeom>
          <a:noFill/>
        </p:spPr>
        <p:txBody>
          <a:bodyPr wrap="square" rtlCol="0">
            <a:spAutoFit/>
          </a:bodyPr>
          <a:lstStyle/>
          <a:p>
            <a:r>
              <a:rPr lang="en-US" sz="1600" b="1" dirty="0" smtClean="0">
                <a:solidFill>
                  <a:schemeClr val="bg1">
                    <a:lumMod val="60000"/>
                    <a:lumOff val="40000"/>
                  </a:schemeClr>
                </a:solidFill>
              </a:rPr>
              <a:t>Test set </a:t>
            </a:r>
            <a:r>
              <a:rPr lang="en-US" sz="1600" b="1" dirty="0">
                <a:solidFill>
                  <a:schemeClr val="bg1">
                    <a:lumMod val="60000"/>
                    <a:lumOff val="40000"/>
                  </a:schemeClr>
                </a:solidFill>
              </a:rPr>
              <a:t>:</a:t>
            </a:r>
            <a:endParaRPr lang="en-US" sz="16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b="1" dirty="0" smtClean="0">
                <a:solidFill>
                  <a:schemeClr val="bg1">
                    <a:lumMod val="60000"/>
                    <a:lumOff val="40000"/>
                  </a:schemeClr>
                </a:solidFill>
              </a:rPr>
              <a:t>Train set :</a:t>
            </a:r>
            <a:endParaRPr sz="1800" b="1" dirty="0">
              <a:solidFill>
                <a:schemeClr val="bg1">
                  <a:lumMod val="60000"/>
                  <a:lumOff val="40000"/>
                </a:schemeClr>
              </a:solidFill>
            </a:endParaRPr>
          </a:p>
        </p:txBody>
      </p:sp>
      <p:sp>
        <p:nvSpPr>
          <p:cNvPr id="239" name="Google Shape;239;p27"/>
          <p:cNvSpPr txBox="1"/>
          <p:nvPr/>
        </p:nvSpPr>
        <p:spPr>
          <a:xfrm>
            <a:off x="1400810" y="1017903"/>
            <a:ext cx="6009640" cy="28930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Classification report for Logistic Regression (Train set)=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precision    recall  f1-score   support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0       0.93      0.88      0.90       421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1       0.75      0.79      0.77       386</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2       0.73      0.79      0.76       379</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3       0.92      0.86      0.89       414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US"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Accuracy     :                                  </a:t>
            </a:r>
            <a:r>
              <a:rPr lang="en-US" sz="1400" b="0" i="0" u="none" strike="noStrike" cap="none" dirty="0">
                <a:solidFill>
                  <a:srgbClr val="000000"/>
                </a:solidFill>
                <a:latin typeface="Arial"/>
                <a:ea typeface="Arial"/>
                <a:cs typeface="Arial"/>
                <a:sym typeface="Arial"/>
              </a:rPr>
              <a:t>0.83      1600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Macro </a:t>
            </a:r>
            <a:r>
              <a:rPr lang="en-US" sz="1400" b="0" i="0" u="none" strike="noStrike" cap="none" dirty="0" err="1" smtClean="0">
                <a:solidFill>
                  <a:srgbClr val="000000"/>
                </a:solidFill>
                <a:latin typeface="Arial"/>
                <a:ea typeface="Arial"/>
                <a:cs typeface="Arial"/>
                <a:sym typeface="Arial"/>
              </a:rPr>
              <a:t>avg</a:t>
            </a:r>
            <a:r>
              <a:rPr lang="en-US" sz="1400" b="0" i="0" u="none" strike="noStrike" cap="none" dirty="0" smtClean="0">
                <a:solidFill>
                  <a:srgbClr val="000000"/>
                </a:solidFill>
                <a:latin typeface="Arial"/>
                <a:ea typeface="Arial"/>
                <a:cs typeface="Arial"/>
                <a:sym typeface="Arial"/>
              </a:rPr>
              <a:t>    :       </a:t>
            </a:r>
            <a:r>
              <a:rPr lang="en-US" sz="1400" b="0" i="0" u="none" strike="noStrike" cap="none" dirty="0">
                <a:solidFill>
                  <a:srgbClr val="000000"/>
                </a:solidFill>
                <a:latin typeface="Arial"/>
                <a:ea typeface="Arial"/>
                <a:cs typeface="Arial"/>
                <a:sym typeface="Arial"/>
              </a:rPr>
              <a:t>0.83      </a:t>
            </a:r>
            <a:r>
              <a:rPr lang="en-US" sz="1400" b="0" i="0" u="none" strike="noStrike" cap="none" dirty="0" smtClean="0">
                <a:solidFill>
                  <a:srgbClr val="000000"/>
                </a:solidFill>
                <a:latin typeface="Arial"/>
                <a:ea typeface="Arial"/>
                <a:cs typeface="Arial"/>
                <a:sym typeface="Arial"/>
              </a:rPr>
              <a:t>0.83      </a:t>
            </a:r>
            <a:r>
              <a:rPr lang="en-US" sz="1400" b="0" i="0" u="none" strike="noStrike" cap="none" dirty="0">
                <a:solidFill>
                  <a:srgbClr val="000000"/>
                </a:solidFill>
                <a:latin typeface="Arial"/>
                <a:ea typeface="Arial"/>
                <a:cs typeface="Arial"/>
                <a:sym typeface="Arial"/>
              </a:rPr>
              <a:t>0.83      1600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Weighted </a:t>
            </a:r>
            <a:r>
              <a:rPr lang="en-US" sz="1400" b="0" i="0" u="none" strike="noStrike" cap="none" dirty="0" err="1" smtClean="0">
                <a:solidFill>
                  <a:srgbClr val="000000"/>
                </a:solidFill>
                <a:latin typeface="Arial"/>
                <a:ea typeface="Arial"/>
                <a:cs typeface="Arial"/>
                <a:sym typeface="Arial"/>
              </a:rPr>
              <a:t>avg</a:t>
            </a:r>
            <a:r>
              <a:rPr lang="en-US" sz="1400" b="0" i="0" u="none" strike="noStrike" cap="none" dirty="0" smtClean="0">
                <a:solidFill>
                  <a:srgbClr val="000000"/>
                </a:solidFill>
                <a:latin typeface="Arial"/>
                <a:ea typeface="Arial"/>
                <a:cs typeface="Arial"/>
                <a:sym typeface="Arial"/>
              </a:rPr>
              <a:t>  :       </a:t>
            </a:r>
            <a:r>
              <a:rPr lang="en-US" sz="1400" b="0" i="0" u="none" strike="noStrike" cap="none" dirty="0">
                <a:solidFill>
                  <a:srgbClr val="000000"/>
                </a:solidFill>
                <a:latin typeface="Arial"/>
                <a:ea typeface="Arial"/>
                <a:cs typeface="Arial"/>
                <a:sym typeface="Arial"/>
              </a:rPr>
              <a:t>0.84      0.83      0.83      1600</a:t>
            </a:r>
            <a:endParaRPr sz="1400" b="0" i="0" u="none" strike="noStrike" cap="none" dirty="0">
              <a:solidFill>
                <a:srgbClr val="000000"/>
              </a:solidFill>
              <a:latin typeface="Arial"/>
              <a:ea typeface="Arial"/>
              <a:cs typeface="Arial"/>
              <a:sym typeface="Arial"/>
            </a:endParaRPr>
          </a:p>
        </p:txBody>
      </p:sp>
      <p:sp>
        <p:nvSpPr>
          <p:cNvPr id="240" name="Google Shape;240;p27"/>
          <p:cNvSpPr txBox="1"/>
          <p:nvPr/>
        </p:nvSpPr>
        <p:spPr>
          <a:xfrm>
            <a:off x="1416685" y="4142740"/>
            <a:ext cx="5545455"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Cross-validation scores: [0.81   0.825  0.8375 0.81   0.8125]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Average cross-validation score: 0.8190000000000002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title"/>
          </p:nvPr>
        </p:nvSpPr>
        <p:spPr>
          <a:xfrm>
            <a:off x="212550" y="1475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b="1" dirty="0" err="1" smtClean="0">
                <a:latin typeface="Montserrat"/>
                <a:ea typeface="Montserrat"/>
                <a:cs typeface="Montserrat"/>
                <a:sym typeface="Montserrat"/>
              </a:rPr>
              <a:t>Xgboost</a:t>
            </a:r>
            <a:r>
              <a:rPr lang="en-US" sz="3600" b="1" dirty="0" smtClean="0">
                <a:latin typeface="Montserrat"/>
                <a:ea typeface="Montserrat"/>
                <a:cs typeface="Montserrat"/>
                <a:sym typeface="Montserrat"/>
              </a:rPr>
              <a:t> : </a:t>
            </a:r>
            <a:endParaRPr sz="3600" b="1" dirty="0">
              <a:latin typeface="Montserrat"/>
              <a:ea typeface="Montserrat"/>
              <a:cs typeface="Montserrat"/>
              <a:sym typeface="Montserrat"/>
            </a:endParaRPr>
          </a:p>
        </p:txBody>
      </p:sp>
      <p:sp>
        <p:nvSpPr>
          <p:cNvPr id="246" name="Google Shape;246;p28"/>
          <p:cNvSpPr txBox="1">
            <a:spLocks noGrp="1"/>
          </p:cNvSpPr>
          <p:nvPr>
            <p:ph type="body" idx="1"/>
          </p:nvPr>
        </p:nvSpPr>
        <p:spPr>
          <a:xfrm>
            <a:off x="228601" y="1009650"/>
            <a:ext cx="2194560" cy="867410"/>
          </a:xfrm>
          <a:prstGeom prst="rect">
            <a:avLst/>
          </a:prstGeom>
          <a:noFill/>
          <a:ln>
            <a:noFill/>
          </a:ln>
        </p:spPr>
        <p:txBody>
          <a:bodyPr spcFirstLastPara="1" wrap="square" lIns="91425" tIns="91425" rIns="91425" bIns="91425" anchor="t" anchorCtr="0">
            <a:noAutofit/>
          </a:bodyPr>
          <a:lstStyle/>
          <a:p>
            <a:pPr marL="0" lvl="0" indent="0">
              <a:buNone/>
            </a:pPr>
            <a:r>
              <a:rPr lang="en-US" b="1" dirty="0" smtClean="0">
                <a:solidFill>
                  <a:schemeClr val="bg1">
                    <a:lumMod val="60000"/>
                    <a:lumOff val="40000"/>
                  </a:schemeClr>
                </a:solidFill>
              </a:rPr>
              <a:t>Test </a:t>
            </a:r>
            <a:r>
              <a:rPr lang="en-US" b="1" dirty="0">
                <a:solidFill>
                  <a:schemeClr val="bg1">
                    <a:lumMod val="60000"/>
                    <a:lumOff val="40000"/>
                  </a:schemeClr>
                </a:solidFill>
              </a:rPr>
              <a:t>set :</a:t>
            </a:r>
            <a:endParaRPr dirty="0"/>
          </a:p>
        </p:txBody>
      </p:sp>
      <p:sp>
        <p:nvSpPr>
          <p:cNvPr id="247" name="Google Shape;247;p28"/>
          <p:cNvSpPr txBox="1"/>
          <p:nvPr/>
        </p:nvSpPr>
        <p:spPr>
          <a:xfrm>
            <a:off x="845820" y="1778000"/>
            <a:ext cx="7174865" cy="24612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Classification Report for </a:t>
            </a:r>
            <a:r>
              <a:rPr lang="en-US" sz="1400" b="0" i="0" u="none" strike="noStrike" cap="none" dirty="0" err="1">
                <a:solidFill>
                  <a:srgbClr val="000000"/>
                </a:solidFill>
                <a:latin typeface="Arial"/>
                <a:ea typeface="Arial"/>
                <a:cs typeface="Arial"/>
                <a:sym typeface="Arial"/>
              </a:rPr>
              <a:t>XGBoost</a:t>
            </a:r>
            <a:r>
              <a:rPr lang="en-US" sz="1400" b="0" i="0" u="none" strike="noStrike" cap="none" dirty="0">
                <a:solidFill>
                  <a:srgbClr val="000000"/>
                </a:solidFill>
                <a:latin typeface="Arial"/>
                <a:ea typeface="Arial"/>
                <a:cs typeface="Arial"/>
                <a:sym typeface="Arial"/>
              </a:rPr>
              <a:t>(Test set)=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precision    recall  f1-score   support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0       0.91      0.91      0.91       105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1       0.77      0.77      0.77        91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2       0.66      0.76      0.71        92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3       0.90      0.78      0.83       112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Accuracy     :                                </a:t>
            </a:r>
            <a:r>
              <a:rPr lang="en-US" sz="1400" b="0" i="0" u="none" strike="noStrike" cap="none" dirty="0">
                <a:solidFill>
                  <a:srgbClr val="000000"/>
                </a:solidFill>
                <a:latin typeface="Arial"/>
                <a:ea typeface="Arial"/>
                <a:cs typeface="Arial"/>
                <a:sym typeface="Arial"/>
              </a:rPr>
              <a:t>0.81       400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Macro </a:t>
            </a:r>
            <a:r>
              <a:rPr lang="en-US" sz="1400" b="0" i="0" u="none" strike="noStrike" cap="none" dirty="0" err="1">
                <a:solidFill>
                  <a:srgbClr val="000000"/>
                </a:solidFill>
                <a:latin typeface="Arial"/>
                <a:ea typeface="Arial"/>
                <a:cs typeface="Arial"/>
                <a:sym typeface="Arial"/>
              </a:rPr>
              <a:t>avg</a:t>
            </a: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 :      </a:t>
            </a:r>
            <a:r>
              <a:rPr lang="en-US" sz="1400" b="0" i="0" u="none" strike="noStrike" cap="none" dirty="0">
                <a:solidFill>
                  <a:srgbClr val="000000"/>
                </a:solidFill>
                <a:latin typeface="Arial"/>
                <a:ea typeface="Arial"/>
                <a:cs typeface="Arial"/>
                <a:sym typeface="Arial"/>
              </a:rPr>
              <a:t>0.81      0.81      0.80       400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dirty="0"/>
              <a:t>W</a:t>
            </a:r>
            <a:r>
              <a:rPr lang="en-US" sz="1400" b="0" i="0" u="none" strike="noStrike" cap="none" dirty="0" smtClean="0">
                <a:solidFill>
                  <a:srgbClr val="000000"/>
                </a:solidFill>
                <a:latin typeface="Arial"/>
                <a:ea typeface="Arial"/>
                <a:cs typeface="Arial"/>
                <a:sym typeface="Arial"/>
              </a:rPr>
              <a:t>eighted </a:t>
            </a:r>
            <a:r>
              <a:rPr lang="en-US" sz="1400" b="0" i="0" u="none" strike="noStrike" cap="none" dirty="0" err="1">
                <a:solidFill>
                  <a:srgbClr val="000000"/>
                </a:solidFill>
                <a:latin typeface="Arial"/>
                <a:ea typeface="Arial"/>
                <a:cs typeface="Arial"/>
                <a:sym typeface="Arial"/>
              </a:rPr>
              <a:t>avg</a:t>
            </a: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 :      </a:t>
            </a:r>
            <a:r>
              <a:rPr lang="en-US" sz="1400" b="0" i="0" u="none" strike="noStrike" cap="none" dirty="0">
                <a:solidFill>
                  <a:srgbClr val="000000"/>
                </a:solidFill>
                <a:latin typeface="Arial"/>
                <a:ea typeface="Arial"/>
                <a:cs typeface="Arial"/>
                <a:sym typeface="Arial"/>
              </a:rPr>
              <a:t>0.82      0.81      0.81       400</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dirty="0" smtClean="0">
                <a:solidFill>
                  <a:schemeClr val="bg1">
                    <a:lumMod val="60000"/>
                    <a:lumOff val="40000"/>
                  </a:schemeClr>
                </a:solidFill>
              </a:rPr>
              <a:t>Train set</a:t>
            </a:r>
            <a:endParaRPr sz="1800" dirty="0">
              <a:solidFill>
                <a:schemeClr val="bg1">
                  <a:lumMod val="60000"/>
                  <a:lumOff val="40000"/>
                </a:schemeClr>
              </a:solidFill>
            </a:endParaRPr>
          </a:p>
        </p:txBody>
      </p:sp>
      <p:sp>
        <p:nvSpPr>
          <p:cNvPr id="254" name="Google Shape;254;p29"/>
          <p:cNvSpPr txBox="1"/>
          <p:nvPr/>
        </p:nvSpPr>
        <p:spPr>
          <a:xfrm>
            <a:off x="746125" y="1431290"/>
            <a:ext cx="7740650" cy="24612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Classification Report for </a:t>
            </a:r>
            <a:r>
              <a:rPr lang="en-US" sz="1400" b="0" i="0" u="none" strike="noStrike" cap="none" dirty="0" err="1">
                <a:solidFill>
                  <a:srgbClr val="000000"/>
                </a:solidFill>
                <a:latin typeface="Arial"/>
                <a:ea typeface="Arial"/>
                <a:cs typeface="Arial"/>
                <a:sym typeface="Arial"/>
              </a:rPr>
              <a:t>XGBoost</a:t>
            </a:r>
            <a:r>
              <a:rPr lang="en-US" sz="1400" b="0" i="0" u="none" strike="noStrike" cap="none" dirty="0">
                <a:solidFill>
                  <a:srgbClr val="000000"/>
                </a:solidFill>
                <a:latin typeface="Arial"/>
                <a:ea typeface="Arial"/>
                <a:cs typeface="Arial"/>
                <a:sym typeface="Arial"/>
              </a:rPr>
              <a:t>(Train set)=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precision    recall  f1-score   support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0       0.99      1.00      0.99       395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1       0.99      0.98      0.99       409</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2       0.99      0.99      0.99       408</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3       1.00      1.00      1.00       388</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Accuracy      :                               </a:t>
            </a:r>
            <a:r>
              <a:rPr lang="en-US" sz="1400" b="0" i="0" u="none" strike="noStrike" cap="none" dirty="0">
                <a:solidFill>
                  <a:srgbClr val="000000"/>
                </a:solidFill>
                <a:latin typeface="Arial"/>
                <a:ea typeface="Arial"/>
                <a:cs typeface="Arial"/>
                <a:sym typeface="Arial"/>
              </a:rPr>
              <a:t>0.99      1600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Macro </a:t>
            </a:r>
            <a:r>
              <a:rPr lang="en-US" sz="1400" b="0" i="0" u="none" strike="noStrike" cap="none" dirty="0" err="1">
                <a:solidFill>
                  <a:srgbClr val="000000"/>
                </a:solidFill>
                <a:latin typeface="Arial"/>
                <a:ea typeface="Arial"/>
                <a:cs typeface="Arial"/>
                <a:sym typeface="Arial"/>
              </a:rPr>
              <a:t>avg</a:t>
            </a: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 :     0.99      </a:t>
            </a:r>
            <a:r>
              <a:rPr lang="en-US" sz="1400" b="0" i="0" u="none" strike="noStrike" cap="none" dirty="0">
                <a:solidFill>
                  <a:srgbClr val="000000"/>
                </a:solidFill>
                <a:latin typeface="Arial"/>
                <a:ea typeface="Arial"/>
                <a:cs typeface="Arial"/>
                <a:sym typeface="Arial"/>
              </a:rPr>
              <a:t>0.99      0.99      1600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dirty="0"/>
              <a:t>W</a:t>
            </a:r>
            <a:r>
              <a:rPr lang="en-US" sz="1400" b="0" i="0" u="none" strike="noStrike" cap="none" dirty="0" smtClean="0">
                <a:solidFill>
                  <a:srgbClr val="000000"/>
                </a:solidFill>
                <a:latin typeface="Arial"/>
                <a:ea typeface="Arial"/>
                <a:cs typeface="Arial"/>
                <a:sym typeface="Arial"/>
              </a:rPr>
              <a:t>eighted </a:t>
            </a:r>
            <a:r>
              <a:rPr lang="en-US" sz="1400" b="0" i="0" u="none" strike="noStrike" cap="none" dirty="0" err="1">
                <a:solidFill>
                  <a:srgbClr val="000000"/>
                </a:solidFill>
                <a:latin typeface="Arial"/>
                <a:ea typeface="Arial"/>
                <a:cs typeface="Arial"/>
                <a:sym typeface="Arial"/>
              </a:rPr>
              <a:t>avg</a:t>
            </a: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0.99      0.99      0.99      1600</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208800" y="0"/>
            <a:ext cx="8726400" cy="166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b="1">
              <a:latin typeface="Montserrat"/>
              <a:ea typeface="Montserrat"/>
              <a:cs typeface="Montserrat"/>
              <a:sym typeface="Montserrat"/>
            </a:endParaRPr>
          </a:p>
          <a:p>
            <a:pPr marL="0" lvl="0" indent="0" algn="l" rtl="0">
              <a:lnSpc>
                <a:spcPct val="100000"/>
              </a:lnSpc>
              <a:spcBef>
                <a:spcPts val="0"/>
              </a:spcBef>
              <a:spcAft>
                <a:spcPts val="0"/>
              </a:spcAft>
              <a:buSzPts val="2800"/>
              <a:buNone/>
            </a:pPr>
            <a:r>
              <a:rPr lang="en-US" b="1">
                <a:latin typeface="Montserrat"/>
                <a:ea typeface="Montserrat"/>
                <a:cs typeface="Montserrat"/>
                <a:sym typeface="Montserrat"/>
              </a:rPr>
              <a:t>The Dilemma</a:t>
            </a:r>
            <a:endParaRPr b="1">
              <a:latin typeface="Montserrat"/>
              <a:ea typeface="Montserrat"/>
              <a:cs typeface="Montserrat"/>
              <a:sym typeface="Montserrat"/>
            </a:endParaRPr>
          </a:p>
        </p:txBody>
      </p:sp>
      <p:sp>
        <p:nvSpPr>
          <p:cNvPr id="68" name="Google Shape;68;p3"/>
          <p:cNvSpPr txBox="1">
            <a:spLocks noGrp="1"/>
          </p:cNvSpPr>
          <p:nvPr>
            <p:ph type="body" idx="1"/>
          </p:nvPr>
        </p:nvSpPr>
        <p:spPr>
          <a:xfrm>
            <a:off x="244475" y="1116330"/>
            <a:ext cx="8520430" cy="388747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600" dirty="0" smtClean="0">
                <a:solidFill>
                  <a:schemeClr val="lt1"/>
                </a:solidFill>
                <a:latin typeface="Montserrat Medium"/>
                <a:ea typeface="Montserrat Medium"/>
                <a:cs typeface="Montserrat Medium"/>
                <a:sym typeface="Montserrat Medium"/>
              </a:rPr>
              <a:t>I use </a:t>
            </a:r>
            <a:r>
              <a:rPr lang="en-US" sz="1600" dirty="0">
                <a:solidFill>
                  <a:schemeClr val="lt1"/>
                </a:solidFill>
                <a:latin typeface="Montserrat Medium"/>
                <a:ea typeface="Montserrat Medium"/>
                <a:cs typeface="Montserrat Medium"/>
                <a:sym typeface="Montserrat Medium"/>
              </a:rPr>
              <a:t>historical data to identify which phone features and specifications contribute to a higher or lower price range. By analyzing the data, I will create a predictive model that can identify which mobile phone models are relatively expensive or inexpensive.</a:t>
            </a: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r>
              <a:rPr lang="en-US" sz="1600" dirty="0">
                <a:solidFill>
                  <a:schemeClr val="lt1"/>
                </a:solidFill>
                <a:latin typeface="Montserrat Medium"/>
                <a:ea typeface="Montserrat Medium"/>
                <a:cs typeface="Montserrat Medium"/>
                <a:sym typeface="Montserrat Medium"/>
              </a:rPr>
              <a:t>To achieve this, I will break down the project into four parts. The first part is data collection, where I will gather relevant data on various mobile phone models and their corresponding prices. This data will include factors such as the phone's brand, processor, camera quality, storage capacity, and screen size.</a:t>
            </a: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r>
              <a:rPr lang="en-US" sz="1600" dirty="0">
                <a:solidFill>
                  <a:schemeClr val="lt1"/>
                </a:solidFill>
                <a:latin typeface="Montserrat Medium"/>
                <a:ea typeface="Montserrat Medium"/>
                <a:cs typeface="Montserrat Medium"/>
                <a:sym typeface="Montserrat Medium"/>
              </a:rPr>
              <a:t>The second part of the project is data cleaning, where I will remove any inconsistencies or errors in the data to ensure the model's accuracy. I will also transform the data into a format that is easy for the model to use.</a:t>
            </a: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dirty="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dirty="0">
              <a:solidFill>
                <a:schemeClr val="lt1"/>
              </a:solidFill>
              <a:latin typeface="Montserrat Medium"/>
              <a:ea typeface="Montserrat Medium"/>
              <a:cs typeface="Montserrat Medium"/>
              <a:sym typeface="Montserrat Medium"/>
            </a:endParaRPr>
          </a:p>
        </p:txBody>
      </p:sp>
      <p:pic>
        <p:nvPicPr>
          <p:cNvPr id="69" name="Google Shape;69;p3"/>
          <p:cNvPicPr preferRelativeResize="0"/>
          <p:nvPr/>
        </p:nvPicPr>
        <p:blipFill rotWithShape="1">
          <a:blip r:embed="rId3">
            <a:alphaModFix/>
          </a:blip>
          <a:srcRect l="131240" t="-85110" r="-131240" b="85110"/>
          <a:stretch/>
        </p:blipFill>
        <p:spPr>
          <a:xfrm>
            <a:off x="4643600" y="92496"/>
            <a:ext cx="3352800" cy="88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30"/>
          <p:cNvSpPr txBox="1">
            <a:spLocks noGrp="1"/>
          </p:cNvSpPr>
          <p:nvPr>
            <p:ph type="body" idx="1"/>
          </p:nvPr>
        </p:nvSpPr>
        <p:spPr>
          <a:xfrm>
            <a:off x="388620" y="817194"/>
            <a:ext cx="8450580" cy="258495"/>
          </a:xfrm>
          <a:prstGeom prst="rect">
            <a:avLst/>
          </a:prstGeom>
          <a:noFill/>
          <a:ln>
            <a:noFill/>
          </a:ln>
        </p:spPr>
        <p:txBody>
          <a:bodyPr spcFirstLastPara="1" wrap="square" lIns="91425" tIns="91425" rIns="91425" bIns="91425" anchor="t" anchorCtr="0">
            <a:noAutofit/>
          </a:bodyPr>
          <a:lstStyle/>
          <a:p>
            <a:pPr indent="-228600">
              <a:buNone/>
            </a:pPr>
            <a:r>
              <a:rPr lang="en-US" dirty="0">
                <a:solidFill>
                  <a:srgbClr val="000000"/>
                </a:solidFill>
              </a:rPr>
              <a:t>Cross-validation score: 0.8150000000000001</a:t>
            </a:r>
          </a:p>
          <a:p>
            <a:pPr marL="457200" lvl="0" indent="-228600" algn="l" rtl="0">
              <a:lnSpc>
                <a:spcPct val="115000"/>
              </a:lnSpc>
              <a:spcBef>
                <a:spcPts val="0"/>
              </a:spcBef>
              <a:spcAft>
                <a:spcPts val="0"/>
              </a:spcAft>
              <a:buSzPts val="1800"/>
              <a:buNone/>
            </a:pPr>
            <a:endParaRPr dirty="0"/>
          </a:p>
        </p:txBody>
      </p:sp>
      <p:sp>
        <p:nvSpPr>
          <p:cNvPr id="261" name="Google Shape;261;p30"/>
          <p:cNvSpPr txBox="1"/>
          <p:nvPr/>
        </p:nvSpPr>
        <p:spPr>
          <a:xfrm>
            <a:off x="893444" y="1639570"/>
            <a:ext cx="7038975" cy="24621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Classification </a:t>
            </a:r>
            <a:r>
              <a:rPr lang="en-US" sz="1400" b="0" i="0" u="none" strike="noStrike" cap="none" dirty="0">
                <a:solidFill>
                  <a:srgbClr val="000000"/>
                </a:solidFill>
                <a:latin typeface="Arial"/>
                <a:ea typeface="Arial"/>
                <a:cs typeface="Arial"/>
                <a:sym typeface="Arial"/>
              </a:rPr>
              <a:t>Report for </a:t>
            </a:r>
            <a:r>
              <a:rPr lang="en-US" sz="1400" b="0" i="0" u="none" strike="noStrike" cap="none" dirty="0" err="1">
                <a:solidFill>
                  <a:srgbClr val="000000"/>
                </a:solidFill>
                <a:latin typeface="Arial"/>
                <a:ea typeface="Arial"/>
                <a:cs typeface="Arial"/>
                <a:sym typeface="Arial"/>
              </a:rPr>
              <a:t>XGBoost</a:t>
            </a:r>
            <a:r>
              <a:rPr lang="en-US" sz="1400" b="0" i="0" u="none" strike="noStrike" cap="none" dirty="0">
                <a:solidFill>
                  <a:srgbClr val="000000"/>
                </a:solidFill>
                <a:latin typeface="Arial"/>
                <a:ea typeface="Arial"/>
                <a:cs typeface="Arial"/>
                <a:sym typeface="Arial"/>
              </a:rPr>
              <a:t>(Test set)=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precision    recall  f1-score   support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0       0.91      0.93      0.92       105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1       0.76      0.76      0.76        91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2       0.66      0.72      0.69        92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3       0.89      0.80      0.85       112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Accuracy     :                               </a:t>
            </a:r>
            <a:r>
              <a:rPr lang="en-US" sz="1400" b="0" i="0" u="none" strike="noStrike" cap="none" dirty="0">
                <a:solidFill>
                  <a:srgbClr val="000000"/>
                </a:solidFill>
                <a:latin typeface="Arial"/>
                <a:ea typeface="Arial"/>
                <a:cs typeface="Arial"/>
                <a:sym typeface="Arial"/>
              </a:rPr>
              <a:t>0.81       400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Macro </a:t>
            </a:r>
            <a:r>
              <a:rPr lang="en-US" sz="1400" b="0" i="0" u="none" strike="noStrike" cap="none" dirty="0" err="1" smtClean="0">
                <a:solidFill>
                  <a:srgbClr val="000000"/>
                </a:solidFill>
                <a:latin typeface="Arial"/>
                <a:ea typeface="Arial"/>
                <a:cs typeface="Arial"/>
                <a:sym typeface="Arial"/>
              </a:rPr>
              <a:t>avg</a:t>
            </a:r>
            <a:r>
              <a:rPr lang="en-US" sz="1400" b="0" i="0" u="none" strike="noStrike" cap="none" dirty="0" smtClean="0">
                <a:solidFill>
                  <a:srgbClr val="000000"/>
                </a:solidFill>
                <a:latin typeface="Arial"/>
                <a:ea typeface="Arial"/>
                <a:cs typeface="Arial"/>
                <a:sym typeface="Arial"/>
              </a:rPr>
              <a:t>    :     0.80      </a:t>
            </a:r>
            <a:r>
              <a:rPr lang="en-US" sz="1400" b="0" i="0" u="none" strike="noStrike" cap="none" dirty="0">
                <a:solidFill>
                  <a:srgbClr val="000000"/>
                </a:solidFill>
                <a:latin typeface="Arial"/>
                <a:ea typeface="Arial"/>
                <a:cs typeface="Arial"/>
                <a:sym typeface="Arial"/>
              </a:rPr>
              <a:t>0.80      0.80       400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dirty="0" smtClean="0"/>
              <a:t>We</a:t>
            </a:r>
            <a:r>
              <a:rPr lang="en-US" sz="1400" b="0" i="0" u="none" strike="noStrike" cap="none" dirty="0" smtClean="0">
                <a:solidFill>
                  <a:srgbClr val="000000"/>
                </a:solidFill>
                <a:latin typeface="Arial"/>
                <a:ea typeface="Arial"/>
                <a:cs typeface="Arial"/>
                <a:sym typeface="Arial"/>
              </a:rPr>
              <a:t>ighted </a:t>
            </a:r>
            <a:r>
              <a:rPr lang="en-US" sz="1400" b="0" i="0" u="none" strike="noStrike" cap="none" dirty="0" err="1">
                <a:solidFill>
                  <a:srgbClr val="000000"/>
                </a:solidFill>
                <a:latin typeface="Arial"/>
                <a:ea typeface="Arial"/>
                <a:cs typeface="Arial"/>
                <a:sym typeface="Arial"/>
              </a:rPr>
              <a:t>avg</a:t>
            </a: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0.81      0.81      0.81       40</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201050" y="21430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US" sz="3600" b="1" dirty="0">
                <a:latin typeface="Montserrat" charset="0"/>
              </a:rPr>
              <a:t>Random Forest </a:t>
            </a:r>
            <a:r>
              <a:rPr lang="en-US" sz="3600" b="1" dirty="0" smtClean="0">
                <a:latin typeface="Montserrat" charset="0"/>
              </a:rPr>
              <a:t>Classifier :</a:t>
            </a:r>
            <a:endParaRPr sz="3600" b="1" dirty="0">
              <a:latin typeface="Montserrat" charset="0"/>
            </a:endParaRPr>
          </a:p>
        </p:txBody>
      </p:sp>
      <p:sp>
        <p:nvSpPr>
          <p:cNvPr id="268" name="Google Shape;268;p31"/>
          <p:cNvSpPr txBox="1"/>
          <p:nvPr/>
        </p:nvSpPr>
        <p:spPr>
          <a:xfrm>
            <a:off x="693418" y="1908174"/>
            <a:ext cx="5609589" cy="22467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precision    recall  f1-score   support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0       0.92      0.94      0.93       105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1       0.78      0.75      0.76        91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2       0.63      0.72      0.67        92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3       0.87      0.78      0.82       112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Accuracy    :                                 </a:t>
            </a:r>
            <a:r>
              <a:rPr lang="en-US" sz="1400" b="0" i="0" u="none" strike="noStrike" cap="none" dirty="0">
                <a:solidFill>
                  <a:srgbClr val="000000"/>
                </a:solidFill>
                <a:latin typeface="Arial"/>
                <a:ea typeface="Arial"/>
                <a:cs typeface="Arial"/>
                <a:sym typeface="Arial"/>
              </a:rPr>
              <a:t>0.80       400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Macro </a:t>
            </a:r>
            <a:r>
              <a:rPr lang="en-US" sz="1400" b="0" i="0" u="none" strike="noStrike" cap="none" dirty="0" err="1">
                <a:solidFill>
                  <a:srgbClr val="000000"/>
                </a:solidFill>
                <a:latin typeface="Arial"/>
                <a:ea typeface="Arial"/>
                <a:cs typeface="Arial"/>
                <a:sym typeface="Arial"/>
              </a:rPr>
              <a:t>avg</a:t>
            </a: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 :       </a:t>
            </a:r>
            <a:r>
              <a:rPr lang="en-US" sz="1400" b="0" i="0" u="none" strike="noStrike" cap="none" dirty="0">
                <a:solidFill>
                  <a:srgbClr val="000000"/>
                </a:solidFill>
                <a:latin typeface="Arial"/>
                <a:ea typeface="Arial"/>
                <a:cs typeface="Arial"/>
                <a:sym typeface="Arial"/>
              </a:rPr>
              <a:t>0.80      0.80      0.80       400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dirty="0"/>
              <a:t>W</a:t>
            </a:r>
            <a:r>
              <a:rPr lang="en-US" sz="1400" b="0" i="0" u="none" strike="noStrike" cap="none" dirty="0" smtClean="0">
                <a:solidFill>
                  <a:srgbClr val="000000"/>
                </a:solidFill>
                <a:latin typeface="Arial"/>
                <a:ea typeface="Arial"/>
                <a:cs typeface="Arial"/>
                <a:sym typeface="Arial"/>
              </a:rPr>
              <a:t>eighted </a:t>
            </a:r>
            <a:r>
              <a:rPr lang="en-US" sz="1400" b="0" i="0" u="none" strike="noStrike" cap="none" dirty="0" err="1">
                <a:solidFill>
                  <a:srgbClr val="000000"/>
                </a:solidFill>
                <a:latin typeface="Arial"/>
                <a:ea typeface="Arial"/>
                <a:cs typeface="Arial"/>
                <a:sym typeface="Arial"/>
              </a:rPr>
              <a:t>avg</a:t>
            </a: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0.81      0.80      0.80       400</a:t>
            </a:r>
            <a:endParaRPr sz="1400" b="0" i="0" u="none" strike="noStrike" cap="none" dirty="0">
              <a:solidFill>
                <a:srgbClr val="000000"/>
              </a:solidFill>
              <a:latin typeface="Arial"/>
              <a:ea typeface="Arial"/>
              <a:cs typeface="Arial"/>
              <a:sym typeface="Arial"/>
            </a:endParaRPr>
          </a:p>
        </p:txBody>
      </p:sp>
      <p:sp>
        <p:nvSpPr>
          <p:cNvPr id="2" name="TextBox 1"/>
          <p:cNvSpPr txBox="1"/>
          <p:nvPr/>
        </p:nvSpPr>
        <p:spPr>
          <a:xfrm>
            <a:off x="365760" y="1127760"/>
            <a:ext cx="1308371" cy="400110"/>
          </a:xfrm>
          <a:prstGeom prst="rect">
            <a:avLst/>
          </a:prstGeom>
          <a:noFill/>
        </p:spPr>
        <p:txBody>
          <a:bodyPr wrap="none" rtlCol="0">
            <a:spAutoFit/>
          </a:bodyPr>
          <a:lstStyle/>
          <a:p>
            <a:r>
              <a:rPr lang="en-US" sz="2000" b="1" dirty="0" smtClean="0">
                <a:solidFill>
                  <a:schemeClr val="bg1">
                    <a:lumMod val="60000"/>
                    <a:lumOff val="40000"/>
                  </a:schemeClr>
                </a:solidFill>
              </a:rPr>
              <a:t>Test set :</a:t>
            </a:r>
            <a:endParaRPr lang="en-US" sz="2000" b="1" dirty="0">
              <a:solidFill>
                <a:schemeClr val="bg1">
                  <a:lumMod val="60000"/>
                  <a:lumOff val="4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a:spLocks noGrp="1"/>
          </p:cNvSpPr>
          <p:nvPr>
            <p:ph type="title"/>
          </p:nvPr>
        </p:nvSpPr>
        <p:spPr>
          <a:xfrm>
            <a:off x="319320" y="46026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b="1" dirty="0" smtClean="0">
                <a:solidFill>
                  <a:schemeClr val="bg1">
                    <a:lumMod val="60000"/>
                    <a:lumOff val="40000"/>
                  </a:schemeClr>
                </a:solidFill>
              </a:rPr>
              <a:t>Train set:</a:t>
            </a:r>
            <a:endParaRPr b="1" dirty="0">
              <a:solidFill>
                <a:schemeClr val="bg1">
                  <a:lumMod val="60000"/>
                  <a:lumOff val="40000"/>
                </a:schemeClr>
              </a:solidFill>
            </a:endParaRPr>
          </a:p>
        </p:txBody>
      </p:sp>
      <p:sp>
        <p:nvSpPr>
          <p:cNvPr id="275" name="Google Shape;275;p32"/>
          <p:cNvSpPr txBox="1"/>
          <p:nvPr/>
        </p:nvSpPr>
        <p:spPr>
          <a:xfrm>
            <a:off x="904240" y="1467485"/>
            <a:ext cx="6167755" cy="22453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r>
              <a:rPr lang="en-US" sz="1400" b="0" i="0" u="none" strike="noStrike" cap="none" dirty="0" smtClean="0">
                <a:solidFill>
                  <a:srgbClr val="000000"/>
                </a:solidFill>
                <a:latin typeface="Arial"/>
                <a:ea typeface="Arial"/>
                <a:cs typeface="Arial"/>
                <a:sym typeface="Arial"/>
              </a:rPr>
              <a:t>precision    recall  f1-score   support</a:t>
            </a: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           0       0.89      0.96      0.93       105</a:t>
            </a: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           1       0.80      0.73      0.76        91</a:t>
            </a: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           2       0.64      0.71      0.67        92</a:t>
            </a: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           3       0.86      0.79      0.83       112</a:t>
            </a: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    accuracy                           0.80       400</a:t>
            </a: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   macro </a:t>
            </a:r>
            <a:r>
              <a:rPr lang="en-US" sz="1400" b="0" i="0" u="none" strike="noStrike" cap="none" dirty="0" err="1" smtClean="0">
                <a:solidFill>
                  <a:srgbClr val="000000"/>
                </a:solidFill>
                <a:latin typeface="Arial"/>
                <a:ea typeface="Arial"/>
                <a:cs typeface="Arial"/>
                <a:sym typeface="Arial"/>
              </a:rPr>
              <a:t>avg</a:t>
            </a:r>
            <a:r>
              <a:rPr lang="en-US" sz="1400" b="0" i="0" u="none" strike="noStrike" cap="none" dirty="0" smtClean="0">
                <a:solidFill>
                  <a:srgbClr val="000000"/>
                </a:solidFill>
                <a:latin typeface="Arial"/>
                <a:ea typeface="Arial"/>
                <a:cs typeface="Arial"/>
                <a:sym typeface="Arial"/>
              </a:rPr>
              <a:t>       0.80      0.80      0.80       400</a:t>
            </a:r>
            <a:endParaRPr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weighted </a:t>
            </a:r>
            <a:r>
              <a:rPr lang="en-US" sz="1400" b="0" i="0" u="none" strike="noStrike" cap="none" dirty="0" err="1" smtClean="0">
                <a:solidFill>
                  <a:srgbClr val="000000"/>
                </a:solidFill>
                <a:latin typeface="Arial"/>
                <a:ea typeface="Arial"/>
                <a:cs typeface="Arial"/>
                <a:sym typeface="Arial"/>
              </a:rPr>
              <a:t>avg</a:t>
            </a:r>
            <a:r>
              <a:rPr lang="en-US" sz="1400" b="0" i="0" u="none" strike="noStrike" cap="none" dirty="0" smtClean="0">
                <a:solidFill>
                  <a:srgbClr val="000000"/>
                </a:solidFill>
                <a:latin typeface="Arial"/>
                <a:ea typeface="Arial"/>
                <a:cs typeface="Arial"/>
                <a:sym typeface="Arial"/>
              </a:rPr>
              <a:t>       0.81      0.80      0.80       400</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288840" y="536465"/>
            <a:ext cx="8520600" cy="572700"/>
          </a:xfrm>
          <a:prstGeom prst="rect">
            <a:avLst/>
          </a:prstGeom>
          <a:noFill/>
          <a:ln>
            <a:noFill/>
          </a:ln>
        </p:spPr>
        <p:txBody>
          <a:bodyPr spcFirstLastPara="1" wrap="square" lIns="91425" tIns="91425" rIns="91425" bIns="91425" anchor="t" anchorCtr="0">
            <a:noAutofit/>
          </a:bodyPr>
          <a:lstStyle/>
          <a:p>
            <a:pPr lvl="0"/>
            <a:r>
              <a:rPr lang="en-US" dirty="0"/>
              <a:t>Conclusion</a:t>
            </a:r>
            <a:endParaRPr dirty="0"/>
          </a:p>
        </p:txBody>
      </p:sp>
      <p:sp>
        <p:nvSpPr>
          <p:cNvPr id="2" name="TextBox 1"/>
          <p:cNvSpPr txBox="1"/>
          <p:nvPr/>
        </p:nvSpPr>
        <p:spPr>
          <a:xfrm>
            <a:off x="220980" y="1424939"/>
            <a:ext cx="8382000" cy="2462213"/>
          </a:xfrm>
          <a:prstGeom prst="rect">
            <a:avLst/>
          </a:prstGeom>
          <a:noFill/>
        </p:spPr>
        <p:txBody>
          <a:bodyPr wrap="square" rtlCol="0">
            <a:spAutoFit/>
          </a:bodyPr>
          <a:lstStyle/>
          <a:p>
            <a:pPr lvl="0"/>
            <a:r>
              <a:rPr lang="en-US" dirty="0"/>
              <a:t>Based on the exploratory data analysis (EDA), we observed that the mobile phones in the dataset are divided into four different price ranges, each having a similar number of elements. Additionally, we found that approximately half of the devices have Bluetooth, while the other half do not. Furthermore, we noted that as the price range increases, there is a gradual increase in battery power, and RAM shows continuous growth from low-cost to very high-cost phones. Moreover, the costly phones tend to be lighter than the lower-priced ones.</a:t>
            </a:r>
          </a:p>
          <a:p>
            <a:pPr lvl="0"/>
            <a:endParaRPr lang="en-US" dirty="0"/>
          </a:p>
          <a:p>
            <a:pPr lvl="0"/>
            <a:r>
              <a:rPr lang="en-US" dirty="0"/>
              <a:t>Our analysis indicates that RAM, battery power, and pixel quality are the most significant factors affecting the price range of mobile phones. From our experiments, we concluded that logistic regression and </a:t>
            </a:r>
            <a:r>
              <a:rPr lang="en-US" dirty="0" err="1"/>
              <a:t>XGBoost</a:t>
            </a:r>
            <a:r>
              <a:rPr lang="en-US" dirty="0"/>
              <a:t> algorithms with </a:t>
            </a:r>
            <a:r>
              <a:rPr lang="en-US" dirty="0" err="1"/>
              <a:t>hyperparameter</a:t>
            </a:r>
            <a:r>
              <a:rPr lang="en-US" dirty="0"/>
              <a:t> tuning yielded the best results in predicting the price range of mobile phones</a:t>
            </a:r>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4"/>
          <p:cNvSpPr txBox="1">
            <a:spLocks noGrp="1"/>
          </p:cNvSpPr>
          <p:nvPr>
            <p:ph type="body" idx="1"/>
          </p:nvPr>
        </p:nvSpPr>
        <p:spPr>
          <a:xfrm>
            <a:off x="274320" y="1113080"/>
            <a:ext cx="8539285" cy="982420"/>
          </a:xfrm>
          <a:prstGeom prst="rect">
            <a:avLst/>
          </a:prstGeom>
          <a:noFill/>
          <a:ln>
            <a:noFill/>
          </a:ln>
        </p:spPr>
        <p:txBody>
          <a:bodyPr spcFirstLastPara="1" wrap="square" lIns="91425" tIns="91425" rIns="91425" bIns="91425" anchor="t" anchorCtr="0">
            <a:noAutofit/>
          </a:bodyPr>
          <a:lstStyle/>
          <a:p>
            <a:pPr marL="0" indent="0">
              <a:buNone/>
            </a:pPr>
            <a:r>
              <a:rPr lang="en-US" sz="1400" dirty="0">
                <a:solidFill>
                  <a:schemeClr val="bg1">
                    <a:lumMod val="50000"/>
                  </a:schemeClr>
                </a:solidFill>
              </a:rPr>
              <a:t>In summary, the EDA revealed that the dataset consists of mobile phones grouped into four price ranges, with similar numbers of devices in each range, and a 50-50 distribution of Bluetooth. We also observed that RAM and battery power increase with the price range, and higher-priced phones tend to be lighter</a:t>
            </a:r>
          </a:p>
          <a:p>
            <a:pPr marL="0" lvl="0" indent="0" algn="l" rtl="0">
              <a:lnSpc>
                <a:spcPct val="115000"/>
              </a:lnSpc>
              <a:spcBef>
                <a:spcPts val="0"/>
              </a:spcBef>
              <a:spcAft>
                <a:spcPts val="0"/>
              </a:spcAft>
              <a:buSzPts val="18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760" y="349331"/>
            <a:ext cx="4069080" cy="4249356"/>
          </a:xfrm>
        </p:spPr>
      </p:pic>
    </p:spTree>
    <p:extLst>
      <p:ext uri="{BB962C8B-B14F-4D97-AF65-F5344CB8AC3E}">
        <p14:creationId xmlns:p14="http://schemas.microsoft.com/office/powerpoint/2010/main" val="383225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4"/>
          <p:cNvSpPr txBox="1">
            <a:spLocks noGrp="1"/>
          </p:cNvSpPr>
          <p:nvPr>
            <p:ph type="body" idx="1"/>
          </p:nvPr>
        </p:nvSpPr>
        <p:spPr>
          <a:xfrm>
            <a:off x="441240" y="276175"/>
            <a:ext cx="8520600" cy="3416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SzPts val="1800"/>
              <a:buNone/>
            </a:pPr>
            <a:r>
              <a:rPr lang="en-US" dirty="0">
                <a:solidFill>
                  <a:schemeClr val="lt1"/>
                </a:solidFill>
                <a:latin typeface="Montserrat Medium"/>
                <a:ea typeface="Montserrat Medium"/>
                <a:cs typeface="Montserrat Medium"/>
                <a:sym typeface="Montserrat Medium"/>
              </a:rPr>
              <a:t>The third part of the project is feature selection, where I will determine which factors have the most significant impact on a mobile phone's price range. By analyzing the data, I will identify which features are correlated with higher or lower prices and use them as inputs for the predictive model.</a:t>
            </a:r>
            <a:endParaRPr dirty="0">
              <a:solidFill>
                <a:schemeClr val="lt1"/>
              </a:solidFill>
              <a:latin typeface="Montserrat Medium"/>
              <a:ea typeface="Montserrat Medium"/>
              <a:cs typeface="Montserrat Medium"/>
              <a:sym typeface="Montserrat Medium"/>
            </a:endParaRPr>
          </a:p>
          <a:p>
            <a:pPr marL="0" indent="0">
              <a:buNone/>
            </a:pPr>
            <a:r>
              <a:rPr lang="en-US" dirty="0">
                <a:solidFill>
                  <a:schemeClr val="lt1"/>
                </a:solidFill>
                <a:latin typeface="Montserrat Medium"/>
                <a:ea typeface="Montserrat Medium"/>
                <a:cs typeface="Montserrat Medium"/>
                <a:sym typeface="Montserrat Medium"/>
              </a:rPr>
              <a:t>The fourth and final part of the project is model training, where I will use machine learning algorithms to develop a predictive model that can accurately predict mobile phone prices based on their features and specifications. This model will be trained on the historical data and tested on new data to ensure its accuracy and </a:t>
            </a:r>
            <a:r>
              <a:rPr lang="en-US" dirty="0" smtClean="0">
                <a:solidFill>
                  <a:schemeClr val="lt1"/>
                </a:solidFill>
                <a:latin typeface="Montserrat Medium"/>
                <a:ea typeface="Montserrat Medium"/>
                <a:cs typeface="Montserrat Medium"/>
                <a:sym typeface="Montserrat Medium"/>
              </a:rPr>
              <a:t>reliability</a:t>
            </a:r>
            <a:r>
              <a:rPr lang="en-US" dirty="0" smtClean="0">
                <a:solidFill>
                  <a:schemeClr val="lt1"/>
                </a:solidFill>
                <a:latin typeface="Montserrat Medium"/>
                <a:ea typeface="Montserrat Medium"/>
                <a:cs typeface="Montserrat Medium"/>
                <a:sym typeface="Montserrat Medium"/>
              </a:rPr>
              <a:t>. </a:t>
            </a:r>
          </a:p>
          <a:p>
            <a:pPr marL="0" indent="0">
              <a:buNone/>
            </a:pPr>
            <a:r>
              <a:rPr lang="en-US" dirty="0" smtClean="0">
                <a:solidFill>
                  <a:schemeClr val="lt1"/>
                </a:solidFill>
                <a:latin typeface="Montserrat Medium"/>
                <a:ea typeface="Montserrat Medium"/>
                <a:cs typeface="Montserrat Medium"/>
                <a:sym typeface="Montserrat Medium"/>
              </a:rPr>
              <a:t>With </a:t>
            </a:r>
            <a:r>
              <a:rPr lang="en-US" dirty="0">
                <a:solidFill>
                  <a:schemeClr val="lt1"/>
                </a:solidFill>
                <a:latin typeface="Montserrat Medium"/>
                <a:ea typeface="Montserrat Medium"/>
                <a:cs typeface="Montserrat Medium"/>
                <a:sym typeface="Montserrat Medium"/>
              </a:rPr>
              <a:t>this predictive model, potential buyers can use the phone's specifications to estimate the price range they should expect to pay. Additionally, mobile phone manufacturers and sellers can use this model to price their products competitively and increase their sales.</a:t>
            </a:r>
          </a:p>
          <a:p>
            <a:pPr marL="0" lvl="0" indent="0" rtl="0">
              <a:lnSpc>
                <a:spcPct val="115000"/>
              </a:lnSpc>
              <a:spcBef>
                <a:spcPts val="0"/>
              </a:spcBef>
              <a:spcAft>
                <a:spcPts val="0"/>
              </a:spcAft>
              <a:buSzPts val="1800"/>
              <a:buNone/>
            </a:pPr>
            <a:endParaRPr lang="en-US" dirty="0"/>
          </a:p>
          <a:p>
            <a:pPr marL="0" lvl="0" indent="0" algn="l" rtl="0">
              <a:lnSpc>
                <a:spcPct val="115000"/>
              </a:lnSpc>
              <a:spcBef>
                <a:spcPts val="0"/>
              </a:spcBef>
              <a:spcAft>
                <a:spcPts val="0"/>
              </a:spcAft>
              <a:buSzPts val="1800"/>
              <a:buNone/>
            </a:pPr>
            <a:endParaRPr dirty="0">
              <a:solidFill>
                <a:schemeClr val="lt1"/>
              </a:solidFill>
              <a:latin typeface="Montserrat Medium"/>
              <a:ea typeface="Montserrat Medium"/>
              <a:cs typeface="Montserrat Medium"/>
              <a:sym typeface="Montserrat Medium"/>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smtClean="0">
                <a:solidFill>
                  <a:schemeClr val="lt1"/>
                </a:solidFill>
                <a:latin typeface="Montserrat Medium"/>
                <a:ea typeface="Montserrat Medium"/>
                <a:cs typeface="Montserrat Medium"/>
                <a:sym typeface="Montserrat Medium"/>
              </a:rPr>
              <a:t>With </a:t>
            </a:r>
            <a:r>
              <a:rPr lang="en-US" dirty="0">
                <a:solidFill>
                  <a:schemeClr val="lt1"/>
                </a:solidFill>
                <a:latin typeface="Montserrat Medium"/>
                <a:ea typeface="Montserrat Medium"/>
                <a:cs typeface="Montserrat Medium"/>
                <a:sym typeface="Montserrat Medium"/>
              </a:rPr>
              <a:t>this predictive model, potential buyers can use the phone's specifications to estimate the price range they should expect to pay. Additionally, mobile phone manufacturers and sellers can use this model to price their products competitively and increase their sales.</a:t>
            </a:r>
            <a:endParaRPr dirty="0">
              <a:solidFill>
                <a:schemeClr val="lt1"/>
              </a:solidFill>
              <a:latin typeface="Montserrat Medium"/>
              <a:ea typeface="Montserrat Medium"/>
              <a:cs typeface="Montserrat Medium"/>
              <a:sym typeface="Montserrat Medium"/>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Montserrat"/>
                <a:ea typeface="Montserrat"/>
                <a:cs typeface="Montserrat"/>
                <a:sym typeface="Montserrat"/>
              </a:rPr>
              <a:t>Data Pipeline</a:t>
            </a:r>
            <a:endParaRPr b="1">
              <a:latin typeface="Montserrat"/>
              <a:ea typeface="Montserrat"/>
              <a:cs typeface="Montserrat"/>
              <a:sym typeface="Montserrat"/>
            </a:endParaRPr>
          </a:p>
        </p:txBody>
      </p:sp>
      <p:sp>
        <p:nvSpPr>
          <p:cNvPr id="87" name="Google Shape;87;p6"/>
          <p:cNvSpPr txBox="1">
            <a:spLocks noGrp="1"/>
          </p:cNvSpPr>
          <p:nvPr>
            <p:ph type="body" idx="1"/>
          </p:nvPr>
        </p:nvSpPr>
        <p:spPr>
          <a:xfrm>
            <a:off x="311700" y="1152475"/>
            <a:ext cx="8520600" cy="3669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Char char="●"/>
            </a:pPr>
            <a:r>
              <a:rPr lang="en-US" sz="1600" b="1" u="sng">
                <a:solidFill>
                  <a:schemeClr val="lt1"/>
                </a:solid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processing-1</a:t>
            </a:r>
            <a:r>
              <a:rPr lang="en-US" sz="1600">
                <a:solidFill>
                  <a:schemeClr val="lt1"/>
                </a:solidFill>
                <a:latin typeface="Montserrat Medium"/>
                <a:ea typeface="Montserrat Medium"/>
                <a:cs typeface="Montserrat Medium"/>
                <a:sym typeface="Montserrat Medium"/>
              </a:rPr>
              <a:t>: In this first part we’ve removed unnecessary features. </a:t>
            </a:r>
            <a:endParaRPr sz="1600">
              <a:solidFill>
                <a:schemeClr val="lt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SzPts val="1800"/>
              <a:buNone/>
            </a:pPr>
            <a:r>
              <a:rPr lang="en-US" sz="1600">
                <a:solidFill>
                  <a:schemeClr val="lt1"/>
                </a:solidFill>
                <a:latin typeface="Montserrat Medium"/>
                <a:ea typeface="Montserrat Medium"/>
                <a:cs typeface="Montserrat Medium"/>
                <a:sym typeface="Montserrat Medium"/>
              </a:rPr>
              <a:t>Since there were nearly many columns with all null values.</a:t>
            </a:r>
            <a:endParaRPr sz="1600">
              <a:solidFill>
                <a:schemeClr val="lt1"/>
              </a:solidFill>
              <a:latin typeface="Montserrat Medium"/>
              <a:ea typeface="Montserrat Medium"/>
              <a:cs typeface="Montserrat Medium"/>
              <a:sym typeface="Montserrat Medium"/>
            </a:endParaRPr>
          </a:p>
          <a:p>
            <a:pPr marL="457200" lvl="0" indent="-342900" algn="l" rtl="0">
              <a:lnSpc>
                <a:spcPct val="115000"/>
              </a:lnSpc>
              <a:spcBef>
                <a:spcPts val="0"/>
              </a:spcBef>
              <a:spcAft>
                <a:spcPts val="0"/>
              </a:spcAft>
              <a:buClr>
                <a:schemeClr val="lt1"/>
              </a:buClr>
              <a:buSzPts val="1800"/>
              <a:buChar char="●"/>
            </a:pPr>
            <a:r>
              <a:rPr lang="en-US" sz="1600" b="1" u="sng">
                <a:solidFill>
                  <a:schemeClr val="lt1"/>
                </a:solidFill>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processing-2</a:t>
            </a:r>
            <a:r>
              <a:rPr lang="en-US" sz="1600">
                <a:solidFill>
                  <a:schemeClr val="lt1"/>
                </a:solidFill>
                <a:latin typeface="Montserrat Medium"/>
                <a:ea typeface="Montserrat Medium"/>
                <a:cs typeface="Montserrat Medium"/>
                <a:sym typeface="Montserrat Medium"/>
              </a:rPr>
              <a:t>:  In this part, we manually go through each features selected from part 1, And encoded the categorical features ,changed the columns containing date time values .</a:t>
            </a:r>
            <a:endParaRPr sz="1600">
              <a:solidFill>
                <a:schemeClr val="lt1"/>
              </a:solidFill>
              <a:latin typeface="Montserrat Medium"/>
              <a:ea typeface="Montserrat Medium"/>
              <a:cs typeface="Montserrat Medium"/>
              <a:sym typeface="Montserrat Medium"/>
            </a:endParaRPr>
          </a:p>
          <a:p>
            <a:pPr marL="457200" lvl="0" indent="-342900" algn="l" rtl="0">
              <a:lnSpc>
                <a:spcPct val="115000"/>
              </a:lnSpc>
              <a:spcBef>
                <a:spcPts val="0"/>
              </a:spcBef>
              <a:spcAft>
                <a:spcPts val="0"/>
              </a:spcAft>
              <a:buClr>
                <a:schemeClr val="lt1"/>
              </a:buClr>
              <a:buSzPts val="1800"/>
              <a:buChar char="●"/>
            </a:pPr>
            <a:r>
              <a:rPr lang="en-US" sz="1600" b="1" u="sng">
                <a:solidFill>
                  <a:schemeClr val="lt1"/>
                </a:solidFill>
                <a:latin typeface="Montserrat Medium"/>
                <a:ea typeface="Montserrat Medium"/>
                <a:cs typeface="Montserrat Medium"/>
                <a:sym typeface="Montserrat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EDA</a:t>
            </a:r>
            <a:r>
              <a:rPr lang="en-US" sz="1600">
                <a:solidFill>
                  <a:schemeClr val="lt1"/>
                </a:solidFill>
                <a:latin typeface="Montserrat Medium"/>
                <a:ea typeface="Montserrat Medium"/>
                <a:cs typeface="Montserrat Medium"/>
                <a:sym typeface="Montserrat Medium"/>
              </a:rPr>
              <a:t>: In in this part, we do some exploratory data analysis (EDA) on the features selected in part-1 and 2 to see the trend.</a:t>
            </a:r>
            <a:endParaRPr sz="1600">
              <a:solidFill>
                <a:schemeClr val="lt1"/>
              </a:solidFill>
              <a:latin typeface="Montserrat Medium"/>
              <a:ea typeface="Montserrat Medium"/>
              <a:cs typeface="Montserrat Medium"/>
              <a:sym typeface="Montserrat Medium"/>
            </a:endParaRPr>
          </a:p>
          <a:p>
            <a:pPr marL="457200" lvl="0" indent="-342900" algn="l" rtl="0">
              <a:lnSpc>
                <a:spcPct val="115000"/>
              </a:lnSpc>
              <a:spcBef>
                <a:spcPts val="0"/>
              </a:spcBef>
              <a:spcAft>
                <a:spcPts val="0"/>
              </a:spcAft>
              <a:buClr>
                <a:schemeClr val="lt1"/>
              </a:buClr>
              <a:buSzPts val="1800"/>
              <a:buChar char="●"/>
            </a:pPr>
            <a:r>
              <a:rPr lang="en-US" sz="1600" b="1" u="sng">
                <a:solidFill>
                  <a:schemeClr val="lt1"/>
                </a:solidFill>
                <a:latin typeface="Montserrat Medium"/>
                <a:ea typeface="Montserrat Medium"/>
                <a:cs typeface="Montserrat Medium"/>
                <a:sym typeface="Montserrat Medium"/>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Create a model</a:t>
            </a:r>
            <a:r>
              <a:rPr lang="en-US" sz="1600">
                <a:solidFill>
                  <a:schemeClr val="lt1"/>
                </a:solidFill>
                <a:latin typeface="Montserrat Medium"/>
                <a:ea typeface="Montserrat Medium"/>
                <a:cs typeface="Montserrat Medium"/>
                <a:sym typeface="Montserrat Medium"/>
              </a:rPr>
              <a:t>: Finally, In this last but not the last part, we create models. Creating a model is also not an easy task. It’s also an iterative process. we show how to start with a with a simple model, then slowly add complexity for better performance.</a:t>
            </a:r>
            <a:endParaRPr sz="1600">
              <a:solidFill>
                <a:schemeClr val="lt1"/>
              </a:solidFill>
              <a:latin typeface="Montserrat Medium"/>
              <a:ea typeface="Montserrat Medium"/>
              <a:cs typeface="Montserrat Medium"/>
              <a:sym typeface="Montserrat Medium"/>
            </a:endParaRPr>
          </a:p>
          <a:p>
            <a:pPr marL="457200" lvl="0" indent="-228600" algn="l" rtl="0">
              <a:lnSpc>
                <a:spcPct val="115000"/>
              </a:lnSpc>
              <a:spcBef>
                <a:spcPts val="0"/>
              </a:spcBef>
              <a:spcAft>
                <a:spcPts val="0"/>
              </a:spcAft>
              <a:buClr>
                <a:schemeClr val="lt1"/>
              </a:buClr>
              <a:buSzPts val="1800"/>
              <a:buNone/>
            </a:pP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a:spLocks noGrp="1"/>
          </p:cNvSpPr>
          <p:nvPr>
            <p:ph type="title"/>
          </p:nvPr>
        </p:nvSpPr>
        <p:spPr>
          <a:xfrm>
            <a:off x="311700" y="246725"/>
            <a:ext cx="799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US"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3" name="Google Shape;93;p7"/>
          <p:cNvSpPr txBox="1">
            <a:spLocks noGrp="1"/>
          </p:cNvSpPr>
          <p:nvPr>
            <p:ph type="body" idx="1"/>
          </p:nvPr>
        </p:nvSpPr>
        <p:spPr>
          <a:xfrm>
            <a:off x="113400" y="1017725"/>
            <a:ext cx="8718900" cy="392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94" name="Google Shape;94;p7" descr="mobile price first"/>
          <p:cNvPicPr preferRelativeResize="0"/>
          <p:nvPr/>
        </p:nvPicPr>
        <p:blipFill rotWithShape="1">
          <a:blip r:embed="rId3">
            <a:alphaModFix/>
          </a:blip>
          <a:srcRect/>
          <a:stretch/>
        </p:blipFill>
        <p:spPr>
          <a:xfrm>
            <a:off x="114300" y="1017905"/>
            <a:ext cx="8717915" cy="39223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100" name="Google Shape;100;p8"/>
          <p:cNvSpPr txBox="1">
            <a:spLocks noGrp="1"/>
          </p:cNvSpPr>
          <p:nvPr>
            <p:ph type="body" idx="1"/>
          </p:nvPr>
        </p:nvSpPr>
        <p:spPr>
          <a:xfrm>
            <a:off x="311700" y="117597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Battery_power - Total energy a battery can store in one time measured in mAh.</a:t>
            </a: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Blue - Has bluetooth or not.</a:t>
            </a: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Clock_speed - speed at which microprocessor executes instructions.</a:t>
            </a: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Dual_sim - Has dual sim support or not.</a:t>
            </a: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r>
              <a:rPr lang="en-US">
                <a:solidFill>
                  <a:srgbClr val="134F5C"/>
                </a:solidFill>
              </a:rPr>
              <a:t>Fc - Front Camera mega pixels.</a:t>
            </a: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a:p>
            <a:pPr marL="0" lvl="0" indent="0" algn="l" rtl="0">
              <a:lnSpc>
                <a:spcPct val="115000"/>
              </a:lnSpc>
              <a:spcBef>
                <a:spcPts val="0"/>
              </a:spcBef>
              <a:spcAft>
                <a:spcPts val="0"/>
              </a:spcAft>
              <a:buSzPts val="1800"/>
              <a:buNone/>
            </a:pPr>
            <a:endParaRPr>
              <a:solidFill>
                <a:srgbClr val="134F5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latin typeface="Montserrat"/>
                <a:ea typeface="Montserrat"/>
                <a:cs typeface="Montserrat"/>
                <a:sym typeface="Montserrat"/>
              </a:rPr>
              <a:t>Data Summary</a:t>
            </a:r>
            <a:endParaRPr b="1" dirty="0">
              <a:latin typeface="Montserrat"/>
              <a:ea typeface="Montserrat"/>
              <a:cs typeface="Montserrat"/>
              <a:sym typeface="Montserrat"/>
            </a:endParaRPr>
          </a:p>
        </p:txBody>
      </p:sp>
      <p:sp>
        <p:nvSpPr>
          <p:cNvPr id="106" name="Google Shape;106;p9"/>
          <p:cNvSpPr txBox="1">
            <a:spLocks noGrp="1"/>
          </p:cNvSpPr>
          <p:nvPr>
            <p:ph type="body" idx="1"/>
          </p:nvPr>
        </p:nvSpPr>
        <p:spPr>
          <a:xfrm>
            <a:off x="419300" y="1228675"/>
            <a:ext cx="821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err="1">
                <a:solidFill>
                  <a:srgbClr val="134F5C"/>
                </a:solidFill>
              </a:rPr>
              <a:t>Four_g</a:t>
            </a:r>
            <a:r>
              <a:rPr lang="en-US" dirty="0">
                <a:solidFill>
                  <a:srgbClr val="134F5C"/>
                </a:solidFill>
              </a:rPr>
              <a:t> - Has 4G or not.</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r>
              <a:rPr lang="en-US" dirty="0" err="1">
                <a:solidFill>
                  <a:srgbClr val="134F5C"/>
                </a:solidFill>
              </a:rPr>
              <a:t>Int_memory</a:t>
            </a:r>
            <a:r>
              <a:rPr lang="en-US" dirty="0">
                <a:solidFill>
                  <a:srgbClr val="134F5C"/>
                </a:solidFill>
              </a:rPr>
              <a:t> - Internal Memory in Gigabytes.</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r>
              <a:rPr lang="en-US" dirty="0" err="1">
                <a:solidFill>
                  <a:srgbClr val="134F5C"/>
                </a:solidFill>
              </a:rPr>
              <a:t>M_dep</a:t>
            </a:r>
            <a:r>
              <a:rPr lang="en-US" dirty="0">
                <a:solidFill>
                  <a:srgbClr val="134F5C"/>
                </a:solidFill>
              </a:rPr>
              <a:t> - Mobile Depth in cm.</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r>
              <a:rPr lang="en-US" dirty="0" err="1">
                <a:solidFill>
                  <a:srgbClr val="134F5C"/>
                </a:solidFill>
              </a:rPr>
              <a:t>Mobile_wt</a:t>
            </a:r>
            <a:r>
              <a:rPr lang="en-US" dirty="0">
                <a:solidFill>
                  <a:srgbClr val="134F5C"/>
                </a:solidFill>
              </a:rPr>
              <a:t> - Weight of mobile phone.</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r>
              <a:rPr lang="en-US" dirty="0" err="1">
                <a:solidFill>
                  <a:srgbClr val="134F5C"/>
                </a:solidFill>
              </a:rPr>
              <a:t>N_cores</a:t>
            </a:r>
            <a:r>
              <a:rPr lang="en-US" dirty="0">
                <a:solidFill>
                  <a:srgbClr val="134F5C"/>
                </a:solidFill>
              </a:rPr>
              <a:t> - Number of cores of processor.</a:t>
            </a: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a:p>
            <a:pPr marL="0" lvl="0" indent="0" algn="l" rtl="0">
              <a:lnSpc>
                <a:spcPct val="115000"/>
              </a:lnSpc>
              <a:spcBef>
                <a:spcPts val="0"/>
              </a:spcBef>
              <a:spcAft>
                <a:spcPts val="0"/>
              </a:spcAft>
              <a:buSzPts val="1800"/>
              <a:buNone/>
            </a:pPr>
            <a:endParaRPr dirty="0">
              <a:solidFill>
                <a:srgbClr val="134F5C"/>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2065</Words>
  <Application>Microsoft Office PowerPoint</Application>
  <PresentationFormat>On-screen Show (16:9)</PresentationFormat>
  <Paragraphs>200</Paragraphs>
  <Slides>35</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Times New Roman</vt:lpstr>
      <vt:lpstr>Montserrat SemiBold</vt:lpstr>
      <vt:lpstr>Calibri</vt:lpstr>
      <vt:lpstr>Montserrat</vt:lpstr>
      <vt:lpstr>Montserrat Medium</vt:lpstr>
      <vt:lpstr>Simple Light</vt:lpstr>
      <vt:lpstr> Capstone Project – 3  Mobile Price Range Prediction  Presented By   Aniket Abhit Jadhav </vt:lpstr>
      <vt:lpstr>Let’s Catch The Defaulters</vt:lpstr>
      <vt:lpstr> The Dilemma</vt:lpstr>
      <vt:lpstr>PowerPoint Presentation</vt:lpstr>
      <vt:lpstr>PowerPoint Presentation</vt:lpstr>
      <vt:lpstr>Data Pipeline</vt:lpstr>
      <vt:lpstr>Data Summary</vt:lpstr>
      <vt:lpstr>Data Summary</vt:lpstr>
      <vt:lpstr>Data Summary</vt:lpstr>
      <vt:lpstr>Data Summary</vt:lpstr>
      <vt:lpstr>Data Summary</vt:lpstr>
      <vt:lpstr>EDA</vt:lpstr>
      <vt:lpstr>PowerPoint Presentation</vt:lpstr>
      <vt:lpstr>PowerPoint Presentation</vt:lpstr>
      <vt:lpstr>PowerPoint Presentation</vt:lpstr>
      <vt:lpstr>PowerPoint Presentation</vt:lpstr>
      <vt:lpstr>Futuristic Features</vt:lpstr>
      <vt:lpstr>EDA </vt:lpstr>
      <vt:lpstr>EDA   (continued)</vt:lpstr>
      <vt:lpstr>EDA (continued)</vt:lpstr>
      <vt:lpstr>EDA (continued)</vt:lpstr>
      <vt:lpstr>EDA (continued)</vt:lpstr>
      <vt:lpstr>PowerPoint Presentation</vt:lpstr>
      <vt:lpstr>PowerPoint Presentation</vt:lpstr>
      <vt:lpstr>Outliers Handling</vt:lpstr>
      <vt:lpstr>Model Implementation :  Logistic Regression </vt:lpstr>
      <vt:lpstr>Train set :</vt:lpstr>
      <vt:lpstr>Xgboost : </vt:lpstr>
      <vt:lpstr>Train set</vt:lpstr>
      <vt:lpstr>PowerPoint Presentation</vt:lpstr>
      <vt:lpstr>Random Forest Classifier :</vt:lpstr>
      <vt:lpstr>Train set:</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Individual : Mobile Price Range Prediction</dc:title>
  <dc:creator>Asus</dc:creator>
  <cp:lastModifiedBy>Asus</cp:lastModifiedBy>
  <cp:revision>7</cp:revision>
  <dcterms:created xsi:type="dcterms:W3CDTF">2023-03-05T13:32:53Z</dcterms:created>
  <dcterms:modified xsi:type="dcterms:W3CDTF">2023-07-29T17:06:30Z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21D9CFFE4BA04A2B8D3E172419717A26</vt:lpwstr>
  </property>
  <property fmtid="{D5CDD505-2E9C-101B-9397-08002B2CF9AE}" pid="3" name="KSOProductBuildVer">
    <vt:lpwstr>1033-11.2.0.11486</vt:lpwstr>
  </property>
</Properties>
</file>