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24" r:id="rId2"/>
    <p:sldId id="257" r:id="rId3"/>
    <p:sldId id="327" r:id="rId4"/>
    <p:sldId id="329" r:id="rId5"/>
    <p:sldId id="330" r:id="rId6"/>
    <p:sldId id="326" r:id="rId7"/>
    <p:sldId id="325" r:id="rId8"/>
    <p:sldId id="331" r:id="rId9"/>
    <p:sldId id="33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68C19-014A-42C9-A8DB-AFEF9FEE48A8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A5B09-CB8A-4819-BAE0-9D6B04409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319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2168D-6F67-49F0-83A4-FBAC25885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73A4E-BFF0-4083-A52C-814BB2021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253ED-5258-4B42-AA2A-5E57055C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AFD7-557B-4B52-8B7F-B32665069A1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88AA6-09CC-46CE-839D-545F44FDB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12D18-B6FB-492D-AE1E-70D04D05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8D7-D6AF-4D41-937E-F25B3B2EF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30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1645-9E95-4FE5-9357-B5B28DB40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DC5DD-AA84-4713-AFDF-44490CD98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CD0B0-A3EB-4248-91D5-D8571A17A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AFD7-557B-4B52-8B7F-B32665069A1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CECB5-DE60-4893-880B-F917814D4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B257A-BE49-46DF-A06C-1EDF6CA60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8D7-D6AF-4D41-937E-F25B3B2EF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93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0DEF01-F917-4B39-BF77-E597396AB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AA377-2301-432E-B511-64D952417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9632A-C6C4-4931-82F7-4FB3E583A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AFD7-557B-4B52-8B7F-B32665069A1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1A095-DE6F-4EEF-958C-E3228C80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2965F-C591-42DF-92D6-1F3FA38D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8D7-D6AF-4D41-937E-F25B3B2EF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229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370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989F-363A-42D6-B43B-F6FF8C1DC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9FEBC-9FFA-457B-9E45-A98BADF20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2A17D-7483-44D0-8903-372CA78E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AFD7-557B-4B52-8B7F-B32665069A1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53BAE-486D-47B4-8BE6-15CB2EA42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8F5D6-C1A9-4159-AEC6-B91C868A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8D7-D6AF-4D41-937E-F25B3B2EF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35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F5C38-E3D2-412E-A17F-774586C0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D8767-A21C-46D9-8005-5CADD577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61613-C3F4-4BED-AA26-2E3DCD7B4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AFD7-557B-4B52-8B7F-B32665069A1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D7299-9D3B-44AD-8F22-D858E8BD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6014C-1379-4BC6-8930-97AD8C47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8D7-D6AF-4D41-937E-F25B3B2EF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04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346DB-4C3D-410D-9942-BAD250295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0DC92-957A-4102-9351-76593ECFF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05B75-DC9B-436C-8901-755192A26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F8E9E-CE53-4A85-B6C0-E0A067055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AFD7-557B-4B52-8B7F-B32665069A1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7D855-3101-4D8C-AB8F-2A5BBE87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1C49A-CFC4-4B37-A180-BEA3E4F9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8D7-D6AF-4D41-937E-F25B3B2EF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08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5AA2-6196-46B0-868C-D6E39CD9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C5C8A-354E-4281-801E-2A0A1F455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D0DF0-FC0D-4C71-96D8-C2D956C04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74EE1-3F0C-447C-B2BF-B3C5D1F5E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677BED-BFB3-46E8-9FC4-F62548115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358AB-EF51-4F33-9BA4-29EB9598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AFD7-557B-4B52-8B7F-B32665069A1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E0394C-BBBC-4BB2-94FC-97C79A9B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1EBFE2-5776-449C-BEC9-8CA3B142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8D7-D6AF-4D41-937E-F25B3B2EF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39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71C3-C00D-4D29-A070-08737891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1D418-08F0-4304-ADAB-957B54F24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AFD7-557B-4B52-8B7F-B32665069A1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1C1BA-341E-4C3A-88BE-AD47A79D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73C31-5E8E-415B-BFCD-35A23944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8D7-D6AF-4D41-937E-F25B3B2EF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75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F29A3E-31F9-42D8-9F7E-F16C3F45C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AFD7-557B-4B52-8B7F-B32665069A1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0E0BE-740A-4F87-A737-EA808A5A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A8B71-7574-4308-B629-B63F4051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8D7-D6AF-4D41-937E-F25B3B2EF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29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5FED-A3E0-4BF8-9685-7E29489F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ADFDD-55C0-4089-8A8F-5B1D0AFE1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8308E-EC3A-4006-925C-63A564313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58666-B401-4EFE-8DDD-5C7C1A03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AFD7-557B-4B52-8B7F-B32665069A1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06EFA-EBA3-499F-A505-B8A7EEE18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260EE-BB5A-4A38-91D5-DF05CBF0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8D7-D6AF-4D41-937E-F25B3B2EF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19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C711B-CFF8-4797-A37A-201FAB55F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2652AB-653A-473D-81A9-30B6607D4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43CC3-E002-4A7C-BF07-91FAF524F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C44C5-6EEF-4A75-B501-E91889ABF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AFD7-557B-4B52-8B7F-B32665069A1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A7843-E37B-4753-8BDE-919F5981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1FAE4-E4AD-4FA9-A2D8-7F4C7F95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8D7-D6AF-4D41-937E-F25B3B2EF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97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1C6731-8EB3-4DB9-875E-6BA474CEF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2F7D5-E4E9-43F7-8C44-B56C48A71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DD678-417A-4E05-84B6-86A0115B4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3AFD7-557B-4B52-8B7F-B32665069A1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E4D3C-6A36-4261-97B0-6CD8FCC9F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1B915-B2C8-44C7-80FF-6C62D5B36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F18D7-D6AF-4D41-937E-F25B3B2EF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77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rman-saini07/Credit_Card_Financial_Dashboar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9635" y="2704328"/>
            <a:ext cx="4439477" cy="80932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>
                <a:solidFill>
                  <a:srgbClr val="FFC000"/>
                </a:solidFill>
              </a:rPr>
              <a:t>Credit Card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Aniket </a:t>
            </a:r>
            <a:r>
              <a:rPr lang="en-US" dirty="0" err="1"/>
              <a:t>Kumbhar</a:t>
            </a:r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C0BA095B-00D8-465C-BAED-0D2D53B03E3E}"/>
              </a:ext>
            </a:extLst>
          </p:cNvPr>
          <p:cNvSpPr txBox="1">
            <a:spLocks/>
          </p:cNvSpPr>
          <p:nvPr/>
        </p:nvSpPr>
        <p:spPr>
          <a:xfrm>
            <a:off x="4133533" y="3649783"/>
            <a:ext cx="4175579" cy="8093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Weekly Status Report</a:t>
            </a:r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>
            <a:extLst>
              <a:ext uri="{FF2B5EF4-FFF2-40B4-BE49-F238E27FC236}">
                <a16:creationId xmlns:a16="http://schemas.microsoft.com/office/drawing/2014/main" id="{44059F16-F194-4DDF-9772-E73A3D379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210" y="818466"/>
            <a:ext cx="4275138" cy="830997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7D6BB-D06D-41D4-A28E-25E1217ABF9C}"/>
              </a:ext>
            </a:extLst>
          </p:cNvPr>
          <p:cNvSpPr txBox="1"/>
          <p:nvPr/>
        </p:nvSpPr>
        <p:spPr>
          <a:xfrm>
            <a:off x="1272209" y="2305615"/>
            <a:ext cx="670559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3200" dirty="0">
                <a:latin typeface="+mj-lt"/>
              </a:rPr>
              <a:t>Project objective </a:t>
            </a:r>
          </a:p>
          <a:p>
            <a:pPr marL="457200" indent="-4572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3200" dirty="0">
                <a:latin typeface="+mj-lt"/>
              </a:rPr>
              <a:t>Data from SQL</a:t>
            </a:r>
          </a:p>
          <a:p>
            <a:pPr marL="457200" indent="-4572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3200" dirty="0">
                <a:latin typeface="+mj-lt"/>
              </a:rPr>
              <a:t>Data processing &amp; DAX</a:t>
            </a:r>
          </a:p>
          <a:p>
            <a:pPr marL="457200" indent="-4572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3200" dirty="0">
                <a:latin typeface="+mj-lt"/>
              </a:rPr>
              <a:t>Dashboard &amp; insights </a:t>
            </a:r>
          </a:p>
          <a:p>
            <a:pPr marL="457200" indent="-4572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3200" dirty="0">
                <a:latin typeface="+mj-lt"/>
              </a:rPr>
              <a:t>Export &amp; share project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779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>
            <a:extLst>
              <a:ext uri="{FF2B5EF4-FFF2-40B4-BE49-F238E27FC236}">
                <a16:creationId xmlns:a16="http://schemas.microsoft.com/office/drawing/2014/main" id="{44059F16-F194-4DDF-9772-E73A3D379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210" y="818466"/>
            <a:ext cx="4275138" cy="830997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Project Objective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7D6BB-D06D-41D4-A28E-25E1217ABF9C}"/>
              </a:ext>
            </a:extLst>
          </p:cNvPr>
          <p:cNvSpPr txBox="1"/>
          <p:nvPr/>
        </p:nvSpPr>
        <p:spPr>
          <a:xfrm>
            <a:off x="1272210" y="2305615"/>
            <a:ext cx="691763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2800" i="1" dirty="0">
                <a:latin typeface="+mj-lt"/>
              </a:rPr>
              <a:t>To develop a comprehensive credit card weekly dashboard that provides real-time insights into key performance metrics and trends, enabling stakeholders to monitor and analyze credit card operations effectively.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7D6E0B-AB2B-4EAB-935B-FDC4C16DC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730" y="3699483"/>
            <a:ext cx="869409" cy="852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9E4FA0-9967-47F9-BC82-BDBAF6489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472" y="2514600"/>
            <a:ext cx="914399" cy="9143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29735A-EDB1-44CF-A8BC-EF7974433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540" y="3239491"/>
            <a:ext cx="1310935" cy="9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8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>
            <a:extLst>
              <a:ext uri="{FF2B5EF4-FFF2-40B4-BE49-F238E27FC236}">
                <a16:creationId xmlns:a16="http://schemas.microsoft.com/office/drawing/2014/main" id="{44059F16-F194-4DDF-9772-E73A3D379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210" y="818466"/>
            <a:ext cx="7076660" cy="83099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Import data from SQL 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7D6BB-D06D-41D4-A28E-25E1217ABF9C}"/>
              </a:ext>
            </a:extLst>
          </p:cNvPr>
          <p:cNvSpPr txBox="1"/>
          <p:nvPr/>
        </p:nvSpPr>
        <p:spPr>
          <a:xfrm>
            <a:off x="1272210" y="2305615"/>
            <a:ext cx="848139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Prepare csv file</a:t>
            </a:r>
          </a:p>
          <a:p>
            <a:pPr marL="514350" indent="-5143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Create tables in SQL</a:t>
            </a:r>
          </a:p>
          <a:p>
            <a:pPr marL="514350" indent="-5143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Import csv file into SQL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E70A1D-9355-4266-A989-5874BE2945B7}"/>
              </a:ext>
            </a:extLst>
          </p:cNvPr>
          <p:cNvSpPr txBox="1"/>
          <p:nvPr/>
        </p:nvSpPr>
        <p:spPr>
          <a:xfrm>
            <a:off x="1126436" y="6039534"/>
            <a:ext cx="9621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 : Find all SQL queries  &amp; project data - </a:t>
            </a:r>
            <a:r>
              <a:rPr lang="en-US" sz="1400" dirty="0">
                <a:hlinkClick r:id="rId2"/>
              </a:rPr>
              <a:t>nirman-saini07/</a:t>
            </a:r>
            <a:r>
              <a:rPr lang="en-US" sz="1400" dirty="0" err="1">
                <a:hlinkClick r:id="rId2"/>
              </a:rPr>
              <a:t>Credit_Card_Financial_Dashboard</a:t>
            </a:r>
            <a:r>
              <a:rPr lang="en-US" sz="1400" dirty="0">
                <a:hlinkClick r:id="rId2"/>
              </a:rPr>
              <a:t>: Power BI Dashboard (github.com)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47839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>
            <a:extLst>
              <a:ext uri="{FF2B5EF4-FFF2-40B4-BE49-F238E27FC236}">
                <a16:creationId xmlns:a16="http://schemas.microsoft.com/office/drawing/2014/main" id="{44059F16-F194-4DDF-9772-E73A3D379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149" y="765457"/>
            <a:ext cx="7076660" cy="830997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DAX Queries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7D6BB-D06D-41D4-A28E-25E1217ABF9C}"/>
              </a:ext>
            </a:extLst>
          </p:cNvPr>
          <p:cNvSpPr txBox="1"/>
          <p:nvPr/>
        </p:nvSpPr>
        <p:spPr>
          <a:xfrm>
            <a:off x="901148" y="1735772"/>
            <a:ext cx="10813773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en-IN" sz="2000" dirty="0" err="1"/>
              <a:t>AgeGroup</a:t>
            </a:r>
            <a:r>
              <a:rPr lang="en-IN" sz="2000" dirty="0"/>
              <a:t> = SWITCH(</a:t>
            </a:r>
          </a:p>
          <a:p>
            <a:pPr>
              <a:buClr>
                <a:srgbClr val="C00000"/>
              </a:buClr>
            </a:pPr>
            <a:r>
              <a:rPr lang="en-IN" sz="2000" dirty="0"/>
              <a:t>	TRUE(),</a:t>
            </a:r>
          </a:p>
          <a:p>
            <a:pPr>
              <a:buClr>
                <a:srgbClr val="C00000"/>
              </a:buClr>
            </a:pPr>
            <a:r>
              <a:rPr lang="en-IN" sz="2000" dirty="0"/>
              <a:t>	'public </a:t>
            </a:r>
            <a:r>
              <a:rPr lang="en-IN" sz="2000" dirty="0" err="1"/>
              <a:t>cust_detail</a:t>
            </a:r>
            <a:r>
              <a:rPr lang="en-IN" sz="2000" dirty="0"/>
              <a:t>'[</a:t>
            </a:r>
            <a:r>
              <a:rPr lang="en-IN" sz="2000" dirty="0" err="1"/>
              <a:t>customer_age</a:t>
            </a:r>
            <a:r>
              <a:rPr lang="en-IN" sz="2000" dirty="0"/>
              <a:t>] &lt; 30, "20-30",</a:t>
            </a:r>
            <a:br>
              <a:rPr lang="en-IN" sz="2000" dirty="0"/>
            </a:br>
            <a:r>
              <a:rPr lang="en-IN" sz="2000" dirty="0"/>
              <a:t>	'public </a:t>
            </a:r>
            <a:r>
              <a:rPr lang="en-IN" sz="2000" dirty="0" err="1"/>
              <a:t>cust_detail</a:t>
            </a:r>
            <a:r>
              <a:rPr lang="en-IN" sz="2000" dirty="0"/>
              <a:t>'[</a:t>
            </a:r>
            <a:r>
              <a:rPr lang="en-IN" sz="2000" dirty="0" err="1"/>
              <a:t>customer_age</a:t>
            </a:r>
            <a:r>
              <a:rPr lang="en-IN" sz="2000" dirty="0"/>
              <a:t>] &gt;= 30 &amp;&amp; 'public </a:t>
            </a:r>
            <a:r>
              <a:rPr lang="en-IN" sz="2000" dirty="0" err="1"/>
              <a:t>cust_detail</a:t>
            </a:r>
            <a:r>
              <a:rPr lang="en-IN" sz="2000" dirty="0"/>
              <a:t>'[</a:t>
            </a:r>
            <a:r>
              <a:rPr lang="en-IN" sz="2000" dirty="0" err="1"/>
              <a:t>customer_age</a:t>
            </a:r>
            <a:r>
              <a:rPr lang="en-IN" sz="2000" dirty="0"/>
              <a:t>] &lt; 40, "30-40", 	'public </a:t>
            </a:r>
            <a:r>
              <a:rPr lang="en-IN" sz="2000" dirty="0" err="1"/>
              <a:t>cust_detail</a:t>
            </a:r>
            <a:r>
              <a:rPr lang="en-IN" sz="2000" dirty="0"/>
              <a:t>'[</a:t>
            </a:r>
            <a:r>
              <a:rPr lang="en-IN" sz="2000" dirty="0" err="1"/>
              <a:t>customer_age</a:t>
            </a:r>
            <a:r>
              <a:rPr lang="en-IN" sz="2000" dirty="0"/>
              <a:t>] &gt;= 40 &amp;&amp; 'public </a:t>
            </a:r>
            <a:r>
              <a:rPr lang="en-IN" sz="2000" dirty="0" err="1"/>
              <a:t>cust_detail</a:t>
            </a:r>
            <a:r>
              <a:rPr lang="en-IN" sz="2000" dirty="0"/>
              <a:t>'[</a:t>
            </a:r>
            <a:r>
              <a:rPr lang="en-IN" sz="2000" dirty="0" err="1"/>
              <a:t>customer_age</a:t>
            </a:r>
            <a:r>
              <a:rPr lang="en-IN" sz="2000" dirty="0"/>
              <a:t>] &lt; 50, "40-50", 	'public </a:t>
            </a:r>
            <a:r>
              <a:rPr lang="en-IN" sz="2000" dirty="0" err="1"/>
              <a:t>cust_detail</a:t>
            </a:r>
            <a:r>
              <a:rPr lang="en-IN" sz="2000" dirty="0"/>
              <a:t>'[</a:t>
            </a:r>
            <a:r>
              <a:rPr lang="en-IN" sz="2000" dirty="0" err="1"/>
              <a:t>customer_age</a:t>
            </a:r>
            <a:r>
              <a:rPr lang="en-IN" sz="2000" dirty="0"/>
              <a:t>] &gt;= 50 &amp;&amp; 'public </a:t>
            </a:r>
            <a:r>
              <a:rPr lang="en-IN" sz="2000" dirty="0" err="1"/>
              <a:t>cust_detail</a:t>
            </a:r>
            <a:r>
              <a:rPr lang="en-IN" sz="2000" dirty="0"/>
              <a:t>'[</a:t>
            </a:r>
            <a:r>
              <a:rPr lang="en-IN" sz="2000" dirty="0" err="1"/>
              <a:t>customer_age</a:t>
            </a:r>
            <a:r>
              <a:rPr lang="en-IN" sz="2000" dirty="0"/>
              <a:t>] &lt; 60, "50-60", 	'public </a:t>
            </a:r>
            <a:r>
              <a:rPr lang="en-IN" sz="2000" dirty="0" err="1"/>
              <a:t>cust_detail</a:t>
            </a:r>
            <a:r>
              <a:rPr lang="en-IN" sz="2000" dirty="0"/>
              <a:t>'[</a:t>
            </a:r>
            <a:r>
              <a:rPr lang="en-IN" sz="2000" dirty="0" err="1"/>
              <a:t>customer_age</a:t>
            </a:r>
            <a:r>
              <a:rPr lang="en-IN" sz="2000" dirty="0"/>
              <a:t>] &gt;= 60, "60+",</a:t>
            </a:r>
          </a:p>
          <a:p>
            <a:pPr>
              <a:buClr>
                <a:srgbClr val="C00000"/>
              </a:buClr>
            </a:pPr>
            <a:r>
              <a:rPr lang="en-IN" sz="2000" dirty="0"/>
              <a:t>	"unknown" )</a:t>
            </a:r>
          </a:p>
          <a:p>
            <a:pPr>
              <a:buClr>
                <a:srgbClr val="C00000"/>
              </a:buClr>
            </a:pPr>
            <a:endParaRPr lang="en-IN" sz="2000" dirty="0"/>
          </a:p>
          <a:p>
            <a:pPr>
              <a:buClr>
                <a:srgbClr val="C00000"/>
              </a:buClr>
            </a:pPr>
            <a:r>
              <a:rPr lang="en-IN" sz="2000" dirty="0"/>
              <a:t>	</a:t>
            </a:r>
            <a:r>
              <a:rPr lang="en-IN" sz="2000" dirty="0" err="1"/>
              <a:t>IncomeGroup</a:t>
            </a:r>
            <a:r>
              <a:rPr lang="en-IN" sz="2000" dirty="0"/>
              <a:t> = SWITCH(</a:t>
            </a:r>
          </a:p>
          <a:p>
            <a:pPr>
              <a:buClr>
                <a:srgbClr val="C00000"/>
              </a:buClr>
            </a:pPr>
            <a:r>
              <a:rPr lang="en-IN" sz="2000" dirty="0"/>
              <a:t>	TRUE(),</a:t>
            </a:r>
          </a:p>
          <a:p>
            <a:pPr>
              <a:buClr>
                <a:srgbClr val="C00000"/>
              </a:buClr>
            </a:pPr>
            <a:r>
              <a:rPr lang="en-IN" sz="2000" dirty="0"/>
              <a:t>	'public </a:t>
            </a:r>
            <a:r>
              <a:rPr lang="en-IN" sz="2000" dirty="0" err="1"/>
              <a:t>cust_detail</a:t>
            </a:r>
            <a:r>
              <a:rPr lang="en-IN" sz="2000" dirty="0"/>
              <a:t>'[income] &lt; 35000, "Low",</a:t>
            </a:r>
          </a:p>
          <a:p>
            <a:pPr>
              <a:buClr>
                <a:srgbClr val="C00000"/>
              </a:buClr>
            </a:pPr>
            <a:r>
              <a:rPr lang="en-IN" sz="2000" dirty="0"/>
              <a:t>	'public </a:t>
            </a:r>
            <a:r>
              <a:rPr lang="en-IN" sz="2000" dirty="0" err="1"/>
              <a:t>cust_detail</a:t>
            </a:r>
            <a:r>
              <a:rPr lang="en-IN" sz="2000" dirty="0"/>
              <a:t>'[income] &gt;= 35000 &amp;&amp; 'public </a:t>
            </a:r>
            <a:r>
              <a:rPr lang="en-IN" sz="2000" dirty="0" err="1"/>
              <a:t>cust_detail</a:t>
            </a:r>
            <a:r>
              <a:rPr lang="en-IN" sz="2000" dirty="0"/>
              <a:t>'[income] &gt;= 70000, "High", 	"unknown“</a:t>
            </a:r>
          </a:p>
          <a:p>
            <a:pPr>
              <a:buClr>
                <a:srgbClr val="C00000"/>
              </a:buClr>
            </a:pPr>
            <a:r>
              <a:rPr lang="en-IN" sz="2000" dirty="0"/>
              <a:t>) </a:t>
            </a:r>
            <a:endParaRPr lang="en-US" sz="20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CCBB17-4B28-45DD-996A-5487761AF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990" y="5553543"/>
            <a:ext cx="1099931" cy="89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99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DE8587-2244-4D4A-BEB0-CA1213E3B9DA}"/>
              </a:ext>
            </a:extLst>
          </p:cNvPr>
          <p:cNvSpPr txBox="1"/>
          <p:nvPr/>
        </p:nvSpPr>
        <p:spPr>
          <a:xfrm>
            <a:off x="861390" y="1564620"/>
            <a:ext cx="1133061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week_num2 = WEEKNUM('public </a:t>
            </a:r>
            <a:r>
              <a:rPr lang="en-US" dirty="0" err="1"/>
              <a:t>cc_detail</a:t>
            </a:r>
            <a:r>
              <a:rPr lang="en-US" dirty="0"/>
              <a:t>'[</a:t>
            </a:r>
            <a:r>
              <a:rPr lang="en-US" dirty="0" err="1"/>
              <a:t>week_start_date</a:t>
            </a:r>
            <a:r>
              <a:rPr lang="en-US" dirty="0"/>
              <a:t>])</a:t>
            </a:r>
          </a:p>
          <a:p>
            <a:endParaRPr lang="en-US" dirty="0"/>
          </a:p>
          <a:p>
            <a:r>
              <a:rPr lang="en-US" dirty="0"/>
              <a:t>Revenue = 'public </a:t>
            </a:r>
            <a:r>
              <a:rPr lang="en-US" dirty="0" err="1"/>
              <a:t>cc_detail</a:t>
            </a:r>
            <a:r>
              <a:rPr lang="en-US" dirty="0"/>
              <a:t>'[</a:t>
            </a:r>
            <a:r>
              <a:rPr lang="en-US" dirty="0" err="1"/>
              <a:t>annual_fees</a:t>
            </a:r>
            <a:r>
              <a:rPr lang="en-US" dirty="0"/>
              <a:t>] + 'public </a:t>
            </a:r>
            <a:r>
              <a:rPr lang="en-US" dirty="0" err="1"/>
              <a:t>cc_detail</a:t>
            </a:r>
            <a:r>
              <a:rPr lang="en-US" dirty="0"/>
              <a:t>'[</a:t>
            </a:r>
            <a:r>
              <a:rPr lang="en-US" dirty="0" err="1"/>
              <a:t>total_trans_amt</a:t>
            </a:r>
            <a:r>
              <a:rPr lang="en-US" dirty="0"/>
              <a:t>] + 'public </a:t>
            </a:r>
            <a:r>
              <a:rPr lang="en-US" dirty="0" err="1"/>
              <a:t>cc_detail</a:t>
            </a:r>
            <a:r>
              <a:rPr lang="en-US" dirty="0"/>
              <a:t>'[</a:t>
            </a:r>
            <a:r>
              <a:rPr lang="en-US" dirty="0" err="1"/>
              <a:t>interest_earned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IN" dirty="0" err="1"/>
              <a:t>Current_week_Reveneue</a:t>
            </a:r>
            <a:r>
              <a:rPr lang="en-IN" dirty="0"/>
              <a:t> = CALCULATE(</a:t>
            </a:r>
          </a:p>
          <a:p>
            <a:r>
              <a:rPr lang="en-IN" dirty="0"/>
              <a:t>	SUM('public </a:t>
            </a:r>
            <a:r>
              <a:rPr lang="en-IN" dirty="0" err="1"/>
              <a:t>cc_detail</a:t>
            </a:r>
            <a:r>
              <a:rPr lang="en-IN" dirty="0"/>
              <a:t>'[Revenue]),</a:t>
            </a:r>
          </a:p>
          <a:p>
            <a:r>
              <a:rPr lang="en-IN" dirty="0"/>
              <a:t>	FILTER(</a:t>
            </a:r>
          </a:p>
          <a:p>
            <a:r>
              <a:rPr lang="en-IN" dirty="0"/>
              <a:t>	ALL('public </a:t>
            </a:r>
            <a:r>
              <a:rPr lang="en-IN" dirty="0" err="1"/>
              <a:t>cc_detail</a:t>
            </a:r>
            <a:r>
              <a:rPr lang="en-IN" dirty="0"/>
              <a:t>’),</a:t>
            </a:r>
          </a:p>
          <a:p>
            <a:r>
              <a:rPr lang="en-IN" dirty="0"/>
              <a:t>	'public </a:t>
            </a:r>
            <a:r>
              <a:rPr lang="en-IN" dirty="0" err="1"/>
              <a:t>cc_detail</a:t>
            </a:r>
            <a:r>
              <a:rPr lang="en-IN" dirty="0"/>
              <a:t>'[week_num2] = MAX('public </a:t>
            </a:r>
            <a:r>
              <a:rPr lang="en-IN" dirty="0" err="1"/>
              <a:t>cc_detail</a:t>
            </a:r>
            <a:r>
              <a:rPr lang="en-IN" dirty="0"/>
              <a:t>'[week_num2])))</a:t>
            </a:r>
          </a:p>
          <a:p>
            <a:endParaRPr lang="en-IN" dirty="0"/>
          </a:p>
          <a:p>
            <a:r>
              <a:rPr lang="en-IN" dirty="0" err="1"/>
              <a:t>Previous_week_Reveneue</a:t>
            </a:r>
            <a:r>
              <a:rPr lang="en-IN" dirty="0"/>
              <a:t> = CALCULATE(</a:t>
            </a:r>
          </a:p>
          <a:p>
            <a:r>
              <a:rPr lang="en-IN" dirty="0"/>
              <a:t>	SUM('public </a:t>
            </a:r>
            <a:r>
              <a:rPr lang="en-IN" dirty="0" err="1"/>
              <a:t>cc_detail</a:t>
            </a:r>
            <a:r>
              <a:rPr lang="en-IN" dirty="0"/>
              <a:t>'[Revenue]), </a:t>
            </a:r>
          </a:p>
          <a:p>
            <a:r>
              <a:rPr lang="en-IN" dirty="0"/>
              <a:t>	FILTER(</a:t>
            </a:r>
          </a:p>
          <a:p>
            <a:r>
              <a:rPr lang="en-IN" dirty="0"/>
              <a:t>	ALL('public </a:t>
            </a:r>
            <a:r>
              <a:rPr lang="en-IN" dirty="0" err="1"/>
              <a:t>cc_detail</a:t>
            </a:r>
            <a:r>
              <a:rPr lang="en-IN" dirty="0"/>
              <a:t>’),</a:t>
            </a:r>
          </a:p>
          <a:p>
            <a:r>
              <a:rPr lang="en-IN" dirty="0"/>
              <a:t>	'public </a:t>
            </a:r>
            <a:r>
              <a:rPr lang="en-IN" dirty="0" err="1"/>
              <a:t>cc_detail</a:t>
            </a:r>
            <a:r>
              <a:rPr lang="en-IN" dirty="0"/>
              <a:t>'[week_num2] = MAX('public </a:t>
            </a:r>
            <a:r>
              <a:rPr lang="en-IN" dirty="0" err="1"/>
              <a:t>cc_detail</a:t>
            </a:r>
            <a:r>
              <a:rPr lang="en-IN" dirty="0"/>
              <a:t>'[week_num2])-1)</a:t>
            </a:r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6D3DDA23-237C-4C4F-9ADB-858328AA8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149" y="765457"/>
            <a:ext cx="7076660" cy="830997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DAX Queries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5A6EFB-518D-4FE4-9212-30C8241C0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990" y="5553543"/>
            <a:ext cx="1099931" cy="89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2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>
            <a:extLst>
              <a:ext uri="{FF2B5EF4-FFF2-40B4-BE49-F238E27FC236}">
                <a16:creationId xmlns:a16="http://schemas.microsoft.com/office/drawing/2014/main" id="{872388D3-4F3E-40B3-A060-CFAA3E42F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149" y="765457"/>
            <a:ext cx="8627164" cy="830997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Project Insights – Week 53 (31</a:t>
            </a:r>
            <a:r>
              <a:rPr lang="en-US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Dec)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5A5310-26CF-441F-BD85-FDB43E5C85E4}"/>
              </a:ext>
            </a:extLst>
          </p:cNvPr>
          <p:cNvSpPr txBox="1"/>
          <p:nvPr/>
        </p:nvSpPr>
        <p:spPr>
          <a:xfrm>
            <a:off x="901149" y="1789043"/>
            <a:ext cx="942229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Wow change: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Revenue increased by 28.8%,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Transaction Amt &amp; Count increased by xx% &amp; xx%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count increased by xx%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IN" sz="2000" b="1" dirty="0"/>
              <a:t>Overview YTD:</a:t>
            </a:r>
            <a:endParaRPr lang="en-US" sz="2000" b="1" dirty="0"/>
          </a:p>
          <a:p>
            <a:r>
              <a:rPr lang="en-US" dirty="0"/>
              <a:t>• Overall revenue is 57M</a:t>
            </a:r>
          </a:p>
          <a:p>
            <a:r>
              <a:rPr lang="en-US" dirty="0"/>
              <a:t>• Total interest is 8M</a:t>
            </a:r>
          </a:p>
          <a:p>
            <a:r>
              <a:rPr lang="en-US" dirty="0"/>
              <a:t>• Total transaction amount is 46M</a:t>
            </a:r>
          </a:p>
          <a:p>
            <a:r>
              <a:rPr lang="en-US" dirty="0"/>
              <a:t>• Male customers are contributing more in revenue 31M, female 26M</a:t>
            </a:r>
          </a:p>
          <a:p>
            <a:r>
              <a:rPr lang="en-US" dirty="0"/>
              <a:t>• Blue &amp; Silver credit card are contributing to 93% of overall transactions</a:t>
            </a:r>
          </a:p>
          <a:p>
            <a:r>
              <a:rPr lang="en-US" dirty="0"/>
              <a:t>• TX, NY &amp; CA is contributing to 68%</a:t>
            </a:r>
          </a:p>
          <a:p>
            <a:r>
              <a:rPr lang="en-US" dirty="0"/>
              <a:t>• Overall Activation rate is 57.5%</a:t>
            </a:r>
          </a:p>
          <a:p>
            <a:r>
              <a:rPr lang="en-US" dirty="0"/>
              <a:t>• Overall Delinquent rate is 6.06%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65110E-F842-4444-BD06-417E46ADA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313" y="3951118"/>
            <a:ext cx="1962564" cy="196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9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D28B2B-4A76-4D3F-B0CB-424AFB25B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70" y="0"/>
            <a:ext cx="104294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9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C47A64-6411-4109-8249-CC826EB92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35" y="0"/>
            <a:ext cx="103631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68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545</Words>
  <Application>Microsoft Office PowerPoint</Application>
  <PresentationFormat>Widescreen</PresentationFormat>
  <Paragraphs>59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Credit Card</vt:lpstr>
      <vt:lpstr>Agenda</vt:lpstr>
      <vt:lpstr>Project Objective</vt:lpstr>
      <vt:lpstr>Import data from SQL database</vt:lpstr>
      <vt:lpstr>DAX Queries</vt:lpstr>
      <vt:lpstr>DAX Queries</vt:lpstr>
      <vt:lpstr>Project Insights – Week 53 (31st Dec)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</dc:title>
  <dc:creator>Nirman Saini</dc:creator>
  <cp:lastModifiedBy>CHAITANYA GURAV</cp:lastModifiedBy>
  <cp:revision>7</cp:revision>
  <dcterms:created xsi:type="dcterms:W3CDTF">2024-07-09T20:02:14Z</dcterms:created>
  <dcterms:modified xsi:type="dcterms:W3CDTF">2024-12-31T07:40:11Z</dcterms:modified>
</cp:coreProperties>
</file>