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4" r:id="rId2"/>
    <p:sldId id="350" r:id="rId3"/>
    <p:sldId id="258" r:id="rId4"/>
    <p:sldId id="416" r:id="rId5"/>
    <p:sldId id="417" r:id="rId6"/>
    <p:sldId id="260" r:id="rId7"/>
    <p:sldId id="419" r:id="rId8"/>
    <p:sldId id="420" r:id="rId9"/>
    <p:sldId id="263" r:id="rId10"/>
    <p:sldId id="264" r:id="rId11"/>
    <p:sldId id="265" r:id="rId12"/>
    <p:sldId id="266" r:id="rId13"/>
    <p:sldId id="399" r:id="rId14"/>
    <p:sldId id="421" r:id="rId15"/>
    <p:sldId id="422" r:id="rId16"/>
    <p:sldId id="40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7" autoAdjust="0"/>
    <p:restoredTop sz="95179" autoAdjust="0"/>
  </p:normalViewPr>
  <p:slideViewPr>
    <p:cSldViewPr>
      <p:cViewPr varScale="1">
        <p:scale>
          <a:sx n="85" d="100"/>
          <a:sy n="85" d="100"/>
        </p:scale>
        <p:origin x="787"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9E993-6D46-48D3-AEDD-CAA47D1EDF8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213DAD3-6536-4366-A720-9A839F08187E}">
      <dgm:prSet/>
      <dgm:spPr/>
      <dgm:t>
        <a:bodyPr/>
        <a:lstStyle/>
        <a:p>
          <a:pPr>
            <a:lnSpc>
              <a:spcPct val="100000"/>
            </a:lnSpc>
          </a:pPr>
          <a:r>
            <a:rPr lang="en-US" b="1"/>
            <a:t>The following are the goals of the ABMS:</a:t>
          </a:r>
          <a:endParaRPr lang="en-US"/>
        </a:p>
      </dgm:t>
    </dgm:pt>
    <dgm:pt modelId="{A5AF4D85-D1D4-4F98-A517-D46D51A72AC5}" type="parTrans" cxnId="{8BDA6BD8-EBFC-414F-B6A0-793C9A928686}">
      <dgm:prSet/>
      <dgm:spPr/>
      <dgm:t>
        <a:bodyPr/>
        <a:lstStyle/>
        <a:p>
          <a:endParaRPr lang="en-US"/>
        </a:p>
      </dgm:t>
    </dgm:pt>
    <dgm:pt modelId="{2826BDB9-E539-433E-9DE9-70F565F98FA2}" type="sibTrans" cxnId="{8BDA6BD8-EBFC-414F-B6A0-793C9A928686}">
      <dgm:prSet/>
      <dgm:spPr/>
      <dgm:t>
        <a:bodyPr/>
        <a:lstStyle/>
        <a:p>
          <a:endParaRPr lang="en-US"/>
        </a:p>
      </dgm:t>
    </dgm:pt>
    <dgm:pt modelId="{4664C5BE-6168-4BA8-AB6A-6F0E3D0EB121}">
      <dgm:prSet/>
      <dgm:spPr/>
      <dgm:t>
        <a:bodyPr/>
        <a:lstStyle/>
        <a:p>
          <a:pPr>
            <a:lnSpc>
              <a:spcPct val="100000"/>
            </a:lnSpc>
          </a:pPr>
          <a:r>
            <a:rPr lang="en-US"/>
            <a:t>Automate the backup of critical data and resources through a UI/command line to assist IT administrators, developers, and operations teams.</a:t>
          </a:r>
        </a:p>
      </dgm:t>
    </dgm:pt>
    <dgm:pt modelId="{D5622828-CBE0-4B07-9F8E-2DE6FD489C2D}" type="parTrans" cxnId="{5AEBC284-A7AB-42D2-8B39-2C7526E08864}">
      <dgm:prSet/>
      <dgm:spPr/>
      <dgm:t>
        <a:bodyPr/>
        <a:lstStyle/>
        <a:p>
          <a:endParaRPr lang="en-US"/>
        </a:p>
      </dgm:t>
    </dgm:pt>
    <dgm:pt modelId="{6922B07E-D003-46F5-B603-52CA342460F5}" type="sibTrans" cxnId="{5AEBC284-A7AB-42D2-8B39-2C7526E08864}">
      <dgm:prSet/>
      <dgm:spPr/>
      <dgm:t>
        <a:bodyPr/>
        <a:lstStyle/>
        <a:p>
          <a:endParaRPr lang="en-US"/>
        </a:p>
      </dgm:t>
    </dgm:pt>
    <dgm:pt modelId="{A51290C5-DA8C-4E9E-AE20-71DA04FF73DC}">
      <dgm:prSet/>
      <dgm:spPr/>
      <dgm:t>
        <a:bodyPr/>
        <a:lstStyle/>
        <a:p>
          <a:pPr>
            <a:lnSpc>
              <a:spcPct val="100000"/>
            </a:lnSpc>
          </a:pPr>
          <a:r>
            <a:rPr lang="en-US"/>
            <a:t>Provide the ability to schedule backups for servers, databases, and applications.</a:t>
          </a:r>
        </a:p>
      </dgm:t>
    </dgm:pt>
    <dgm:pt modelId="{8F2035ED-F17F-4B19-833F-47ABAE62B638}" type="parTrans" cxnId="{258546A2-297E-483F-82BF-685F47541414}">
      <dgm:prSet/>
      <dgm:spPr/>
      <dgm:t>
        <a:bodyPr/>
        <a:lstStyle/>
        <a:p>
          <a:endParaRPr lang="en-US"/>
        </a:p>
      </dgm:t>
    </dgm:pt>
    <dgm:pt modelId="{8A14EF9B-A573-4496-B209-F5D649FD3FF3}" type="sibTrans" cxnId="{258546A2-297E-483F-82BF-685F47541414}">
      <dgm:prSet/>
      <dgm:spPr/>
      <dgm:t>
        <a:bodyPr/>
        <a:lstStyle/>
        <a:p>
          <a:endParaRPr lang="en-US"/>
        </a:p>
      </dgm:t>
    </dgm:pt>
    <dgm:pt modelId="{BC37762A-095A-4D5E-B42D-54F5382F65B5}">
      <dgm:prSet/>
      <dgm:spPr/>
      <dgm:t>
        <a:bodyPr/>
        <a:lstStyle/>
        <a:p>
          <a:pPr>
            <a:lnSpc>
              <a:spcPct val="100000"/>
            </a:lnSpc>
          </a:pPr>
          <a:r>
            <a:rPr lang="en-US"/>
            <a:t>To verify the integrity of backups and ensure they can be restored successfully.</a:t>
          </a:r>
        </a:p>
      </dgm:t>
    </dgm:pt>
    <dgm:pt modelId="{ECD10411-9DC4-44B8-995C-39E8188FF9AD}" type="parTrans" cxnId="{5600EF8D-14FD-4A68-A645-DA4AA774471A}">
      <dgm:prSet/>
      <dgm:spPr/>
      <dgm:t>
        <a:bodyPr/>
        <a:lstStyle/>
        <a:p>
          <a:endParaRPr lang="en-US"/>
        </a:p>
      </dgm:t>
    </dgm:pt>
    <dgm:pt modelId="{4F782D4B-A93A-41DD-9A5A-C93660C7790A}" type="sibTrans" cxnId="{5600EF8D-14FD-4A68-A645-DA4AA774471A}">
      <dgm:prSet/>
      <dgm:spPr/>
      <dgm:t>
        <a:bodyPr/>
        <a:lstStyle/>
        <a:p>
          <a:endParaRPr lang="en-US"/>
        </a:p>
      </dgm:t>
    </dgm:pt>
    <dgm:pt modelId="{CEE00DA1-17EF-4EDD-A7D7-3CCF2F982B84}">
      <dgm:prSet/>
      <dgm:spPr/>
      <dgm:t>
        <a:bodyPr/>
        <a:lstStyle/>
        <a:p>
          <a:pPr>
            <a:lnSpc>
              <a:spcPct val="100000"/>
            </a:lnSpc>
          </a:pPr>
          <a:r>
            <a:rPr lang="en-US"/>
            <a:t>Integrate with other IT management tools to enhance data protection strategies.</a:t>
          </a:r>
        </a:p>
      </dgm:t>
    </dgm:pt>
    <dgm:pt modelId="{E607ED9F-E995-4030-821F-B242C6868ED5}" type="parTrans" cxnId="{91A242B3-2C72-4BD7-9D41-75360FC7E166}">
      <dgm:prSet/>
      <dgm:spPr/>
      <dgm:t>
        <a:bodyPr/>
        <a:lstStyle/>
        <a:p>
          <a:endParaRPr lang="en-US"/>
        </a:p>
      </dgm:t>
    </dgm:pt>
    <dgm:pt modelId="{E575D06C-1E3F-43D0-BE12-025C80D45E5A}" type="sibTrans" cxnId="{91A242B3-2C72-4BD7-9D41-75360FC7E166}">
      <dgm:prSet/>
      <dgm:spPr/>
      <dgm:t>
        <a:bodyPr/>
        <a:lstStyle/>
        <a:p>
          <a:endParaRPr lang="en-US"/>
        </a:p>
      </dgm:t>
    </dgm:pt>
    <dgm:pt modelId="{D1A93669-EEFC-48A3-B562-FC254FA5E137}" type="pres">
      <dgm:prSet presAssocID="{0869E993-6D46-48D3-AEDD-CAA47D1EDF83}" presName="outerComposite" presStyleCnt="0">
        <dgm:presLayoutVars>
          <dgm:chMax val="5"/>
          <dgm:dir/>
          <dgm:resizeHandles val="exact"/>
        </dgm:presLayoutVars>
      </dgm:prSet>
      <dgm:spPr/>
    </dgm:pt>
    <dgm:pt modelId="{B4EF5568-2FAD-408E-948F-1D27533BCDC4}" type="pres">
      <dgm:prSet presAssocID="{0869E993-6D46-48D3-AEDD-CAA47D1EDF83}" presName="dummyMaxCanvas" presStyleCnt="0">
        <dgm:presLayoutVars/>
      </dgm:prSet>
      <dgm:spPr/>
    </dgm:pt>
    <dgm:pt modelId="{3A9E7ADB-A333-498F-8454-2DD037AAD34D}" type="pres">
      <dgm:prSet presAssocID="{0869E993-6D46-48D3-AEDD-CAA47D1EDF83}" presName="FiveNodes_1" presStyleLbl="node1" presStyleIdx="0" presStyleCnt="5">
        <dgm:presLayoutVars>
          <dgm:bulletEnabled val="1"/>
        </dgm:presLayoutVars>
      </dgm:prSet>
      <dgm:spPr/>
    </dgm:pt>
    <dgm:pt modelId="{D11B9605-4879-48DC-9468-73226D70C74B}" type="pres">
      <dgm:prSet presAssocID="{0869E993-6D46-48D3-AEDD-CAA47D1EDF83}" presName="FiveNodes_2" presStyleLbl="node1" presStyleIdx="1" presStyleCnt="5">
        <dgm:presLayoutVars>
          <dgm:bulletEnabled val="1"/>
        </dgm:presLayoutVars>
      </dgm:prSet>
      <dgm:spPr/>
    </dgm:pt>
    <dgm:pt modelId="{9179050A-328E-4EB7-BF83-CF0D99D1E524}" type="pres">
      <dgm:prSet presAssocID="{0869E993-6D46-48D3-AEDD-CAA47D1EDF83}" presName="FiveNodes_3" presStyleLbl="node1" presStyleIdx="2" presStyleCnt="5">
        <dgm:presLayoutVars>
          <dgm:bulletEnabled val="1"/>
        </dgm:presLayoutVars>
      </dgm:prSet>
      <dgm:spPr/>
    </dgm:pt>
    <dgm:pt modelId="{C5378097-A2BC-4701-AAE7-ECF6A70EDFB5}" type="pres">
      <dgm:prSet presAssocID="{0869E993-6D46-48D3-AEDD-CAA47D1EDF83}" presName="FiveNodes_4" presStyleLbl="node1" presStyleIdx="3" presStyleCnt="5">
        <dgm:presLayoutVars>
          <dgm:bulletEnabled val="1"/>
        </dgm:presLayoutVars>
      </dgm:prSet>
      <dgm:spPr/>
    </dgm:pt>
    <dgm:pt modelId="{B3BACA60-D5C1-4808-BB20-FDE96AC07821}" type="pres">
      <dgm:prSet presAssocID="{0869E993-6D46-48D3-AEDD-CAA47D1EDF83}" presName="FiveNodes_5" presStyleLbl="node1" presStyleIdx="4" presStyleCnt="5">
        <dgm:presLayoutVars>
          <dgm:bulletEnabled val="1"/>
        </dgm:presLayoutVars>
      </dgm:prSet>
      <dgm:spPr/>
    </dgm:pt>
    <dgm:pt modelId="{6FBDEF79-8B3F-4122-8181-D464EAB9F186}" type="pres">
      <dgm:prSet presAssocID="{0869E993-6D46-48D3-AEDD-CAA47D1EDF83}" presName="FiveConn_1-2" presStyleLbl="fgAccFollowNode1" presStyleIdx="0" presStyleCnt="4">
        <dgm:presLayoutVars>
          <dgm:bulletEnabled val="1"/>
        </dgm:presLayoutVars>
      </dgm:prSet>
      <dgm:spPr/>
    </dgm:pt>
    <dgm:pt modelId="{20D41E68-5021-4FD2-A111-1D0FF3BC2481}" type="pres">
      <dgm:prSet presAssocID="{0869E993-6D46-48D3-AEDD-CAA47D1EDF83}" presName="FiveConn_2-3" presStyleLbl="fgAccFollowNode1" presStyleIdx="1" presStyleCnt="4">
        <dgm:presLayoutVars>
          <dgm:bulletEnabled val="1"/>
        </dgm:presLayoutVars>
      </dgm:prSet>
      <dgm:spPr/>
    </dgm:pt>
    <dgm:pt modelId="{4527D685-8986-4E64-A594-8E4834916690}" type="pres">
      <dgm:prSet presAssocID="{0869E993-6D46-48D3-AEDD-CAA47D1EDF83}" presName="FiveConn_3-4" presStyleLbl="fgAccFollowNode1" presStyleIdx="2" presStyleCnt="4">
        <dgm:presLayoutVars>
          <dgm:bulletEnabled val="1"/>
        </dgm:presLayoutVars>
      </dgm:prSet>
      <dgm:spPr/>
    </dgm:pt>
    <dgm:pt modelId="{479346E2-7DDF-4353-A287-7C0A73B62682}" type="pres">
      <dgm:prSet presAssocID="{0869E993-6D46-48D3-AEDD-CAA47D1EDF83}" presName="FiveConn_4-5" presStyleLbl="fgAccFollowNode1" presStyleIdx="3" presStyleCnt="4">
        <dgm:presLayoutVars>
          <dgm:bulletEnabled val="1"/>
        </dgm:presLayoutVars>
      </dgm:prSet>
      <dgm:spPr/>
    </dgm:pt>
    <dgm:pt modelId="{6F4BE560-1EAE-46AA-B70E-EE21DDEDFE01}" type="pres">
      <dgm:prSet presAssocID="{0869E993-6D46-48D3-AEDD-CAA47D1EDF83}" presName="FiveNodes_1_text" presStyleLbl="node1" presStyleIdx="4" presStyleCnt="5">
        <dgm:presLayoutVars>
          <dgm:bulletEnabled val="1"/>
        </dgm:presLayoutVars>
      </dgm:prSet>
      <dgm:spPr/>
    </dgm:pt>
    <dgm:pt modelId="{30B908BA-5770-4D7E-9708-01BF5402D4B7}" type="pres">
      <dgm:prSet presAssocID="{0869E993-6D46-48D3-AEDD-CAA47D1EDF83}" presName="FiveNodes_2_text" presStyleLbl="node1" presStyleIdx="4" presStyleCnt="5">
        <dgm:presLayoutVars>
          <dgm:bulletEnabled val="1"/>
        </dgm:presLayoutVars>
      </dgm:prSet>
      <dgm:spPr/>
    </dgm:pt>
    <dgm:pt modelId="{3CBA57C8-E8F5-48DF-A928-742CD3B7EDE2}" type="pres">
      <dgm:prSet presAssocID="{0869E993-6D46-48D3-AEDD-CAA47D1EDF83}" presName="FiveNodes_3_text" presStyleLbl="node1" presStyleIdx="4" presStyleCnt="5">
        <dgm:presLayoutVars>
          <dgm:bulletEnabled val="1"/>
        </dgm:presLayoutVars>
      </dgm:prSet>
      <dgm:spPr/>
    </dgm:pt>
    <dgm:pt modelId="{A48FC54A-9679-4555-9126-F78FBF888A69}" type="pres">
      <dgm:prSet presAssocID="{0869E993-6D46-48D3-AEDD-CAA47D1EDF83}" presName="FiveNodes_4_text" presStyleLbl="node1" presStyleIdx="4" presStyleCnt="5">
        <dgm:presLayoutVars>
          <dgm:bulletEnabled val="1"/>
        </dgm:presLayoutVars>
      </dgm:prSet>
      <dgm:spPr/>
    </dgm:pt>
    <dgm:pt modelId="{59AFD025-541E-449F-8CDC-29D2DCEF8015}" type="pres">
      <dgm:prSet presAssocID="{0869E993-6D46-48D3-AEDD-CAA47D1EDF83}" presName="FiveNodes_5_text" presStyleLbl="node1" presStyleIdx="4" presStyleCnt="5">
        <dgm:presLayoutVars>
          <dgm:bulletEnabled val="1"/>
        </dgm:presLayoutVars>
      </dgm:prSet>
      <dgm:spPr/>
    </dgm:pt>
  </dgm:ptLst>
  <dgm:cxnLst>
    <dgm:cxn modelId="{EB7E0909-AF95-4858-9241-6ABDE21F9349}" type="presOf" srcId="{D213DAD3-6536-4366-A720-9A839F08187E}" destId="{6F4BE560-1EAE-46AA-B70E-EE21DDEDFE01}" srcOrd="1" destOrd="0" presId="urn:microsoft.com/office/officeart/2005/8/layout/vProcess5"/>
    <dgm:cxn modelId="{54691B1C-7A56-4EA1-B71F-9F52688FF97D}" type="presOf" srcId="{4F782D4B-A93A-41DD-9A5A-C93660C7790A}" destId="{479346E2-7DDF-4353-A287-7C0A73B62682}" srcOrd="0" destOrd="0" presId="urn:microsoft.com/office/officeart/2005/8/layout/vProcess5"/>
    <dgm:cxn modelId="{44958121-9B65-4CA9-823D-856C772B57D9}" type="presOf" srcId="{A51290C5-DA8C-4E9E-AE20-71DA04FF73DC}" destId="{9179050A-328E-4EB7-BF83-CF0D99D1E524}" srcOrd="0" destOrd="0" presId="urn:microsoft.com/office/officeart/2005/8/layout/vProcess5"/>
    <dgm:cxn modelId="{7F3AF121-CAE0-4BF3-BE43-C29717508A5F}" type="presOf" srcId="{0869E993-6D46-48D3-AEDD-CAA47D1EDF83}" destId="{D1A93669-EEFC-48A3-B562-FC254FA5E137}" srcOrd="0" destOrd="0" presId="urn:microsoft.com/office/officeart/2005/8/layout/vProcess5"/>
    <dgm:cxn modelId="{89899134-AF11-4EE2-9081-06D654C4580B}" type="presOf" srcId="{2826BDB9-E539-433E-9DE9-70F565F98FA2}" destId="{6FBDEF79-8B3F-4122-8181-D464EAB9F186}" srcOrd="0" destOrd="0" presId="urn:microsoft.com/office/officeart/2005/8/layout/vProcess5"/>
    <dgm:cxn modelId="{70D6E236-73C5-4DCD-8525-D78B2DB87702}" type="presOf" srcId="{BC37762A-095A-4D5E-B42D-54F5382F65B5}" destId="{C5378097-A2BC-4701-AAE7-ECF6A70EDFB5}" srcOrd="0" destOrd="0" presId="urn:microsoft.com/office/officeart/2005/8/layout/vProcess5"/>
    <dgm:cxn modelId="{B3F4343C-8879-402F-B0D3-069CB2DFC622}" type="presOf" srcId="{CEE00DA1-17EF-4EDD-A7D7-3CCF2F982B84}" destId="{B3BACA60-D5C1-4808-BB20-FDE96AC07821}" srcOrd="0" destOrd="0" presId="urn:microsoft.com/office/officeart/2005/8/layout/vProcess5"/>
    <dgm:cxn modelId="{229CFE3D-1688-4214-8497-354D132E966F}" type="presOf" srcId="{A51290C5-DA8C-4E9E-AE20-71DA04FF73DC}" destId="{3CBA57C8-E8F5-48DF-A928-742CD3B7EDE2}" srcOrd="1" destOrd="0" presId="urn:microsoft.com/office/officeart/2005/8/layout/vProcess5"/>
    <dgm:cxn modelId="{6FC38B5C-AF75-45F3-A778-08E4CFB70983}" type="presOf" srcId="{D213DAD3-6536-4366-A720-9A839F08187E}" destId="{3A9E7ADB-A333-498F-8454-2DD037AAD34D}" srcOrd="0" destOrd="0" presId="urn:microsoft.com/office/officeart/2005/8/layout/vProcess5"/>
    <dgm:cxn modelId="{2B5C3A67-D1A4-48E1-A5AD-B5BE2D9113EC}" type="presOf" srcId="{BC37762A-095A-4D5E-B42D-54F5382F65B5}" destId="{A48FC54A-9679-4555-9126-F78FBF888A69}" srcOrd="1" destOrd="0" presId="urn:microsoft.com/office/officeart/2005/8/layout/vProcess5"/>
    <dgm:cxn modelId="{AFE22072-4FB8-421E-BBF3-6344B7D6AFF0}" type="presOf" srcId="{6922B07E-D003-46F5-B603-52CA342460F5}" destId="{20D41E68-5021-4FD2-A111-1D0FF3BC2481}" srcOrd="0" destOrd="0" presId="urn:microsoft.com/office/officeart/2005/8/layout/vProcess5"/>
    <dgm:cxn modelId="{5AEBC284-A7AB-42D2-8B39-2C7526E08864}" srcId="{0869E993-6D46-48D3-AEDD-CAA47D1EDF83}" destId="{4664C5BE-6168-4BA8-AB6A-6F0E3D0EB121}" srcOrd="1" destOrd="0" parTransId="{D5622828-CBE0-4B07-9F8E-2DE6FD489C2D}" sibTransId="{6922B07E-D003-46F5-B603-52CA342460F5}"/>
    <dgm:cxn modelId="{76B01E8A-DAE8-44AB-B0FC-B2716B8876C7}" type="presOf" srcId="{CEE00DA1-17EF-4EDD-A7D7-3CCF2F982B84}" destId="{59AFD025-541E-449F-8CDC-29D2DCEF8015}" srcOrd="1" destOrd="0" presId="urn:microsoft.com/office/officeart/2005/8/layout/vProcess5"/>
    <dgm:cxn modelId="{5600EF8D-14FD-4A68-A645-DA4AA774471A}" srcId="{0869E993-6D46-48D3-AEDD-CAA47D1EDF83}" destId="{BC37762A-095A-4D5E-B42D-54F5382F65B5}" srcOrd="3" destOrd="0" parTransId="{ECD10411-9DC4-44B8-995C-39E8188FF9AD}" sibTransId="{4F782D4B-A93A-41DD-9A5A-C93660C7790A}"/>
    <dgm:cxn modelId="{258546A2-297E-483F-82BF-685F47541414}" srcId="{0869E993-6D46-48D3-AEDD-CAA47D1EDF83}" destId="{A51290C5-DA8C-4E9E-AE20-71DA04FF73DC}" srcOrd="2" destOrd="0" parTransId="{8F2035ED-F17F-4B19-833F-47ABAE62B638}" sibTransId="{8A14EF9B-A573-4496-B209-F5D649FD3FF3}"/>
    <dgm:cxn modelId="{91A242B3-2C72-4BD7-9D41-75360FC7E166}" srcId="{0869E993-6D46-48D3-AEDD-CAA47D1EDF83}" destId="{CEE00DA1-17EF-4EDD-A7D7-3CCF2F982B84}" srcOrd="4" destOrd="0" parTransId="{E607ED9F-E995-4030-821F-B242C6868ED5}" sibTransId="{E575D06C-1E3F-43D0-BE12-025C80D45E5A}"/>
    <dgm:cxn modelId="{89D482C6-BBCC-44D5-89E3-681EBEAC6D04}" type="presOf" srcId="{4664C5BE-6168-4BA8-AB6A-6F0E3D0EB121}" destId="{D11B9605-4879-48DC-9468-73226D70C74B}" srcOrd="0" destOrd="0" presId="urn:microsoft.com/office/officeart/2005/8/layout/vProcess5"/>
    <dgm:cxn modelId="{D2BFCBC8-8161-4ABC-85F7-D33A4D28B9B6}" type="presOf" srcId="{4664C5BE-6168-4BA8-AB6A-6F0E3D0EB121}" destId="{30B908BA-5770-4D7E-9708-01BF5402D4B7}" srcOrd="1" destOrd="0" presId="urn:microsoft.com/office/officeart/2005/8/layout/vProcess5"/>
    <dgm:cxn modelId="{8BDA6BD8-EBFC-414F-B6A0-793C9A928686}" srcId="{0869E993-6D46-48D3-AEDD-CAA47D1EDF83}" destId="{D213DAD3-6536-4366-A720-9A839F08187E}" srcOrd="0" destOrd="0" parTransId="{A5AF4D85-D1D4-4F98-A517-D46D51A72AC5}" sibTransId="{2826BDB9-E539-433E-9DE9-70F565F98FA2}"/>
    <dgm:cxn modelId="{213FC9DE-4C10-45E4-8F94-A4EB802B6AB5}" type="presOf" srcId="{8A14EF9B-A573-4496-B209-F5D649FD3FF3}" destId="{4527D685-8986-4E64-A594-8E4834916690}" srcOrd="0" destOrd="0" presId="urn:microsoft.com/office/officeart/2005/8/layout/vProcess5"/>
    <dgm:cxn modelId="{6E46371F-D950-49BA-904A-31795FDDC05F}" type="presParOf" srcId="{D1A93669-EEFC-48A3-B562-FC254FA5E137}" destId="{B4EF5568-2FAD-408E-948F-1D27533BCDC4}" srcOrd="0" destOrd="0" presId="urn:microsoft.com/office/officeart/2005/8/layout/vProcess5"/>
    <dgm:cxn modelId="{08C75FC1-5A86-431D-BCDE-EAA5F3ECFC92}" type="presParOf" srcId="{D1A93669-EEFC-48A3-B562-FC254FA5E137}" destId="{3A9E7ADB-A333-498F-8454-2DD037AAD34D}" srcOrd="1" destOrd="0" presId="urn:microsoft.com/office/officeart/2005/8/layout/vProcess5"/>
    <dgm:cxn modelId="{C13E559C-70D8-4358-8662-E5454E589153}" type="presParOf" srcId="{D1A93669-EEFC-48A3-B562-FC254FA5E137}" destId="{D11B9605-4879-48DC-9468-73226D70C74B}" srcOrd="2" destOrd="0" presId="urn:microsoft.com/office/officeart/2005/8/layout/vProcess5"/>
    <dgm:cxn modelId="{8C41EDFD-8B71-4A34-81B5-854053ECBEC1}" type="presParOf" srcId="{D1A93669-EEFC-48A3-B562-FC254FA5E137}" destId="{9179050A-328E-4EB7-BF83-CF0D99D1E524}" srcOrd="3" destOrd="0" presId="urn:microsoft.com/office/officeart/2005/8/layout/vProcess5"/>
    <dgm:cxn modelId="{AF21D4B7-FF3D-41C2-8D34-B4F923AF1357}" type="presParOf" srcId="{D1A93669-EEFC-48A3-B562-FC254FA5E137}" destId="{C5378097-A2BC-4701-AAE7-ECF6A70EDFB5}" srcOrd="4" destOrd="0" presId="urn:microsoft.com/office/officeart/2005/8/layout/vProcess5"/>
    <dgm:cxn modelId="{29D895AB-53F6-43EA-B78B-3BCE978E3C9E}" type="presParOf" srcId="{D1A93669-EEFC-48A3-B562-FC254FA5E137}" destId="{B3BACA60-D5C1-4808-BB20-FDE96AC07821}" srcOrd="5" destOrd="0" presId="urn:microsoft.com/office/officeart/2005/8/layout/vProcess5"/>
    <dgm:cxn modelId="{885D1A55-BAAE-4A0E-B4DE-CDF30AB980FD}" type="presParOf" srcId="{D1A93669-EEFC-48A3-B562-FC254FA5E137}" destId="{6FBDEF79-8B3F-4122-8181-D464EAB9F186}" srcOrd="6" destOrd="0" presId="urn:microsoft.com/office/officeart/2005/8/layout/vProcess5"/>
    <dgm:cxn modelId="{B6F7A915-2999-4237-BE84-B1CD34253632}" type="presParOf" srcId="{D1A93669-EEFC-48A3-B562-FC254FA5E137}" destId="{20D41E68-5021-4FD2-A111-1D0FF3BC2481}" srcOrd="7" destOrd="0" presId="urn:microsoft.com/office/officeart/2005/8/layout/vProcess5"/>
    <dgm:cxn modelId="{83FBD399-64C9-4CFE-A4A6-4C6F98E18C70}" type="presParOf" srcId="{D1A93669-EEFC-48A3-B562-FC254FA5E137}" destId="{4527D685-8986-4E64-A594-8E4834916690}" srcOrd="8" destOrd="0" presId="urn:microsoft.com/office/officeart/2005/8/layout/vProcess5"/>
    <dgm:cxn modelId="{D7AE8C51-1FAF-48D4-A79E-25962AAA4442}" type="presParOf" srcId="{D1A93669-EEFC-48A3-B562-FC254FA5E137}" destId="{479346E2-7DDF-4353-A287-7C0A73B62682}" srcOrd="9" destOrd="0" presId="urn:microsoft.com/office/officeart/2005/8/layout/vProcess5"/>
    <dgm:cxn modelId="{EF99ED9D-A458-4AC6-94EF-F3B6037112E5}" type="presParOf" srcId="{D1A93669-EEFC-48A3-B562-FC254FA5E137}" destId="{6F4BE560-1EAE-46AA-B70E-EE21DDEDFE01}" srcOrd="10" destOrd="0" presId="urn:microsoft.com/office/officeart/2005/8/layout/vProcess5"/>
    <dgm:cxn modelId="{FAA562F0-C377-40B3-9669-A749D2AE8759}" type="presParOf" srcId="{D1A93669-EEFC-48A3-B562-FC254FA5E137}" destId="{30B908BA-5770-4D7E-9708-01BF5402D4B7}" srcOrd="11" destOrd="0" presId="urn:microsoft.com/office/officeart/2005/8/layout/vProcess5"/>
    <dgm:cxn modelId="{4B16661B-BDEE-4235-BDE5-FDC1756E2EAF}" type="presParOf" srcId="{D1A93669-EEFC-48A3-B562-FC254FA5E137}" destId="{3CBA57C8-E8F5-48DF-A928-742CD3B7EDE2}" srcOrd="12" destOrd="0" presId="urn:microsoft.com/office/officeart/2005/8/layout/vProcess5"/>
    <dgm:cxn modelId="{98FAA42B-A52B-4B58-91F6-1D14C688FAE1}" type="presParOf" srcId="{D1A93669-EEFC-48A3-B562-FC254FA5E137}" destId="{A48FC54A-9679-4555-9126-F78FBF888A69}" srcOrd="13" destOrd="0" presId="urn:microsoft.com/office/officeart/2005/8/layout/vProcess5"/>
    <dgm:cxn modelId="{AA4A1643-C24F-4763-A053-AC149F2A7E78}" type="presParOf" srcId="{D1A93669-EEFC-48A3-B562-FC254FA5E137}" destId="{59AFD025-541E-449F-8CDC-29D2DCEF801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1B7F9-F92A-4B12-8A9A-5FE25CD5DB77}"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4D95DCFC-8AA1-48E4-8687-73878768696D}">
      <dgm:prSet/>
      <dgm:spPr/>
      <dgm:t>
        <a:bodyPr/>
        <a:lstStyle/>
        <a:p>
          <a:r>
            <a:rPr lang="en-US" b="1" i="0"/>
            <a:t>Nonfunctional Requirements</a:t>
          </a:r>
          <a:r>
            <a:rPr lang="en-US" b="0" i="0"/>
            <a:t>:</a:t>
          </a:r>
          <a:endParaRPr lang="en-US"/>
        </a:p>
      </dgm:t>
    </dgm:pt>
    <dgm:pt modelId="{B0BE81AE-22EB-4A14-93E4-334ACE8BB5BE}" type="parTrans" cxnId="{89E8EDE9-F8EC-4130-88BF-BFA3F00323D7}">
      <dgm:prSet/>
      <dgm:spPr/>
      <dgm:t>
        <a:bodyPr/>
        <a:lstStyle/>
        <a:p>
          <a:endParaRPr lang="en-US"/>
        </a:p>
      </dgm:t>
    </dgm:pt>
    <dgm:pt modelId="{135766D0-12F4-4E73-9306-A59A926AA4E9}" type="sibTrans" cxnId="{89E8EDE9-F8EC-4130-88BF-BFA3F00323D7}">
      <dgm:prSet/>
      <dgm:spPr/>
      <dgm:t>
        <a:bodyPr/>
        <a:lstStyle/>
        <a:p>
          <a:endParaRPr lang="en-US"/>
        </a:p>
      </dgm:t>
    </dgm:pt>
    <dgm:pt modelId="{F7966987-6870-4139-9249-A22873B6F89B}">
      <dgm:prSet/>
      <dgm:spPr/>
      <dgm:t>
        <a:bodyPr/>
        <a:lstStyle/>
        <a:p>
          <a:r>
            <a:rPr lang="en-US" b="0" i="0"/>
            <a:t>Performance, security, and availability requirements can significantly influence ABMS design. Identifying these early ensures the system meets its goals efficiently.</a:t>
          </a:r>
          <a:endParaRPr lang="en-US"/>
        </a:p>
      </dgm:t>
    </dgm:pt>
    <dgm:pt modelId="{A759B91E-CF71-445E-9ADA-9BC3348E4B55}" type="parTrans" cxnId="{C2EA72BB-E063-4A26-80DA-12BA27471781}">
      <dgm:prSet/>
      <dgm:spPr/>
      <dgm:t>
        <a:bodyPr/>
        <a:lstStyle/>
        <a:p>
          <a:endParaRPr lang="en-US"/>
        </a:p>
      </dgm:t>
    </dgm:pt>
    <dgm:pt modelId="{0B9DA9D7-63FA-425F-BD2D-E63AE9484C51}" type="sibTrans" cxnId="{C2EA72BB-E063-4A26-80DA-12BA27471781}">
      <dgm:prSet/>
      <dgm:spPr/>
      <dgm:t>
        <a:bodyPr/>
        <a:lstStyle/>
        <a:p>
          <a:endParaRPr lang="en-US"/>
        </a:p>
      </dgm:t>
    </dgm:pt>
    <dgm:pt modelId="{EC3CC9B1-B0EA-47BE-8BF3-B2FD68D31295}">
      <dgm:prSet/>
      <dgm:spPr/>
      <dgm:t>
        <a:bodyPr/>
        <a:lstStyle/>
        <a:p>
          <a:r>
            <a:rPr lang="en-US" b="1" i="0"/>
            <a:t>Context Diagrams</a:t>
          </a:r>
          <a:r>
            <a:rPr lang="en-US" b="0" i="0"/>
            <a:t>:</a:t>
          </a:r>
          <a:endParaRPr lang="en-US"/>
        </a:p>
      </dgm:t>
    </dgm:pt>
    <dgm:pt modelId="{B97C2FB1-0422-495D-871C-DF7D42D916E2}" type="parTrans" cxnId="{35D9620A-DB62-45F7-BA5E-15DFAD03520C}">
      <dgm:prSet/>
      <dgm:spPr/>
      <dgm:t>
        <a:bodyPr/>
        <a:lstStyle/>
        <a:p>
          <a:endParaRPr lang="en-US"/>
        </a:p>
      </dgm:t>
    </dgm:pt>
    <dgm:pt modelId="{56459716-7E44-45F9-B2D6-C3BCFF4DBCFB}" type="sibTrans" cxnId="{35D9620A-DB62-45F7-BA5E-15DFAD03520C}">
      <dgm:prSet/>
      <dgm:spPr/>
      <dgm:t>
        <a:bodyPr/>
        <a:lstStyle/>
        <a:p>
          <a:endParaRPr lang="en-US"/>
        </a:p>
      </dgm:t>
    </dgm:pt>
    <dgm:pt modelId="{22DE5D94-95BA-49A8-87E9-418B14D97C54}">
      <dgm:prSet/>
      <dgm:spPr/>
      <dgm:t>
        <a:bodyPr/>
        <a:lstStyle/>
        <a:p>
          <a:r>
            <a:rPr lang="en-US" b="0" i="0"/>
            <a:t>Context diagrams help stakeholders understand the system's boundaries and interactions, clarifying what belongs in the system and what does not.</a:t>
          </a:r>
          <a:endParaRPr lang="en-US"/>
        </a:p>
      </dgm:t>
    </dgm:pt>
    <dgm:pt modelId="{CFF1E3D4-7A51-4642-A7BE-742D4189F120}" type="parTrans" cxnId="{A6C2DA62-D7CE-4F54-AC07-E4FD27BB1D1B}">
      <dgm:prSet/>
      <dgm:spPr/>
      <dgm:t>
        <a:bodyPr/>
        <a:lstStyle/>
        <a:p>
          <a:endParaRPr lang="en-US"/>
        </a:p>
      </dgm:t>
    </dgm:pt>
    <dgm:pt modelId="{6661BABA-ABD8-411D-8F4D-AD14A178F62F}" type="sibTrans" cxnId="{A6C2DA62-D7CE-4F54-AC07-E4FD27BB1D1B}">
      <dgm:prSet/>
      <dgm:spPr/>
      <dgm:t>
        <a:bodyPr/>
        <a:lstStyle/>
        <a:p>
          <a:endParaRPr lang="en-US"/>
        </a:p>
      </dgm:t>
    </dgm:pt>
    <dgm:pt modelId="{8053F596-63BA-4A4C-B1FF-3E303426C089}">
      <dgm:prSet/>
      <dgm:spPr/>
      <dgm:t>
        <a:bodyPr/>
        <a:lstStyle/>
        <a:p>
          <a:r>
            <a:rPr lang="en-US" b="1" i="0"/>
            <a:t>Reusable Analysis Templates</a:t>
          </a:r>
          <a:r>
            <a:rPr lang="en-US" b="0" i="0"/>
            <a:t>:</a:t>
          </a:r>
          <a:endParaRPr lang="en-US"/>
        </a:p>
      </dgm:t>
    </dgm:pt>
    <dgm:pt modelId="{DB6D0A26-334D-468B-8DE8-0F2F390BD44F}" type="parTrans" cxnId="{DB4E70FC-B50C-4C0A-B46C-FDD5B20DC877}">
      <dgm:prSet/>
      <dgm:spPr/>
      <dgm:t>
        <a:bodyPr/>
        <a:lstStyle/>
        <a:p>
          <a:endParaRPr lang="en-US"/>
        </a:p>
      </dgm:t>
    </dgm:pt>
    <dgm:pt modelId="{47A0753F-3765-44CA-9EE2-9519A77868F5}" type="sibTrans" cxnId="{DB4E70FC-B50C-4C0A-B46C-FDD5B20DC877}">
      <dgm:prSet/>
      <dgm:spPr/>
      <dgm:t>
        <a:bodyPr/>
        <a:lstStyle/>
        <a:p>
          <a:endParaRPr lang="en-US"/>
        </a:p>
      </dgm:t>
    </dgm:pt>
    <dgm:pt modelId="{979F971A-8926-4F84-B2D1-F2FAB725F9E0}">
      <dgm:prSet/>
      <dgm:spPr/>
      <dgm:t>
        <a:bodyPr/>
        <a:lstStyle/>
        <a:p>
          <a:r>
            <a:rPr lang="en-US" b="0" i="0"/>
            <a:t>Templates for system analysis (e.g., module decomposition, utility trees, component connections) can be reused for similar systems, aiding in future designs and cost-benefit analysis.</a:t>
          </a:r>
          <a:endParaRPr lang="en-US"/>
        </a:p>
      </dgm:t>
    </dgm:pt>
    <dgm:pt modelId="{6929E78D-4A07-41A8-845E-29E07D6B7FBE}" type="parTrans" cxnId="{D8D7E49A-CBDD-446A-9AE8-F70691EE051B}">
      <dgm:prSet/>
      <dgm:spPr/>
      <dgm:t>
        <a:bodyPr/>
        <a:lstStyle/>
        <a:p>
          <a:endParaRPr lang="en-US"/>
        </a:p>
      </dgm:t>
    </dgm:pt>
    <dgm:pt modelId="{5C2441D1-5A7B-4351-85CF-D07D94CB71BF}" type="sibTrans" cxnId="{D8D7E49A-CBDD-446A-9AE8-F70691EE051B}">
      <dgm:prSet/>
      <dgm:spPr/>
      <dgm:t>
        <a:bodyPr/>
        <a:lstStyle/>
        <a:p>
          <a:endParaRPr lang="en-US"/>
        </a:p>
      </dgm:t>
    </dgm:pt>
    <dgm:pt modelId="{FACD1CE2-B5AB-449D-82BA-81C8D16171D2}">
      <dgm:prSet/>
      <dgm:spPr/>
      <dgm:t>
        <a:bodyPr/>
        <a:lstStyle/>
        <a:p>
          <a:r>
            <a:rPr lang="en-US" b="1" i="0"/>
            <a:t>Developer Visualization</a:t>
          </a:r>
          <a:r>
            <a:rPr lang="en-US" b="0" i="0"/>
            <a:t>:</a:t>
          </a:r>
          <a:endParaRPr lang="en-US"/>
        </a:p>
      </dgm:t>
    </dgm:pt>
    <dgm:pt modelId="{28C22944-20D3-4DB6-86C4-177CD466689E}" type="parTrans" cxnId="{F65310CF-6C37-4E62-B6B3-B14B86F7FA31}">
      <dgm:prSet/>
      <dgm:spPr/>
      <dgm:t>
        <a:bodyPr/>
        <a:lstStyle/>
        <a:p>
          <a:endParaRPr lang="en-US"/>
        </a:p>
      </dgm:t>
    </dgm:pt>
    <dgm:pt modelId="{7F63BB1E-88BE-4573-9E74-626D3B69EB5D}" type="sibTrans" cxnId="{F65310CF-6C37-4E62-B6B3-B14B86F7FA31}">
      <dgm:prSet/>
      <dgm:spPr/>
      <dgm:t>
        <a:bodyPr/>
        <a:lstStyle/>
        <a:p>
          <a:endParaRPr lang="en-US"/>
        </a:p>
      </dgm:t>
    </dgm:pt>
    <dgm:pt modelId="{8A00F1A5-4D77-4261-B0B1-80656CD51B63}">
      <dgm:prSet/>
      <dgm:spPr/>
      <dgm:t>
        <a:bodyPr/>
        <a:lstStyle/>
        <a:p>
          <a:r>
            <a:rPr lang="en-US" b="0" i="0"/>
            <a:t>Module view and component connection diagrams provide a visual representation of implementation strategies, improving planning and execution in Agile environments.</a:t>
          </a:r>
          <a:endParaRPr lang="en-US"/>
        </a:p>
      </dgm:t>
    </dgm:pt>
    <dgm:pt modelId="{54738C79-B343-4BD2-845A-B4E4FBC1B141}" type="parTrans" cxnId="{68FB9AD9-A04E-4ECA-9E40-8E3FA49B23CF}">
      <dgm:prSet/>
      <dgm:spPr/>
      <dgm:t>
        <a:bodyPr/>
        <a:lstStyle/>
        <a:p>
          <a:endParaRPr lang="en-US"/>
        </a:p>
      </dgm:t>
    </dgm:pt>
    <dgm:pt modelId="{D675B0D9-949B-4369-AAC5-7E5A801B960B}" type="sibTrans" cxnId="{68FB9AD9-A04E-4ECA-9E40-8E3FA49B23CF}">
      <dgm:prSet/>
      <dgm:spPr/>
      <dgm:t>
        <a:bodyPr/>
        <a:lstStyle/>
        <a:p>
          <a:endParaRPr lang="en-US"/>
        </a:p>
      </dgm:t>
    </dgm:pt>
    <dgm:pt modelId="{27F1459F-E2A3-46E3-B6F3-24B514C9879A}">
      <dgm:prSet/>
      <dgm:spPr/>
      <dgm:t>
        <a:bodyPr/>
        <a:lstStyle/>
        <a:p>
          <a:r>
            <a:rPr lang="en-US" b="1" i="0"/>
            <a:t>Deployment Clarity</a:t>
          </a:r>
          <a:r>
            <a:rPr lang="en-US" b="0" i="0"/>
            <a:t>:</a:t>
          </a:r>
          <a:endParaRPr lang="en-US"/>
        </a:p>
      </dgm:t>
    </dgm:pt>
    <dgm:pt modelId="{87F9E818-1FDC-4B1D-B046-C5E1B6ED68A5}" type="parTrans" cxnId="{A54C8B2E-1603-4341-83C3-6006D9197462}">
      <dgm:prSet/>
      <dgm:spPr/>
      <dgm:t>
        <a:bodyPr/>
        <a:lstStyle/>
        <a:p>
          <a:endParaRPr lang="en-US"/>
        </a:p>
      </dgm:t>
    </dgm:pt>
    <dgm:pt modelId="{3CEFAC20-9248-47D2-8B74-F95F3B47C733}" type="sibTrans" cxnId="{A54C8B2E-1603-4341-83C3-6006D9197462}">
      <dgm:prSet/>
      <dgm:spPr/>
      <dgm:t>
        <a:bodyPr/>
        <a:lstStyle/>
        <a:p>
          <a:endParaRPr lang="en-US"/>
        </a:p>
      </dgm:t>
    </dgm:pt>
    <dgm:pt modelId="{2FC194DC-4501-44E6-BC5C-548AAA88D94B}">
      <dgm:prSet/>
      <dgm:spPr/>
      <dgm:t>
        <a:bodyPr/>
        <a:lstStyle/>
        <a:p>
          <a:r>
            <a:rPr lang="en-US" b="0" i="0"/>
            <a:t>Deployment views offer a clear picture of module deployment, aiding operations teams in cost estimation and resource planning, ensuring smoother transitions to production.</a:t>
          </a:r>
          <a:endParaRPr lang="en-US"/>
        </a:p>
      </dgm:t>
    </dgm:pt>
    <dgm:pt modelId="{4FEDD564-C970-4A28-B2E3-B90D38EDD310}" type="parTrans" cxnId="{A2DE3632-D170-4FD9-9E4A-38D46ED125C0}">
      <dgm:prSet/>
      <dgm:spPr/>
      <dgm:t>
        <a:bodyPr/>
        <a:lstStyle/>
        <a:p>
          <a:endParaRPr lang="en-US"/>
        </a:p>
      </dgm:t>
    </dgm:pt>
    <dgm:pt modelId="{925ABBF9-4D1B-4891-A22D-93CA7B66B26E}" type="sibTrans" cxnId="{A2DE3632-D170-4FD9-9E4A-38D46ED125C0}">
      <dgm:prSet/>
      <dgm:spPr/>
      <dgm:t>
        <a:bodyPr/>
        <a:lstStyle/>
        <a:p>
          <a:endParaRPr lang="en-US"/>
        </a:p>
      </dgm:t>
    </dgm:pt>
    <dgm:pt modelId="{97177E46-1422-4F1E-84FB-9CEBF9CFC95A}" type="pres">
      <dgm:prSet presAssocID="{2D41B7F9-F92A-4B12-8A9A-5FE25CD5DB77}" presName="Name0" presStyleCnt="0">
        <dgm:presLayoutVars>
          <dgm:dir/>
          <dgm:animLvl val="lvl"/>
          <dgm:resizeHandles val="exact"/>
        </dgm:presLayoutVars>
      </dgm:prSet>
      <dgm:spPr/>
    </dgm:pt>
    <dgm:pt modelId="{DB130230-BAD8-4398-9C1E-655BA8E7BD90}" type="pres">
      <dgm:prSet presAssocID="{4D95DCFC-8AA1-48E4-8687-73878768696D}" presName="linNode" presStyleCnt="0"/>
      <dgm:spPr/>
    </dgm:pt>
    <dgm:pt modelId="{8F9CDD3F-3636-48CA-AFA4-D9A2602C8B98}" type="pres">
      <dgm:prSet presAssocID="{4D95DCFC-8AA1-48E4-8687-73878768696D}" presName="parentText" presStyleLbl="node1" presStyleIdx="0" presStyleCnt="5">
        <dgm:presLayoutVars>
          <dgm:chMax val="1"/>
          <dgm:bulletEnabled val="1"/>
        </dgm:presLayoutVars>
      </dgm:prSet>
      <dgm:spPr/>
    </dgm:pt>
    <dgm:pt modelId="{5DFE94AE-1C87-45EB-96C1-9302F9335ACB}" type="pres">
      <dgm:prSet presAssocID="{4D95DCFC-8AA1-48E4-8687-73878768696D}" presName="descendantText" presStyleLbl="alignAccFollowNode1" presStyleIdx="0" presStyleCnt="5">
        <dgm:presLayoutVars>
          <dgm:bulletEnabled val="1"/>
        </dgm:presLayoutVars>
      </dgm:prSet>
      <dgm:spPr/>
    </dgm:pt>
    <dgm:pt modelId="{ABF60B92-BBCF-4CF7-B348-1B82F9738C7B}" type="pres">
      <dgm:prSet presAssocID="{135766D0-12F4-4E73-9306-A59A926AA4E9}" presName="sp" presStyleCnt="0"/>
      <dgm:spPr/>
    </dgm:pt>
    <dgm:pt modelId="{169CBF59-8B66-47C5-A5A6-0520D520CC26}" type="pres">
      <dgm:prSet presAssocID="{EC3CC9B1-B0EA-47BE-8BF3-B2FD68D31295}" presName="linNode" presStyleCnt="0"/>
      <dgm:spPr/>
    </dgm:pt>
    <dgm:pt modelId="{906898F8-D7B9-4198-BF23-3FCD9B3DE8C7}" type="pres">
      <dgm:prSet presAssocID="{EC3CC9B1-B0EA-47BE-8BF3-B2FD68D31295}" presName="parentText" presStyleLbl="node1" presStyleIdx="1" presStyleCnt="5">
        <dgm:presLayoutVars>
          <dgm:chMax val="1"/>
          <dgm:bulletEnabled val="1"/>
        </dgm:presLayoutVars>
      </dgm:prSet>
      <dgm:spPr/>
    </dgm:pt>
    <dgm:pt modelId="{1481D68B-C875-4D7F-B3F8-080349AABC5E}" type="pres">
      <dgm:prSet presAssocID="{EC3CC9B1-B0EA-47BE-8BF3-B2FD68D31295}" presName="descendantText" presStyleLbl="alignAccFollowNode1" presStyleIdx="1" presStyleCnt="5">
        <dgm:presLayoutVars>
          <dgm:bulletEnabled val="1"/>
        </dgm:presLayoutVars>
      </dgm:prSet>
      <dgm:spPr/>
    </dgm:pt>
    <dgm:pt modelId="{4D46EA14-DB4C-4893-A156-E04A7C2361E5}" type="pres">
      <dgm:prSet presAssocID="{56459716-7E44-45F9-B2D6-C3BCFF4DBCFB}" presName="sp" presStyleCnt="0"/>
      <dgm:spPr/>
    </dgm:pt>
    <dgm:pt modelId="{E58855BA-15D8-4991-985A-0C30FB978976}" type="pres">
      <dgm:prSet presAssocID="{8053F596-63BA-4A4C-B1FF-3E303426C089}" presName="linNode" presStyleCnt="0"/>
      <dgm:spPr/>
    </dgm:pt>
    <dgm:pt modelId="{DDD46B52-940D-48C9-A386-010FDCCB44A1}" type="pres">
      <dgm:prSet presAssocID="{8053F596-63BA-4A4C-B1FF-3E303426C089}" presName="parentText" presStyleLbl="node1" presStyleIdx="2" presStyleCnt="5">
        <dgm:presLayoutVars>
          <dgm:chMax val="1"/>
          <dgm:bulletEnabled val="1"/>
        </dgm:presLayoutVars>
      </dgm:prSet>
      <dgm:spPr/>
    </dgm:pt>
    <dgm:pt modelId="{C6BF1DE0-3480-49CC-A8FD-5D8B082340A5}" type="pres">
      <dgm:prSet presAssocID="{8053F596-63BA-4A4C-B1FF-3E303426C089}" presName="descendantText" presStyleLbl="alignAccFollowNode1" presStyleIdx="2" presStyleCnt="5">
        <dgm:presLayoutVars>
          <dgm:bulletEnabled val="1"/>
        </dgm:presLayoutVars>
      </dgm:prSet>
      <dgm:spPr/>
    </dgm:pt>
    <dgm:pt modelId="{E0C72A4D-2175-498D-8463-D4BBA126A6A1}" type="pres">
      <dgm:prSet presAssocID="{47A0753F-3765-44CA-9EE2-9519A77868F5}" presName="sp" presStyleCnt="0"/>
      <dgm:spPr/>
    </dgm:pt>
    <dgm:pt modelId="{59A1352D-68C4-470E-8B33-B21712D966B9}" type="pres">
      <dgm:prSet presAssocID="{FACD1CE2-B5AB-449D-82BA-81C8D16171D2}" presName="linNode" presStyleCnt="0"/>
      <dgm:spPr/>
    </dgm:pt>
    <dgm:pt modelId="{1A87C27B-9532-433D-BEED-35B9C56456ED}" type="pres">
      <dgm:prSet presAssocID="{FACD1CE2-B5AB-449D-82BA-81C8D16171D2}" presName="parentText" presStyleLbl="node1" presStyleIdx="3" presStyleCnt="5">
        <dgm:presLayoutVars>
          <dgm:chMax val="1"/>
          <dgm:bulletEnabled val="1"/>
        </dgm:presLayoutVars>
      </dgm:prSet>
      <dgm:spPr/>
    </dgm:pt>
    <dgm:pt modelId="{00475048-5526-4F9D-9172-3F9520EFEF85}" type="pres">
      <dgm:prSet presAssocID="{FACD1CE2-B5AB-449D-82BA-81C8D16171D2}" presName="descendantText" presStyleLbl="alignAccFollowNode1" presStyleIdx="3" presStyleCnt="5">
        <dgm:presLayoutVars>
          <dgm:bulletEnabled val="1"/>
        </dgm:presLayoutVars>
      </dgm:prSet>
      <dgm:spPr/>
    </dgm:pt>
    <dgm:pt modelId="{4711D797-F66B-447B-8F98-79FC701B96B3}" type="pres">
      <dgm:prSet presAssocID="{7F63BB1E-88BE-4573-9E74-626D3B69EB5D}" presName="sp" presStyleCnt="0"/>
      <dgm:spPr/>
    </dgm:pt>
    <dgm:pt modelId="{322534FA-0BB6-4B40-A255-F4B650CEECC3}" type="pres">
      <dgm:prSet presAssocID="{27F1459F-E2A3-46E3-B6F3-24B514C9879A}" presName="linNode" presStyleCnt="0"/>
      <dgm:spPr/>
    </dgm:pt>
    <dgm:pt modelId="{3220EE73-E08B-4BB4-8497-595ED76F7DB0}" type="pres">
      <dgm:prSet presAssocID="{27F1459F-E2A3-46E3-B6F3-24B514C9879A}" presName="parentText" presStyleLbl="node1" presStyleIdx="4" presStyleCnt="5">
        <dgm:presLayoutVars>
          <dgm:chMax val="1"/>
          <dgm:bulletEnabled val="1"/>
        </dgm:presLayoutVars>
      </dgm:prSet>
      <dgm:spPr/>
    </dgm:pt>
    <dgm:pt modelId="{45313349-5DBB-47F0-AB31-0C81FB21F22C}" type="pres">
      <dgm:prSet presAssocID="{27F1459F-E2A3-46E3-B6F3-24B514C9879A}" presName="descendantText" presStyleLbl="alignAccFollowNode1" presStyleIdx="4" presStyleCnt="5">
        <dgm:presLayoutVars>
          <dgm:bulletEnabled val="1"/>
        </dgm:presLayoutVars>
      </dgm:prSet>
      <dgm:spPr/>
    </dgm:pt>
  </dgm:ptLst>
  <dgm:cxnLst>
    <dgm:cxn modelId="{846EFC01-4AA5-4443-A9D9-CCF620C7D059}" type="presOf" srcId="{22DE5D94-95BA-49A8-87E9-418B14D97C54}" destId="{1481D68B-C875-4D7F-B3F8-080349AABC5E}" srcOrd="0" destOrd="0" presId="urn:microsoft.com/office/officeart/2005/8/layout/vList5"/>
    <dgm:cxn modelId="{35D9620A-DB62-45F7-BA5E-15DFAD03520C}" srcId="{2D41B7F9-F92A-4B12-8A9A-5FE25CD5DB77}" destId="{EC3CC9B1-B0EA-47BE-8BF3-B2FD68D31295}" srcOrd="1" destOrd="0" parTransId="{B97C2FB1-0422-495D-871C-DF7D42D916E2}" sibTransId="{56459716-7E44-45F9-B2D6-C3BCFF4DBCFB}"/>
    <dgm:cxn modelId="{A54C8B2E-1603-4341-83C3-6006D9197462}" srcId="{2D41B7F9-F92A-4B12-8A9A-5FE25CD5DB77}" destId="{27F1459F-E2A3-46E3-B6F3-24B514C9879A}" srcOrd="4" destOrd="0" parTransId="{87F9E818-1FDC-4B1D-B046-C5E1B6ED68A5}" sibTransId="{3CEFAC20-9248-47D2-8B74-F95F3B47C733}"/>
    <dgm:cxn modelId="{A2DE3632-D170-4FD9-9E4A-38D46ED125C0}" srcId="{27F1459F-E2A3-46E3-B6F3-24B514C9879A}" destId="{2FC194DC-4501-44E6-BC5C-548AAA88D94B}" srcOrd="0" destOrd="0" parTransId="{4FEDD564-C970-4A28-B2E3-B90D38EDD310}" sibTransId="{925ABBF9-4D1B-4891-A22D-93CA7B66B26E}"/>
    <dgm:cxn modelId="{EDC7173E-59D4-4A92-841C-E6631B7FCC22}" type="presOf" srcId="{27F1459F-E2A3-46E3-B6F3-24B514C9879A}" destId="{3220EE73-E08B-4BB4-8497-595ED76F7DB0}" srcOrd="0" destOrd="0" presId="urn:microsoft.com/office/officeart/2005/8/layout/vList5"/>
    <dgm:cxn modelId="{A14F7A3E-809C-4BCC-9458-4159C2A64BD8}" type="presOf" srcId="{FACD1CE2-B5AB-449D-82BA-81C8D16171D2}" destId="{1A87C27B-9532-433D-BEED-35B9C56456ED}" srcOrd="0" destOrd="0" presId="urn:microsoft.com/office/officeart/2005/8/layout/vList5"/>
    <dgm:cxn modelId="{9F2C7B3E-4892-40B8-B4FE-BA88197BE9D7}" type="presOf" srcId="{F7966987-6870-4139-9249-A22873B6F89B}" destId="{5DFE94AE-1C87-45EB-96C1-9302F9335ACB}" srcOrd="0" destOrd="0" presId="urn:microsoft.com/office/officeart/2005/8/layout/vList5"/>
    <dgm:cxn modelId="{A6C2DA62-D7CE-4F54-AC07-E4FD27BB1D1B}" srcId="{EC3CC9B1-B0EA-47BE-8BF3-B2FD68D31295}" destId="{22DE5D94-95BA-49A8-87E9-418B14D97C54}" srcOrd="0" destOrd="0" parTransId="{CFF1E3D4-7A51-4642-A7BE-742D4189F120}" sibTransId="{6661BABA-ABD8-411D-8F4D-AD14A178F62F}"/>
    <dgm:cxn modelId="{658A9C43-4F02-497D-A980-0420B905F40C}" type="presOf" srcId="{4D95DCFC-8AA1-48E4-8687-73878768696D}" destId="{8F9CDD3F-3636-48CA-AFA4-D9A2602C8B98}" srcOrd="0" destOrd="0" presId="urn:microsoft.com/office/officeart/2005/8/layout/vList5"/>
    <dgm:cxn modelId="{A345F28D-3D3B-4F7C-9191-FD00DBA5447A}" type="presOf" srcId="{8053F596-63BA-4A4C-B1FF-3E303426C089}" destId="{DDD46B52-940D-48C9-A386-010FDCCB44A1}" srcOrd="0" destOrd="0" presId="urn:microsoft.com/office/officeart/2005/8/layout/vList5"/>
    <dgm:cxn modelId="{D8D7E49A-CBDD-446A-9AE8-F70691EE051B}" srcId="{8053F596-63BA-4A4C-B1FF-3E303426C089}" destId="{979F971A-8926-4F84-B2D1-F2FAB725F9E0}" srcOrd="0" destOrd="0" parTransId="{6929E78D-4A07-41A8-845E-29E07D6B7FBE}" sibTransId="{5C2441D1-5A7B-4351-85CF-D07D94CB71BF}"/>
    <dgm:cxn modelId="{C2EA72BB-E063-4A26-80DA-12BA27471781}" srcId="{4D95DCFC-8AA1-48E4-8687-73878768696D}" destId="{F7966987-6870-4139-9249-A22873B6F89B}" srcOrd="0" destOrd="0" parTransId="{A759B91E-CF71-445E-9ADA-9BC3348E4B55}" sibTransId="{0B9DA9D7-63FA-425F-BD2D-E63AE9484C51}"/>
    <dgm:cxn modelId="{F65310CF-6C37-4E62-B6B3-B14B86F7FA31}" srcId="{2D41B7F9-F92A-4B12-8A9A-5FE25CD5DB77}" destId="{FACD1CE2-B5AB-449D-82BA-81C8D16171D2}" srcOrd="3" destOrd="0" parTransId="{28C22944-20D3-4DB6-86C4-177CD466689E}" sibTransId="{7F63BB1E-88BE-4573-9E74-626D3B69EB5D}"/>
    <dgm:cxn modelId="{1C8246D9-7F90-4072-8C3F-96FC3B27F670}" type="presOf" srcId="{EC3CC9B1-B0EA-47BE-8BF3-B2FD68D31295}" destId="{906898F8-D7B9-4198-BF23-3FCD9B3DE8C7}" srcOrd="0" destOrd="0" presId="urn:microsoft.com/office/officeart/2005/8/layout/vList5"/>
    <dgm:cxn modelId="{68FB9AD9-A04E-4ECA-9E40-8E3FA49B23CF}" srcId="{FACD1CE2-B5AB-449D-82BA-81C8D16171D2}" destId="{8A00F1A5-4D77-4261-B0B1-80656CD51B63}" srcOrd="0" destOrd="0" parTransId="{54738C79-B343-4BD2-845A-B4E4FBC1B141}" sibTransId="{D675B0D9-949B-4369-AAC5-7E5A801B960B}"/>
    <dgm:cxn modelId="{7D0DB9DB-621C-4F99-9542-C14296C70828}" type="presOf" srcId="{979F971A-8926-4F84-B2D1-F2FAB725F9E0}" destId="{C6BF1DE0-3480-49CC-A8FD-5D8B082340A5}" srcOrd="0" destOrd="0" presId="urn:microsoft.com/office/officeart/2005/8/layout/vList5"/>
    <dgm:cxn modelId="{A697BCE6-4071-449E-B44B-2B907BF9BD0E}" type="presOf" srcId="{8A00F1A5-4D77-4261-B0B1-80656CD51B63}" destId="{00475048-5526-4F9D-9172-3F9520EFEF85}" srcOrd="0" destOrd="0" presId="urn:microsoft.com/office/officeart/2005/8/layout/vList5"/>
    <dgm:cxn modelId="{89E8EDE9-F8EC-4130-88BF-BFA3F00323D7}" srcId="{2D41B7F9-F92A-4B12-8A9A-5FE25CD5DB77}" destId="{4D95DCFC-8AA1-48E4-8687-73878768696D}" srcOrd="0" destOrd="0" parTransId="{B0BE81AE-22EB-4A14-93E4-334ACE8BB5BE}" sibTransId="{135766D0-12F4-4E73-9306-A59A926AA4E9}"/>
    <dgm:cxn modelId="{1B68CEED-0862-4E9A-A519-36B2DD7F7A17}" type="presOf" srcId="{2D41B7F9-F92A-4B12-8A9A-5FE25CD5DB77}" destId="{97177E46-1422-4F1E-84FB-9CEBF9CFC95A}" srcOrd="0" destOrd="0" presId="urn:microsoft.com/office/officeart/2005/8/layout/vList5"/>
    <dgm:cxn modelId="{D8DB68F1-3B19-4E0A-B3C4-25A50F232295}" type="presOf" srcId="{2FC194DC-4501-44E6-BC5C-548AAA88D94B}" destId="{45313349-5DBB-47F0-AB31-0C81FB21F22C}" srcOrd="0" destOrd="0" presId="urn:microsoft.com/office/officeart/2005/8/layout/vList5"/>
    <dgm:cxn modelId="{DB4E70FC-B50C-4C0A-B46C-FDD5B20DC877}" srcId="{2D41B7F9-F92A-4B12-8A9A-5FE25CD5DB77}" destId="{8053F596-63BA-4A4C-B1FF-3E303426C089}" srcOrd="2" destOrd="0" parTransId="{DB6D0A26-334D-468B-8DE8-0F2F390BD44F}" sibTransId="{47A0753F-3765-44CA-9EE2-9519A77868F5}"/>
    <dgm:cxn modelId="{DF03EF4B-ECB2-4A96-8BDC-96D05EDEEEBD}" type="presParOf" srcId="{97177E46-1422-4F1E-84FB-9CEBF9CFC95A}" destId="{DB130230-BAD8-4398-9C1E-655BA8E7BD90}" srcOrd="0" destOrd="0" presId="urn:microsoft.com/office/officeart/2005/8/layout/vList5"/>
    <dgm:cxn modelId="{20067723-8AE4-47FA-9BEE-C7AFA5BBBCE3}" type="presParOf" srcId="{DB130230-BAD8-4398-9C1E-655BA8E7BD90}" destId="{8F9CDD3F-3636-48CA-AFA4-D9A2602C8B98}" srcOrd="0" destOrd="0" presId="urn:microsoft.com/office/officeart/2005/8/layout/vList5"/>
    <dgm:cxn modelId="{83B347D8-8ACA-4DF4-8476-616205B73AFC}" type="presParOf" srcId="{DB130230-BAD8-4398-9C1E-655BA8E7BD90}" destId="{5DFE94AE-1C87-45EB-96C1-9302F9335ACB}" srcOrd="1" destOrd="0" presId="urn:microsoft.com/office/officeart/2005/8/layout/vList5"/>
    <dgm:cxn modelId="{B99332B2-C6D3-43D6-92F1-E47607CFDCA1}" type="presParOf" srcId="{97177E46-1422-4F1E-84FB-9CEBF9CFC95A}" destId="{ABF60B92-BBCF-4CF7-B348-1B82F9738C7B}" srcOrd="1" destOrd="0" presId="urn:microsoft.com/office/officeart/2005/8/layout/vList5"/>
    <dgm:cxn modelId="{0D9C311E-A2E0-4D27-91CF-F6EB8C2E17E2}" type="presParOf" srcId="{97177E46-1422-4F1E-84FB-9CEBF9CFC95A}" destId="{169CBF59-8B66-47C5-A5A6-0520D520CC26}" srcOrd="2" destOrd="0" presId="urn:microsoft.com/office/officeart/2005/8/layout/vList5"/>
    <dgm:cxn modelId="{5F0CBDD9-7953-4CD6-9E6E-E1E4547345FC}" type="presParOf" srcId="{169CBF59-8B66-47C5-A5A6-0520D520CC26}" destId="{906898F8-D7B9-4198-BF23-3FCD9B3DE8C7}" srcOrd="0" destOrd="0" presId="urn:microsoft.com/office/officeart/2005/8/layout/vList5"/>
    <dgm:cxn modelId="{7B8A9FF8-4E32-462C-AA06-8AC0F477CC90}" type="presParOf" srcId="{169CBF59-8B66-47C5-A5A6-0520D520CC26}" destId="{1481D68B-C875-4D7F-B3F8-080349AABC5E}" srcOrd="1" destOrd="0" presId="urn:microsoft.com/office/officeart/2005/8/layout/vList5"/>
    <dgm:cxn modelId="{DEE89B91-214A-46B8-9869-52EB872D86F5}" type="presParOf" srcId="{97177E46-1422-4F1E-84FB-9CEBF9CFC95A}" destId="{4D46EA14-DB4C-4893-A156-E04A7C2361E5}" srcOrd="3" destOrd="0" presId="urn:microsoft.com/office/officeart/2005/8/layout/vList5"/>
    <dgm:cxn modelId="{DD8477A6-990F-4CDB-8FF1-B37075761473}" type="presParOf" srcId="{97177E46-1422-4F1E-84FB-9CEBF9CFC95A}" destId="{E58855BA-15D8-4991-985A-0C30FB978976}" srcOrd="4" destOrd="0" presId="urn:microsoft.com/office/officeart/2005/8/layout/vList5"/>
    <dgm:cxn modelId="{7CED9F2A-B502-4DB6-B73D-BF0CCF09B6AB}" type="presParOf" srcId="{E58855BA-15D8-4991-985A-0C30FB978976}" destId="{DDD46B52-940D-48C9-A386-010FDCCB44A1}" srcOrd="0" destOrd="0" presId="urn:microsoft.com/office/officeart/2005/8/layout/vList5"/>
    <dgm:cxn modelId="{9A250198-9FE2-4717-A458-8DA0FD67E279}" type="presParOf" srcId="{E58855BA-15D8-4991-985A-0C30FB978976}" destId="{C6BF1DE0-3480-49CC-A8FD-5D8B082340A5}" srcOrd="1" destOrd="0" presId="urn:microsoft.com/office/officeart/2005/8/layout/vList5"/>
    <dgm:cxn modelId="{AD50BB78-B1CF-4CE4-B7BE-5AFBB8146EC8}" type="presParOf" srcId="{97177E46-1422-4F1E-84FB-9CEBF9CFC95A}" destId="{E0C72A4D-2175-498D-8463-D4BBA126A6A1}" srcOrd="5" destOrd="0" presId="urn:microsoft.com/office/officeart/2005/8/layout/vList5"/>
    <dgm:cxn modelId="{805CCFEC-05EE-454E-89AE-5AFD0C69D107}" type="presParOf" srcId="{97177E46-1422-4F1E-84FB-9CEBF9CFC95A}" destId="{59A1352D-68C4-470E-8B33-B21712D966B9}" srcOrd="6" destOrd="0" presId="urn:microsoft.com/office/officeart/2005/8/layout/vList5"/>
    <dgm:cxn modelId="{429AC3C7-261F-4849-A848-0671EC0050DC}" type="presParOf" srcId="{59A1352D-68C4-470E-8B33-B21712D966B9}" destId="{1A87C27B-9532-433D-BEED-35B9C56456ED}" srcOrd="0" destOrd="0" presId="urn:microsoft.com/office/officeart/2005/8/layout/vList5"/>
    <dgm:cxn modelId="{3350AB4A-BB1C-4443-B6ED-8C599313B2E3}" type="presParOf" srcId="{59A1352D-68C4-470E-8B33-B21712D966B9}" destId="{00475048-5526-4F9D-9172-3F9520EFEF85}" srcOrd="1" destOrd="0" presId="urn:microsoft.com/office/officeart/2005/8/layout/vList5"/>
    <dgm:cxn modelId="{828ABBEF-0576-4710-845B-6943D928D339}" type="presParOf" srcId="{97177E46-1422-4F1E-84FB-9CEBF9CFC95A}" destId="{4711D797-F66B-447B-8F98-79FC701B96B3}" srcOrd="7" destOrd="0" presId="urn:microsoft.com/office/officeart/2005/8/layout/vList5"/>
    <dgm:cxn modelId="{A4E6ECF8-2BB3-4EFB-8DF5-ECF4067CFB13}" type="presParOf" srcId="{97177E46-1422-4F1E-84FB-9CEBF9CFC95A}" destId="{322534FA-0BB6-4B40-A255-F4B650CEECC3}" srcOrd="8" destOrd="0" presId="urn:microsoft.com/office/officeart/2005/8/layout/vList5"/>
    <dgm:cxn modelId="{91F3ACB1-A850-46E1-A58E-7C03976F3412}" type="presParOf" srcId="{322534FA-0BB6-4B40-A255-F4B650CEECC3}" destId="{3220EE73-E08B-4BB4-8497-595ED76F7DB0}" srcOrd="0" destOrd="0" presId="urn:microsoft.com/office/officeart/2005/8/layout/vList5"/>
    <dgm:cxn modelId="{3003A07B-0181-4313-8AF4-B57C6860594F}" type="presParOf" srcId="{322534FA-0BB6-4B40-A255-F4B650CEECC3}" destId="{45313349-5DBB-47F0-AB31-0C81FB21F2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E7ADB-A333-498F-8454-2DD037AAD34D}">
      <dsp:nvSpPr>
        <dsp:cNvPr id="0" name=""/>
        <dsp:cNvSpPr/>
      </dsp:nvSpPr>
      <dsp:spPr>
        <a:xfrm>
          <a:off x="0" y="0"/>
          <a:ext cx="6310820" cy="66409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1" kern="1200"/>
            <a:t>The following are the goals of the ABMS:</a:t>
          </a:r>
          <a:endParaRPr lang="en-US" sz="1300" kern="1200"/>
        </a:p>
      </dsp:txBody>
      <dsp:txXfrm>
        <a:off x="19451" y="19451"/>
        <a:ext cx="5516512" cy="625190"/>
      </dsp:txXfrm>
    </dsp:sp>
    <dsp:sp modelId="{D11B9605-4879-48DC-9468-73226D70C74B}">
      <dsp:nvSpPr>
        <dsp:cNvPr id="0" name=""/>
        <dsp:cNvSpPr/>
      </dsp:nvSpPr>
      <dsp:spPr>
        <a:xfrm>
          <a:off x="471262" y="756328"/>
          <a:ext cx="6310820" cy="664092"/>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Automate the backup of critical data and resources through a UI/command line to assist IT administrators, developers, and operations teams.</a:t>
          </a:r>
        </a:p>
      </dsp:txBody>
      <dsp:txXfrm>
        <a:off x="490713" y="775779"/>
        <a:ext cx="5368995" cy="625190"/>
      </dsp:txXfrm>
    </dsp:sp>
    <dsp:sp modelId="{9179050A-328E-4EB7-BF83-CF0D99D1E524}">
      <dsp:nvSpPr>
        <dsp:cNvPr id="0" name=""/>
        <dsp:cNvSpPr/>
      </dsp:nvSpPr>
      <dsp:spPr>
        <a:xfrm>
          <a:off x="942525" y="1512656"/>
          <a:ext cx="6310820" cy="664092"/>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Provide the ability to schedule backups for servers, databases, and applications.</a:t>
          </a:r>
        </a:p>
      </dsp:txBody>
      <dsp:txXfrm>
        <a:off x="961976" y="1532107"/>
        <a:ext cx="5368995" cy="625190"/>
      </dsp:txXfrm>
    </dsp:sp>
    <dsp:sp modelId="{C5378097-A2BC-4701-AAE7-ECF6A70EDFB5}">
      <dsp:nvSpPr>
        <dsp:cNvPr id="0" name=""/>
        <dsp:cNvSpPr/>
      </dsp:nvSpPr>
      <dsp:spPr>
        <a:xfrm>
          <a:off x="1413787" y="2268984"/>
          <a:ext cx="6310820" cy="664092"/>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To verify the integrity of backups and ensure they can be restored successfully.</a:t>
          </a:r>
        </a:p>
      </dsp:txBody>
      <dsp:txXfrm>
        <a:off x="1433238" y="2288435"/>
        <a:ext cx="5368995" cy="625190"/>
      </dsp:txXfrm>
    </dsp:sp>
    <dsp:sp modelId="{B3BACA60-D5C1-4808-BB20-FDE96AC07821}">
      <dsp:nvSpPr>
        <dsp:cNvPr id="0" name=""/>
        <dsp:cNvSpPr/>
      </dsp:nvSpPr>
      <dsp:spPr>
        <a:xfrm>
          <a:off x="1885050" y="3025312"/>
          <a:ext cx="6310820" cy="664092"/>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Integrate with other IT management tools to enhance data protection strategies.</a:t>
          </a:r>
        </a:p>
      </dsp:txBody>
      <dsp:txXfrm>
        <a:off x="1904501" y="3044763"/>
        <a:ext cx="5368995" cy="625190"/>
      </dsp:txXfrm>
    </dsp:sp>
    <dsp:sp modelId="{6FBDEF79-8B3F-4122-8181-D464EAB9F186}">
      <dsp:nvSpPr>
        <dsp:cNvPr id="0" name=""/>
        <dsp:cNvSpPr/>
      </dsp:nvSpPr>
      <dsp:spPr>
        <a:xfrm>
          <a:off x="5879160"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976283" y="485156"/>
        <a:ext cx="237414" cy="324824"/>
      </dsp:txXfrm>
    </dsp:sp>
    <dsp:sp modelId="{20D41E68-5021-4FD2-A111-1D0FF3BC2481}">
      <dsp:nvSpPr>
        <dsp:cNvPr id="0" name=""/>
        <dsp:cNvSpPr/>
      </dsp:nvSpPr>
      <dsp:spPr>
        <a:xfrm>
          <a:off x="6350422" y="1241484"/>
          <a:ext cx="431660" cy="431660"/>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47545" y="1241484"/>
        <a:ext cx="237414" cy="324824"/>
      </dsp:txXfrm>
    </dsp:sp>
    <dsp:sp modelId="{4527D685-8986-4E64-A594-8E4834916690}">
      <dsp:nvSpPr>
        <dsp:cNvPr id="0" name=""/>
        <dsp:cNvSpPr/>
      </dsp:nvSpPr>
      <dsp:spPr>
        <a:xfrm>
          <a:off x="6821685" y="1986744"/>
          <a:ext cx="431660" cy="431660"/>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18808" y="1986744"/>
        <a:ext cx="237414" cy="324824"/>
      </dsp:txXfrm>
    </dsp:sp>
    <dsp:sp modelId="{479346E2-7DDF-4353-A287-7C0A73B62682}">
      <dsp:nvSpPr>
        <dsp:cNvPr id="0" name=""/>
        <dsp:cNvSpPr/>
      </dsp:nvSpPr>
      <dsp:spPr>
        <a:xfrm>
          <a:off x="7292948" y="2750451"/>
          <a:ext cx="431660" cy="431660"/>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390071" y="2750451"/>
        <a:ext cx="237414" cy="324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E94AE-1C87-45EB-96C1-9302F9335ACB}">
      <dsp:nvSpPr>
        <dsp:cNvPr id="0" name=""/>
        <dsp:cNvSpPr/>
      </dsp:nvSpPr>
      <dsp:spPr>
        <a:xfrm rot="5400000">
          <a:off x="5313238" y="-2196877"/>
          <a:ext cx="773043"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Performance, security, and availability requirements can significantly influence ABMS design. Identifying these early ensures the system meets its goals efficiently.</a:t>
          </a:r>
          <a:endParaRPr lang="en-US" sz="1500" kern="1200"/>
        </a:p>
      </dsp:txBody>
      <dsp:txXfrm rot="-5400000">
        <a:off x="3017520" y="136578"/>
        <a:ext cx="5326743" cy="697569"/>
      </dsp:txXfrm>
    </dsp:sp>
    <dsp:sp modelId="{8F9CDD3F-3636-48CA-AFA4-D9A2602C8B98}">
      <dsp:nvSpPr>
        <dsp:cNvPr id="0" name=""/>
        <dsp:cNvSpPr/>
      </dsp:nvSpPr>
      <dsp:spPr>
        <a:xfrm>
          <a:off x="0" y="2210"/>
          <a:ext cx="3017520" cy="96630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i="0" kern="1200"/>
            <a:t>Nonfunctional Requirements</a:t>
          </a:r>
          <a:r>
            <a:rPr lang="en-US" sz="2700" b="0" i="0" kern="1200"/>
            <a:t>:</a:t>
          </a:r>
          <a:endParaRPr lang="en-US" sz="2700" kern="1200"/>
        </a:p>
      </dsp:txBody>
      <dsp:txXfrm>
        <a:off x="47171" y="49381"/>
        <a:ext cx="2923178" cy="871961"/>
      </dsp:txXfrm>
    </dsp:sp>
    <dsp:sp modelId="{1481D68B-C875-4D7F-B3F8-080349AABC5E}">
      <dsp:nvSpPr>
        <dsp:cNvPr id="0" name=""/>
        <dsp:cNvSpPr/>
      </dsp:nvSpPr>
      <dsp:spPr>
        <a:xfrm rot="5400000">
          <a:off x="5313238" y="-1182258"/>
          <a:ext cx="773043"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Context diagrams help stakeholders understand the system's boundaries and interactions, clarifying what belongs in the system and what does not.</a:t>
          </a:r>
          <a:endParaRPr lang="en-US" sz="1500" kern="1200"/>
        </a:p>
      </dsp:txBody>
      <dsp:txXfrm rot="-5400000">
        <a:off x="3017520" y="1151197"/>
        <a:ext cx="5326743" cy="697569"/>
      </dsp:txXfrm>
    </dsp:sp>
    <dsp:sp modelId="{906898F8-D7B9-4198-BF23-3FCD9B3DE8C7}">
      <dsp:nvSpPr>
        <dsp:cNvPr id="0" name=""/>
        <dsp:cNvSpPr/>
      </dsp:nvSpPr>
      <dsp:spPr>
        <a:xfrm>
          <a:off x="0" y="1016829"/>
          <a:ext cx="3017520" cy="96630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i="0" kern="1200"/>
            <a:t>Context Diagrams</a:t>
          </a:r>
          <a:r>
            <a:rPr lang="en-US" sz="2700" b="0" i="0" kern="1200"/>
            <a:t>:</a:t>
          </a:r>
          <a:endParaRPr lang="en-US" sz="2700" kern="1200"/>
        </a:p>
      </dsp:txBody>
      <dsp:txXfrm>
        <a:off x="47171" y="1064000"/>
        <a:ext cx="2923178" cy="871961"/>
      </dsp:txXfrm>
    </dsp:sp>
    <dsp:sp modelId="{C6BF1DE0-3480-49CC-A8FD-5D8B082340A5}">
      <dsp:nvSpPr>
        <dsp:cNvPr id="0" name=""/>
        <dsp:cNvSpPr/>
      </dsp:nvSpPr>
      <dsp:spPr>
        <a:xfrm rot="5400000">
          <a:off x="5313238" y="-167640"/>
          <a:ext cx="773043"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Templates for system analysis (e.g., module decomposition, utility trees, component connections) can be reused for similar systems, aiding in future designs and cost-benefit analysis.</a:t>
          </a:r>
          <a:endParaRPr lang="en-US" sz="1500" kern="1200"/>
        </a:p>
      </dsp:txBody>
      <dsp:txXfrm rot="-5400000">
        <a:off x="3017520" y="2165815"/>
        <a:ext cx="5326743" cy="697569"/>
      </dsp:txXfrm>
    </dsp:sp>
    <dsp:sp modelId="{DDD46B52-940D-48C9-A386-010FDCCB44A1}">
      <dsp:nvSpPr>
        <dsp:cNvPr id="0" name=""/>
        <dsp:cNvSpPr/>
      </dsp:nvSpPr>
      <dsp:spPr>
        <a:xfrm>
          <a:off x="0" y="2031448"/>
          <a:ext cx="3017520" cy="96630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i="0" kern="1200"/>
            <a:t>Reusable Analysis Templates</a:t>
          </a:r>
          <a:r>
            <a:rPr lang="en-US" sz="2700" b="0" i="0" kern="1200"/>
            <a:t>:</a:t>
          </a:r>
          <a:endParaRPr lang="en-US" sz="2700" kern="1200"/>
        </a:p>
      </dsp:txBody>
      <dsp:txXfrm>
        <a:off x="47171" y="2078619"/>
        <a:ext cx="2923178" cy="871961"/>
      </dsp:txXfrm>
    </dsp:sp>
    <dsp:sp modelId="{00475048-5526-4F9D-9172-3F9520EFEF85}">
      <dsp:nvSpPr>
        <dsp:cNvPr id="0" name=""/>
        <dsp:cNvSpPr/>
      </dsp:nvSpPr>
      <dsp:spPr>
        <a:xfrm rot="5400000">
          <a:off x="5313238" y="846978"/>
          <a:ext cx="773043"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Module view and component connection diagrams provide a visual representation of implementation strategies, improving planning and execution in Agile environments.</a:t>
          </a:r>
          <a:endParaRPr lang="en-US" sz="1500" kern="1200"/>
        </a:p>
      </dsp:txBody>
      <dsp:txXfrm rot="-5400000">
        <a:off x="3017520" y="3180434"/>
        <a:ext cx="5326743" cy="697569"/>
      </dsp:txXfrm>
    </dsp:sp>
    <dsp:sp modelId="{1A87C27B-9532-433D-BEED-35B9C56456ED}">
      <dsp:nvSpPr>
        <dsp:cNvPr id="0" name=""/>
        <dsp:cNvSpPr/>
      </dsp:nvSpPr>
      <dsp:spPr>
        <a:xfrm>
          <a:off x="0" y="3046067"/>
          <a:ext cx="3017520" cy="96630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i="0" kern="1200"/>
            <a:t>Developer Visualization</a:t>
          </a:r>
          <a:r>
            <a:rPr lang="en-US" sz="2700" b="0" i="0" kern="1200"/>
            <a:t>:</a:t>
          </a:r>
          <a:endParaRPr lang="en-US" sz="2700" kern="1200"/>
        </a:p>
      </dsp:txBody>
      <dsp:txXfrm>
        <a:off x="47171" y="3093238"/>
        <a:ext cx="2923178" cy="871961"/>
      </dsp:txXfrm>
    </dsp:sp>
    <dsp:sp modelId="{45313349-5DBB-47F0-AB31-0C81FB21F22C}">
      <dsp:nvSpPr>
        <dsp:cNvPr id="0" name=""/>
        <dsp:cNvSpPr/>
      </dsp:nvSpPr>
      <dsp:spPr>
        <a:xfrm rot="5400000">
          <a:off x="5313238" y="1861597"/>
          <a:ext cx="773043"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Deployment views offer a clear picture of module deployment, aiding operations teams in cost estimation and resource planning, ensuring smoother transitions to production.</a:t>
          </a:r>
          <a:endParaRPr lang="en-US" sz="1500" kern="1200"/>
        </a:p>
      </dsp:txBody>
      <dsp:txXfrm rot="-5400000">
        <a:off x="3017520" y="4195053"/>
        <a:ext cx="5326743" cy="697569"/>
      </dsp:txXfrm>
    </dsp:sp>
    <dsp:sp modelId="{3220EE73-E08B-4BB4-8497-595ED76F7DB0}">
      <dsp:nvSpPr>
        <dsp:cNvPr id="0" name=""/>
        <dsp:cNvSpPr/>
      </dsp:nvSpPr>
      <dsp:spPr>
        <a:xfrm>
          <a:off x="0" y="4060686"/>
          <a:ext cx="3017520" cy="96630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i="0" kern="1200"/>
            <a:t>Deployment Clarity</a:t>
          </a:r>
          <a:r>
            <a:rPr lang="en-US" sz="2700" b="0" i="0" kern="1200"/>
            <a:t>:</a:t>
          </a:r>
          <a:endParaRPr lang="en-US" sz="2700" kern="1200"/>
        </a:p>
      </dsp:txBody>
      <dsp:txXfrm>
        <a:off x="47171" y="4107857"/>
        <a:ext cx="2923178" cy="87196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3/7/2025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p14="http://schemas.microsoft.com/office/powerpoint/2010/main"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normAutofit fontScale="85000" lnSpcReduction="20000"/>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slideMaster" Target="../slideMasters/slideMaster1.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58039D-24F2-4D51-B76B-A8077CD65FB8}" type="datetime1">
              <a:rPr lang="en-US" smtClean="0"/>
              <a:pPr>
                <a:defRPr/>
              </a:pPr>
              <a:t>3/7/2025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B7B8B4-5152-46B6-BE8C-41F055EE686F}" type="datetime1">
              <a:rPr lang="en-US" smtClean="0"/>
              <a:pPr>
                <a:defRPr/>
              </a:pPr>
              <a:t>3/7/2025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3B123-3333-4AA8-B376-39BB758B3121}" type="datetime1">
              <a:rPr lang="en-US" smtClean="0"/>
              <a:pPr>
                <a:defRPr/>
              </a:pPr>
              <a:t>3/7/2025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1"/>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name="think-cell Slide" r:id="rId6" imgW="6350000" imgH="6350000" progId="">
                  <p:embed/>
                </p:oleObj>
              </mc:Choice>
              <mc:Fallback>
                <p:oleObj name="think-cell Slide" r:id="rId6" imgW="6350000" imgH="6350000" progId="">
                  <p:embed/>
                  <p:pic>
                    <p:nvPicPr>
                      <p:cNvPr id="0" name="Picture 2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Server\D\jyoti\FI023_BITS_v1\styleguide img\IMG_5627_b.jpg"/>
          <p:cNvPicPr>
            <a:picLocks noChangeAspect="1" noChangeArrowheads="1"/>
          </p:cNvPicPr>
          <p:nvPr userDrawn="1">
            <p:custDataLst>
              <p:tags r:id="rId2"/>
            </p:custDataLst>
          </p:nvPr>
        </p:nvPicPr>
        <p:blipFill>
          <a:blip r:embed="rId8"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3"/>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4"/>
            </p:custDataLst>
          </p:nvPr>
        </p:nvPicPr>
        <p:blipFill>
          <a:blip r:embed="rId9"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0"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a:t>Click to edit Master title style</a:t>
            </a:r>
          </a:p>
        </p:txBody>
      </p:sp>
      <p:sp>
        <p:nvSpPr>
          <p:cNvPr id="3" name="Text Placeholder 2"/>
          <p:cNvSpPr>
            <a:spLocks noGrp="1"/>
          </p:cNvSpPr>
          <p:nvPr>
            <p:ph type="body" sz="half" idx="1"/>
          </p:nvPr>
        </p:nvSpPr>
        <p:spPr>
          <a:xfrm>
            <a:off x="323850" y="1196975"/>
            <a:ext cx="4189413"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196975"/>
            <a:ext cx="41910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pPr>
              <a:defRPr/>
            </a:pPr>
            <a:r>
              <a:rPr lang="en-US" dirty="0"/>
              <a:t>SS ZG653  </a:t>
            </a:r>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p14="http://schemas.microsoft.com/office/powerpoint/2010/main"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a:t>Click to edit Master title style</a:t>
            </a:r>
          </a:p>
        </p:txBody>
      </p:sp>
      <p:sp>
        <p:nvSpPr>
          <p:cNvPr id="3" name="Content Placeholder 2"/>
          <p:cNvSpPr>
            <a:spLocks noGrp="1"/>
          </p:cNvSpPr>
          <p:nvPr>
            <p:ph idx="1"/>
          </p:nvPr>
        </p:nvSpPr>
        <p:spPr>
          <a:xfrm>
            <a:off x="304800" y="1371600"/>
            <a:ext cx="83820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31CAD9AB-5CA1-4FAC-9D1E-A3369B289022}" type="datetime1">
              <a:rPr lang="en-US" smtClean="0"/>
              <a:pPr>
                <a:defRPr/>
              </a:pPr>
              <a:t>3/7/2025</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9615C85-A48B-47CE-BE65-E87B3CC809B3}" type="datetime1">
              <a:rPr lang="en-US" smtClean="0"/>
              <a:pPr>
                <a:defRPr/>
              </a:pPr>
              <a:t>3/7/2025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D5B2C959-E8FD-4F98-B61A-9C7FE42E3770}" type="datetime1">
              <a:rPr lang="en-US" smtClean="0"/>
              <a:pPr>
                <a:defRPr/>
              </a:pPr>
              <a:t>3/7/2025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a:t>Click to edit Master title style</a:t>
            </a:r>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5C8FAFCF-668A-4C5E-8428-0BDF980ADCDF}" type="datetime1">
              <a:rPr lang="en-US" smtClean="0"/>
              <a:pPr>
                <a:defRPr/>
              </a:pPr>
              <a:t>3/7/2025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a:t>Click to edit Master title style</a:t>
            </a:r>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877FF673-6D6D-4880-B41D-DD69D715BB78}" type="datetime1">
              <a:rPr lang="en-US" smtClean="0"/>
              <a:pPr>
                <a:defRPr/>
              </a:pPr>
              <a:t>3/7/2025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a:t>Click to edit Master title style</a:t>
            </a:r>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SS ZG653  </a:t>
            </a:r>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632811-ECAA-4530-A986-AA7D765ABF02}" type="datetime1">
              <a:rPr lang="en-US" smtClean="0"/>
              <a:pPr>
                <a:defRPr/>
              </a:pPr>
              <a:t>3/7/2025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a:t>SS ZG653  </a:t>
            </a:r>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23771F4-998A-45BF-9003-D95EE5FDBC0A}" type="datetime1">
              <a:rPr lang="en-US" smtClean="0"/>
              <a:pPr>
                <a:defRPr/>
              </a:pPr>
              <a:t>3/7/2025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CF65113-A21F-4B4C-99B1-01A8CFCF9546}" type="datetime1">
              <a:rPr lang="en-US" smtClean="0"/>
              <a:pPr>
                <a:defRPr/>
              </a:pPr>
              <a:t>3/7/2025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180BADF-7D63-4AB0-B1F9-9AD99337E28A}" type="datetime1">
              <a:rPr lang="en-US" smtClean="0"/>
              <a:pPr>
                <a:defRPr/>
              </a:pPr>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dirty="0"/>
              <a:t>SS ZG653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29001"/>
            <a:ext cx="6923087" cy="2819400"/>
          </a:xfrm>
        </p:spPr>
        <p:txBody>
          <a:bodyPr>
            <a:normAutofit/>
          </a:bodyPr>
          <a:lstStyle/>
          <a:p>
            <a:pPr eaLnBrk="1" hangingPunct="1">
              <a:lnSpc>
                <a:spcPct val="150000"/>
              </a:lnSpc>
              <a:defRPr/>
            </a:pPr>
            <a:r>
              <a:rPr lang="en-GB" sz="3600" dirty="0"/>
              <a:t>SS ZG653 : Software Architecture </a:t>
            </a:r>
            <a:r>
              <a:rPr lang="en-US" sz="3600" dirty="0"/>
              <a:t>Assignment :1</a:t>
            </a:r>
            <a:br>
              <a:rPr lang="en-US" sz="3600" dirty="0"/>
            </a:br>
            <a:endParaRPr lang="en-GB" sz="3600" dirty="0"/>
          </a:p>
        </p:txBody>
      </p:sp>
      <p:sp>
        <p:nvSpPr>
          <p:cNvPr id="6" name="TextBox 5"/>
          <p:cNvSpPr txBox="1"/>
          <p:nvPr/>
        </p:nvSpPr>
        <p:spPr>
          <a:xfrm>
            <a:off x="2819400" y="5486401"/>
            <a:ext cx="2286000" cy="276999"/>
          </a:xfrm>
          <a:prstGeom prst="rect">
            <a:avLst/>
          </a:prstGeom>
          <a:noFill/>
        </p:spPr>
        <p:txBody>
          <a:bodyPr wrap="square" rtlCol="0">
            <a:spAutoFit/>
          </a:bodyPr>
          <a:lstStyle/>
          <a:p>
            <a:r>
              <a:rPr lang="en-US" sz="1200" b="1" dirty="0">
                <a:solidFill>
                  <a:schemeClr val="bg1"/>
                </a:solidFill>
                <a:highlight>
                  <a:srgbClr val="000000"/>
                </a:highlight>
              </a:rPr>
              <a:t>Name: Muskan Agarwal</a:t>
            </a:r>
          </a:p>
        </p:txBody>
      </p:sp>
      <p:sp>
        <p:nvSpPr>
          <p:cNvPr id="5" name="TextBox 4">
            <a:extLst>
              <a:ext uri="{FF2B5EF4-FFF2-40B4-BE49-F238E27FC236}">
                <a16:creationId xmlns:a16="http://schemas.microsoft.com/office/drawing/2014/main" id="{0DEB38B0-BC34-594C-81CC-2E659A701009}"/>
              </a:ext>
            </a:extLst>
          </p:cNvPr>
          <p:cNvSpPr txBox="1"/>
          <p:nvPr/>
        </p:nvSpPr>
        <p:spPr>
          <a:xfrm>
            <a:off x="5486470" y="5493027"/>
            <a:ext cx="3276530" cy="276999"/>
          </a:xfrm>
          <a:prstGeom prst="rect">
            <a:avLst/>
          </a:prstGeom>
          <a:noFill/>
        </p:spPr>
        <p:txBody>
          <a:bodyPr wrap="square" rtlCol="0">
            <a:spAutoFit/>
          </a:bodyPr>
          <a:lstStyle/>
          <a:p>
            <a:r>
              <a:rPr lang="en-US" sz="1200" b="1" dirty="0">
                <a:solidFill>
                  <a:schemeClr val="bg1"/>
                </a:solidFill>
                <a:highlight>
                  <a:srgbClr val="000000"/>
                </a:highlight>
              </a:rPr>
              <a:t>Email: </a:t>
            </a:r>
            <a:r>
              <a:rPr lang="en-US" sz="1200" b="1" dirty="0">
                <a:solidFill>
                  <a:schemeClr val="bg1"/>
                </a:solidFill>
              </a:rPr>
              <a:t>2022MT93662@wilp.bits-pilani.ac.in</a:t>
            </a:r>
            <a:endParaRPr lang="en-US" sz="1200" b="1" dirty="0">
              <a:solidFill>
                <a:schemeClr val="bg1"/>
              </a:solidFill>
              <a:highlight>
                <a:srgbClr val="000000"/>
              </a:highlight>
            </a:endParaRPr>
          </a:p>
        </p:txBody>
      </p:sp>
      <p:sp>
        <p:nvSpPr>
          <p:cNvPr id="7" name="TextBox 6">
            <a:extLst>
              <a:ext uri="{FF2B5EF4-FFF2-40B4-BE49-F238E27FC236}">
                <a16:creationId xmlns:a16="http://schemas.microsoft.com/office/drawing/2014/main" id="{B7AA7274-1468-B74D-8CEF-3745D458868E}"/>
              </a:ext>
            </a:extLst>
          </p:cNvPr>
          <p:cNvSpPr txBox="1"/>
          <p:nvPr/>
        </p:nvSpPr>
        <p:spPr>
          <a:xfrm>
            <a:off x="2819400" y="5742801"/>
            <a:ext cx="2286000" cy="276999"/>
          </a:xfrm>
          <a:prstGeom prst="rect">
            <a:avLst/>
          </a:prstGeom>
          <a:noFill/>
        </p:spPr>
        <p:txBody>
          <a:bodyPr wrap="square" rtlCol="0">
            <a:spAutoFit/>
          </a:bodyPr>
          <a:lstStyle/>
          <a:p>
            <a:r>
              <a:rPr lang="en-US" sz="1200" b="1" dirty="0">
                <a:solidFill>
                  <a:schemeClr val="bg1"/>
                </a:solidFill>
                <a:highlight>
                  <a:srgbClr val="000000"/>
                </a:highlight>
              </a:rPr>
              <a:t>ID Number: 2022TM93662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B7C53D88-345E-A52F-A1EC-8EE7EADF3AB1}"/>
              </a:ext>
            </a:extLst>
          </p:cNvPr>
          <p:cNvSpPr>
            <a:spLocks noGrp="1"/>
          </p:cNvSpPr>
          <p:nvPr>
            <p:ph type="title"/>
          </p:nvPr>
        </p:nvSpPr>
        <p:spPr>
          <a:xfrm>
            <a:off x="304800" y="279400"/>
            <a:ext cx="8229600" cy="939800"/>
          </a:xfrm>
        </p:spPr>
        <p:txBody>
          <a:bodyPr wrap="square" anchor="ctr">
            <a:normAutofit/>
          </a:bodyPr>
          <a:lstStyle/>
          <a:p>
            <a:r>
              <a:rPr lang="en-US" b="1"/>
              <a:t>Model Decomposition</a:t>
            </a:r>
          </a:p>
        </p:txBody>
      </p:sp>
      <p:pic>
        <p:nvPicPr>
          <p:cNvPr id="6" name="Picture 5">
            <a:extLst>
              <a:ext uri="{FF2B5EF4-FFF2-40B4-BE49-F238E27FC236}">
                <a16:creationId xmlns:a16="http://schemas.microsoft.com/office/drawing/2014/main" id="{EE66F977-D82A-542F-F82C-24BA181FF7E1}"/>
              </a:ext>
            </a:extLst>
          </p:cNvPr>
          <p:cNvPicPr>
            <a:picLocks noChangeAspect="1"/>
          </p:cNvPicPr>
          <p:nvPr/>
        </p:nvPicPr>
        <p:blipFill>
          <a:blip r:embed="rId2"/>
          <a:srcRect t="3658" b="7122"/>
          <a:stretch/>
        </p:blipFill>
        <p:spPr>
          <a:xfrm>
            <a:off x="304800" y="1371600"/>
            <a:ext cx="8382000" cy="5029200"/>
          </a:xfrm>
          <a:prstGeom prst="rect">
            <a:avLst/>
          </a:prstGeom>
          <a:noFill/>
        </p:spPr>
      </p:pic>
      <p:sp>
        <p:nvSpPr>
          <p:cNvPr id="11" name="Date Placeholder 3">
            <a:extLst>
              <a:ext uri="{FF2B5EF4-FFF2-40B4-BE49-F238E27FC236}">
                <a16:creationId xmlns:a16="http://schemas.microsoft.com/office/drawing/2014/main" id="{C0B037C4-2CEE-B475-28E8-F204AD1F3F3C}"/>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3" name="Footer Placeholder 4">
            <a:extLst>
              <a:ext uri="{FF2B5EF4-FFF2-40B4-BE49-F238E27FC236}">
                <a16:creationId xmlns:a16="http://schemas.microsoft.com/office/drawing/2014/main" id="{FABC90FD-0705-DB42-B241-61492D9157CE}"/>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5" name="Slide Number Placeholder 5">
            <a:extLst>
              <a:ext uri="{FF2B5EF4-FFF2-40B4-BE49-F238E27FC236}">
                <a16:creationId xmlns:a16="http://schemas.microsoft.com/office/drawing/2014/main" id="{A49820B1-5007-C094-F9D2-C026AF6FEC57}"/>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9AE2FA07-65EA-989A-7A5D-D12E76BB2A38}"/>
              </a:ext>
            </a:extLst>
          </p:cNvPr>
          <p:cNvSpPr>
            <a:spLocks noGrp="1"/>
          </p:cNvSpPr>
          <p:nvPr>
            <p:ph type="title"/>
          </p:nvPr>
        </p:nvSpPr>
        <p:spPr>
          <a:xfrm>
            <a:off x="304800" y="279400"/>
            <a:ext cx="8229600" cy="939800"/>
          </a:xfrm>
        </p:spPr>
        <p:txBody>
          <a:bodyPr wrap="square" anchor="ctr">
            <a:normAutofit/>
          </a:bodyPr>
          <a:lstStyle/>
          <a:p>
            <a:r>
              <a:rPr lang="en-US" b="1"/>
              <a:t>Component Connect Diagram</a:t>
            </a:r>
          </a:p>
        </p:txBody>
      </p:sp>
      <p:pic>
        <p:nvPicPr>
          <p:cNvPr id="7" name="Picture 6" descr="A diagram of a software company&#10;&#10;AI-generated content may be incorrect.">
            <a:extLst>
              <a:ext uri="{FF2B5EF4-FFF2-40B4-BE49-F238E27FC236}">
                <a16:creationId xmlns:a16="http://schemas.microsoft.com/office/drawing/2014/main" id="{8D023DDA-80E2-37CE-9416-9079EF3C429F}"/>
              </a:ext>
            </a:extLst>
          </p:cNvPr>
          <p:cNvPicPr>
            <a:picLocks noChangeAspect="1"/>
          </p:cNvPicPr>
          <p:nvPr/>
        </p:nvPicPr>
        <p:blipFill>
          <a:blip r:embed="rId2"/>
          <a:srcRect l="9019" r="16398"/>
          <a:stretch/>
        </p:blipFill>
        <p:spPr>
          <a:xfrm>
            <a:off x="304800" y="1371600"/>
            <a:ext cx="8382000" cy="5029200"/>
          </a:xfrm>
          <a:prstGeom prst="rect">
            <a:avLst/>
          </a:prstGeom>
          <a:noFill/>
        </p:spPr>
      </p:pic>
      <p:sp>
        <p:nvSpPr>
          <p:cNvPr id="12" name="Date Placeholder 3">
            <a:extLst>
              <a:ext uri="{FF2B5EF4-FFF2-40B4-BE49-F238E27FC236}">
                <a16:creationId xmlns:a16="http://schemas.microsoft.com/office/drawing/2014/main" id="{D011B54F-6A6A-DC95-59E3-2C6D07BA5897}"/>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4" name="Footer Placeholder 4">
            <a:extLst>
              <a:ext uri="{FF2B5EF4-FFF2-40B4-BE49-F238E27FC236}">
                <a16:creationId xmlns:a16="http://schemas.microsoft.com/office/drawing/2014/main" id="{949202C9-3437-2AE4-91F8-AA1577207880}"/>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4E0AD431-D2CD-6AA0-A22C-6EC0062019BC}"/>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5B4E0320-1F4B-A023-49DF-CF85F1AB1B83}"/>
              </a:ext>
            </a:extLst>
          </p:cNvPr>
          <p:cNvSpPr>
            <a:spLocks noGrp="1"/>
          </p:cNvSpPr>
          <p:nvPr>
            <p:ph type="title"/>
          </p:nvPr>
        </p:nvSpPr>
        <p:spPr>
          <a:xfrm>
            <a:off x="304800" y="279400"/>
            <a:ext cx="8229600" cy="939800"/>
          </a:xfrm>
        </p:spPr>
        <p:txBody>
          <a:bodyPr wrap="square" anchor="ctr">
            <a:normAutofit/>
          </a:bodyPr>
          <a:lstStyle/>
          <a:p>
            <a:r>
              <a:rPr lang="en-US" b="1"/>
              <a:t>Deployment Diagram</a:t>
            </a:r>
          </a:p>
        </p:txBody>
      </p:sp>
      <p:pic>
        <p:nvPicPr>
          <p:cNvPr id="6" name="Picture 5">
            <a:extLst>
              <a:ext uri="{FF2B5EF4-FFF2-40B4-BE49-F238E27FC236}">
                <a16:creationId xmlns:a16="http://schemas.microsoft.com/office/drawing/2014/main" id="{6DF5D41C-E59C-3AF1-AD98-7C42D75A915B}"/>
              </a:ext>
            </a:extLst>
          </p:cNvPr>
          <p:cNvPicPr>
            <a:picLocks noChangeAspect="1"/>
          </p:cNvPicPr>
          <p:nvPr/>
        </p:nvPicPr>
        <p:blipFill>
          <a:blip r:embed="rId2"/>
          <a:srcRect r="418" b="2"/>
          <a:stretch/>
        </p:blipFill>
        <p:spPr>
          <a:xfrm>
            <a:off x="304800" y="1371600"/>
            <a:ext cx="8382000" cy="5029200"/>
          </a:xfrm>
          <a:prstGeom prst="rect">
            <a:avLst/>
          </a:prstGeom>
          <a:noFill/>
        </p:spPr>
      </p:pic>
      <p:sp>
        <p:nvSpPr>
          <p:cNvPr id="17" name="Date Placeholder 3">
            <a:extLst>
              <a:ext uri="{FF2B5EF4-FFF2-40B4-BE49-F238E27FC236}">
                <a16:creationId xmlns:a16="http://schemas.microsoft.com/office/drawing/2014/main" id="{C6974743-36B0-BDF2-B821-FE260BD847EA}"/>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8" name="Footer Placeholder 4">
            <a:extLst>
              <a:ext uri="{FF2B5EF4-FFF2-40B4-BE49-F238E27FC236}">
                <a16:creationId xmlns:a16="http://schemas.microsoft.com/office/drawing/2014/main" id="{5D579575-F625-CCBC-6B3E-B2F857903E34}"/>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9" name="Slide Number Placeholder 5">
            <a:extLst>
              <a:ext uri="{FF2B5EF4-FFF2-40B4-BE49-F238E27FC236}">
                <a16:creationId xmlns:a16="http://schemas.microsoft.com/office/drawing/2014/main" id="{79D498FD-7733-BC1E-F420-E7AB6318921D}"/>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BB8-CCC7-8248-8CBA-112323BB024E}"/>
              </a:ext>
            </a:extLst>
          </p:cNvPr>
          <p:cNvSpPr>
            <a:spLocks noGrp="1"/>
          </p:cNvSpPr>
          <p:nvPr>
            <p:ph type="title"/>
          </p:nvPr>
        </p:nvSpPr>
        <p:spPr>
          <a:xfrm>
            <a:off x="304800" y="279400"/>
            <a:ext cx="8229600" cy="939800"/>
          </a:xfrm>
        </p:spPr>
        <p:txBody>
          <a:bodyPr wrap="square" anchor="ctr">
            <a:normAutofit/>
          </a:bodyPr>
          <a:lstStyle/>
          <a:p>
            <a:pPr>
              <a:lnSpc>
                <a:spcPct val="90000"/>
              </a:lnSpc>
            </a:pPr>
            <a:r>
              <a:rPr lang="en-US" sz="2800" b="1" i="0">
                <a:effectLst/>
              </a:rPr>
              <a:t>How the Automated Backup Management System (ABMS) Operates</a:t>
            </a:r>
          </a:p>
        </p:txBody>
      </p:sp>
      <p:sp>
        <p:nvSpPr>
          <p:cNvPr id="3" name="Content Placeholder 2">
            <a:extLst>
              <a:ext uri="{FF2B5EF4-FFF2-40B4-BE49-F238E27FC236}">
                <a16:creationId xmlns:a16="http://schemas.microsoft.com/office/drawing/2014/main" id="{D5B8BEF4-1FCC-5D42-ABA2-E483B6DC6D28}"/>
              </a:ext>
            </a:extLst>
          </p:cNvPr>
          <p:cNvSpPr>
            <a:spLocks noGrp="1"/>
          </p:cNvSpPr>
          <p:nvPr>
            <p:ph idx="1"/>
          </p:nvPr>
        </p:nvSpPr>
        <p:spPr>
          <a:xfrm>
            <a:off x="304800" y="1371600"/>
            <a:ext cx="8382000" cy="5029200"/>
          </a:xfrm>
        </p:spPr>
        <p:txBody>
          <a:bodyPr wrap="square" anchor="t">
            <a:normAutofit/>
          </a:bodyPr>
          <a:lstStyle/>
          <a:p>
            <a:pPr marL="0" indent="0">
              <a:lnSpc>
                <a:spcPct val="90000"/>
              </a:lnSpc>
              <a:buNone/>
            </a:pPr>
            <a:r>
              <a:rPr lang="en-US" sz="1500" b="0" i="0" dirty="0">
                <a:effectLst/>
              </a:rPr>
              <a:t>The Automated Backup Management System (ABMS) operates by automating the backup processes for critical data and resources. This is achieved through the interactions of the following components:</a:t>
            </a:r>
          </a:p>
          <a:p>
            <a:pPr marL="0" indent="0">
              <a:lnSpc>
                <a:spcPct val="90000"/>
              </a:lnSpc>
              <a:buNone/>
            </a:pPr>
            <a:endParaRPr lang="en-US" sz="1500" b="0" i="0" dirty="0">
              <a:effectLst/>
            </a:endParaRPr>
          </a:p>
          <a:p>
            <a:pPr>
              <a:lnSpc>
                <a:spcPct val="90000"/>
              </a:lnSpc>
              <a:buFont typeface="Arial" panose="020B0604020202020204" pitchFamily="34" charset="0"/>
              <a:buChar char="•"/>
            </a:pPr>
            <a:r>
              <a:rPr lang="en-US" sz="1500" b="1" i="0" dirty="0">
                <a:effectLst/>
              </a:rPr>
              <a:t>Developers</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Developers create backup scripts (written in Python/Shell) and group related scripts into backup suites, which can be triggered by the users of the ABMS. These scripts are packaged and deployed on the backup server.</a:t>
            </a:r>
          </a:p>
          <a:p>
            <a:pPr>
              <a:lnSpc>
                <a:spcPct val="90000"/>
              </a:lnSpc>
              <a:buFont typeface="Arial" panose="020B0604020202020204" pitchFamily="34" charset="0"/>
              <a:buChar char="•"/>
            </a:pPr>
            <a:r>
              <a:rPr lang="en-US" sz="1500" b="1" i="0" dirty="0">
                <a:effectLst/>
              </a:rPr>
              <a:t>ABMS Controller</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ABMS Controller exposes endpoints that accept requests from the GUI/CLI tools and sends the parameters of the backup execution request to the Configuration Validator.</a:t>
            </a:r>
          </a:p>
          <a:p>
            <a:pPr>
              <a:lnSpc>
                <a:spcPct val="90000"/>
              </a:lnSpc>
              <a:buFont typeface="Arial" panose="020B0604020202020204" pitchFamily="34" charset="0"/>
              <a:buChar char="•"/>
            </a:pPr>
            <a:r>
              <a:rPr lang="en-US" sz="1500" b="1" i="0" dirty="0">
                <a:effectLst/>
              </a:rPr>
              <a:t>Configuration Validator</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Configuration Validator checks all the configuration options provided by the user through the GUI/CLI to ensure they are valid, and the user has the necessary permissions to run the requested backup. If the options are valid, they are sent to the Pre-Backup Handler; otherwise, an error is sent back to the controller to notify the users.</a:t>
            </a:r>
          </a:p>
          <a:p>
            <a:pPr>
              <a:lnSpc>
                <a:spcPct val="90000"/>
              </a:lnSpc>
              <a:buFont typeface="Arial" panose="020B0604020202020204" pitchFamily="34" charset="0"/>
              <a:buChar char="•"/>
            </a:pPr>
            <a:r>
              <a:rPr lang="en-US" sz="1500" b="1" i="0" dirty="0">
                <a:effectLst/>
              </a:rPr>
              <a:t>Pre-Backup Handler</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Pre-Backup Handler is responsible for pre-backup tasks such as verifying that the resources to be backed up exist and ensuring that the ABMS is functioning properly by checking the logs. After these checks, control is handed over to the Backup Analyzer.</a:t>
            </a:r>
          </a:p>
          <a:p>
            <a:pPr marL="0" indent="0">
              <a:lnSpc>
                <a:spcPct val="90000"/>
              </a:lnSpc>
              <a:buNone/>
            </a:pPr>
            <a:endParaRPr lang="en-US" sz="1500" dirty="0"/>
          </a:p>
        </p:txBody>
      </p:sp>
      <p:sp>
        <p:nvSpPr>
          <p:cNvPr id="4" name="Date Placeholder 3">
            <a:extLst>
              <a:ext uri="{FF2B5EF4-FFF2-40B4-BE49-F238E27FC236}">
                <a16:creationId xmlns:a16="http://schemas.microsoft.com/office/drawing/2014/main" id="{D828817D-CDCE-4E4A-A2FE-C9EAC0DA1AB5}"/>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3/7/2025</a:t>
            </a:fld>
            <a:endParaRPr lang="en-US"/>
          </a:p>
        </p:txBody>
      </p:sp>
      <p:sp>
        <p:nvSpPr>
          <p:cNvPr id="5" name="Footer Placeholder 4">
            <a:extLst>
              <a:ext uri="{FF2B5EF4-FFF2-40B4-BE49-F238E27FC236}">
                <a16:creationId xmlns:a16="http://schemas.microsoft.com/office/drawing/2014/main" id="{8914287B-0B37-A24C-A16E-3D962447EC7B}"/>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6" name="Slide Number Placeholder 5">
            <a:extLst>
              <a:ext uri="{FF2B5EF4-FFF2-40B4-BE49-F238E27FC236}">
                <a16:creationId xmlns:a16="http://schemas.microsoft.com/office/drawing/2014/main" id="{4358362A-2767-6B4E-9B70-53670721030A}"/>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smtClean="0"/>
              <a:pPr>
                <a:spcAft>
                  <a:spcPts val="600"/>
                </a:spcAft>
                <a:defRPr/>
              </a:pPr>
              <a:t>13</a:t>
            </a:fld>
            <a:endParaRPr lang="en-US"/>
          </a:p>
        </p:txBody>
      </p:sp>
    </p:spTree>
    <p:extLst>
      <p:ext uri="{BB962C8B-B14F-4D97-AF65-F5344CB8AC3E}">
        <p14:creationId xmlns:p14="http://schemas.microsoft.com/office/powerpoint/2010/main" val="203300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760EA7D-9862-96E1-83CA-FC3C33BDBBFD}"/>
              </a:ext>
            </a:extLst>
          </p:cNvPr>
          <p:cNvSpPr>
            <a:spLocks noGrp="1"/>
          </p:cNvSpPr>
          <p:nvPr>
            <p:ph type="title"/>
          </p:nvPr>
        </p:nvSpPr>
        <p:spPr>
          <a:xfrm>
            <a:off x="304800" y="279400"/>
            <a:ext cx="8229600" cy="939800"/>
          </a:xfrm>
        </p:spPr>
        <p:txBody>
          <a:bodyPr wrap="square" anchor="ctr">
            <a:normAutofit/>
          </a:bodyPr>
          <a:lstStyle/>
          <a:p>
            <a:pPr>
              <a:lnSpc>
                <a:spcPct val="90000"/>
              </a:lnSpc>
            </a:pPr>
            <a:r>
              <a:rPr lang="en-US" sz="2800" b="1" i="0">
                <a:effectLst/>
              </a:rPr>
              <a:t>How the Automated Backup Management System (ABMS) Operates CONT.</a:t>
            </a:r>
          </a:p>
        </p:txBody>
      </p:sp>
      <p:sp>
        <p:nvSpPr>
          <p:cNvPr id="3" name="Content Placeholder 2">
            <a:extLst>
              <a:ext uri="{FF2B5EF4-FFF2-40B4-BE49-F238E27FC236}">
                <a16:creationId xmlns:a16="http://schemas.microsoft.com/office/drawing/2014/main" id="{D5B8BEF4-1FCC-5D42-ABA2-E483B6DC6D28}"/>
              </a:ext>
            </a:extLst>
          </p:cNvPr>
          <p:cNvSpPr>
            <a:spLocks noGrp="1"/>
          </p:cNvSpPr>
          <p:nvPr>
            <p:ph idx="1"/>
          </p:nvPr>
        </p:nvSpPr>
        <p:spPr>
          <a:xfrm>
            <a:off x="304800" y="1371600"/>
            <a:ext cx="8382000" cy="5029200"/>
          </a:xfrm>
        </p:spPr>
        <p:txBody>
          <a:bodyPr wrap="square" anchor="t">
            <a:normAutofit/>
          </a:bodyPr>
          <a:lstStyle/>
          <a:p>
            <a:pPr>
              <a:lnSpc>
                <a:spcPct val="90000"/>
              </a:lnSpc>
              <a:buFont typeface="Arial" panose="020B0604020202020204" pitchFamily="34" charset="0"/>
              <a:buChar char="•"/>
            </a:pPr>
            <a:r>
              <a:rPr lang="en-US" sz="1500" b="1" i="0" dirty="0">
                <a:effectLst/>
              </a:rPr>
              <a:t>Backup Analyzer</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Backup Analyzer checks for issues with the backup scripts that are deployed on the ABMS. If there are issues with the backup scripts, the backups are not initiated, and a notification is sent to the teams responsible for script deployment. If there are no issues, the request is sent to the Backup Factory.</a:t>
            </a:r>
          </a:p>
          <a:p>
            <a:pPr>
              <a:lnSpc>
                <a:spcPct val="90000"/>
              </a:lnSpc>
              <a:buFont typeface="Arial" panose="020B0604020202020204" pitchFamily="34" charset="0"/>
              <a:buChar char="•"/>
            </a:pPr>
            <a:r>
              <a:rPr lang="en-US" sz="1500" b="1" i="0" dirty="0">
                <a:effectLst/>
              </a:rPr>
              <a:t>Backup Factory</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Backup Factory builds the execution queue, analyzes the dependencies between backup scripts and suites to be executed, and constructs the optimal sequence for executing the backups. Control is then handed over to the Execution Engine.</a:t>
            </a:r>
          </a:p>
          <a:p>
            <a:pPr>
              <a:lnSpc>
                <a:spcPct val="90000"/>
              </a:lnSpc>
              <a:buFont typeface="Arial" panose="020B0604020202020204" pitchFamily="34" charset="0"/>
              <a:buChar char="•"/>
            </a:pPr>
            <a:r>
              <a:rPr lang="en-US" sz="1500" b="1" i="0" dirty="0">
                <a:effectLst/>
              </a:rPr>
              <a:t>Execution Engine</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The Execution Engine is the core component of the ABMS. It manages the scheduling of backup jobs, parallelism, resource reservation, updating relevant log files with status, and handling failures. The status of the backups can be checked via the GUI/CLI through the exposed controller endpoints.</a:t>
            </a:r>
          </a:p>
          <a:p>
            <a:pPr>
              <a:lnSpc>
                <a:spcPct val="90000"/>
              </a:lnSpc>
              <a:buFont typeface="Arial" panose="020B0604020202020204" pitchFamily="34" charset="0"/>
              <a:buChar char="•"/>
            </a:pPr>
            <a:r>
              <a:rPr lang="en-US" sz="1500" b="1" i="0" dirty="0">
                <a:effectLst/>
              </a:rPr>
              <a:t>Common Utilities</a:t>
            </a:r>
            <a:r>
              <a:rPr lang="en-US" sz="1500" b="0" i="0" dirty="0">
                <a:effectLst/>
              </a:rPr>
              <a:t>:</a:t>
            </a:r>
          </a:p>
          <a:p>
            <a:pPr marL="742950" lvl="1" indent="-285750">
              <a:lnSpc>
                <a:spcPct val="90000"/>
              </a:lnSpc>
              <a:buFont typeface="Arial" panose="020B0604020202020204" pitchFamily="34" charset="0"/>
              <a:buChar char="•"/>
            </a:pPr>
            <a:r>
              <a:rPr lang="en-US" sz="1500" b="0" i="0" dirty="0">
                <a:effectLst/>
              </a:rPr>
              <a:t>In addition to these core components, common utilities are developed to abstract functionalities such as logging, process management, remote command execution, etc., ensuring that the same backup scripts can be run on multiple platforms. This enhances code maintenance and reliability.</a:t>
            </a:r>
          </a:p>
          <a:p>
            <a:pPr>
              <a:lnSpc>
                <a:spcPct val="90000"/>
              </a:lnSpc>
            </a:pPr>
            <a:r>
              <a:rPr lang="en-US" sz="1500" b="0" i="0" dirty="0">
                <a:effectLst/>
              </a:rPr>
              <a:t>This structured approach ensures that backups are handled efficiently, securely, and reliably across various environments.</a:t>
            </a:r>
          </a:p>
          <a:p>
            <a:pPr marL="0" indent="0">
              <a:lnSpc>
                <a:spcPct val="90000"/>
              </a:lnSpc>
              <a:buNone/>
            </a:pPr>
            <a:endParaRPr lang="en-US" sz="1500" dirty="0"/>
          </a:p>
        </p:txBody>
      </p:sp>
      <p:sp>
        <p:nvSpPr>
          <p:cNvPr id="4" name="Date Placeholder 3">
            <a:extLst>
              <a:ext uri="{FF2B5EF4-FFF2-40B4-BE49-F238E27FC236}">
                <a16:creationId xmlns:a16="http://schemas.microsoft.com/office/drawing/2014/main" id="{D828817D-CDCE-4E4A-A2FE-C9EAC0DA1AB5}"/>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5" name="Footer Placeholder 4">
            <a:extLst>
              <a:ext uri="{FF2B5EF4-FFF2-40B4-BE49-F238E27FC236}">
                <a16:creationId xmlns:a16="http://schemas.microsoft.com/office/drawing/2014/main" id="{8914287B-0B37-A24C-A16E-3D962447EC7B}"/>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6" name="Slide Number Placeholder 5">
            <a:extLst>
              <a:ext uri="{FF2B5EF4-FFF2-40B4-BE49-F238E27FC236}">
                <a16:creationId xmlns:a16="http://schemas.microsoft.com/office/drawing/2014/main" id="{4358362A-2767-6B4E-9B70-53670721030A}"/>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smtClean="0"/>
              <a:pPr>
                <a:spcAft>
                  <a:spcPts val="600"/>
                </a:spcAft>
                <a:defRPr/>
              </a:pPr>
              <a:t>14</a:t>
            </a:fld>
            <a:endParaRPr lang="en-US"/>
          </a:p>
        </p:txBody>
      </p:sp>
    </p:spTree>
    <p:extLst>
      <p:ext uri="{BB962C8B-B14F-4D97-AF65-F5344CB8AC3E}">
        <p14:creationId xmlns:p14="http://schemas.microsoft.com/office/powerpoint/2010/main" val="178985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760EA7D-9862-96E1-83CA-FC3C33BDBBFD}"/>
              </a:ext>
            </a:extLst>
          </p:cNvPr>
          <p:cNvSpPr>
            <a:spLocks noGrp="1"/>
          </p:cNvSpPr>
          <p:nvPr>
            <p:ph type="title"/>
          </p:nvPr>
        </p:nvSpPr>
        <p:spPr>
          <a:xfrm>
            <a:off x="304800" y="279400"/>
            <a:ext cx="8229600" cy="939800"/>
          </a:xfrm>
        </p:spPr>
        <p:txBody>
          <a:bodyPr wrap="square" anchor="ctr">
            <a:normAutofit/>
          </a:bodyPr>
          <a:lstStyle/>
          <a:p>
            <a:r>
              <a:rPr lang="en-US" b="1" i="0">
                <a:effectLst/>
              </a:rPr>
              <a:t>Key Learnings</a:t>
            </a:r>
          </a:p>
        </p:txBody>
      </p:sp>
      <p:sp>
        <p:nvSpPr>
          <p:cNvPr id="4" name="Date Placeholder 3">
            <a:extLst>
              <a:ext uri="{FF2B5EF4-FFF2-40B4-BE49-F238E27FC236}">
                <a16:creationId xmlns:a16="http://schemas.microsoft.com/office/drawing/2014/main" id="{D828817D-CDCE-4E4A-A2FE-C9EAC0DA1AB5}"/>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5" name="Footer Placeholder 4">
            <a:extLst>
              <a:ext uri="{FF2B5EF4-FFF2-40B4-BE49-F238E27FC236}">
                <a16:creationId xmlns:a16="http://schemas.microsoft.com/office/drawing/2014/main" id="{8914287B-0B37-A24C-A16E-3D962447EC7B}"/>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6" name="Slide Number Placeholder 5">
            <a:extLst>
              <a:ext uri="{FF2B5EF4-FFF2-40B4-BE49-F238E27FC236}">
                <a16:creationId xmlns:a16="http://schemas.microsoft.com/office/drawing/2014/main" id="{4358362A-2767-6B4E-9B70-53670721030A}"/>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smtClean="0"/>
              <a:pPr>
                <a:spcAft>
                  <a:spcPts val="600"/>
                </a:spcAft>
                <a:defRPr/>
              </a:pPr>
              <a:t>15</a:t>
            </a:fld>
            <a:endParaRPr lang="en-US"/>
          </a:p>
        </p:txBody>
      </p:sp>
      <p:graphicFrame>
        <p:nvGraphicFramePr>
          <p:cNvPr id="12" name="Content Placeholder 2">
            <a:extLst>
              <a:ext uri="{FF2B5EF4-FFF2-40B4-BE49-F238E27FC236}">
                <a16:creationId xmlns:a16="http://schemas.microsoft.com/office/drawing/2014/main" id="{C0F22040-275C-3C53-C423-6E56FE258EFF}"/>
              </a:ext>
            </a:extLst>
          </p:cNvPr>
          <p:cNvGraphicFramePr>
            <a:graphicFrameLocks noGrp="1"/>
          </p:cNvGraphicFramePr>
          <p:nvPr>
            <p:ph idx="1"/>
            <p:extLst>
              <p:ext uri="{D42A27DB-BD31-4B8C-83A1-F6EECF244321}">
                <p14:modId xmlns:p14="http://schemas.microsoft.com/office/powerpoint/2010/main" val="3643638991"/>
              </p:ext>
            </p:extLst>
          </p:nvPr>
        </p:nvGraphicFramePr>
        <p:xfrm>
          <a:off x="304800" y="1371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77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67C2-7C28-A54C-A585-64EE08B4CBB8}"/>
              </a:ext>
            </a:extLst>
          </p:cNvPr>
          <p:cNvSpPr>
            <a:spLocks noGrp="1"/>
          </p:cNvSpPr>
          <p:nvPr>
            <p:ph type="title"/>
          </p:nvPr>
        </p:nvSpPr>
        <p:spPr>
          <a:xfrm>
            <a:off x="294861" y="1676400"/>
            <a:ext cx="8229600" cy="3886200"/>
          </a:xfrm>
        </p:spPr>
        <p:txBody>
          <a:bodyPr/>
          <a:lstStyle/>
          <a:p>
            <a:r>
              <a:rPr lang="en-US" sz="8000" dirty="0"/>
              <a:t>Thank You</a:t>
            </a:r>
          </a:p>
        </p:txBody>
      </p:sp>
      <p:sp>
        <p:nvSpPr>
          <p:cNvPr id="4" name="Date Placeholder 3">
            <a:extLst>
              <a:ext uri="{FF2B5EF4-FFF2-40B4-BE49-F238E27FC236}">
                <a16:creationId xmlns:a16="http://schemas.microsoft.com/office/drawing/2014/main" id="{B1CCA469-65ED-AE42-BA39-3BF427CE0A1E}"/>
              </a:ext>
            </a:extLst>
          </p:cNvPr>
          <p:cNvSpPr>
            <a:spLocks noGrp="1"/>
          </p:cNvSpPr>
          <p:nvPr>
            <p:ph type="dt" sz="half" idx="10"/>
          </p:nvPr>
        </p:nvSpPr>
        <p:spPr/>
        <p:txBody>
          <a:bodyPr/>
          <a:lstStyle/>
          <a:p>
            <a:pPr>
              <a:defRPr/>
            </a:pPr>
            <a:fld id="{31CAD9AB-5CA1-4FAC-9D1E-A3369B289022}" type="datetime1">
              <a:rPr lang="en-US" smtClean="0"/>
              <a:pPr>
                <a:defRPr/>
              </a:pPr>
              <a:t>3/7/2025</a:t>
            </a:fld>
            <a:endParaRPr lang="en-US"/>
          </a:p>
        </p:txBody>
      </p:sp>
      <p:sp>
        <p:nvSpPr>
          <p:cNvPr id="5" name="Footer Placeholder 4">
            <a:extLst>
              <a:ext uri="{FF2B5EF4-FFF2-40B4-BE49-F238E27FC236}">
                <a16:creationId xmlns:a16="http://schemas.microsoft.com/office/drawing/2014/main" id="{87D7F85E-9E74-BC48-A4B1-1A7C1A077586}"/>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D33934DE-2640-014D-B3D6-94F4A474BC67}"/>
              </a:ext>
            </a:extLst>
          </p:cNvPr>
          <p:cNvSpPr>
            <a:spLocks noGrp="1"/>
          </p:cNvSpPr>
          <p:nvPr>
            <p:ph type="sldNum" sz="quarter" idx="12"/>
          </p:nvPr>
        </p:nvSpPr>
        <p:spPr/>
        <p:txBody>
          <a:bodyPr/>
          <a:lstStyle/>
          <a:p>
            <a:pPr>
              <a:defRPr/>
            </a:pPr>
            <a:fld id="{D3B5EA1C-A7DB-4043-A966-3C322641058E}" type="slidenum">
              <a:rPr lang="en-US" smtClean="0"/>
              <a:pPr>
                <a:defRPr/>
              </a:pPr>
              <a:t>16</a:t>
            </a:fld>
            <a:endParaRPr lang="en-US"/>
          </a:p>
        </p:txBody>
      </p:sp>
      <p:sp>
        <p:nvSpPr>
          <p:cNvPr id="10" name="TextBox 9">
            <a:extLst>
              <a:ext uri="{FF2B5EF4-FFF2-40B4-BE49-F238E27FC236}">
                <a16:creationId xmlns:a16="http://schemas.microsoft.com/office/drawing/2014/main" id="{4446BAA2-AD41-5142-9DEC-6AF0A3B5AB5E}"/>
              </a:ext>
            </a:extLst>
          </p:cNvPr>
          <p:cNvSpPr txBox="1"/>
          <p:nvPr/>
        </p:nvSpPr>
        <p:spPr>
          <a:xfrm>
            <a:off x="4876800" y="5486400"/>
            <a:ext cx="3352800" cy="923330"/>
          </a:xfrm>
          <a:prstGeom prst="rect">
            <a:avLst/>
          </a:prstGeom>
          <a:noFill/>
        </p:spPr>
        <p:txBody>
          <a:bodyPr wrap="square" rtlCol="0">
            <a:spAutoFit/>
          </a:bodyPr>
          <a:lstStyle/>
          <a:p>
            <a:r>
              <a:rPr lang="en-US" b="1" dirty="0"/>
              <a:t>Name: Muskan Agarwal </a:t>
            </a:r>
          </a:p>
          <a:p>
            <a:r>
              <a:rPr lang="en-US" b="1" dirty="0"/>
              <a:t>ID Number:2024TM93662</a:t>
            </a:r>
          </a:p>
          <a:p>
            <a:endParaRPr lang="en-US" dirty="0"/>
          </a:p>
        </p:txBody>
      </p:sp>
    </p:spTree>
    <p:extLst>
      <p:ext uri="{BB962C8B-B14F-4D97-AF65-F5344CB8AC3E}">
        <p14:creationId xmlns:p14="http://schemas.microsoft.com/office/powerpoint/2010/main" val="22058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702" name="Rectangle 2870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4" name="Rectangle 286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6" name="Rectangle 286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8" name="Rectangle 286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74" name="Title 1"/>
          <p:cNvSpPr>
            <a:spLocks noGrp="1"/>
          </p:cNvSpPr>
          <p:nvPr>
            <p:ph type="title"/>
          </p:nvPr>
        </p:nvSpPr>
        <p:spPr>
          <a:xfrm>
            <a:off x="1037673" y="348865"/>
            <a:ext cx="7288583" cy="1576446"/>
          </a:xfrm>
        </p:spPr>
        <p:txBody>
          <a:bodyPr vert="horz" lIns="91440" tIns="45720" rIns="91440" bIns="45720" rtlCol="0" anchor="ctr">
            <a:normAutofit/>
          </a:bodyPr>
          <a:lstStyle/>
          <a:p>
            <a:pPr eaLnBrk="1" hangingPunct="1">
              <a:lnSpc>
                <a:spcPct val="90000"/>
              </a:lnSpc>
            </a:pPr>
            <a:r>
              <a:rPr lang="en-US" sz="3500" b="1" i="0" kern="1200">
                <a:solidFill>
                  <a:srgbClr val="FFFFFF"/>
                </a:solidFill>
                <a:effectLst/>
                <a:latin typeface="+mj-lt"/>
                <a:ea typeface="+mj-ea"/>
                <a:cs typeface="+mj-cs"/>
              </a:rPr>
              <a:t>PURPOSE OF THE AUTOMATED BACKUP MANAGEMENT SYSTEM (ABMS)</a:t>
            </a:r>
          </a:p>
        </p:txBody>
      </p:sp>
      <p:sp>
        <p:nvSpPr>
          <p:cNvPr id="3" name="Footer Placeholder 2"/>
          <p:cNvSpPr>
            <a:spLocks noGrp="1"/>
          </p:cNvSpPr>
          <p:nvPr>
            <p:ph type="ftr" sz="quarter" idx="11"/>
          </p:nvPr>
        </p:nvSpPr>
        <p:spPr>
          <a:xfrm rot="5400000">
            <a:off x="-1371600" y="1984248"/>
            <a:ext cx="3086100" cy="365125"/>
          </a:xfrm>
        </p:spPr>
        <p:txBody>
          <a:bodyPr vert="horz" lIns="91440" tIns="45720" rIns="91440" bIns="45720" rtlCol="0" anchor="ctr">
            <a:normAutofit/>
          </a:bodyPr>
          <a:lstStyle/>
          <a:p>
            <a:pPr algn="l">
              <a:spcAft>
                <a:spcPts val="600"/>
              </a:spcAft>
              <a:defRPr/>
            </a:pPr>
            <a:r>
              <a:rPr lang="en-US" sz="1000" kern="1200">
                <a:solidFill>
                  <a:srgbClr val="FFFFFF"/>
                </a:solidFill>
                <a:latin typeface="+mn-lt"/>
                <a:ea typeface="+mn-ea"/>
                <a:cs typeface="+mn-cs"/>
              </a:rPr>
              <a:t>SS ZG653  </a:t>
            </a:r>
          </a:p>
        </p:txBody>
      </p:sp>
      <p:sp>
        <p:nvSpPr>
          <p:cNvPr id="2" name="Date Placeholder 1"/>
          <p:cNvSpPr>
            <a:spLocks noGrp="1"/>
          </p:cNvSpPr>
          <p:nvPr>
            <p:ph type="dt" sz="half" idx="10"/>
          </p:nvPr>
        </p:nvSpPr>
        <p:spPr>
          <a:xfrm>
            <a:off x="6727698" y="6455664"/>
            <a:ext cx="2057400" cy="365125"/>
          </a:xfrm>
        </p:spPr>
        <p:txBody>
          <a:bodyPr vert="horz" lIns="91440" tIns="45720" rIns="91440" bIns="45720" rtlCol="0" anchor="ctr">
            <a:normAutofit/>
          </a:bodyPr>
          <a:lstStyle/>
          <a:p>
            <a:pPr algn="r">
              <a:spcAft>
                <a:spcPts val="600"/>
              </a:spcAft>
              <a:defRPr/>
            </a:pPr>
            <a:fld id="{94F0A3EC-91B4-4833-B674-2105F6F007A0}" type="datetime1">
              <a:rPr lang="en-US" sz="1000">
                <a:solidFill>
                  <a:schemeClr val="tx1">
                    <a:lumMod val="50000"/>
                    <a:lumOff val="50000"/>
                  </a:schemeClr>
                </a:solidFill>
              </a:rPr>
              <a:pPr algn="r">
                <a:spcAft>
                  <a:spcPts val="600"/>
                </a:spcAft>
                <a:defRPr/>
              </a:pPr>
              <a:t>3/8/2025</a:t>
            </a:fld>
            <a:endParaRPr lang="en-US" sz="1000">
              <a:solidFill>
                <a:schemeClr val="tx1">
                  <a:lumMod val="50000"/>
                  <a:lumOff val="50000"/>
                </a:schemeClr>
              </a:solidFill>
            </a:endParaRPr>
          </a:p>
        </p:txBody>
      </p:sp>
      <p:sp>
        <p:nvSpPr>
          <p:cNvPr id="4" name="Slide Number Placeholder 3"/>
          <p:cNvSpPr>
            <a:spLocks noGrp="1"/>
          </p:cNvSpPr>
          <p:nvPr>
            <p:ph type="sldNum" sz="quarter" idx="12"/>
          </p:nvPr>
        </p:nvSpPr>
        <p:spPr>
          <a:xfrm>
            <a:off x="8778240" y="6455664"/>
            <a:ext cx="336042" cy="365125"/>
          </a:xfrm>
        </p:spPr>
        <p:txBody>
          <a:bodyPr vert="horz" lIns="91440" tIns="45720" rIns="91440" bIns="45720" rtlCol="0" anchor="ctr">
            <a:normAutofit/>
          </a:bodyPr>
          <a:lstStyle/>
          <a:p>
            <a:pPr>
              <a:spcAft>
                <a:spcPts val="600"/>
              </a:spcAft>
              <a:defRPr/>
            </a:pPr>
            <a:fld id="{D3B5EA1C-A7DB-4043-A966-3C322641058E}" type="slidenum">
              <a:rPr lang="en-US" sz="1000">
                <a:solidFill>
                  <a:schemeClr val="tx1">
                    <a:lumMod val="50000"/>
                    <a:lumOff val="50000"/>
                  </a:schemeClr>
                </a:solidFill>
              </a:rPr>
              <a:pPr>
                <a:spcAft>
                  <a:spcPts val="600"/>
                </a:spcAft>
                <a:defRPr/>
              </a:pPr>
              <a:t>2</a:t>
            </a:fld>
            <a:endParaRPr lang="en-US" sz="1000">
              <a:solidFill>
                <a:schemeClr val="tx1">
                  <a:lumMod val="50000"/>
                  <a:lumOff val="50000"/>
                </a:schemeClr>
              </a:solidFill>
            </a:endParaRPr>
          </a:p>
        </p:txBody>
      </p:sp>
      <p:graphicFrame>
        <p:nvGraphicFramePr>
          <p:cNvPr id="28677" name="Content Placeholder 2">
            <a:extLst>
              <a:ext uri="{FF2B5EF4-FFF2-40B4-BE49-F238E27FC236}">
                <a16:creationId xmlns:a16="http://schemas.microsoft.com/office/drawing/2014/main" id="{63D24C4E-CA42-1F00-5921-210C3D13414D}"/>
              </a:ext>
            </a:extLst>
          </p:cNvPr>
          <p:cNvGraphicFramePr>
            <a:graphicFrameLocks noGrp="1"/>
          </p:cNvGraphicFramePr>
          <p:nvPr>
            <p:ph idx="1"/>
            <p:extLst>
              <p:ext uri="{D42A27DB-BD31-4B8C-83A1-F6EECF244321}">
                <p14:modId xmlns:p14="http://schemas.microsoft.com/office/powerpoint/2010/main" val="17769907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AD7C88-2F37-1D0D-F195-85576254F5B9}"/>
              </a:ext>
            </a:extLst>
          </p:cNvPr>
          <p:cNvSpPr>
            <a:spLocks noGrp="1"/>
          </p:cNvSpPr>
          <p:nvPr>
            <p:ph type="title"/>
          </p:nvPr>
        </p:nvSpPr>
        <p:spPr>
          <a:xfrm>
            <a:off x="304800" y="279400"/>
            <a:ext cx="8229600" cy="939800"/>
          </a:xfrm>
        </p:spPr>
        <p:txBody>
          <a:bodyPr wrap="square" anchor="ctr">
            <a:normAutofit/>
          </a:bodyPr>
          <a:lstStyle/>
          <a:p>
            <a:r>
              <a:rPr lang="en-US" b="1"/>
              <a:t>Functional Requirements</a:t>
            </a:r>
          </a:p>
        </p:txBody>
      </p:sp>
      <p:sp>
        <p:nvSpPr>
          <p:cNvPr id="12" name="Date Placeholder 3">
            <a:extLst>
              <a:ext uri="{FF2B5EF4-FFF2-40B4-BE49-F238E27FC236}">
                <a16:creationId xmlns:a16="http://schemas.microsoft.com/office/drawing/2014/main" id="{9ACB4649-122E-9F7C-2F7F-7B6BF6D705D1}"/>
              </a:ext>
            </a:extLst>
          </p:cNvPr>
          <p:cNvSpPr>
            <a:spLocks noGrp="1"/>
          </p:cNvSpPr>
          <p:nvPr>
            <p:ph type="dt" sz="half" idx="10"/>
          </p:nvPr>
        </p:nvSpPr>
        <p:spPr>
          <a:xfrm>
            <a:off x="304800" y="6492875"/>
            <a:ext cx="2133600" cy="365125"/>
          </a:xfrm>
        </p:spPr>
        <p:txBody>
          <a:bodyPr/>
          <a:lstStyle/>
          <a:p>
            <a:pPr>
              <a:spcAft>
                <a:spcPts val="600"/>
              </a:spcAft>
              <a:defRPr/>
            </a:pPr>
            <a:fld id="{31CAD9AB-5CA1-4FAC-9D1E-A3369B289022}" type="datetime1">
              <a:rPr lang="en-US" smtClean="0"/>
              <a:pPr>
                <a:spcAft>
                  <a:spcPts val="600"/>
                </a:spcAft>
                <a:defRPr/>
              </a:pPr>
              <a:t>3/8/2025</a:t>
            </a:fld>
            <a:endParaRPr lang="en-US"/>
          </a:p>
        </p:txBody>
      </p:sp>
      <p:sp>
        <p:nvSpPr>
          <p:cNvPr id="14" name="Footer Placeholder 4">
            <a:extLst>
              <a:ext uri="{FF2B5EF4-FFF2-40B4-BE49-F238E27FC236}">
                <a16:creationId xmlns:a16="http://schemas.microsoft.com/office/drawing/2014/main" id="{73F54CA7-28DF-804B-28BC-1FFA6FB4C82C}"/>
              </a:ext>
            </a:extLst>
          </p:cNvPr>
          <p:cNvSpPr>
            <a:spLocks noGrp="1"/>
          </p:cNvSpPr>
          <p:nvPr>
            <p:ph type="ftr" sz="quarter" idx="11"/>
          </p:nvPr>
        </p:nvSpPr>
        <p:spPr>
          <a:xfrm>
            <a:off x="3124200" y="6492875"/>
            <a:ext cx="2895600" cy="365125"/>
          </a:xfrm>
        </p:spPr>
        <p:txBody>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97DF7768-FFC3-EA9C-9969-DCD10557135A}"/>
              </a:ext>
            </a:extLst>
          </p:cNvPr>
          <p:cNvSpPr>
            <a:spLocks noGrp="1"/>
          </p:cNvSpPr>
          <p:nvPr>
            <p:ph type="sldNum" sz="quarter" idx="12"/>
          </p:nvPr>
        </p:nvSpPr>
        <p:spPr>
          <a:xfrm>
            <a:off x="6629400" y="6492875"/>
            <a:ext cx="2133600" cy="365125"/>
          </a:xfrm>
        </p:spPr>
        <p:txBody>
          <a:bodyPr/>
          <a:lstStyle/>
          <a:p>
            <a:pPr>
              <a:spcAft>
                <a:spcPts val="600"/>
              </a:spcAft>
              <a:defRPr/>
            </a:pPr>
            <a:fld id="{D3B5EA1C-A7DB-4043-A966-3C322641058E}" type="slidenum">
              <a:rPr lang="en-US"/>
              <a:pPr>
                <a:spcAft>
                  <a:spcPts val="600"/>
                </a:spcAft>
                <a:defRPr/>
              </a:pPr>
              <a:t>3</a:t>
            </a:fld>
            <a:endParaRPr lang="en-US"/>
          </a:p>
        </p:txBody>
      </p:sp>
      <p:graphicFrame>
        <p:nvGraphicFramePr>
          <p:cNvPr id="3" name="object 3"/>
          <p:cNvGraphicFramePr>
            <a:graphicFrameLocks noGrp="1"/>
          </p:cNvGraphicFramePr>
          <p:nvPr>
            <p:extLst>
              <p:ext uri="{D42A27DB-BD31-4B8C-83A1-F6EECF244321}">
                <p14:modId xmlns:p14="http://schemas.microsoft.com/office/powerpoint/2010/main" val="2048504262"/>
              </p:ext>
            </p:extLst>
          </p:nvPr>
        </p:nvGraphicFramePr>
        <p:xfrm>
          <a:off x="648820" y="1371600"/>
          <a:ext cx="7693960" cy="5029202"/>
        </p:xfrm>
        <a:graphic>
          <a:graphicData uri="http://schemas.openxmlformats.org/drawingml/2006/table">
            <a:tbl>
              <a:tblPr firstRow="1" bandRow="1">
                <a:tableStyleId>{1E171933-4619-4E11-9A3F-F7608DF75F80}</a:tableStyleId>
              </a:tblPr>
              <a:tblGrid>
                <a:gridCol w="854571">
                  <a:extLst>
                    <a:ext uri="{9D8B030D-6E8A-4147-A177-3AD203B41FA5}">
                      <a16:colId xmlns:a16="http://schemas.microsoft.com/office/drawing/2014/main" val="20000"/>
                    </a:ext>
                  </a:extLst>
                </a:gridCol>
                <a:gridCol w="6839389">
                  <a:extLst>
                    <a:ext uri="{9D8B030D-6E8A-4147-A177-3AD203B41FA5}">
                      <a16:colId xmlns:a16="http://schemas.microsoft.com/office/drawing/2014/main" val="20001"/>
                    </a:ext>
                  </a:extLst>
                </a:gridCol>
              </a:tblGrid>
              <a:tr h="685636">
                <a:tc>
                  <a:txBody>
                    <a:bodyPr/>
                    <a:lstStyle/>
                    <a:p>
                      <a:pPr marL="91440">
                        <a:lnSpc>
                          <a:spcPct val="100000"/>
                        </a:lnSpc>
                        <a:spcBef>
                          <a:spcPts val="320"/>
                        </a:spcBef>
                      </a:pPr>
                      <a:r>
                        <a:rPr lang="en-US" sz="2000" b="1">
                          <a:solidFill>
                            <a:srgbClr val="FFFFFF"/>
                          </a:solidFill>
                        </a:rPr>
                        <a:t>FR</a:t>
                      </a:r>
                      <a:r>
                        <a:rPr lang="en-US" sz="2000" b="1" spc="-55">
                          <a:solidFill>
                            <a:srgbClr val="FFFFFF"/>
                          </a:solidFill>
                        </a:rPr>
                        <a:t> </a:t>
                      </a:r>
                      <a:r>
                        <a:rPr lang="en-US" sz="2000" b="1" spc="-25">
                          <a:solidFill>
                            <a:srgbClr val="FFFFFF"/>
                          </a:solidFill>
                        </a:rPr>
                        <a:t>No.</a:t>
                      </a:r>
                      <a:endParaRPr lang="en-US" sz="2000" b="1">
                        <a:latin typeface="+mj-lt"/>
                        <a:cs typeface="Franklin Gothic Medium"/>
                      </a:endParaRPr>
                    </a:p>
                  </a:txBody>
                  <a:tcPr marL="0" marR="0" marT="33942" marB="0"/>
                </a:tc>
                <a:tc>
                  <a:txBody>
                    <a:bodyPr/>
                    <a:lstStyle/>
                    <a:p>
                      <a:pPr marL="91440">
                        <a:lnSpc>
                          <a:spcPct val="100000"/>
                        </a:lnSpc>
                        <a:spcBef>
                          <a:spcPts val="320"/>
                        </a:spcBef>
                      </a:pPr>
                      <a:r>
                        <a:rPr lang="en-US" sz="2000">
                          <a:solidFill>
                            <a:srgbClr val="FFFFFF"/>
                          </a:solidFill>
                        </a:rPr>
                        <a:t>FR</a:t>
                      </a:r>
                      <a:r>
                        <a:rPr lang="en-US" sz="2000" spc="-55">
                          <a:solidFill>
                            <a:srgbClr val="FFFFFF"/>
                          </a:solidFill>
                        </a:rPr>
                        <a:t> </a:t>
                      </a:r>
                      <a:r>
                        <a:rPr lang="en-US" sz="2000" spc="-10">
                          <a:solidFill>
                            <a:srgbClr val="FFFFFF"/>
                          </a:solidFill>
                        </a:rPr>
                        <a:t>Description</a:t>
                      </a:r>
                      <a:endParaRPr lang="en-US" sz="2000">
                        <a:latin typeface="+mj-lt"/>
                        <a:cs typeface="Franklin Gothic Medium"/>
                      </a:endParaRPr>
                    </a:p>
                  </a:txBody>
                  <a:tcPr marL="0" marR="0" marT="33942" marB="0"/>
                </a:tc>
                <a:extLst>
                  <a:ext uri="{0D108BD9-81ED-4DB2-BD59-A6C34878D82A}">
                    <a16:rowId xmlns:a16="http://schemas.microsoft.com/office/drawing/2014/main" val="10000"/>
                  </a:ext>
                </a:extLst>
              </a:tr>
              <a:tr h="990588">
                <a:tc>
                  <a:txBody>
                    <a:bodyPr/>
                    <a:lstStyle/>
                    <a:p>
                      <a:pPr marL="91440">
                        <a:lnSpc>
                          <a:spcPct val="100000"/>
                        </a:lnSpc>
                        <a:spcBef>
                          <a:spcPts val="315"/>
                        </a:spcBef>
                      </a:pPr>
                      <a:r>
                        <a:rPr lang="en-US" sz="2000"/>
                        <a:t>FR</a:t>
                      </a:r>
                      <a:r>
                        <a:rPr lang="en-US" sz="2000" spc="-55"/>
                        <a:t> </a:t>
                      </a:r>
                      <a:r>
                        <a:rPr lang="en-US" sz="2000" spc="-50"/>
                        <a:t>1</a:t>
                      </a:r>
                      <a:endParaRPr lang="en-US" sz="2000">
                        <a:latin typeface="Franklin Gothic Medium"/>
                        <a:cs typeface="Franklin Gothic Medium"/>
                      </a:endParaRPr>
                    </a:p>
                  </a:txBody>
                  <a:tcPr marL="0" marR="0" marT="33412" marB="0"/>
                </a:tc>
                <a:tc>
                  <a:txBody>
                    <a:bodyPr/>
                    <a:lstStyle/>
                    <a:p>
                      <a:pPr marL="91440" marR="469900">
                        <a:lnSpc>
                          <a:spcPct val="100000"/>
                        </a:lnSpc>
                        <a:spcBef>
                          <a:spcPts val="315"/>
                        </a:spcBef>
                      </a:pPr>
                      <a:r>
                        <a:rPr lang="en-US" sz="2000" b="0" kern="1200">
                          <a:solidFill>
                            <a:schemeClr val="tx1"/>
                          </a:solidFill>
                          <a:effectLst/>
                        </a:rPr>
                        <a:t>System must allow scheduling of backup jobs that can be written in languages such as Python or Shell scripts.</a:t>
                      </a:r>
                      <a:endParaRPr lang="en-US" sz="1200">
                        <a:latin typeface="Franklin Gothic Medium"/>
                        <a:cs typeface="Franklin Gothic Medium"/>
                      </a:endParaRPr>
                    </a:p>
                  </a:txBody>
                  <a:tcPr marL="0" marR="0" marT="33412" marB="0"/>
                </a:tc>
                <a:extLst>
                  <a:ext uri="{0D108BD9-81ED-4DB2-BD59-A6C34878D82A}">
                    <a16:rowId xmlns:a16="http://schemas.microsoft.com/office/drawing/2014/main" val="10001"/>
                  </a:ext>
                </a:extLst>
              </a:tr>
              <a:tr h="991118">
                <a:tc>
                  <a:txBody>
                    <a:bodyPr/>
                    <a:lstStyle/>
                    <a:p>
                      <a:pPr marL="91440">
                        <a:lnSpc>
                          <a:spcPct val="100000"/>
                        </a:lnSpc>
                        <a:spcBef>
                          <a:spcPts val="320"/>
                        </a:spcBef>
                      </a:pPr>
                      <a:r>
                        <a:rPr lang="en-US" sz="2200" b="1"/>
                        <a:t>FR</a:t>
                      </a:r>
                      <a:r>
                        <a:rPr lang="en-US" sz="2200" b="1" spc="-55"/>
                        <a:t> </a:t>
                      </a:r>
                      <a:r>
                        <a:rPr lang="en-US" sz="2200" b="1" spc="-50"/>
                        <a:t>2</a:t>
                      </a:r>
                      <a:endParaRPr lang="en-US" sz="2200" b="1">
                        <a:latin typeface="+mj-lt"/>
                        <a:cs typeface="Franklin Gothic Medium"/>
                      </a:endParaRPr>
                    </a:p>
                  </a:txBody>
                  <a:tcPr marL="0" marR="0" marT="33942" marB="0"/>
                </a:tc>
                <a:tc>
                  <a:txBody>
                    <a:bodyPr/>
                    <a:lstStyle/>
                    <a:p>
                      <a:pPr marL="91440">
                        <a:lnSpc>
                          <a:spcPct val="100000"/>
                        </a:lnSpc>
                        <a:spcBef>
                          <a:spcPts val="320"/>
                        </a:spcBef>
                      </a:pPr>
                      <a:r>
                        <a:rPr lang="en-US" sz="2000" b="0" kern="1200">
                          <a:solidFill>
                            <a:schemeClr val="tx1"/>
                          </a:solidFill>
                          <a:effectLst/>
                        </a:rPr>
                        <a:t>System must have a UI that can be used by administrators and operations teams to initiate, monitor backup jobs, and view results</a:t>
                      </a:r>
                      <a:endParaRPr lang="en-US" sz="1200">
                        <a:latin typeface="Franklin Gothic Medium"/>
                        <a:cs typeface="Franklin Gothic Medium"/>
                      </a:endParaRPr>
                    </a:p>
                  </a:txBody>
                  <a:tcPr marL="0" marR="0" marT="33942" marB="0"/>
                </a:tc>
                <a:extLst>
                  <a:ext uri="{0D108BD9-81ED-4DB2-BD59-A6C34878D82A}">
                    <a16:rowId xmlns:a16="http://schemas.microsoft.com/office/drawing/2014/main" val="10002"/>
                  </a:ext>
                </a:extLst>
              </a:tr>
              <a:tr h="990588">
                <a:tc>
                  <a:txBody>
                    <a:bodyPr/>
                    <a:lstStyle/>
                    <a:p>
                      <a:pPr marL="91440">
                        <a:lnSpc>
                          <a:spcPct val="100000"/>
                        </a:lnSpc>
                        <a:spcBef>
                          <a:spcPts val="320"/>
                        </a:spcBef>
                      </a:pPr>
                      <a:r>
                        <a:rPr lang="en-US" sz="2000" b="1" kern="1200">
                          <a:solidFill>
                            <a:schemeClr val="tx1"/>
                          </a:solidFill>
                        </a:rPr>
                        <a:t>FR3</a:t>
                      </a:r>
                      <a:endParaRPr lang="en-US" sz="2000" b="1" kern="1200">
                        <a:solidFill>
                          <a:schemeClr val="tx1"/>
                        </a:solidFill>
                        <a:latin typeface="+mn-lt"/>
                        <a:ea typeface="+mn-ea"/>
                        <a:cs typeface="Franklin Gothic Medium"/>
                      </a:endParaRPr>
                    </a:p>
                  </a:txBody>
                  <a:tcPr marL="0" marR="0" marT="33412" marB="0"/>
                </a:tc>
                <a:tc>
                  <a:txBody>
                    <a:bodyPr/>
                    <a:lstStyle/>
                    <a:p>
                      <a:pPr marL="91440">
                        <a:lnSpc>
                          <a:spcPct val="100000"/>
                        </a:lnSpc>
                        <a:spcBef>
                          <a:spcPts val="315"/>
                        </a:spcBef>
                      </a:pPr>
                      <a:r>
                        <a:rPr lang="en-US" sz="2000" b="0" kern="1200">
                          <a:solidFill>
                            <a:schemeClr val="tx1"/>
                          </a:solidFill>
                          <a:effectLst/>
                        </a:rPr>
                        <a:t>System must also have a command line tool to allow other IT management tools such as Ansible and Puppet to interact with it.</a:t>
                      </a:r>
                      <a:endParaRPr lang="en-US" sz="1200">
                        <a:latin typeface="Franklin Gothic Medium"/>
                        <a:cs typeface="Franklin Gothic Medium"/>
                      </a:endParaRPr>
                    </a:p>
                  </a:txBody>
                  <a:tcPr marL="0" marR="0" marT="33412" marB="0"/>
                </a:tc>
                <a:extLst>
                  <a:ext uri="{0D108BD9-81ED-4DB2-BD59-A6C34878D82A}">
                    <a16:rowId xmlns:a16="http://schemas.microsoft.com/office/drawing/2014/main" val="10003"/>
                  </a:ext>
                </a:extLst>
              </a:tr>
              <a:tr h="685636">
                <a:tc>
                  <a:txBody>
                    <a:bodyPr/>
                    <a:lstStyle/>
                    <a:p>
                      <a:pPr marL="91440">
                        <a:lnSpc>
                          <a:spcPct val="100000"/>
                        </a:lnSpc>
                        <a:spcBef>
                          <a:spcPts val="320"/>
                        </a:spcBef>
                      </a:pPr>
                      <a:r>
                        <a:rPr lang="en-US" sz="2000" b="1"/>
                        <a:t>FR4</a:t>
                      </a:r>
                      <a:endParaRPr lang="en-US" sz="2000" b="1">
                        <a:latin typeface="+mj-lt"/>
                        <a:cs typeface="Franklin Gothic Medium"/>
                      </a:endParaRPr>
                    </a:p>
                  </a:txBody>
                  <a:tcPr marL="0" marR="0" marT="33942" marB="0"/>
                </a:tc>
                <a:tc>
                  <a:txBody>
                    <a:bodyPr/>
                    <a:lstStyle/>
                    <a:p>
                      <a:pPr marL="91440">
                        <a:lnSpc>
                          <a:spcPct val="100000"/>
                        </a:lnSpc>
                        <a:spcBef>
                          <a:spcPts val="320"/>
                        </a:spcBef>
                      </a:pPr>
                      <a:r>
                        <a:rPr lang="en-US" sz="2000" b="0" kern="1200">
                          <a:solidFill>
                            <a:schemeClr val="tx1"/>
                          </a:solidFill>
                          <a:effectLst/>
                        </a:rPr>
                        <a:t>System must allow users to schedule and manage backups only if they are authenticated.</a:t>
                      </a:r>
                      <a:endParaRPr lang="en-US" sz="1200">
                        <a:latin typeface="Franklin Gothic Medium"/>
                        <a:cs typeface="Franklin Gothic Medium"/>
                      </a:endParaRPr>
                    </a:p>
                  </a:txBody>
                  <a:tcPr marL="0" marR="0" marT="33942" marB="0"/>
                </a:tc>
                <a:extLst>
                  <a:ext uri="{0D108BD9-81ED-4DB2-BD59-A6C34878D82A}">
                    <a16:rowId xmlns:a16="http://schemas.microsoft.com/office/drawing/2014/main" val="10004"/>
                  </a:ext>
                </a:extLst>
              </a:tr>
              <a:tr h="685636">
                <a:tc>
                  <a:txBody>
                    <a:bodyPr/>
                    <a:lstStyle/>
                    <a:p>
                      <a:pPr marL="91440">
                        <a:lnSpc>
                          <a:spcPct val="100000"/>
                        </a:lnSpc>
                        <a:spcBef>
                          <a:spcPts val="320"/>
                        </a:spcBef>
                      </a:pPr>
                      <a:r>
                        <a:rPr lang="en-US" sz="2000" b="1"/>
                        <a:t>FR</a:t>
                      </a:r>
                      <a:r>
                        <a:rPr lang="en-US" sz="2000" b="1" spc="-55"/>
                        <a:t> </a:t>
                      </a:r>
                      <a:r>
                        <a:rPr lang="en-US" sz="2000" b="1" spc="-50"/>
                        <a:t>5</a:t>
                      </a:r>
                      <a:endParaRPr lang="en-US" sz="2000" b="1">
                        <a:latin typeface="+mj-lt"/>
                        <a:cs typeface="Franklin Gothic Medium"/>
                      </a:endParaRPr>
                    </a:p>
                  </a:txBody>
                  <a:tcPr marL="0" marR="0" marT="33942" marB="0"/>
                </a:tc>
                <a:tc>
                  <a:txBody>
                    <a:bodyPr/>
                    <a:lstStyle/>
                    <a:p>
                      <a:pPr marL="91440">
                        <a:lnSpc>
                          <a:spcPct val="100000"/>
                        </a:lnSpc>
                        <a:spcBef>
                          <a:spcPts val="320"/>
                        </a:spcBef>
                      </a:pPr>
                      <a:r>
                        <a:rPr lang="en-US" sz="2000" b="0" kern="1200">
                          <a:solidFill>
                            <a:schemeClr val="tx1"/>
                          </a:solidFill>
                          <a:effectLst/>
                        </a:rPr>
                        <a:t>System must have the capability to notify stakeholders (through email) about the status of backup jobs</a:t>
                      </a:r>
                      <a:r>
                        <a:rPr lang="en-US" sz="1200" spc="-10"/>
                        <a:t>.</a:t>
                      </a:r>
                      <a:endParaRPr lang="en-US" sz="1200">
                        <a:latin typeface="Franklin Gothic Medium"/>
                        <a:cs typeface="Franklin Gothic Medium"/>
                      </a:endParaRPr>
                    </a:p>
                  </a:txBody>
                  <a:tcPr marL="0" marR="0" marT="33942" marB="0"/>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85878581-D127-A90D-14D9-D373C4B0336A}"/>
              </a:ext>
            </a:extLst>
          </p:cNvPr>
          <p:cNvSpPr>
            <a:spLocks noGrp="1"/>
          </p:cNvSpPr>
          <p:nvPr>
            <p:ph type="title"/>
          </p:nvPr>
        </p:nvSpPr>
        <p:spPr>
          <a:xfrm>
            <a:off x="304800" y="279400"/>
            <a:ext cx="8229600" cy="939800"/>
          </a:xfrm>
        </p:spPr>
        <p:txBody>
          <a:bodyPr wrap="square" anchor="ctr">
            <a:normAutofit/>
          </a:bodyPr>
          <a:lstStyle/>
          <a:p>
            <a:r>
              <a:rPr lang="en-US" b="1"/>
              <a:t>Non - Functional Requirements</a:t>
            </a:r>
          </a:p>
        </p:txBody>
      </p:sp>
      <p:sp>
        <p:nvSpPr>
          <p:cNvPr id="11" name="Date Placeholder 3">
            <a:extLst>
              <a:ext uri="{FF2B5EF4-FFF2-40B4-BE49-F238E27FC236}">
                <a16:creationId xmlns:a16="http://schemas.microsoft.com/office/drawing/2014/main" id="{2F3AE4E4-A365-CA36-6AD9-9A78D2659CF7}"/>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3" name="Footer Placeholder 4">
            <a:extLst>
              <a:ext uri="{FF2B5EF4-FFF2-40B4-BE49-F238E27FC236}">
                <a16:creationId xmlns:a16="http://schemas.microsoft.com/office/drawing/2014/main" id="{A91852DA-1190-896E-91B0-39C613235E07}"/>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5" name="Slide Number Placeholder 5">
            <a:extLst>
              <a:ext uri="{FF2B5EF4-FFF2-40B4-BE49-F238E27FC236}">
                <a16:creationId xmlns:a16="http://schemas.microsoft.com/office/drawing/2014/main" id="{55CBD8B6-97E8-8DC4-69EE-0B7953BC974D}"/>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4</a:t>
            </a:fld>
            <a:endParaRPr lang="en-US"/>
          </a:p>
        </p:txBody>
      </p:sp>
      <p:graphicFrame>
        <p:nvGraphicFramePr>
          <p:cNvPr id="3" name="object 3"/>
          <p:cNvGraphicFramePr>
            <a:graphicFrameLocks noGrp="1"/>
          </p:cNvGraphicFramePr>
          <p:nvPr>
            <p:extLst>
              <p:ext uri="{D42A27DB-BD31-4B8C-83A1-F6EECF244321}">
                <p14:modId xmlns:p14="http://schemas.microsoft.com/office/powerpoint/2010/main" val="1163024378"/>
              </p:ext>
            </p:extLst>
          </p:nvPr>
        </p:nvGraphicFramePr>
        <p:xfrm>
          <a:off x="304800" y="1527520"/>
          <a:ext cx="8382000" cy="4717363"/>
        </p:xfrm>
        <a:graphic>
          <a:graphicData uri="http://schemas.openxmlformats.org/drawingml/2006/table">
            <a:tbl>
              <a:tblPr firstRow="1" bandRow="1">
                <a:tableStyleId>{00A15C55-8517-42AA-B614-E9B94910E393}</a:tableStyleId>
              </a:tblPr>
              <a:tblGrid>
                <a:gridCol w="1867257">
                  <a:extLst>
                    <a:ext uri="{9D8B030D-6E8A-4147-A177-3AD203B41FA5}">
                      <a16:colId xmlns:a16="http://schemas.microsoft.com/office/drawing/2014/main" val="20000"/>
                    </a:ext>
                  </a:extLst>
                </a:gridCol>
                <a:gridCol w="6514743">
                  <a:extLst>
                    <a:ext uri="{9D8B030D-6E8A-4147-A177-3AD203B41FA5}">
                      <a16:colId xmlns:a16="http://schemas.microsoft.com/office/drawing/2014/main" val="20001"/>
                    </a:ext>
                  </a:extLst>
                </a:gridCol>
              </a:tblGrid>
              <a:tr h="373763">
                <a:tc>
                  <a:txBody>
                    <a:bodyPr/>
                    <a:lstStyle/>
                    <a:p>
                      <a:pPr marL="91440">
                        <a:lnSpc>
                          <a:spcPct val="100000"/>
                        </a:lnSpc>
                        <a:spcBef>
                          <a:spcPts val="320"/>
                        </a:spcBef>
                      </a:pPr>
                      <a:r>
                        <a:rPr lang="en-US" sz="2000" b="1">
                          <a:solidFill>
                            <a:srgbClr val="FFFFFF"/>
                          </a:solidFill>
                        </a:rPr>
                        <a:t>Quality</a:t>
                      </a:r>
                      <a:endParaRPr lang="en-US" sz="2000" b="1">
                        <a:latin typeface="+mj-lt"/>
                        <a:cs typeface="Franklin Gothic Medium"/>
                      </a:endParaRPr>
                    </a:p>
                  </a:txBody>
                  <a:tcPr marL="0" marR="0" marT="33427" marB="0"/>
                </a:tc>
                <a:tc>
                  <a:txBody>
                    <a:bodyPr/>
                    <a:lstStyle/>
                    <a:p>
                      <a:pPr marL="91440" algn="ctr">
                        <a:lnSpc>
                          <a:spcPct val="100000"/>
                        </a:lnSpc>
                        <a:spcBef>
                          <a:spcPts val="320"/>
                        </a:spcBef>
                      </a:pPr>
                      <a:r>
                        <a:rPr lang="en-US" sz="2000">
                          <a:solidFill>
                            <a:srgbClr val="FFFFFF"/>
                          </a:solidFill>
                        </a:rPr>
                        <a:t>FR</a:t>
                      </a:r>
                      <a:r>
                        <a:rPr lang="en-US" sz="2000" spc="-55">
                          <a:solidFill>
                            <a:srgbClr val="FFFFFF"/>
                          </a:solidFill>
                        </a:rPr>
                        <a:t> </a:t>
                      </a:r>
                      <a:r>
                        <a:rPr lang="en-US" sz="2000" spc="-10">
                          <a:solidFill>
                            <a:srgbClr val="FFFFFF"/>
                          </a:solidFill>
                        </a:rPr>
                        <a:t>Description</a:t>
                      </a:r>
                      <a:endParaRPr lang="en-US" sz="2000">
                        <a:latin typeface="+mj-lt"/>
                        <a:cs typeface="Franklin Gothic Medium"/>
                      </a:endParaRPr>
                    </a:p>
                  </a:txBody>
                  <a:tcPr marL="0" marR="0" marT="33427" marB="0"/>
                </a:tc>
                <a:extLst>
                  <a:ext uri="{0D108BD9-81ED-4DB2-BD59-A6C34878D82A}">
                    <a16:rowId xmlns:a16="http://schemas.microsoft.com/office/drawing/2014/main" val="10000"/>
                  </a:ext>
                </a:extLst>
              </a:tr>
              <a:tr h="1274127">
                <a:tc>
                  <a:txBody>
                    <a:bodyPr/>
                    <a:lstStyle/>
                    <a:p>
                      <a:pPr marL="91440">
                        <a:lnSpc>
                          <a:spcPct val="100000"/>
                        </a:lnSpc>
                        <a:spcBef>
                          <a:spcPts val="315"/>
                        </a:spcBef>
                      </a:pPr>
                      <a:r>
                        <a:rPr lang="en-US" sz="2000" b="1" kern="1200">
                          <a:solidFill>
                            <a:schemeClr val="dk1"/>
                          </a:solidFill>
                          <a:effectLst/>
                        </a:rPr>
                        <a:t>Performance</a:t>
                      </a:r>
                      <a:endParaRPr lang="en-US" sz="2000" b="1">
                        <a:latin typeface="Franklin Gothic Medium"/>
                        <a:cs typeface="Franklin Gothic Medium"/>
                      </a:endParaRPr>
                    </a:p>
                  </a:txBody>
                  <a:tcPr marL="0" marR="0" marT="32905" marB="0"/>
                </a:tc>
                <a:tc>
                  <a:txBody>
                    <a:bodyPr/>
                    <a:lstStyle/>
                    <a:p>
                      <a:pPr marL="91440" marR="469900">
                        <a:lnSpc>
                          <a:spcPct val="100000"/>
                        </a:lnSpc>
                        <a:spcBef>
                          <a:spcPts val="315"/>
                        </a:spcBef>
                      </a:pPr>
                      <a:r>
                        <a:rPr lang="en-US" sz="2000" b="0" kern="1200">
                          <a:solidFill>
                            <a:schemeClr val="dk1"/>
                          </a:solidFill>
                          <a:effectLst/>
                        </a:rPr>
                        <a:t>System shall run backup jobs parallelly (At least 4 jobs at a time).</a:t>
                      </a:r>
                      <a:br>
                        <a:rPr lang="en-US" sz="2000"/>
                      </a:br>
                      <a:r>
                        <a:rPr lang="en-US" sz="2000" b="0" kern="1200">
                          <a:solidFill>
                            <a:schemeClr val="dk1"/>
                          </a:solidFill>
                          <a:effectLst/>
                        </a:rPr>
                        <a:t>Maintain CPU usage as low as 50% in standard workloads.</a:t>
                      </a:r>
                      <a:endParaRPr lang="en-US" sz="1200">
                        <a:latin typeface="Franklin Gothic Medium"/>
                        <a:cs typeface="Franklin Gothic Medium"/>
                      </a:endParaRPr>
                    </a:p>
                  </a:txBody>
                  <a:tcPr marL="0" marR="0" marT="32905" marB="0"/>
                </a:tc>
                <a:extLst>
                  <a:ext uri="{0D108BD9-81ED-4DB2-BD59-A6C34878D82A}">
                    <a16:rowId xmlns:a16="http://schemas.microsoft.com/office/drawing/2014/main" val="10001"/>
                  </a:ext>
                </a:extLst>
              </a:tr>
              <a:tr h="674058">
                <a:tc>
                  <a:txBody>
                    <a:bodyPr/>
                    <a:lstStyle/>
                    <a:p>
                      <a:pPr marL="91440">
                        <a:lnSpc>
                          <a:spcPct val="100000"/>
                        </a:lnSpc>
                        <a:spcBef>
                          <a:spcPts val="320"/>
                        </a:spcBef>
                      </a:pPr>
                      <a:r>
                        <a:rPr lang="en-US" sz="2000" b="1" kern="1200">
                          <a:solidFill>
                            <a:schemeClr val="dk1"/>
                          </a:solidFill>
                          <a:effectLst/>
                        </a:rPr>
                        <a:t>Security</a:t>
                      </a:r>
                      <a:endParaRPr lang="en-US" sz="2200" b="1">
                        <a:latin typeface="+mj-lt"/>
                        <a:cs typeface="Franklin Gothic Medium"/>
                      </a:endParaRPr>
                    </a:p>
                  </a:txBody>
                  <a:tcPr marL="0" marR="0" marT="33427" marB="0"/>
                </a:tc>
                <a:tc>
                  <a:txBody>
                    <a:bodyPr/>
                    <a:lstStyle/>
                    <a:p>
                      <a:pPr marL="91440">
                        <a:lnSpc>
                          <a:spcPct val="100000"/>
                        </a:lnSpc>
                        <a:spcBef>
                          <a:spcPts val="320"/>
                        </a:spcBef>
                      </a:pPr>
                      <a:r>
                        <a:rPr lang="en-US" sz="2000" b="0" kern="1200">
                          <a:solidFill>
                            <a:schemeClr val="dk1"/>
                          </a:solidFill>
                          <a:effectLst/>
                        </a:rPr>
                        <a:t>The system must not allow certain operations based on permissions given to the user logged in</a:t>
                      </a:r>
                      <a:endParaRPr lang="en-US" sz="1200">
                        <a:latin typeface="Franklin Gothic Medium"/>
                        <a:cs typeface="Franklin Gothic Medium"/>
                      </a:endParaRPr>
                    </a:p>
                  </a:txBody>
                  <a:tcPr marL="0" marR="0" marT="33427" marB="0"/>
                </a:tc>
                <a:extLst>
                  <a:ext uri="{0D108BD9-81ED-4DB2-BD59-A6C34878D82A}">
                    <a16:rowId xmlns:a16="http://schemas.microsoft.com/office/drawing/2014/main" val="10002"/>
                  </a:ext>
                </a:extLst>
              </a:tr>
              <a:tr h="373241">
                <a:tc>
                  <a:txBody>
                    <a:bodyPr/>
                    <a:lstStyle/>
                    <a:p>
                      <a:pPr marL="91440">
                        <a:lnSpc>
                          <a:spcPct val="100000"/>
                        </a:lnSpc>
                        <a:spcBef>
                          <a:spcPts val="320"/>
                        </a:spcBef>
                      </a:pPr>
                      <a:r>
                        <a:rPr lang="en-US" sz="2000" b="1" kern="1200">
                          <a:solidFill>
                            <a:schemeClr val="dk1"/>
                          </a:solidFill>
                          <a:effectLst/>
                        </a:rPr>
                        <a:t>Availability</a:t>
                      </a:r>
                      <a:endParaRPr lang="en-US" sz="2000" b="1" kern="1200">
                        <a:solidFill>
                          <a:schemeClr val="tx1"/>
                        </a:solidFill>
                        <a:latin typeface="+mn-lt"/>
                        <a:ea typeface="+mn-ea"/>
                        <a:cs typeface="Franklin Gothic Medium"/>
                      </a:endParaRPr>
                    </a:p>
                  </a:txBody>
                  <a:tcPr marL="0" marR="0" marT="32905" marB="0"/>
                </a:tc>
                <a:tc>
                  <a:txBody>
                    <a:bodyPr/>
                    <a:lstStyle/>
                    <a:p>
                      <a:pPr marL="91440">
                        <a:lnSpc>
                          <a:spcPct val="100000"/>
                        </a:lnSpc>
                        <a:spcBef>
                          <a:spcPts val="315"/>
                        </a:spcBef>
                      </a:pPr>
                      <a:r>
                        <a:rPr lang="en-US" sz="2000" b="0" kern="1200">
                          <a:solidFill>
                            <a:schemeClr val="dk1"/>
                          </a:solidFill>
                          <a:effectLst/>
                        </a:rPr>
                        <a:t>MTTR of Less than 60 seconds shall be needed</a:t>
                      </a:r>
                      <a:r>
                        <a:rPr lang="en-US" sz="2000" b="0" kern="1200">
                          <a:solidFill>
                            <a:schemeClr val="tx1"/>
                          </a:solidFill>
                          <a:effectLst/>
                        </a:rPr>
                        <a:t>.</a:t>
                      </a:r>
                      <a:endParaRPr lang="en-US" sz="1200">
                        <a:latin typeface="Franklin Gothic Medium"/>
                        <a:cs typeface="Franklin Gothic Medium"/>
                      </a:endParaRPr>
                    </a:p>
                  </a:txBody>
                  <a:tcPr marL="0" marR="0" marT="32905" marB="0"/>
                </a:tc>
                <a:extLst>
                  <a:ext uri="{0D108BD9-81ED-4DB2-BD59-A6C34878D82A}">
                    <a16:rowId xmlns:a16="http://schemas.microsoft.com/office/drawing/2014/main" val="10003"/>
                  </a:ext>
                </a:extLst>
              </a:tr>
              <a:tr h="674058">
                <a:tc>
                  <a:txBody>
                    <a:bodyPr/>
                    <a:lstStyle/>
                    <a:p>
                      <a:pPr marL="91440">
                        <a:lnSpc>
                          <a:spcPct val="100000"/>
                        </a:lnSpc>
                        <a:spcBef>
                          <a:spcPts val="320"/>
                        </a:spcBef>
                      </a:pPr>
                      <a:r>
                        <a:rPr lang="en-US" sz="2000" b="1" kern="1200">
                          <a:solidFill>
                            <a:schemeClr val="dk1"/>
                          </a:solidFill>
                          <a:effectLst/>
                        </a:rPr>
                        <a:t>Portability</a:t>
                      </a:r>
                      <a:endParaRPr lang="en-US" sz="2000" b="1">
                        <a:latin typeface="+mj-lt"/>
                        <a:cs typeface="Franklin Gothic Medium"/>
                      </a:endParaRPr>
                    </a:p>
                  </a:txBody>
                  <a:tcPr marL="0" marR="0" marT="33427" marB="0"/>
                </a:tc>
                <a:tc>
                  <a:txBody>
                    <a:bodyPr/>
                    <a:lstStyle/>
                    <a:p>
                      <a:pPr marL="91440">
                        <a:lnSpc>
                          <a:spcPct val="100000"/>
                        </a:lnSpc>
                        <a:spcBef>
                          <a:spcPts val="320"/>
                        </a:spcBef>
                      </a:pPr>
                      <a:r>
                        <a:rPr lang="en-US" sz="2000" b="0" kern="1200">
                          <a:solidFill>
                            <a:schemeClr val="dk1"/>
                          </a:solidFill>
                          <a:effectLst/>
                        </a:rPr>
                        <a:t>Should be able to deploy system in both Windows and Linux platforms</a:t>
                      </a:r>
                      <a:endParaRPr lang="en-US" sz="1200">
                        <a:latin typeface="Franklin Gothic Medium"/>
                        <a:cs typeface="Franklin Gothic Medium"/>
                      </a:endParaRPr>
                    </a:p>
                  </a:txBody>
                  <a:tcPr marL="0" marR="0" marT="33427" marB="0"/>
                </a:tc>
                <a:extLst>
                  <a:ext uri="{0D108BD9-81ED-4DB2-BD59-A6C34878D82A}">
                    <a16:rowId xmlns:a16="http://schemas.microsoft.com/office/drawing/2014/main" val="10004"/>
                  </a:ext>
                </a:extLst>
              </a:tr>
              <a:tr h="674058">
                <a:tc>
                  <a:txBody>
                    <a:bodyPr/>
                    <a:lstStyle/>
                    <a:p>
                      <a:pPr marL="91440">
                        <a:lnSpc>
                          <a:spcPct val="100000"/>
                        </a:lnSpc>
                        <a:spcBef>
                          <a:spcPts val="320"/>
                        </a:spcBef>
                      </a:pPr>
                      <a:r>
                        <a:rPr lang="en-US" sz="2000" b="1" kern="1200">
                          <a:solidFill>
                            <a:schemeClr val="dk1"/>
                          </a:solidFill>
                          <a:effectLst/>
                        </a:rPr>
                        <a:t>Usability</a:t>
                      </a:r>
                      <a:endParaRPr lang="en-US" sz="2000" b="1">
                        <a:latin typeface="+mj-lt"/>
                        <a:cs typeface="Franklin Gothic Medium"/>
                      </a:endParaRPr>
                    </a:p>
                  </a:txBody>
                  <a:tcPr marL="0" marR="0" marT="33427" marB="0"/>
                </a:tc>
                <a:tc>
                  <a:txBody>
                    <a:bodyPr/>
                    <a:lstStyle/>
                    <a:p>
                      <a:pPr marL="91440">
                        <a:lnSpc>
                          <a:spcPct val="100000"/>
                        </a:lnSpc>
                        <a:spcBef>
                          <a:spcPts val="320"/>
                        </a:spcBef>
                      </a:pPr>
                      <a:r>
                        <a:rPr lang="en-US" sz="2000" b="0" kern="1200">
                          <a:solidFill>
                            <a:schemeClr val="dk1"/>
                          </a:solidFill>
                          <a:effectLst/>
                        </a:rPr>
                        <a:t>System shall be easy to pick up and be used by new hires in less than two weeks of training</a:t>
                      </a:r>
                      <a:r>
                        <a:rPr lang="en-US" sz="1200" spc="-10"/>
                        <a:t>.</a:t>
                      </a:r>
                      <a:endParaRPr lang="en-US" sz="1200">
                        <a:latin typeface="Franklin Gothic Medium"/>
                        <a:cs typeface="Franklin Gothic Medium"/>
                      </a:endParaRPr>
                    </a:p>
                  </a:txBody>
                  <a:tcPr marL="0" marR="0" marT="33427" marB="0"/>
                </a:tc>
                <a:extLst>
                  <a:ext uri="{0D108BD9-81ED-4DB2-BD59-A6C34878D82A}">
                    <a16:rowId xmlns:a16="http://schemas.microsoft.com/office/drawing/2014/main" val="10005"/>
                  </a:ext>
                </a:extLst>
              </a:tr>
              <a:tr h="674058">
                <a:tc>
                  <a:txBody>
                    <a:bodyPr/>
                    <a:lstStyle/>
                    <a:p>
                      <a:pPr marL="91440">
                        <a:lnSpc>
                          <a:spcPct val="100000"/>
                        </a:lnSpc>
                        <a:spcBef>
                          <a:spcPts val="320"/>
                        </a:spcBef>
                      </a:pPr>
                      <a:r>
                        <a:rPr lang="en-US" sz="2000" b="1" kern="1200">
                          <a:solidFill>
                            <a:schemeClr val="dk1"/>
                          </a:solidFill>
                          <a:effectLst/>
                        </a:rPr>
                        <a:t>Interoperability</a:t>
                      </a:r>
                      <a:endParaRPr lang="en-US" sz="2000" b="1">
                        <a:latin typeface="+mj-lt"/>
                        <a:cs typeface="Franklin Gothic Medium"/>
                      </a:endParaRPr>
                    </a:p>
                  </a:txBody>
                  <a:tcPr marL="0" marR="0" marT="33427" marB="0"/>
                </a:tc>
                <a:tc>
                  <a:txBody>
                    <a:bodyPr/>
                    <a:lstStyle/>
                    <a:p>
                      <a:pPr marL="91440">
                        <a:lnSpc>
                          <a:spcPct val="100000"/>
                        </a:lnSpc>
                        <a:spcBef>
                          <a:spcPts val="320"/>
                        </a:spcBef>
                      </a:pPr>
                      <a:r>
                        <a:rPr lang="en-US" sz="2000" b="0" kern="1200">
                          <a:solidFill>
                            <a:schemeClr val="dk1"/>
                          </a:solidFill>
                          <a:effectLst/>
                        </a:rPr>
                        <a:t>System shall abstract common services such as logging, remote communication to ease backup job development</a:t>
                      </a:r>
                      <a:endParaRPr lang="en-US" sz="1200">
                        <a:latin typeface="Franklin Gothic Medium"/>
                        <a:cs typeface="Franklin Gothic Medium"/>
                      </a:endParaRPr>
                    </a:p>
                  </a:txBody>
                  <a:tcPr marL="0" marR="0" marT="33427" marB="0"/>
                </a:tc>
                <a:extLst>
                  <a:ext uri="{0D108BD9-81ED-4DB2-BD59-A6C34878D82A}">
                    <a16:rowId xmlns:a16="http://schemas.microsoft.com/office/drawing/2014/main" val="883965339"/>
                  </a:ext>
                </a:extLst>
              </a:tr>
            </a:tbl>
          </a:graphicData>
        </a:graphic>
      </p:graphicFrame>
    </p:spTree>
    <p:extLst>
      <p:ext uri="{BB962C8B-B14F-4D97-AF65-F5344CB8AC3E}">
        <p14:creationId xmlns:p14="http://schemas.microsoft.com/office/powerpoint/2010/main" val="157577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E7365355-E66F-B37C-CBDA-47F0E047C00B}"/>
              </a:ext>
            </a:extLst>
          </p:cNvPr>
          <p:cNvSpPr>
            <a:spLocks noGrp="1"/>
          </p:cNvSpPr>
          <p:nvPr>
            <p:ph type="title"/>
          </p:nvPr>
        </p:nvSpPr>
        <p:spPr>
          <a:xfrm>
            <a:off x="304800" y="279400"/>
            <a:ext cx="8229600" cy="939800"/>
          </a:xfrm>
        </p:spPr>
        <p:txBody>
          <a:bodyPr wrap="square" anchor="ctr">
            <a:normAutofit/>
          </a:bodyPr>
          <a:lstStyle/>
          <a:p>
            <a:r>
              <a:rPr lang="en-US" b="1"/>
              <a:t>Utility Tree of ASR</a:t>
            </a:r>
          </a:p>
        </p:txBody>
      </p:sp>
      <p:pic>
        <p:nvPicPr>
          <p:cNvPr id="3074" name="Picture 2">
            <a:extLst>
              <a:ext uri="{FF2B5EF4-FFF2-40B4-BE49-F238E27FC236}">
                <a16:creationId xmlns:a16="http://schemas.microsoft.com/office/drawing/2014/main" id="{E26761C4-2DD9-4C24-7753-0EA27A3231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97963" y="1371600"/>
            <a:ext cx="6595673" cy="50292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085" name="Date Placeholder 3">
            <a:extLst>
              <a:ext uri="{FF2B5EF4-FFF2-40B4-BE49-F238E27FC236}">
                <a16:creationId xmlns:a16="http://schemas.microsoft.com/office/drawing/2014/main" id="{82CBBBBE-DD3D-F940-D5FB-5E3997EA5FBA}"/>
              </a:ext>
            </a:extLst>
          </p:cNvPr>
          <p:cNvSpPr>
            <a:spLocks noGrp="1"/>
          </p:cNvSpPr>
          <p:nvPr>
            <p:ph type="dt" sz="half" idx="10"/>
          </p:nvPr>
        </p:nvSpPr>
        <p:spPr>
          <a:xfrm>
            <a:off x="304800" y="6492875"/>
            <a:ext cx="2133600" cy="365125"/>
          </a:xfrm>
        </p:spPr>
        <p:txBody>
          <a:bodyPr/>
          <a:lstStyle/>
          <a:p>
            <a:pPr>
              <a:spcAft>
                <a:spcPts val="600"/>
              </a:spcAft>
              <a:defRPr/>
            </a:pPr>
            <a:fld id="{31CAD9AB-5CA1-4FAC-9D1E-A3369B289022}" type="datetime1">
              <a:rPr lang="en-US" smtClean="0"/>
              <a:pPr>
                <a:spcAft>
                  <a:spcPts val="600"/>
                </a:spcAft>
                <a:defRPr/>
              </a:pPr>
              <a:t>3/8/2025</a:t>
            </a:fld>
            <a:endParaRPr lang="en-US"/>
          </a:p>
        </p:txBody>
      </p:sp>
      <p:sp>
        <p:nvSpPr>
          <p:cNvPr id="3086" name="Footer Placeholder 4">
            <a:extLst>
              <a:ext uri="{FF2B5EF4-FFF2-40B4-BE49-F238E27FC236}">
                <a16:creationId xmlns:a16="http://schemas.microsoft.com/office/drawing/2014/main" id="{2D708BBE-44B4-CBA7-CE36-CEF0A667A7CB}"/>
              </a:ext>
            </a:extLst>
          </p:cNvPr>
          <p:cNvSpPr>
            <a:spLocks noGrp="1"/>
          </p:cNvSpPr>
          <p:nvPr>
            <p:ph type="ftr" sz="quarter" idx="11"/>
          </p:nvPr>
        </p:nvSpPr>
        <p:spPr>
          <a:xfrm>
            <a:off x="3124200" y="6492875"/>
            <a:ext cx="2895600" cy="365125"/>
          </a:xfrm>
        </p:spPr>
        <p:txBody>
          <a:bodyPr/>
          <a:lstStyle/>
          <a:p>
            <a:pPr>
              <a:spcAft>
                <a:spcPts val="600"/>
              </a:spcAft>
              <a:defRPr/>
            </a:pPr>
            <a:r>
              <a:rPr lang="en-US"/>
              <a:t>SS ZG653  </a:t>
            </a:r>
          </a:p>
        </p:txBody>
      </p:sp>
      <p:sp>
        <p:nvSpPr>
          <p:cNvPr id="3087" name="Slide Number Placeholder 5">
            <a:extLst>
              <a:ext uri="{FF2B5EF4-FFF2-40B4-BE49-F238E27FC236}">
                <a16:creationId xmlns:a16="http://schemas.microsoft.com/office/drawing/2014/main" id="{20908B9C-DB44-B075-9F19-8FFFF891E800}"/>
              </a:ext>
            </a:extLst>
          </p:cNvPr>
          <p:cNvSpPr>
            <a:spLocks noGrp="1"/>
          </p:cNvSpPr>
          <p:nvPr>
            <p:ph type="sldNum" sz="quarter" idx="12"/>
          </p:nvPr>
        </p:nvSpPr>
        <p:spPr>
          <a:xfrm>
            <a:off x="6629400" y="6492875"/>
            <a:ext cx="2133600" cy="365125"/>
          </a:xfrm>
        </p:spPr>
        <p:txBody>
          <a:bodyPr/>
          <a:lstStyle/>
          <a:p>
            <a:pPr>
              <a:spcAft>
                <a:spcPts val="600"/>
              </a:spcAft>
              <a:defRPr/>
            </a:pPr>
            <a:fld id="{D3B5EA1C-A7DB-4043-A966-3C322641058E}" type="slidenum">
              <a:rPr lang="en-US"/>
              <a:pPr>
                <a:spcAft>
                  <a:spcPts val="600"/>
                </a:spcAft>
                <a:defRPr/>
              </a:pPr>
              <a:t>5</a:t>
            </a:fld>
            <a:endParaRPr lang="en-US"/>
          </a:p>
        </p:txBody>
      </p:sp>
    </p:spTree>
    <p:extLst>
      <p:ext uri="{BB962C8B-B14F-4D97-AF65-F5344CB8AC3E}">
        <p14:creationId xmlns:p14="http://schemas.microsoft.com/office/powerpoint/2010/main" val="371941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3381FA-5517-60A4-54BC-7E825315AA99}"/>
              </a:ext>
            </a:extLst>
          </p:cNvPr>
          <p:cNvSpPr>
            <a:spLocks noGrp="1"/>
          </p:cNvSpPr>
          <p:nvPr>
            <p:ph type="title"/>
          </p:nvPr>
        </p:nvSpPr>
        <p:spPr>
          <a:xfrm>
            <a:off x="304800" y="279400"/>
            <a:ext cx="8229600" cy="939800"/>
          </a:xfrm>
        </p:spPr>
        <p:txBody>
          <a:bodyPr wrap="square" anchor="ctr">
            <a:normAutofit/>
          </a:bodyPr>
          <a:lstStyle/>
          <a:p>
            <a:r>
              <a:rPr lang="en-US" b="1"/>
              <a:t>Tactics to Achieve TOP 5 ASRs</a:t>
            </a:r>
          </a:p>
        </p:txBody>
      </p:sp>
      <p:sp>
        <p:nvSpPr>
          <p:cNvPr id="14" name="Date Placeholder 3">
            <a:extLst>
              <a:ext uri="{FF2B5EF4-FFF2-40B4-BE49-F238E27FC236}">
                <a16:creationId xmlns:a16="http://schemas.microsoft.com/office/drawing/2014/main" id="{9BD92851-649D-2DCB-B8A2-051A694DC586}"/>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5" name="Footer Placeholder 4">
            <a:extLst>
              <a:ext uri="{FF2B5EF4-FFF2-40B4-BE49-F238E27FC236}">
                <a16:creationId xmlns:a16="http://schemas.microsoft.com/office/drawing/2014/main" id="{57DF9C80-8C69-AA2E-0242-841A7B3FD9C3}"/>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8D3F902C-0E57-AB23-5739-C67CBC91042D}"/>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6</a:t>
            </a:fld>
            <a:endParaRPr lang="en-US"/>
          </a:p>
        </p:txBody>
      </p:sp>
      <p:graphicFrame>
        <p:nvGraphicFramePr>
          <p:cNvPr id="3" name="object 3"/>
          <p:cNvGraphicFramePr>
            <a:graphicFrameLocks noGrp="1"/>
          </p:cNvGraphicFramePr>
          <p:nvPr>
            <p:extLst>
              <p:ext uri="{D42A27DB-BD31-4B8C-83A1-F6EECF244321}">
                <p14:modId xmlns:p14="http://schemas.microsoft.com/office/powerpoint/2010/main" val="2457053242"/>
              </p:ext>
            </p:extLst>
          </p:nvPr>
        </p:nvGraphicFramePr>
        <p:xfrm>
          <a:off x="682630" y="1371600"/>
          <a:ext cx="7626342" cy="5029202"/>
        </p:xfrm>
        <a:graphic>
          <a:graphicData uri="http://schemas.openxmlformats.org/drawingml/2006/table">
            <a:tbl>
              <a:tblPr firstRow="1" bandRow="1">
                <a:tableStyleId>{2D5ABB26-0587-4C30-8999-92F81FD0307C}</a:tableStyleId>
              </a:tblPr>
              <a:tblGrid>
                <a:gridCol w="1453454">
                  <a:extLst>
                    <a:ext uri="{9D8B030D-6E8A-4147-A177-3AD203B41FA5}">
                      <a16:colId xmlns:a16="http://schemas.microsoft.com/office/drawing/2014/main" val="20000"/>
                    </a:ext>
                  </a:extLst>
                </a:gridCol>
                <a:gridCol w="2950742">
                  <a:extLst>
                    <a:ext uri="{9D8B030D-6E8A-4147-A177-3AD203B41FA5}">
                      <a16:colId xmlns:a16="http://schemas.microsoft.com/office/drawing/2014/main" val="20001"/>
                    </a:ext>
                  </a:extLst>
                </a:gridCol>
                <a:gridCol w="3222146">
                  <a:extLst>
                    <a:ext uri="{9D8B030D-6E8A-4147-A177-3AD203B41FA5}">
                      <a16:colId xmlns:a16="http://schemas.microsoft.com/office/drawing/2014/main" val="20002"/>
                    </a:ext>
                  </a:extLst>
                </a:gridCol>
              </a:tblGrid>
              <a:tr h="258642">
                <a:tc>
                  <a:txBody>
                    <a:bodyPr/>
                    <a:lstStyle/>
                    <a:p>
                      <a:pPr marL="256540">
                        <a:lnSpc>
                          <a:spcPct val="100000"/>
                        </a:lnSpc>
                        <a:spcBef>
                          <a:spcPts val="315"/>
                        </a:spcBef>
                      </a:pPr>
                      <a:r>
                        <a:rPr lang="en-US" sz="1300" spc="-25">
                          <a:solidFill>
                            <a:srgbClr val="FFFFFF"/>
                          </a:solidFill>
                          <a:latin typeface="Franklin Gothic Medium"/>
                          <a:cs typeface="Franklin Gothic Medium"/>
                        </a:rPr>
                        <a:t>Quality</a:t>
                      </a:r>
                      <a:r>
                        <a:rPr lang="en-US" sz="1300" spc="-60">
                          <a:solidFill>
                            <a:srgbClr val="FFFFFF"/>
                          </a:solidFill>
                          <a:latin typeface="Franklin Gothic Medium"/>
                          <a:cs typeface="Franklin Gothic Medium"/>
                        </a:rPr>
                        <a:t> </a:t>
                      </a:r>
                      <a:r>
                        <a:rPr lang="en-US" sz="1300" spc="-10">
                          <a:solidFill>
                            <a:srgbClr val="FFFFFF"/>
                          </a:solidFill>
                          <a:latin typeface="Franklin Gothic Medium"/>
                          <a:cs typeface="Franklin Gothic Medium"/>
                        </a:rPr>
                        <a:t>Attribute</a:t>
                      </a:r>
                      <a:endParaRPr lang="en-US" sz="1300">
                        <a:latin typeface="Franklin Gothic Medium"/>
                        <a:cs typeface="Franklin Gothic Medium"/>
                      </a:endParaRPr>
                    </a:p>
                  </a:txBody>
                  <a:tcPr marL="0" marR="0" marT="27191"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415290">
                        <a:lnSpc>
                          <a:spcPct val="100000"/>
                        </a:lnSpc>
                        <a:spcBef>
                          <a:spcPts val="315"/>
                        </a:spcBef>
                      </a:pPr>
                      <a:r>
                        <a:rPr lang="en-US" sz="1300" spc="-10">
                          <a:solidFill>
                            <a:srgbClr val="FFFFFF"/>
                          </a:solidFill>
                          <a:latin typeface="Franklin Gothic Medium"/>
                          <a:cs typeface="Franklin Gothic Medium"/>
                        </a:rPr>
                        <a:t>Scenario</a:t>
                      </a:r>
                      <a:r>
                        <a:rPr lang="en-US" sz="1300" spc="-40">
                          <a:solidFill>
                            <a:srgbClr val="FFFFFF"/>
                          </a:solidFill>
                          <a:latin typeface="Franklin Gothic Medium"/>
                          <a:cs typeface="Franklin Gothic Medium"/>
                        </a:rPr>
                        <a:t> </a:t>
                      </a:r>
                      <a:r>
                        <a:rPr lang="en-US" sz="1300" spc="-35">
                          <a:solidFill>
                            <a:srgbClr val="FFFFFF"/>
                          </a:solidFill>
                          <a:latin typeface="Franklin Gothic Medium"/>
                          <a:cs typeface="Franklin Gothic Medium"/>
                        </a:rPr>
                        <a:t>(Attribute</a:t>
                      </a:r>
                      <a:r>
                        <a:rPr lang="en-US" sz="1300" spc="-40">
                          <a:solidFill>
                            <a:srgbClr val="FFFFFF"/>
                          </a:solidFill>
                          <a:latin typeface="Franklin Gothic Medium"/>
                          <a:cs typeface="Franklin Gothic Medium"/>
                        </a:rPr>
                        <a:t> </a:t>
                      </a:r>
                      <a:r>
                        <a:rPr lang="en-US" sz="1300" spc="-10">
                          <a:solidFill>
                            <a:srgbClr val="FFFFFF"/>
                          </a:solidFill>
                          <a:latin typeface="Franklin Gothic Medium"/>
                          <a:cs typeface="Franklin Gothic Medium"/>
                        </a:rPr>
                        <a:t>Refinement)</a:t>
                      </a:r>
                      <a:endParaRPr lang="en-US" sz="1300">
                        <a:latin typeface="Franklin Gothic Medium"/>
                        <a:cs typeface="Franklin Gothic Medium"/>
                      </a:endParaRPr>
                    </a:p>
                  </a:txBody>
                  <a:tcPr marL="0" marR="0" marT="27191"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algn="ctr">
                        <a:lnSpc>
                          <a:spcPct val="100000"/>
                        </a:lnSpc>
                        <a:spcBef>
                          <a:spcPts val="315"/>
                        </a:spcBef>
                      </a:pPr>
                      <a:r>
                        <a:rPr lang="en-US" sz="1300" spc="-10">
                          <a:solidFill>
                            <a:srgbClr val="FFFFFF"/>
                          </a:solidFill>
                          <a:latin typeface="Franklin Gothic Medium"/>
                          <a:cs typeface="Franklin Gothic Medium"/>
                        </a:rPr>
                        <a:t>Tactics</a:t>
                      </a:r>
                      <a:endParaRPr lang="en-US" sz="1300">
                        <a:latin typeface="Franklin Gothic Medium"/>
                        <a:cs typeface="Franklin Gothic Medium"/>
                      </a:endParaRPr>
                    </a:p>
                  </a:txBody>
                  <a:tcPr marL="0" marR="0" marT="27191"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2467941">
                <a:tc>
                  <a:txBody>
                    <a:bodyPr/>
                    <a:lstStyle/>
                    <a:p>
                      <a:pPr>
                        <a:lnSpc>
                          <a:spcPct val="100000"/>
                        </a:lnSpc>
                      </a:pPr>
                      <a:endParaRPr lang="en-US" sz="1300">
                        <a:latin typeface="Times New Roman"/>
                        <a:cs typeface="Times New Roman"/>
                      </a:endParaRPr>
                    </a:p>
                    <a:p>
                      <a:pPr>
                        <a:lnSpc>
                          <a:spcPct val="100000"/>
                        </a:lnSpc>
                      </a:pPr>
                      <a:endParaRPr lang="en-US" sz="1300">
                        <a:latin typeface="Times New Roman"/>
                        <a:cs typeface="Times New Roman"/>
                      </a:endParaRPr>
                    </a:p>
                    <a:p>
                      <a:pPr>
                        <a:lnSpc>
                          <a:spcPct val="100000"/>
                        </a:lnSpc>
                      </a:pPr>
                      <a:endParaRPr lang="en-US" sz="1300">
                        <a:latin typeface="Times New Roman"/>
                        <a:cs typeface="Times New Roman"/>
                      </a:endParaRPr>
                    </a:p>
                    <a:p>
                      <a:pPr>
                        <a:lnSpc>
                          <a:spcPct val="100000"/>
                        </a:lnSpc>
                      </a:pPr>
                      <a:endParaRPr lang="en-US" sz="1300">
                        <a:latin typeface="Times New Roman"/>
                        <a:cs typeface="Times New Roman"/>
                      </a:endParaRPr>
                    </a:p>
                    <a:p>
                      <a:pPr>
                        <a:lnSpc>
                          <a:spcPct val="100000"/>
                        </a:lnSpc>
                      </a:pPr>
                      <a:endParaRPr lang="en-US" sz="1300">
                        <a:latin typeface="Times New Roman"/>
                        <a:cs typeface="Times New Roman"/>
                      </a:endParaRPr>
                    </a:p>
                    <a:p>
                      <a:pPr marL="402590" algn="ctr">
                        <a:lnSpc>
                          <a:spcPct val="100000"/>
                        </a:lnSpc>
                      </a:pPr>
                      <a:r>
                        <a:rPr lang="en-US" sz="1300" spc="-10">
                          <a:latin typeface="Franklin Gothic Medium"/>
                          <a:cs typeface="Franklin Gothic Medium"/>
                        </a:rPr>
                        <a:t>Performance</a:t>
                      </a:r>
                      <a:endParaRPr lang="en-US" sz="1300">
                        <a:latin typeface="Franklin Gothic Medium"/>
                        <a:cs typeface="Franklin Gothic Medium"/>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pPr>
                        <a:lnSpc>
                          <a:spcPct val="100000"/>
                        </a:lnSpc>
                      </a:pPr>
                      <a:endParaRPr lang="en-US" sz="1300">
                        <a:latin typeface="Times New Roman"/>
                        <a:cs typeface="Times New Roman"/>
                      </a:endParaRPr>
                    </a:p>
                    <a:p>
                      <a:pPr>
                        <a:lnSpc>
                          <a:spcPct val="100000"/>
                        </a:lnSpc>
                      </a:pPr>
                      <a:endParaRPr lang="en-US" sz="1300">
                        <a:latin typeface="Times New Roman"/>
                        <a:cs typeface="Times New Roman"/>
                      </a:endParaRPr>
                    </a:p>
                    <a:p>
                      <a:pPr>
                        <a:lnSpc>
                          <a:spcPct val="100000"/>
                        </a:lnSpc>
                        <a:spcBef>
                          <a:spcPts val="585"/>
                        </a:spcBef>
                      </a:pPr>
                      <a:endParaRPr lang="en-US" sz="1300">
                        <a:latin typeface="Times New Roman"/>
                        <a:cs typeface="Times New Roman"/>
                      </a:endParaRPr>
                    </a:p>
                    <a:p>
                      <a:pPr marL="91440" marR="83820" algn="just">
                        <a:lnSpc>
                          <a:spcPct val="100000"/>
                        </a:lnSpc>
                      </a:pPr>
                      <a:r>
                        <a:rPr lang="en-US" sz="1300">
                          <a:latin typeface="Franklin Gothic Medium"/>
                          <a:cs typeface="Franklin Gothic Medium"/>
                        </a:rPr>
                        <a:t>On</a:t>
                      </a:r>
                      <a:r>
                        <a:rPr lang="en-US" sz="1300" spc="55">
                          <a:latin typeface="Franklin Gothic Medium"/>
                          <a:cs typeface="Franklin Gothic Medium"/>
                        </a:rPr>
                        <a:t> </a:t>
                      </a:r>
                      <a:r>
                        <a:rPr lang="en-US" sz="1300">
                          <a:latin typeface="Franklin Gothic Medium"/>
                          <a:cs typeface="Franklin Gothic Medium"/>
                        </a:rPr>
                        <a:t>standard</a:t>
                      </a:r>
                      <a:r>
                        <a:rPr lang="en-US" sz="1300" spc="60">
                          <a:latin typeface="Franklin Gothic Medium"/>
                          <a:cs typeface="Franklin Gothic Medium"/>
                        </a:rPr>
                        <a:t> </a:t>
                      </a:r>
                      <a:r>
                        <a:rPr lang="en-US" sz="1300">
                          <a:latin typeface="Franklin Gothic Medium"/>
                          <a:cs typeface="Franklin Gothic Medium"/>
                        </a:rPr>
                        <a:t>operation</a:t>
                      </a:r>
                      <a:r>
                        <a:rPr lang="en-US" sz="1300" spc="55">
                          <a:latin typeface="Franklin Gothic Medium"/>
                          <a:cs typeface="Franklin Gothic Medium"/>
                        </a:rPr>
                        <a:t> </a:t>
                      </a:r>
                      <a:r>
                        <a:rPr lang="en-US" sz="1300">
                          <a:latin typeface="Franklin Gothic Medium"/>
                          <a:cs typeface="Franklin Gothic Medium"/>
                        </a:rPr>
                        <a:t>of</a:t>
                      </a:r>
                      <a:r>
                        <a:rPr lang="en-US" sz="1300" spc="65">
                          <a:latin typeface="Franklin Gothic Medium"/>
                          <a:cs typeface="Franklin Gothic Medium"/>
                        </a:rPr>
                        <a:t> </a:t>
                      </a:r>
                      <a:r>
                        <a:rPr lang="en-US" sz="1300">
                          <a:latin typeface="Franklin Gothic Medium"/>
                          <a:cs typeface="Franklin Gothic Medium"/>
                        </a:rPr>
                        <a:t>4</a:t>
                      </a:r>
                      <a:r>
                        <a:rPr lang="en-US" sz="1300" spc="55">
                          <a:latin typeface="Franklin Gothic Medium"/>
                          <a:cs typeface="Franklin Gothic Medium"/>
                        </a:rPr>
                        <a:t> </a:t>
                      </a:r>
                      <a:r>
                        <a:rPr lang="en-US" sz="1300">
                          <a:latin typeface="Franklin Gothic Medium"/>
                          <a:cs typeface="Franklin Gothic Medium"/>
                        </a:rPr>
                        <a:t>test</a:t>
                      </a:r>
                      <a:r>
                        <a:rPr lang="en-US" sz="1300" spc="60">
                          <a:latin typeface="Franklin Gothic Medium"/>
                          <a:cs typeface="Franklin Gothic Medium"/>
                        </a:rPr>
                        <a:t> </a:t>
                      </a:r>
                      <a:r>
                        <a:rPr lang="en-US" sz="1300" spc="-10">
                          <a:latin typeface="Franklin Gothic Medium"/>
                          <a:cs typeface="Franklin Gothic Medium"/>
                        </a:rPr>
                        <a:t>flows </a:t>
                      </a:r>
                      <a:r>
                        <a:rPr lang="en-US" sz="1300">
                          <a:latin typeface="Franklin Gothic Medium"/>
                          <a:cs typeface="Franklin Gothic Medium"/>
                        </a:rPr>
                        <a:t>the</a:t>
                      </a:r>
                      <a:r>
                        <a:rPr lang="en-US" sz="1300" spc="470">
                          <a:latin typeface="Franklin Gothic Medium"/>
                          <a:cs typeface="Franklin Gothic Medium"/>
                        </a:rPr>
                        <a:t> </a:t>
                      </a:r>
                      <a:r>
                        <a:rPr lang="en-US" sz="1300">
                          <a:latin typeface="Franklin Gothic Medium"/>
                          <a:cs typeface="Franklin Gothic Medium"/>
                        </a:rPr>
                        <a:t>CPU</a:t>
                      </a:r>
                      <a:r>
                        <a:rPr lang="en-US" sz="1300" spc="470">
                          <a:latin typeface="Franklin Gothic Medium"/>
                          <a:cs typeface="Franklin Gothic Medium"/>
                        </a:rPr>
                        <a:t> </a:t>
                      </a:r>
                      <a:r>
                        <a:rPr lang="en-US" sz="1300">
                          <a:latin typeface="Franklin Gothic Medium"/>
                          <a:cs typeface="Franklin Gothic Medium"/>
                        </a:rPr>
                        <a:t>usage</a:t>
                      </a:r>
                      <a:r>
                        <a:rPr lang="en-US" sz="1300" spc="465">
                          <a:latin typeface="Franklin Gothic Medium"/>
                          <a:cs typeface="Franklin Gothic Medium"/>
                        </a:rPr>
                        <a:t> </a:t>
                      </a:r>
                      <a:r>
                        <a:rPr lang="en-US" sz="1300">
                          <a:latin typeface="Franklin Gothic Medium"/>
                          <a:cs typeface="Franklin Gothic Medium"/>
                        </a:rPr>
                        <a:t>must</a:t>
                      </a:r>
                      <a:r>
                        <a:rPr lang="en-US" sz="1300" spc="455">
                          <a:latin typeface="Franklin Gothic Medium"/>
                          <a:cs typeface="Franklin Gothic Medium"/>
                        </a:rPr>
                        <a:t> </a:t>
                      </a:r>
                      <a:r>
                        <a:rPr lang="en-US" sz="1300">
                          <a:latin typeface="Franklin Gothic Medium"/>
                          <a:cs typeface="Franklin Gothic Medium"/>
                        </a:rPr>
                        <a:t>be</a:t>
                      </a:r>
                      <a:r>
                        <a:rPr lang="en-US" sz="1300" spc="480">
                          <a:latin typeface="Franklin Gothic Medium"/>
                          <a:cs typeface="Franklin Gothic Medium"/>
                        </a:rPr>
                        <a:t> </a:t>
                      </a:r>
                      <a:r>
                        <a:rPr lang="en-US" sz="1300">
                          <a:latin typeface="Franklin Gothic Medium"/>
                          <a:cs typeface="Franklin Gothic Medium"/>
                        </a:rPr>
                        <a:t>as</a:t>
                      </a:r>
                      <a:r>
                        <a:rPr lang="en-US" sz="1300" spc="470">
                          <a:latin typeface="Franklin Gothic Medium"/>
                          <a:cs typeface="Franklin Gothic Medium"/>
                        </a:rPr>
                        <a:t> </a:t>
                      </a:r>
                      <a:r>
                        <a:rPr lang="en-US" sz="1300">
                          <a:latin typeface="Franklin Gothic Medium"/>
                          <a:cs typeface="Franklin Gothic Medium"/>
                        </a:rPr>
                        <a:t>low</a:t>
                      </a:r>
                      <a:r>
                        <a:rPr lang="en-US" sz="1300" spc="484">
                          <a:latin typeface="Franklin Gothic Medium"/>
                          <a:cs typeface="Franklin Gothic Medium"/>
                        </a:rPr>
                        <a:t> </a:t>
                      </a:r>
                      <a:r>
                        <a:rPr lang="en-US" sz="1300" spc="-25">
                          <a:latin typeface="Franklin Gothic Medium"/>
                          <a:cs typeface="Franklin Gothic Medium"/>
                        </a:rPr>
                        <a:t>as </a:t>
                      </a:r>
                      <a:r>
                        <a:rPr lang="en-US" sz="1300">
                          <a:latin typeface="Franklin Gothic Medium"/>
                          <a:cs typeface="Franklin Gothic Medium"/>
                        </a:rPr>
                        <a:t>50%</a:t>
                      </a:r>
                      <a:r>
                        <a:rPr lang="en-US" sz="1300" spc="175">
                          <a:latin typeface="Franklin Gothic Medium"/>
                          <a:cs typeface="Franklin Gothic Medium"/>
                        </a:rPr>
                        <a:t> </a:t>
                      </a:r>
                      <a:r>
                        <a:rPr lang="en-US" sz="1300">
                          <a:latin typeface="Franklin Gothic Medium"/>
                          <a:cs typeface="Franklin Gothic Medium"/>
                        </a:rPr>
                        <a:t>to</a:t>
                      </a:r>
                      <a:r>
                        <a:rPr lang="en-US" sz="1300" spc="190">
                          <a:latin typeface="Franklin Gothic Medium"/>
                          <a:cs typeface="Franklin Gothic Medium"/>
                        </a:rPr>
                        <a:t> </a:t>
                      </a:r>
                      <a:r>
                        <a:rPr lang="en-US" sz="1300">
                          <a:latin typeface="Franklin Gothic Medium"/>
                          <a:cs typeface="Franklin Gothic Medium"/>
                        </a:rPr>
                        <a:t>let</a:t>
                      </a:r>
                      <a:r>
                        <a:rPr lang="en-US" sz="1300" spc="185">
                          <a:latin typeface="Franklin Gothic Medium"/>
                          <a:cs typeface="Franklin Gothic Medium"/>
                        </a:rPr>
                        <a:t> </a:t>
                      </a:r>
                      <a:r>
                        <a:rPr lang="en-US" sz="1300">
                          <a:latin typeface="Franklin Gothic Medium"/>
                          <a:cs typeface="Franklin Gothic Medium"/>
                        </a:rPr>
                        <a:t>the</a:t>
                      </a:r>
                      <a:r>
                        <a:rPr lang="en-US" sz="1300" spc="160">
                          <a:latin typeface="Franklin Gothic Medium"/>
                          <a:cs typeface="Franklin Gothic Medium"/>
                        </a:rPr>
                        <a:t> </a:t>
                      </a:r>
                      <a:r>
                        <a:rPr lang="en-US" sz="1300">
                          <a:latin typeface="Franklin Gothic Medium"/>
                          <a:cs typeface="Franklin Gothic Medium"/>
                        </a:rPr>
                        <a:t>other</a:t>
                      </a:r>
                      <a:r>
                        <a:rPr lang="en-US" sz="1300" spc="175">
                          <a:latin typeface="Franklin Gothic Medium"/>
                          <a:cs typeface="Franklin Gothic Medium"/>
                        </a:rPr>
                        <a:t> </a:t>
                      </a:r>
                      <a:r>
                        <a:rPr lang="en-US" sz="1300">
                          <a:latin typeface="Franklin Gothic Medium"/>
                          <a:cs typeface="Franklin Gothic Medium"/>
                        </a:rPr>
                        <a:t>services</a:t>
                      </a:r>
                      <a:r>
                        <a:rPr lang="en-US" sz="1300" spc="180">
                          <a:latin typeface="Franklin Gothic Medium"/>
                          <a:cs typeface="Franklin Gothic Medium"/>
                        </a:rPr>
                        <a:t> </a:t>
                      </a:r>
                      <a:r>
                        <a:rPr lang="en-US" sz="1300">
                          <a:latin typeface="Franklin Gothic Medium"/>
                          <a:cs typeface="Franklin Gothic Medium"/>
                        </a:rPr>
                        <a:t>to</a:t>
                      </a:r>
                      <a:r>
                        <a:rPr lang="en-US" sz="1300" spc="185">
                          <a:latin typeface="Franklin Gothic Medium"/>
                          <a:cs typeface="Franklin Gothic Medium"/>
                        </a:rPr>
                        <a:t> </a:t>
                      </a:r>
                      <a:r>
                        <a:rPr lang="en-US" sz="1300" spc="-20">
                          <a:latin typeface="Franklin Gothic Medium"/>
                          <a:cs typeface="Franklin Gothic Medium"/>
                        </a:rPr>
                        <a:t>use. </a:t>
                      </a:r>
                      <a:r>
                        <a:rPr lang="en-US" sz="1300" spc="-25">
                          <a:latin typeface="Franklin Gothic Medium"/>
                          <a:cs typeface="Franklin Gothic Medium"/>
                        </a:rPr>
                        <a:t>(System</a:t>
                      </a:r>
                      <a:r>
                        <a:rPr lang="en-US" sz="1300" spc="-75">
                          <a:latin typeface="Franklin Gothic Medium"/>
                          <a:cs typeface="Franklin Gothic Medium"/>
                        </a:rPr>
                        <a:t> </a:t>
                      </a:r>
                      <a:r>
                        <a:rPr lang="en-US" sz="1300" spc="-10">
                          <a:latin typeface="Franklin Gothic Medium"/>
                          <a:cs typeface="Franklin Gothic Medium"/>
                        </a:rPr>
                        <a:t>Load)</a:t>
                      </a:r>
                      <a:endParaRPr lang="en-US" sz="1300">
                        <a:latin typeface="Franklin Gothic Medium"/>
                        <a:cs typeface="Franklin Gothic Medium"/>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r>
                        <a:rPr lang="en-US" sz="1300" b="1" i="0" kern="1200">
                          <a:solidFill>
                            <a:schemeClr val="tx1"/>
                          </a:solidFill>
                          <a:effectLst/>
                          <a:latin typeface="Franklin Gotham medium"/>
                          <a:ea typeface="+mn-ea"/>
                          <a:cs typeface="+mn-cs"/>
                        </a:rPr>
                        <a:t>Caching:</a:t>
                      </a:r>
                      <a:r>
                        <a:rPr lang="en-US" sz="1300" b="0" i="0" kern="1200">
                          <a:solidFill>
                            <a:schemeClr val="tx1"/>
                          </a:solidFill>
                          <a:effectLst/>
                          <a:latin typeface="Franklin Gotham medium"/>
                          <a:ea typeface="+mn-ea"/>
                          <a:cs typeface="+mn-cs"/>
                        </a:rPr>
                        <a:t> Cache data of older backup results so that requests for them are handled quickly and do not affect other backup execution requests.</a:t>
                      </a:r>
                    </a:p>
                    <a:p>
                      <a:endParaRPr lang="en-US" sz="1300" b="0" i="0" kern="1200">
                        <a:solidFill>
                          <a:schemeClr val="tx1"/>
                        </a:solidFill>
                        <a:effectLst/>
                        <a:latin typeface="Franklin Gotham medium"/>
                        <a:ea typeface="+mn-ea"/>
                        <a:cs typeface="+mn-cs"/>
                      </a:endParaRPr>
                    </a:p>
                    <a:p>
                      <a:r>
                        <a:rPr lang="en-US" sz="1300" b="1" i="0" kern="1200">
                          <a:solidFill>
                            <a:schemeClr val="tx1"/>
                          </a:solidFill>
                          <a:effectLst/>
                          <a:latin typeface="Franklin Gotham medium"/>
                          <a:ea typeface="+mn-ea"/>
                          <a:cs typeface="+mn-cs"/>
                        </a:rPr>
                        <a:t>Resource Arbitration:</a:t>
                      </a:r>
                      <a:r>
                        <a:rPr lang="en-US" sz="1300" b="0" i="0" kern="1200">
                          <a:solidFill>
                            <a:schemeClr val="tx1"/>
                          </a:solidFill>
                          <a:effectLst/>
                          <a:latin typeface="Franklin Gotham medium"/>
                          <a:ea typeface="+mn-ea"/>
                          <a:cs typeface="+mn-cs"/>
                        </a:rPr>
                        <a:t> Ensure resource arbitration by placing backup execution requests on a FIFO queue, as all backup requests are of equal priority. Implement mechanisms such as timeouts and exception handling to avoid other backup requests from getting stuck in the queue</a:t>
                      </a:r>
                      <a:r>
                        <a:rPr lang="en-US" sz="1500" b="0" i="0" kern="1200">
                          <a:solidFill>
                            <a:schemeClr val="tx1"/>
                          </a:solidFill>
                          <a:effectLst/>
                          <a:latin typeface="Franklin Gotham medium"/>
                          <a:ea typeface="+mn-ea"/>
                          <a:cs typeface="+mn-cs"/>
                        </a:rPr>
                        <a:t>.</a:t>
                      </a:r>
                    </a:p>
                    <a:p>
                      <a:endParaRPr lang="en-US" sz="1500" b="0" i="0" kern="1200">
                        <a:solidFill>
                          <a:schemeClr val="tx1"/>
                        </a:solidFill>
                        <a:effectLst/>
                        <a:latin typeface="Franklin Gotham medium"/>
                        <a:ea typeface="+mn-ea"/>
                        <a:cs typeface="+mn-cs"/>
                      </a:endParaRPr>
                    </a:p>
                  </a:txBody>
                  <a:tcPr marL="0" marR="0" marT="27191"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extLst>
                  <a:ext uri="{0D108BD9-81ED-4DB2-BD59-A6C34878D82A}">
                    <a16:rowId xmlns:a16="http://schemas.microsoft.com/office/drawing/2014/main" val="10001"/>
                  </a:ext>
                </a:extLst>
              </a:tr>
              <a:tr h="2302619">
                <a:tc>
                  <a:txBody>
                    <a:bodyPr/>
                    <a:lstStyle/>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3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3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3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3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r>
                        <a:rPr lang="en-US" sz="1300" spc="-10">
                          <a:latin typeface="Franklin Gothic Medium"/>
                          <a:cs typeface="Franklin Gothic Medium"/>
                        </a:rPr>
                        <a:t>Security</a:t>
                      </a:r>
                      <a:endParaRPr lang="en-US" sz="1300">
                        <a:latin typeface="Franklin Gothic Medium"/>
                        <a:cs typeface="Franklin Gothic Medium"/>
                      </a:endParaRPr>
                    </a:p>
                    <a:p>
                      <a:pPr marL="402590" algn="ctr">
                        <a:lnSpc>
                          <a:spcPct val="100000"/>
                        </a:lnSpc>
                      </a:pPr>
                      <a:endParaRPr lang="en-US" sz="1300">
                        <a:latin typeface="Franklin Gothic Medium"/>
                        <a:cs typeface="Franklin Gothic Medium"/>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CE2F5"/>
                    </a:solidFill>
                  </a:tcPr>
                </a:tc>
                <a:tc>
                  <a:txBody>
                    <a:bodyPr/>
                    <a:lstStyle/>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300" b="1" i="0" kern="1200">
                        <a:solidFill>
                          <a:schemeClr val="tx1"/>
                        </a:solidFill>
                        <a:effectLst/>
                        <a:latin typeface="Franklin Gotham medium"/>
                        <a:ea typeface="+mn-ea"/>
                        <a:cs typeface="+mn-cs"/>
                      </a:endParaRPr>
                    </a:p>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300" b="1" i="0" kern="1200">
                        <a:solidFill>
                          <a:schemeClr val="tx1"/>
                        </a:solidFill>
                        <a:effectLst/>
                        <a:latin typeface="Franklin Gotham medium"/>
                        <a:ea typeface="+mn-ea"/>
                        <a:cs typeface="+mn-cs"/>
                      </a:endParaRPr>
                    </a:p>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300" b="1" i="0" kern="1200">
                        <a:solidFill>
                          <a:schemeClr val="tx1"/>
                        </a:solidFill>
                        <a:effectLst/>
                        <a:latin typeface="Franklin Gotham medium"/>
                        <a:ea typeface="+mn-ea"/>
                        <a:cs typeface="+mn-cs"/>
                      </a:endParaRPr>
                    </a:p>
                    <a:p>
                      <a:pPr marL="91440" marR="83820" lvl="0" indent="0" algn="just" defTabSz="914400" rtl="0" eaLnBrk="1" fontAlgn="auto" latinLnBrk="0" hangingPunct="1">
                        <a:lnSpc>
                          <a:spcPct val="100000"/>
                        </a:lnSpc>
                        <a:spcBef>
                          <a:spcPts val="0"/>
                        </a:spcBef>
                        <a:spcAft>
                          <a:spcPts val="0"/>
                        </a:spcAft>
                        <a:buClrTx/>
                        <a:buSzTx/>
                        <a:buFontTx/>
                        <a:buNone/>
                        <a:tabLst/>
                        <a:defRPr/>
                      </a:pPr>
                      <a:r>
                        <a:rPr lang="en-US" sz="1300" b="1" i="0" kern="1200">
                          <a:solidFill>
                            <a:schemeClr val="tx1"/>
                          </a:solidFill>
                          <a:effectLst/>
                          <a:latin typeface="Franklin Gotham medium"/>
                          <a:ea typeface="+mn-ea"/>
                          <a:cs typeface="+mn-cs"/>
                        </a:rPr>
                        <a:t>Authorized ABMS users are assigned to groups that determine which backups the user can execute and which they cannot (Authorization).</a:t>
                      </a:r>
                    </a:p>
                    <a:p>
                      <a:pPr marL="91440" marR="83820" algn="just">
                        <a:lnSpc>
                          <a:spcPct val="100000"/>
                        </a:lnSpc>
                      </a:pPr>
                      <a:endParaRPr lang="en-US" sz="1300">
                        <a:latin typeface="Franklin Gothic Medium"/>
                        <a:cs typeface="Franklin Gothic Medium"/>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CE2F5"/>
                    </a:solidFill>
                  </a:tcPr>
                </a:tc>
                <a:tc>
                  <a:txBody>
                    <a:bodyPr/>
                    <a:lstStyle/>
                    <a:p>
                      <a:r>
                        <a:rPr lang="en-US" sz="1300" b="1" i="0" kern="1200">
                          <a:solidFill>
                            <a:schemeClr val="tx1"/>
                          </a:solidFill>
                          <a:effectLst/>
                          <a:latin typeface="Franklin Gotham medium"/>
                          <a:ea typeface="+mn-ea"/>
                          <a:cs typeface="+mn-cs"/>
                        </a:rPr>
                        <a:t>SSO Integration:</a:t>
                      </a:r>
                      <a:r>
                        <a:rPr lang="en-US" sz="1300" b="0" i="0" kern="1200">
                          <a:solidFill>
                            <a:schemeClr val="tx1"/>
                          </a:solidFill>
                          <a:effectLst/>
                          <a:latin typeface="Franklin Gotham medium"/>
                          <a:ea typeface="+mn-ea"/>
                          <a:cs typeface="+mn-cs"/>
                        </a:rPr>
                        <a:t> The controller handling requests to the ABMS must be able to authenticate the requests by integrating with the organization’s SSO (Single Sign-On).</a:t>
                      </a:r>
                    </a:p>
                    <a:p>
                      <a:endParaRPr lang="en-US" sz="1300" b="0" i="0" kern="1200">
                        <a:solidFill>
                          <a:schemeClr val="tx1"/>
                        </a:solidFill>
                        <a:effectLst/>
                        <a:latin typeface="Franklin Gotham medium"/>
                        <a:ea typeface="+mn-ea"/>
                        <a:cs typeface="+mn-cs"/>
                      </a:endParaRPr>
                    </a:p>
                    <a:p>
                      <a:r>
                        <a:rPr lang="en-US" sz="1300" b="1" i="0" kern="1200">
                          <a:solidFill>
                            <a:schemeClr val="tx1"/>
                          </a:solidFill>
                          <a:effectLst/>
                          <a:latin typeface="Franklin Gotham medium"/>
                          <a:ea typeface="+mn-ea"/>
                          <a:cs typeface="+mn-cs"/>
                        </a:rPr>
                        <a:t>Role-Based Permissions:</a:t>
                      </a:r>
                      <a:r>
                        <a:rPr lang="en-US" sz="1300" b="0" i="0" kern="1200">
                          <a:solidFill>
                            <a:schemeClr val="tx1"/>
                          </a:solidFill>
                          <a:effectLst/>
                          <a:latin typeface="Franklin Gotham medium"/>
                          <a:ea typeface="+mn-ea"/>
                          <a:cs typeface="+mn-cs"/>
                        </a:rPr>
                        <a:t> Assign role permissions when backups are configured. Users can be put into roles and groups, helping segregate the kinds of backups they can execute</a:t>
                      </a:r>
                      <a:r>
                        <a:rPr lang="en-US" sz="1700" b="0" i="0" kern="1200">
                          <a:solidFill>
                            <a:schemeClr val="tx1"/>
                          </a:solidFill>
                          <a:effectLst/>
                          <a:latin typeface="+mn-lt"/>
                          <a:ea typeface="+mn-ea"/>
                          <a:cs typeface="+mn-cs"/>
                        </a:rPr>
                        <a:t>.</a:t>
                      </a:r>
                    </a:p>
                    <a:p>
                      <a:endParaRPr lang="en-US" sz="1500" b="0" i="0" kern="1200">
                        <a:solidFill>
                          <a:schemeClr val="tx1"/>
                        </a:solidFill>
                        <a:effectLst/>
                        <a:latin typeface="Franklin Gotham medium"/>
                        <a:ea typeface="+mn-ea"/>
                        <a:cs typeface="+mn-cs"/>
                      </a:endParaRPr>
                    </a:p>
                  </a:txBody>
                  <a:tcPr marL="0" marR="0" marT="27191"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extLst>
                  <a:ext uri="{0D108BD9-81ED-4DB2-BD59-A6C34878D82A}">
                    <a16:rowId xmlns:a16="http://schemas.microsoft.com/office/drawing/2014/main" val="383662663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E285CDD2-E602-A4E1-B5D0-7A9521595731}"/>
              </a:ext>
            </a:extLst>
          </p:cNvPr>
          <p:cNvSpPr>
            <a:spLocks noGrp="1"/>
          </p:cNvSpPr>
          <p:nvPr>
            <p:ph type="title"/>
          </p:nvPr>
        </p:nvSpPr>
        <p:spPr>
          <a:xfrm>
            <a:off x="304800" y="279400"/>
            <a:ext cx="8229600" cy="939800"/>
          </a:xfrm>
        </p:spPr>
        <p:txBody>
          <a:bodyPr wrap="square" anchor="ctr">
            <a:normAutofit/>
          </a:bodyPr>
          <a:lstStyle/>
          <a:p>
            <a:pPr>
              <a:lnSpc>
                <a:spcPct val="90000"/>
              </a:lnSpc>
            </a:pPr>
            <a:r>
              <a:rPr lang="en-US" sz="3700" b="1"/>
              <a:t>Tactics to Achieve TOP 5 ASRs – CONT.</a:t>
            </a:r>
          </a:p>
        </p:txBody>
      </p:sp>
      <p:sp>
        <p:nvSpPr>
          <p:cNvPr id="14" name="Date Placeholder 3">
            <a:extLst>
              <a:ext uri="{FF2B5EF4-FFF2-40B4-BE49-F238E27FC236}">
                <a16:creationId xmlns:a16="http://schemas.microsoft.com/office/drawing/2014/main" id="{81149083-A8C1-D637-1A4C-3395F53CDBAF}"/>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5" name="Footer Placeholder 4">
            <a:extLst>
              <a:ext uri="{FF2B5EF4-FFF2-40B4-BE49-F238E27FC236}">
                <a16:creationId xmlns:a16="http://schemas.microsoft.com/office/drawing/2014/main" id="{9D06F75B-7B6E-F27F-8240-B634B39EB812}"/>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51646896-BBD8-5ED3-8537-AD82188597F6}"/>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7</a:t>
            </a:fld>
            <a:endParaRPr lang="en-US"/>
          </a:p>
        </p:txBody>
      </p:sp>
      <p:graphicFrame>
        <p:nvGraphicFramePr>
          <p:cNvPr id="3" name="object 3"/>
          <p:cNvGraphicFramePr>
            <a:graphicFrameLocks noGrp="1"/>
          </p:cNvGraphicFramePr>
          <p:nvPr>
            <p:extLst>
              <p:ext uri="{D42A27DB-BD31-4B8C-83A1-F6EECF244321}">
                <p14:modId xmlns:p14="http://schemas.microsoft.com/office/powerpoint/2010/main" val="1589179991"/>
              </p:ext>
            </p:extLst>
          </p:nvPr>
        </p:nvGraphicFramePr>
        <p:xfrm>
          <a:off x="304800" y="1733499"/>
          <a:ext cx="8382001" cy="4523016"/>
        </p:xfrm>
        <a:graphic>
          <a:graphicData uri="http://schemas.openxmlformats.org/drawingml/2006/table">
            <a:tbl>
              <a:tblPr firstRow="1" bandRow="1">
                <a:tableStyleId>{2D5ABB26-0587-4C30-8999-92F81FD0307C}</a:tableStyleId>
              </a:tblPr>
              <a:tblGrid>
                <a:gridCol w="1629620">
                  <a:extLst>
                    <a:ext uri="{9D8B030D-6E8A-4147-A177-3AD203B41FA5}">
                      <a16:colId xmlns:a16="http://schemas.microsoft.com/office/drawing/2014/main" val="20000"/>
                    </a:ext>
                  </a:extLst>
                </a:gridCol>
                <a:gridCol w="3502444">
                  <a:extLst>
                    <a:ext uri="{9D8B030D-6E8A-4147-A177-3AD203B41FA5}">
                      <a16:colId xmlns:a16="http://schemas.microsoft.com/office/drawing/2014/main" val="20001"/>
                    </a:ext>
                  </a:extLst>
                </a:gridCol>
                <a:gridCol w="3249937">
                  <a:extLst>
                    <a:ext uri="{9D8B030D-6E8A-4147-A177-3AD203B41FA5}">
                      <a16:colId xmlns:a16="http://schemas.microsoft.com/office/drawing/2014/main" val="20002"/>
                    </a:ext>
                  </a:extLst>
                </a:gridCol>
              </a:tblGrid>
              <a:tr h="291367">
                <a:tc>
                  <a:txBody>
                    <a:bodyPr/>
                    <a:lstStyle/>
                    <a:p>
                      <a:pPr marL="256540">
                        <a:lnSpc>
                          <a:spcPct val="100000"/>
                        </a:lnSpc>
                        <a:spcBef>
                          <a:spcPts val="315"/>
                        </a:spcBef>
                      </a:pPr>
                      <a:r>
                        <a:rPr lang="en-US" sz="1500" spc="-25">
                          <a:solidFill>
                            <a:srgbClr val="FFFFFF"/>
                          </a:solidFill>
                          <a:latin typeface="Franklin Gothic Medium"/>
                          <a:cs typeface="Franklin Gothic Medium"/>
                        </a:rPr>
                        <a:t>Quality</a:t>
                      </a:r>
                      <a:r>
                        <a:rPr lang="en-US" sz="1500" spc="-60">
                          <a:solidFill>
                            <a:srgbClr val="FFFFFF"/>
                          </a:solidFill>
                          <a:latin typeface="Franklin Gothic Medium"/>
                          <a:cs typeface="Franklin Gothic Medium"/>
                        </a:rPr>
                        <a:t> </a:t>
                      </a:r>
                      <a:r>
                        <a:rPr lang="en-US" sz="1500" spc="-10">
                          <a:solidFill>
                            <a:srgbClr val="FFFFFF"/>
                          </a:solidFill>
                          <a:latin typeface="Franklin Gothic Medium"/>
                          <a:cs typeface="Franklin Gothic Medium"/>
                        </a:rPr>
                        <a:t>Attribute</a:t>
                      </a:r>
                      <a:endParaRPr lang="en-US" sz="1500">
                        <a:latin typeface="Franklin Gothic Medium"/>
                        <a:cs typeface="Franklin Gothic Medium"/>
                      </a:endParaRPr>
                    </a:p>
                  </a:txBody>
                  <a:tcPr marL="0" marR="0" marT="30647"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415290">
                        <a:lnSpc>
                          <a:spcPct val="100000"/>
                        </a:lnSpc>
                        <a:spcBef>
                          <a:spcPts val="315"/>
                        </a:spcBef>
                      </a:pPr>
                      <a:r>
                        <a:rPr lang="en-US" sz="1500" spc="-10">
                          <a:solidFill>
                            <a:srgbClr val="FFFFFF"/>
                          </a:solidFill>
                          <a:latin typeface="Franklin Gothic Medium"/>
                          <a:cs typeface="Franklin Gothic Medium"/>
                        </a:rPr>
                        <a:t>Scenario</a:t>
                      </a:r>
                      <a:r>
                        <a:rPr lang="en-US" sz="1500" spc="-40">
                          <a:solidFill>
                            <a:srgbClr val="FFFFFF"/>
                          </a:solidFill>
                          <a:latin typeface="Franklin Gothic Medium"/>
                          <a:cs typeface="Franklin Gothic Medium"/>
                        </a:rPr>
                        <a:t> </a:t>
                      </a:r>
                      <a:r>
                        <a:rPr lang="en-US" sz="1500" spc="-35">
                          <a:solidFill>
                            <a:srgbClr val="FFFFFF"/>
                          </a:solidFill>
                          <a:latin typeface="Franklin Gothic Medium"/>
                          <a:cs typeface="Franklin Gothic Medium"/>
                        </a:rPr>
                        <a:t>(Attribute</a:t>
                      </a:r>
                      <a:r>
                        <a:rPr lang="en-US" sz="1500" spc="-40">
                          <a:solidFill>
                            <a:srgbClr val="FFFFFF"/>
                          </a:solidFill>
                          <a:latin typeface="Franklin Gothic Medium"/>
                          <a:cs typeface="Franklin Gothic Medium"/>
                        </a:rPr>
                        <a:t> </a:t>
                      </a:r>
                      <a:r>
                        <a:rPr lang="en-US" sz="1500" spc="-10">
                          <a:solidFill>
                            <a:srgbClr val="FFFFFF"/>
                          </a:solidFill>
                          <a:latin typeface="Franklin Gothic Medium"/>
                          <a:cs typeface="Franklin Gothic Medium"/>
                        </a:rPr>
                        <a:t>Refinement)</a:t>
                      </a:r>
                      <a:endParaRPr lang="en-US" sz="1500">
                        <a:latin typeface="Franklin Gothic Medium"/>
                        <a:cs typeface="Franklin Gothic Medium"/>
                      </a:endParaRPr>
                    </a:p>
                  </a:txBody>
                  <a:tcPr marL="0" marR="0" marT="30647"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algn="ctr">
                        <a:lnSpc>
                          <a:spcPct val="100000"/>
                        </a:lnSpc>
                        <a:spcBef>
                          <a:spcPts val="315"/>
                        </a:spcBef>
                      </a:pPr>
                      <a:r>
                        <a:rPr lang="en-US" sz="1500" spc="-10">
                          <a:solidFill>
                            <a:srgbClr val="FFFFFF"/>
                          </a:solidFill>
                          <a:latin typeface="Franklin Gothic Medium"/>
                          <a:cs typeface="Franklin Gothic Medium"/>
                        </a:rPr>
                        <a:t>Tactics</a:t>
                      </a:r>
                      <a:endParaRPr lang="en-US" sz="1500">
                        <a:latin typeface="Franklin Gothic Medium"/>
                        <a:cs typeface="Franklin Gothic Medium"/>
                      </a:endParaRPr>
                    </a:p>
                  </a:txBody>
                  <a:tcPr marL="0" marR="0" marT="30647"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1594962">
                <a:tc>
                  <a:txBody>
                    <a:bodyPr/>
                    <a:lstStyle/>
                    <a:p>
                      <a:pPr>
                        <a:lnSpc>
                          <a:spcPct val="100000"/>
                        </a:lnSpc>
                      </a:pPr>
                      <a:endParaRPr lang="en-US" sz="1500">
                        <a:latin typeface="Times New Roman"/>
                        <a:cs typeface="Times New Roman"/>
                      </a:endParaRPr>
                    </a:p>
                    <a:p>
                      <a:pPr>
                        <a:lnSpc>
                          <a:spcPct val="100000"/>
                        </a:lnSpc>
                      </a:pPr>
                      <a:endParaRPr lang="en-US" sz="1500">
                        <a:latin typeface="Times New Roman"/>
                        <a:cs typeface="Times New Roman"/>
                      </a:endParaRPr>
                    </a:p>
                    <a:p>
                      <a:pPr>
                        <a:lnSpc>
                          <a:spcPct val="100000"/>
                        </a:lnSpc>
                      </a:pPr>
                      <a:endParaRPr lang="en-US" sz="1500">
                        <a:latin typeface="Times New Roman"/>
                        <a:cs typeface="Times New Roman"/>
                      </a:endParaRPr>
                    </a:p>
                    <a:p>
                      <a:pPr algn="ctr"/>
                      <a:r>
                        <a:rPr lang="en-US" sz="1500" b="1" i="0" kern="1200">
                          <a:solidFill>
                            <a:schemeClr val="tx1"/>
                          </a:solidFill>
                          <a:effectLst/>
                          <a:latin typeface="Franklin Gotham medium"/>
                          <a:ea typeface="+mn-ea"/>
                          <a:cs typeface="+mn-cs"/>
                        </a:rPr>
                        <a:t>Availability</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pPr>
                        <a:lnSpc>
                          <a:spcPct val="100000"/>
                        </a:lnSpc>
                      </a:pPr>
                      <a:endParaRPr lang="en-US" sz="1500">
                        <a:latin typeface="Times New Roman"/>
                        <a:cs typeface="Times New Roman"/>
                      </a:endParaRPr>
                    </a:p>
                    <a:p>
                      <a:pPr>
                        <a:lnSpc>
                          <a:spcPct val="100000"/>
                        </a:lnSpc>
                      </a:pPr>
                      <a:endParaRPr lang="en-US" sz="1500">
                        <a:latin typeface="Times New Roman"/>
                        <a:cs typeface="Times New Roman"/>
                      </a:endParaRPr>
                    </a:p>
                    <a:p>
                      <a:pPr lvl="1" algn="just"/>
                      <a:r>
                        <a:rPr lang="en-US" sz="1500" b="1" i="0" kern="1200">
                          <a:solidFill>
                            <a:schemeClr val="tx1"/>
                          </a:solidFill>
                          <a:effectLst/>
                          <a:latin typeface="Franklin Gotham medium"/>
                          <a:ea typeface="+mn-ea"/>
                          <a:cs typeface="+mn-cs"/>
                        </a:rPr>
                        <a:t>When core ABMS services are down,</a:t>
                      </a:r>
                    </a:p>
                    <a:p>
                      <a:pPr lvl="1" algn="just"/>
                      <a:r>
                        <a:rPr lang="en-US" sz="1500" b="1" i="0" kern="1200">
                          <a:solidFill>
                            <a:schemeClr val="tx1"/>
                          </a:solidFill>
                          <a:effectLst/>
                          <a:latin typeface="Franklin Gotham medium"/>
                          <a:ea typeface="+mn-ea"/>
                          <a:cs typeface="+mn-cs"/>
                        </a:rPr>
                        <a:t>the system must come back up </a:t>
                      </a:r>
                    </a:p>
                    <a:p>
                      <a:pPr lvl="1" algn="just"/>
                      <a:r>
                        <a:rPr lang="en-US" sz="1500" b="1" i="0" kern="1200">
                          <a:solidFill>
                            <a:schemeClr val="tx1"/>
                          </a:solidFill>
                          <a:effectLst/>
                          <a:latin typeface="Franklin Gotham medium"/>
                          <a:ea typeface="+mn-ea"/>
                          <a:cs typeface="+mn-cs"/>
                        </a:rPr>
                        <a:t>within 60 seconds.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pPr lvl="0" algn="just"/>
                      <a:endParaRPr lang="en-US" sz="1500" b="1" i="0" kern="1200" dirty="0">
                        <a:solidFill>
                          <a:schemeClr val="tx1"/>
                        </a:solidFill>
                        <a:effectLst/>
                        <a:latin typeface="Franklin Gotham medium"/>
                        <a:ea typeface="+mn-ea"/>
                        <a:cs typeface="+mn-cs"/>
                      </a:endParaRPr>
                    </a:p>
                    <a:p>
                      <a:pPr lvl="0" algn="just"/>
                      <a:r>
                        <a:rPr lang="en-US" sz="1400" b="1" i="0" kern="1200" dirty="0">
                          <a:solidFill>
                            <a:schemeClr val="tx1"/>
                          </a:solidFill>
                          <a:effectLst/>
                          <a:latin typeface="Franklin Gotham medium"/>
                          <a:ea typeface="+mn-ea"/>
                          <a:cs typeface="+mn-cs"/>
                        </a:rPr>
                        <a:t>Fast Storage:</a:t>
                      </a:r>
                      <a:r>
                        <a:rPr lang="en-US" sz="1400" b="0" i="0" kern="1200" dirty="0">
                          <a:solidFill>
                            <a:schemeClr val="tx1"/>
                          </a:solidFill>
                          <a:effectLst/>
                          <a:latin typeface="Franklin Gotham medium"/>
                          <a:ea typeface="+mn-ea"/>
                          <a:cs typeface="+mn-cs"/>
                        </a:rPr>
                        <a:t> Deploy the core ABMS system modules responsible for backup execution in fast, readable SSD-based storage.</a:t>
                      </a:r>
                    </a:p>
                    <a:p>
                      <a:pPr lvl="0" algn="just"/>
                      <a:r>
                        <a:rPr lang="en-US" sz="1400" b="1" i="0" kern="1200" dirty="0">
                          <a:solidFill>
                            <a:schemeClr val="tx1"/>
                          </a:solidFill>
                          <a:effectLst/>
                          <a:latin typeface="Franklin Gotham medium"/>
                          <a:ea typeface="+mn-ea"/>
                          <a:cs typeface="+mn-cs"/>
                        </a:rPr>
                        <a:t>State Caching:</a:t>
                      </a:r>
                      <a:r>
                        <a:rPr lang="en-US" sz="1400" b="0" i="0" kern="1200" dirty="0">
                          <a:solidFill>
                            <a:schemeClr val="tx1"/>
                          </a:solidFill>
                          <a:effectLst/>
                          <a:latin typeface="Franklin Gotham medium"/>
                          <a:ea typeface="+mn-ea"/>
                          <a:cs typeface="+mn-cs"/>
                        </a:rPr>
                        <a:t> Cache application state data so that service restart is faster.</a:t>
                      </a:r>
                    </a:p>
                    <a:p>
                      <a:endParaRPr lang="en-US" sz="1700" b="0" i="0" kern="1200" dirty="0">
                        <a:solidFill>
                          <a:schemeClr val="tx1"/>
                        </a:solidFill>
                        <a:effectLst/>
                        <a:latin typeface="Franklin Gotham medium"/>
                        <a:ea typeface="+mn-ea"/>
                        <a:cs typeface="+mn-cs"/>
                      </a:endParaRPr>
                    </a:p>
                  </a:txBody>
                  <a:tcPr marL="0" marR="0" marT="30647"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extLst>
                  <a:ext uri="{0D108BD9-81ED-4DB2-BD59-A6C34878D82A}">
                    <a16:rowId xmlns:a16="http://schemas.microsoft.com/office/drawing/2014/main" val="10001"/>
                  </a:ext>
                </a:extLst>
              </a:tr>
              <a:tr h="2419074">
                <a:tc>
                  <a:txBody>
                    <a:bodyPr/>
                    <a:lstStyle/>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5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5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500" spc="-10">
                        <a:latin typeface="Franklin Gothic Medium"/>
                        <a:cs typeface="Franklin Gothic Medium"/>
                      </a:endParaRPr>
                    </a:p>
                    <a:p>
                      <a:pPr marL="402590" marR="0" lvl="0" indent="0" algn="ctr" defTabSz="914400" rtl="0" eaLnBrk="1" fontAlgn="auto" latinLnBrk="0" hangingPunct="1">
                        <a:lnSpc>
                          <a:spcPct val="100000"/>
                        </a:lnSpc>
                        <a:spcBef>
                          <a:spcPts val="0"/>
                        </a:spcBef>
                        <a:spcAft>
                          <a:spcPts val="0"/>
                        </a:spcAft>
                        <a:buClrTx/>
                        <a:buSzTx/>
                        <a:buFontTx/>
                        <a:buNone/>
                        <a:tabLst/>
                        <a:defRPr/>
                      </a:pPr>
                      <a:endParaRPr lang="en-US" sz="1500" spc="-10">
                        <a:latin typeface="Franklin Gothic Medium"/>
                        <a:cs typeface="Franklin Gothic Medium"/>
                      </a:endParaRPr>
                    </a:p>
                    <a:p>
                      <a:pPr marL="402590" marR="0" lvl="0" indent="0" algn="l" defTabSz="914400" rtl="0" eaLnBrk="1" fontAlgn="auto" latinLnBrk="0" hangingPunct="1">
                        <a:lnSpc>
                          <a:spcPct val="100000"/>
                        </a:lnSpc>
                        <a:spcBef>
                          <a:spcPts val="0"/>
                        </a:spcBef>
                        <a:spcAft>
                          <a:spcPts val="0"/>
                        </a:spcAft>
                        <a:buClrTx/>
                        <a:buSzTx/>
                        <a:buFontTx/>
                        <a:buNone/>
                        <a:tabLst/>
                        <a:defRPr/>
                      </a:pPr>
                      <a:r>
                        <a:rPr lang="en-US" sz="1500" spc="-10">
                          <a:latin typeface="Franklin Gothic Medium"/>
                          <a:cs typeface="Franklin Gothic Medium"/>
                        </a:rPr>
                        <a:t>Portability</a:t>
                      </a:r>
                      <a:endParaRPr lang="en-US" sz="1500">
                        <a:latin typeface="Franklin Gothic Medium"/>
                        <a:cs typeface="Franklin Gothic Medium"/>
                      </a:endParaRPr>
                    </a:p>
                    <a:p>
                      <a:pPr marL="402590" algn="ctr">
                        <a:lnSpc>
                          <a:spcPct val="100000"/>
                        </a:lnSpc>
                      </a:pPr>
                      <a:endParaRPr lang="en-US" sz="1500">
                        <a:latin typeface="Franklin Gothic Medium"/>
                        <a:cs typeface="Franklin Gothic Medium"/>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CE2F5"/>
                    </a:solidFill>
                  </a:tcPr>
                </a:tc>
                <a:tc>
                  <a:txBody>
                    <a:bodyPr/>
                    <a:lstStyle/>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500" b="1" i="0" kern="1200">
                        <a:solidFill>
                          <a:schemeClr val="tx1"/>
                        </a:solidFill>
                        <a:effectLst/>
                        <a:latin typeface="Franklin Gotham medium"/>
                        <a:ea typeface="+mn-ea"/>
                        <a:cs typeface="+mn-cs"/>
                      </a:endParaRPr>
                    </a:p>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500" b="1" i="0" kern="1200">
                        <a:solidFill>
                          <a:schemeClr val="tx1"/>
                        </a:solidFill>
                        <a:effectLst/>
                        <a:latin typeface="Franklin Gotham medium"/>
                        <a:ea typeface="+mn-ea"/>
                        <a:cs typeface="+mn-cs"/>
                      </a:endParaRPr>
                    </a:p>
                    <a:p>
                      <a:pPr marL="91440" marR="83820" lvl="0" indent="0" algn="just" defTabSz="914400" rtl="0" eaLnBrk="1" fontAlgn="auto" latinLnBrk="0" hangingPunct="1">
                        <a:lnSpc>
                          <a:spcPct val="100000"/>
                        </a:lnSpc>
                        <a:spcBef>
                          <a:spcPts val="0"/>
                        </a:spcBef>
                        <a:spcAft>
                          <a:spcPts val="0"/>
                        </a:spcAft>
                        <a:buClrTx/>
                        <a:buSzTx/>
                        <a:buFontTx/>
                        <a:buNone/>
                        <a:tabLst/>
                        <a:defRPr/>
                      </a:pPr>
                      <a:endParaRPr lang="en-US" sz="1500" b="1" i="0" kern="1200">
                        <a:solidFill>
                          <a:schemeClr val="tx1"/>
                        </a:solidFill>
                        <a:effectLst/>
                        <a:latin typeface="Franklin Gotham medium"/>
                        <a:ea typeface="+mn-ea"/>
                        <a:cs typeface="+mn-cs"/>
                      </a:endParaRPr>
                    </a:p>
                    <a:p>
                      <a:pPr lvl="1" algn="l"/>
                      <a:r>
                        <a:rPr lang="en-US" sz="1500" b="1" i="0" kern="1200">
                          <a:solidFill>
                            <a:schemeClr val="tx1"/>
                          </a:solidFill>
                          <a:effectLst/>
                          <a:latin typeface="Franklin Gotham medium"/>
                          <a:ea typeface="+mn-ea"/>
                          <a:cs typeface="+mn-cs"/>
                        </a:rPr>
                        <a:t>ABMS services can be deployed </a:t>
                      </a:r>
                    </a:p>
                    <a:p>
                      <a:pPr lvl="1" algn="l"/>
                      <a:r>
                        <a:rPr lang="en-US" sz="1500" b="1" i="0" kern="1200">
                          <a:solidFill>
                            <a:schemeClr val="tx1"/>
                          </a:solidFill>
                          <a:effectLst/>
                          <a:latin typeface="Franklin Gotham medium"/>
                          <a:ea typeface="+mn-ea"/>
                          <a:cs typeface="+mn-cs"/>
                        </a:rPr>
                        <a:t>on both Windows and Linux servers, and the GUI is accessible on popular platforms.</a:t>
                      </a:r>
                    </a:p>
                    <a:p>
                      <a:pPr marL="91440" marR="83820" algn="just">
                        <a:lnSpc>
                          <a:spcPct val="100000"/>
                        </a:lnSpc>
                      </a:pPr>
                      <a:endParaRPr lang="en-US" sz="1500">
                        <a:latin typeface="Franklin Gothic Medium"/>
                        <a:cs typeface="Franklin Gothic Medium"/>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CCE2F5"/>
                    </a:solidFill>
                  </a:tcPr>
                </a:tc>
                <a:tc>
                  <a:txBody>
                    <a:bodyPr/>
                    <a:lstStyle/>
                    <a:p>
                      <a:pPr algn="just"/>
                      <a:endParaRPr lang="en-US" sz="1400" b="1" i="0" kern="1200" dirty="0">
                        <a:solidFill>
                          <a:schemeClr val="tx1"/>
                        </a:solidFill>
                        <a:effectLst/>
                        <a:latin typeface="Franklin Gotham medium"/>
                        <a:ea typeface="+mn-ea"/>
                        <a:cs typeface="+mn-cs"/>
                      </a:endParaRPr>
                    </a:p>
                    <a:p>
                      <a:pPr algn="just"/>
                      <a:r>
                        <a:rPr lang="en-US" sz="1400" b="1" i="0" kern="1200" dirty="0">
                          <a:solidFill>
                            <a:schemeClr val="tx1"/>
                          </a:solidFill>
                          <a:effectLst/>
                          <a:latin typeface="Franklin Gotham medium"/>
                          <a:ea typeface="+mn-ea"/>
                          <a:cs typeface="+mn-cs"/>
                        </a:rPr>
                        <a:t>Cross-Platform Frameworks:</a:t>
                      </a:r>
                      <a:r>
                        <a:rPr lang="en-US" sz="1400" b="0" i="0" kern="1200" dirty="0">
                          <a:solidFill>
                            <a:schemeClr val="tx1"/>
                          </a:solidFill>
                          <a:effectLst/>
                          <a:latin typeface="Franklin Gotham medium"/>
                          <a:ea typeface="+mn-ea"/>
                          <a:cs typeface="+mn-cs"/>
                        </a:rPr>
                        <a:t> Implement the ABMS core services with cross-platform frameworks such as Spring in the case of Java, so it can be deployed on both Windows and Linux servers.</a:t>
                      </a:r>
                    </a:p>
                    <a:p>
                      <a:pPr algn="just"/>
                      <a:endParaRPr lang="en-US" sz="1400" b="0" i="0" kern="1200" dirty="0">
                        <a:solidFill>
                          <a:schemeClr val="tx1"/>
                        </a:solidFill>
                        <a:effectLst/>
                        <a:latin typeface="Franklin Gotham medium"/>
                        <a:ea typeface="+mn-ea"/>
                        <a:cs typeface="+mn-cs"/>
                      </a:endParaRPr>
                    </a:p>
                    <a:p>
                      <a:pPr algn="just"/>
                      <a:r>
                        <a:rPr lang="en-US" sz="1400" b="1" i="0" kern="1200" dirty="0">
                          <a:solidFill>
                            <a:schemeClr val="tx1"/>
                          </a:solidFill>
                          <a:effectLst/>
                          <a:latin typeface="Franklin Gotham medium"/>
                          <a:ea typeface="+mn-ea"/>
                          <a:cs typeface="+mn-cs"/>
                        </a:rPr>
                        <a:t>Web-Based GUI:</a:t>
                      </a:r>
                      <a:r>
                        <a:rPr lang="en-US" sz="1400" b="0" i="0" kern="1200" dirty="0">
                          <a:solidFill>
                            <a:schemeClr val="tx1"/>
                          </a:solidFill>
                          <a:effectLst/>
                          <a:latin typeface="Franklin Gotham medium"/>
                          <a:ea typeface="+mn-ea"/>
                          <a:cs typeface="+mn-cs"/>
                        </a:rPr>
                        <a:t> Develop the front-end GUI as a web-based interface, making it accessible on any device with a web browser.</a:t>
                      </a:r>
                    </a:p>
                    <a:p>
                      <a:endParaRPr lang="en-US" sz="1700" b="0" i="0" kern="1200" dirty="0">
                        <a:solidFill>
                          <a:schemeClr val="tx1"/>
                        </a:solidFill>
                        <a:effectLst/>
                        <a:latin typeface="Franklin Gotham medium"/>
                        <a:ea typeface="+mn-ea"/>
                        <a:cs typeface="+mn-cs"/>
                      </a:endParaRPr>
                    </a:p>
                  </a:txBody>
                  <a:tcPr marL="0" marR="0" marT="30647"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extLst>
                  <a:ext uri="{0D108BD9-81ED-4DB2-BD59-A6C34878D82A}">
                    <a16:rowId xmlns:a16="http://schemas.microsoft.com/office/drawing/2014/main" val="3836626632"/>
                  </a:ext>
                </a:extLst>
              </a:tr>
            </a:tbl>
          </a:graphicData>
        </a:graphic>
      </p:graphicFrame>
    </p:spTree>
    <p:extLst>
      <p:ext uri="{BB962C8B-B14F-4D97-AF65-F5344CB8AC3E}">
        <p14:creationId xmlns:p14="http://schemas.microsoft.com/office/powerpoint/2010/main" val="156324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E60ABF0F-AE87-1DF6-6088-6D4C0998BBDB}"/>
              </a:ext>
            </a:extLst>
          </p:cNvPr>
          <p:cNvSpPr>
            <a:spLocks noGrp="1"/>
          </p:cNvSpPr>
          <p:nvPr>
            <p:ph type="title"/>
          </p:nvPr>
        </p:nvSpPr>
        <p:spPr>
          <a:xfrm>
            <a:off x="304800" y="279400"/>
            <a:ext cx="8229600" cy="939800"/>
          </a:xfrm>
        </p:spPr>
        <p:txBody>
          <a:bodyPr wrap="square" anchor="ctr">
            <a:normAutofit/>
          </a:bodyPr>
          <a:lstStyle/>
          <a:p>
            <a:pPr>
              <a:lnSpc>
                <a:spcPct val="90000"/>
              </a:lnSpc>
            </a:pPr>
            <a:r>
              <a:rPr lang="en-US" sz="3700" b="1"/>
              <a:t>Tactics to Achieve TOP 5 ASRs – CONT.</a:t>
            </a:r>
          </a:p>
        </p:txBody>
      </p:sp>
      <p:sp>
        <p:nvSpPr>
          <p:cNvPr id="14" name="Date Placeholder 3">
            <a:extLst>
              <a:ext uri="{FF2B5EF4-FFF2-40B4-BE49-F238E27FC236}">
                <a16:creationId xmlns:a16="http://schemas.microsoft.com/office/drawing/2014/main" id="{81149083-A8C1-D637-1A4C-3395F53CDBAF}"/>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5" name="Footer Placeholder 4">
            <a:extLst>
              <a:ext uri="{FF2B5EF4-FFF2-40B4-BE49-F238E27FC236}">
                <a16:creationId xmlns:a16="http://schemas.microsoft.com/office/drawing/2014/main" id="{9D06F75B-7B6E-F27F-8240-B634B39EB812}"/>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51646896-BBD8-5ED3-8537-AD82188597F6}"/>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8</a:t>
            </a:fld>
            <a:endParaRPr lang="en-US"/>
          </a:p>
        </p:txBody>
      </p:sp>
      <p:graphicFrame>
        <p:nvGraphicFramePr>
          <p:cNvPr id="3" name="object 3"/>
          <p:cNvGraphicFramePr>
            <a:graphicFrameLocks noGrp="1"/>
          </p:cNvGraphicFramePr>
          <p:nvPr>
            <p:extLst>
              <p:ext uri="{D42A27DB-BD31-4B8C-83A1-F6EECF244321}">
                <p14:modId xmlns:p14="http://schemas.microsoft.com/office/powerpoint/2010/main" val="3432242035"/>
              </p:ext>
            </p:extLst>
          </p:nvPr>
        </p:nvGraphicFramePr>
        <p:xfrm>
          <a:off x="304800" y="1420519"/>
          <a:ext cx="8382002" cy="4931364"/>
        </p:xfrm>
        <a:graphic>
          <a:graphicData uri="http://schemas.openxmlformats.org/drawingml/2006/table">
            <a:tbl>
              <a:tblPr firstRow="1" bandRow="1">
                <a:tableStyleId>{2D5ABB26-0587-4C30-8999-92F81FD0307C}</a:tableStyleId>
              </a:tblPr>
              <a:tblGrid>
                <a:gridCol w="1813522">
                  <a:extLst>
                    <a:ext uri="{9D8B030D-6E8A-4147-A177-3AD203B41FA5}">
                      <a16:colId xmlns:a16="http://schemas.microsoft.com/office/drawing/2014/main" val="20000"/>
                    </a:ext>
                  </a:extLst>
                </a:gridCol>
                <a:gridCol w="3381636">
                  <a:extLst>
                    <a:ext uri="{9D8B030D-6E8A-4147-A177-3AD203B41FA5}">
                      <a16:colId xmlns:a16="http://schemas.microsoft.com/office/drawing/2014/main" val="20001"/>
                    </a:ext>
                  </a:extLst>
                </a:gridCol>
                <a:gridCol w="3186844">
                  <a:extLst>
                    <a:ext uri="{9D8B030D-6E8A-4147-A177-3AD203B41FA5}">
                      <a16:colId xmlns:a16="http://schemas.microsoft.com/office/drawing/2014/main" val="20002"/>
                    </a:ext>
                  </a:extLst>
                </a:gridCol>
              </a:tblGrid>
              <a:tr h="755312">
                <a:tc>
                  <a:txBody>
                    <a:bodyPr/>
                    <a:lstStyle/>
                    <a:p>
                      <a:pPr marL="256540">
                        <a:lnSpc>
                          <a:spcPct val="100000"/>
                        </a:lnSpc>
                        <a:spcBef>
                          <a:spcPts val="315"/>
                        </a:spcBef>
                      </a:pPr>
                      <a:r>
                        <a:rPr lang="en-US" sz="2200" spc="-25">
                          <a:solidFill>
                            <a:srgbClr val="FFFFFF"/>
                          </a:solidFill>
                          <a:latin typeface="Franklin Gothic Medium"/>
                          <a:cs typeface="Franklin Gothic Medium"/>
                        </a:rPr>
                        <a:t>Quality</a:t>
                      </a:r>
                      <a:r>
                        <a:rPr lang="en-US" sz="2200" spc="-60">
                          <a:solidFill>
                            <a:srgbClr val="FFFFFF"/>
                          </a:solidFill>
                          <a:latin typeface="Franklin Gothic Medium"/>
                          <a:cs typeface="Franklin Gothic Medium"/>
                        </a:rPr>
                        <a:t> </a:t>
                      </a:r>
                      <a:r>
                        <a:rPr lang="en-US" sz="2200" spc="-10">
                          <a:solidFill>
                            <a:srgbClr val="FFFFFF"/>
                          </a:solidFill>
                          <a:latin typeface="Franklin Gothic Medium"/>
                          <a:cs typeface="Franklin Gothic Medium"/>
                        </a:rPr>
                        <a:t>Attribute</a:t>
                      </a:r>
                      <a:endParaRPr lang="en-US" sz="2200">
                        <a:latin typeface="Franklin Gothic Medium"/>
                        <a:cs typeface="Franklin Gothic Medium"/>
                      </a:endParaRPr>
                    </a:p>
                  </a:txBody>
                  <a:tcPr marL="0" marR="0" marT="448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marL="415290">
                        <a:lnSpc>
                          <a:spcPct val="100000"/>
                        </a:lnSpc>
                        <a:spcBef>
                          <a:spcPts val="315"/>
                        </a:spcBef>
                      </a:pPr>
                      <a:r>
                        <a:rPr lang="en-US" sz="2200" spc="-10">
                          <a:solidFill>
                            <a:srgbClr val="FFFFFF"/>
                          </a:solidFill>
                          <a:latin typeface="Franklin Gothic Medium"/>
                          <a:cs typeface="Franklin Gothic Medium"/>
                        </a:rPr>
                        <a:t>Scenario</a:t>
                      </a:r>
                      <a:r>
                        <a:rPr lang="en-US" sz="2200" spc="-40">
                          <a:solidFill>
                            <a:srgbClr val="FFFFFF"/>
                          </a:solidFill>
                          <a:latin typeface="Franklin Gothic Medium"/>
                          <a:cs typeface="Franklin Gothic Medium"/>
                        </a:rPr>
                        <a:t> </a:t>
                      </a:r>
                      <a:r>
                        <a:rPr lang="en-US" sz="2200" spc="-35">
                          <a:solidFill>
                            <a:srgbClr val="FFFFFF"/>
                          </a:solidFill>
                          <a:latin typeface="Franklin Gothic Medium"/>
                          <a:cs typeface="Franklin Gothic Medium"/>
                        </a:rPr>
                        <a:t>(Attribute</a:t>
                      </a:r>
                      <a:r>
                        <a:rPr lang="en-US" sz="2200" spc="-40">
                          <a:solidFill>
                            <a:srgbClr val="FFFFFF"/>
                          </a:solidFill>
                          <a:latin typeface="Franklin Gothic Medium"/>
                          <a:cs typeface="Franklin Gothic Medium"/>
                        </a:rPr>
                        <a:t> </a:t>
                      </a:r>
                      <a:r>
                        <a:rPr lang="en-US" sz="2200" spc="-10">
                          <a:solidFill>
                            <a:srgbClr val="FFFFFF"/>
                          </a:solidFill>
                          <a:latin typeface="Franklin Gothic Medium"/>
                          <a:cs typeface="Franklin Gothic Medium"/>
                        </a:rPr>
                        <a:t>Refinement)</a:t>
                      </a:r>
                      <a:endParaRPr lang="en-US" sz="2200">
                        <a:latin typeface="Franklin Gothic Medium"/>
                        <a:cs typeface="Franklin Gothic Medium"/>
                      </a:endParaRPr>
                    </a:p>
                  </a:txBody>
                  <a:tcPr marL="0" marR="0" marT="448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algn="ctr">
                        <a:lnSpc>
                          <a:spcPct val="100000"/>
                        </a:lnSpc>
                        <a:spcBef>
                          <a:spcPts val="315"/>
                        </a:spcBef>
                      </a:pPr>
                      <a:r>
                        <a:rPr lang="en-US" sz="2200" spc="-10">
                          <a:solidFill>
                            <a:srgbClr val="FFFFFF"/>
                          </a:solidFill>
                          <a:latin typeface="Franklin Gothic Medium"/>
                          <a:cs typeface="Franklin Gothic Medium"/>
                        </a:rPr>
                        <a:t>Tactics</a:t>
                      </a:r>
                      <a:endParaRPr lang="en-US" sz="2200">
                        <a:latin typeface="Franklin Gothic Medium"/>
                        <a:cs typeface="Franklin Gothic Medium"/>
                      </a:endParaRPr>
                    </a:p>
                  </a:txBody>
                  <a:tcPr marL="0" marR="0" marT="448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4176052">
                <a:tc>
                  <a:txBody>
                    <a:bodyPr/>
                    <a:lstStyle/>
                    <a:p>
                      <a:pPr>
                        <a:lnSpc>
                          <a:spcPct val="100000"/>
                        </a:lnSpc>
                      </a:pPr>
                      <a:endParaRPr lang="en-US" sz="2200">
                        <a:latin typeface="Times New Roman"/>
                        <a:cs typeface="Times New Roman"/>
                      </a:endParaRPr>
                    </a:p>
                    <a:p>
                      <a:pPr>
                        <a:lnSpc>
                          <a:spcPct val="100000"/>
                        </a:lnSpc>
                      </a:pPr>
                      <a:endParaRPr lang="en-US" sz="2200">
                        <a:latin typeface="Times New Roman"/>
                        <a:cs typeface="Times New Roman"/>
                      </a:endParaRPr>
                    </a:p>
                    <a:p>
                      <a:pPr>
                        <a:lnSpc>
                          <a:spcPct val="100000"/>
                        </a:lnSpc>
                      </a:pPr>
                      <a:endParaRPr lang="en-US" sz="2200">
                        <a:latin typeface="Times New Roman"/>
                        <a:cs typeface="Times New Roman"/>
                      </a:endParaRPr>
                    </a:p>
                    <a:p>
                      <a:pPr algn="ctr"/>
                      <a:r>
                        <a:rPr lang="en-US" sz="2000" b="1" i="0" kern="1200">
                          <a:solidFill>
                            <a:schemeClr val="tx1"/>
                          </a:solidFill>
                          <a:effectLst/>
                          <a:latin typeface="Franklin Gotham medium"/>
                          <a:ea typeface="+mn-ea"/>
                          <a:cs typeface="+mn-cs"/>
                        </a:rPr>
                        <a:t>Interoperability</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pPr>
                        <a:lnSpc>
                          <a:spcPct val="100000"/>
                        </a:lnSpc>
                      </a:pPr>
                      <a:endParaRPr lang="en-US" sz="2200">
                        <a:latin typeface="Times New Roman"/>
                        <a:cs typeface="Times New Roman"/>
                      </a:endParaRPr>
                    </a:p>
                    <a:p>
                      <a:pPr>
                        <a:lnSpc>
                          <a:spcPct val="100000"/>
                        </a:lnSpc>
                      </a:pPr>
                      <a:endParaRPr lang="en-US" sz="2200">
                        <a:latin typeface="Times New Roman"/>
                        <a:cs typeface="Times New Roman"/>
                      </a:endParaRPr>
                    </a:p>
                    <a:p>
                      <a:pPr lvl="1" algn="l"/>
                      <a:r>
                        <a:rPr lang="en-US" sz="2000" b="1" i="0" kern="1200">
                          <a:solidFill>
                            <a:schemeClr val="tx1"/>
                          </a:solidFill>
                          <a:effectLst/>
                          <a:latin typeface="Franklin Gotham medium"/>
                          <a:ea typeface="+mn-ea"/>
                          <a:cs typeface="+mn-cs"/>
                        </a:rPr>
                        <a:t>When developers create automated backup flows that behave similarly across platforms, the flow must work on all these platforms (Unified Experience)</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tc>
                  <a:txBody>
                    <a:bodyPr/>
                    <a:lstStyle/>
                    <a:p>
                      <a:pPr lvl="0" algn="just"/>
                      <a:endParaRPr lang="en-US" sz="2200" b="1" i="0" kern="1200">
                        <a:solidFill>
                          <a:schemeClr val="tx1"/>
                        </a:solidFill>
                        <a:effectLst/>
                        <a:latin typeface="Franklin Gotham medium"/>
                        <a:ea typeface="+mn-ea"/>
                        <a:cs typeface="+mn-cs"/>
                      </a:endParaRPr>
                    </a:p>
                    <a:p>
                      <a:r>
                        <a:rPr lang="en-US" sz="2000" b="1" i="0" kern="1200">
                          <a:solidFill>
                            <a:schemeClr val="tx1"/>
                          </a:solidFill>
                          <a:effectLst/>
                          <a:latin typeface="+mn-lt"/>
                          <a:ea typeface="+mn-ea"/>
                          <a:cs typeface="+mn-cs"/>
                        </a:rPr>
                        <a:t>Utility Abstraction:</a:t>
                      </a:r>
                      <a:r>
                        <a:rPr lang="en-US" sz="2000" b="0" i="0" kern="1200">
                          <a:solidFill>
                            <a:schemeClr val="tx1"/>
                          </a:solidFill>
                          <a:effectLst/>
                          <a:latin typeface="+mn-lt"/>
                          <a:ea typeface="+mn-ea"/>
                          <a:cs typeface="+mn-cs"/>
                        </a:rPr>
                        <a:t> Abstract utilities for logging, remote command execution, process management, and file management. This ensures that backup flows can use these functions without worrying about the target platform on which they will run.</a:t>
                      </a:r>
                    </a:p>
                    <a:p>
                      <a:endParaRPr lang="en-US" sz="2400" b="0" i="0" kern="1200">
                        <a:solidFill>
                          <a:schemeClr val="tx1"/>
                        </a:solidFill>
                        <a:effectLst/>
                        <a:latin typeface="Franklin Gotham medium"/>
                        <a:ea typeface="+mn-ea"/>
                        <a:cs typeface="+mn-cs"/>
                      </a:endParaRPr>
                    </a:p>
                  </a:txBody>
                  <a:tcPr marL="0" marR="0" marT="4485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CE2F5"/>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7128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BA0790-1A22-1398-A04D-CE4722B12B9B}"/>
              </a:ext>
            </a:extLst>
          </p:cNvPr>
          <p:cNvSpPr>
            <a:spLocks noGrp="1"/>
          </p:cNvSpPr>
          <p:nvPr>
            <p:ph type="title"/>
          </p:nvPr>
        </p:nvSpPr>
        <p:spPr>
          <a:xfrm>
            <a:off x="304800" y="279400"/>
            <a:ext cx="8229600" cy="939800"/>
          </a:xfrm>
        </p:spPr>
        <p:txBody>
          <a:bodyPr wrap="square" anchor="ctr">
            <a:normAutofit/>
          </a:bodyPr>
          <a:lstStyle/>
          <a:p>
            <a:r>
              <a:rPr lang="en-US" b="1"/>
              <a:t>Context Diagram</a:t>
            </a:r>
          </a:p>
        </p:txBody>
      </p:sp>
      <p:pic>
        <p:nvPicPr>
          <p:cNvPr id="5" name="Picture 4">
            <a:extLst>
              <a:ext uri="{FF2B5EF4-FFF2-40B4-BE49-F238E27FC236}">
                <a16:creationId xmlns:a16="http://schemas.microsoft.com/office/drawing/2014/main" id="{B2C409F0-A0F0-ACE4-5239-A8F1F629D70B}"/>
              </a:ext>
            </a:extLst>
          </p:cNvPr>
          <p:cNvPicPr>
            <a:picLocks noChangeAspect="1"/>
          </p:cNvPicPr>
          <p:nvPr/>
        </p:nvPicPr>
        <p:blipFill>
          <a:blip r:embed="rId2"/>
          <a:stretch>
            <a:fillRect/>
          </a:stretch>
        </p:blipFill>
        <p:spPr>
          <a:xfrm>
            <a:off x="488470" y="1371600"/>
            <a:ext cx="8014659" cy="5029200"/>
          </a:xfrm>
          <a:prstGeom prst="rect">
            <a:avLst/>
          </a:prstGeom>
          <a:noFill/>
        </p:spPr>
      </p:pic>
      <p:sp>
        <p:nvSpPr>
          <p:cNvPr id="12" name="Date Placeholder 3">
            <a:extLst>
              <a:ext uri="{FF2B5EF4-FFF2-40B4-BE49-F238E27FC236}">
                <a16:creationId xmlns:a16="http://schemas.microsoft.com/office/drawing/2014/main" id="{1E7E198A-199A-C382-B01D-A4342DF64D52}"/>
              </a:ext>
            </a:extLst>
          </p:cNvPr>
          <p:cNvSpPr>
            <a:spLocks noGrp="1"/>
          </p:cNvSpPr>
          <p:nvPr>
            <p:ph type="dt" sz="half" idx="10"/>
          </p:nvPr>
        </p:nvSpPr>
        <p:spPr>
          <a:xfrm>
            <a:off x="304800" y="6492875"/>
            <a:ext cx="2133600" cy="365125"/>
          </a:xfrm>
        </p:spPr>
        <p:txBody>
          <a:bodyPr anchor="ctr">
            <a:normAutofit/>
          </a:bodyPr>
          <a:lstStyle/>
          <a:p>
            <a:pPr>
              <a:spcAft>
                <a:spcPts val="600"/>
              </a:spcAft>
              <a:defRPr/>
            </a:pPr>
            <a:fld id="{31CAD9AB-5CA1-4FAC-9D1E-A3369B289022}" type="datetime1">
              <a:rPr lang="en-US" smtClean="0"/>
              <a:pPr>
                <a:spcAft>
                  <a:spcPts val="600"/>
                </a:spcAft>
                <a:defRPr/>
              </a:pPr>
              <a:t>3/8/2025</a:t>
            </a:fld>
            <a:endParaRPr lang="en-US"/>
          </a:p>
        </p:txBody>
      </p:sp>
      <p:sp>
        <p:nvSpPr>
          <p:cNvPr id="14" name="Footer Placeholder 4">
            <a:extLst>
              <a:ext uri="{FF2B5EF4-FFF2-40B4-BE49-F238E27FC236}">
                <a16:creationId xmlns:a16="http://schemas.microsoft.com/office/drawing/2014/main" id="{1BA2D01C-8C4A-B2EA-B32F-1CEC54811B6A}"/>
              </a:ext>
            </a:extLst>
          </p:cNvPr>
          <p:cNvSpPr>
            <a:spLocks noGrp="1"/>
          </p:cNvSpPr>
          <p:nvPr>
            <p:ph type="ftr" sz="quarter" idx="11"/>
          </p:nvPr>
        </p:nvSpPr>
        <p:spPr>
          <a:xfrm>
            <a:off x="3124200" y="6492875"/>
            <a:ext cx="2895600" cy="365125"/>
          </a:xfrm>
        </p:spPr>
        <p:txBody>
          <a:bodyPr anchor="ctr">
            <a:normAutofit/>
          </a:bodyPr>
          <a:lstStyle/>
          <a:p>
            <a:pPr>
              <a:spcAft>
                <a:spcPts val="600"/>
              </a:spcAft>
              <a:defRPr/>
            </a:pPr>
            <a:r>
              <a:rPr lang="en-US"/>
              <a:t>SS ZG653  </a:t>
            </a:r>
          </a:p>
        </p:txBody>
      </p:sp>
      <p:sp>
        <p:nvSpPr>
          <p:cNvPr id="16" name="Slide Number Placeholder 5">
            <a:extLst>
              <a:ext uri="{FF2B5EF4-FFF2-40B4-BE49-F238E27FC236}">
                <a16:creationId xmlns:a16="http://schemas.microsoft.com/office/drawing/2014/main" id="{F33BEA2E-9E65-70AC-5A16-066E575AF9B6}"/>
              </a:ext>
            </a:extLst>
          </p:cNvPr>
          <p:cNvSpPr>
            <a:spLocks noGrp="1"/>
          </p:cNvSpPr>
          <p:nvPr>
            <p:ph type="sldNum" sz="quarter" idx="12"/>
          </p:nvPr>
        </p:nvSpPr>
        <p:spPr>
          <a:xfrm>
            <a:off x="6629400" y="6492875"/>
            <a:ext cx="2133600" cy="365125"/>
          </a:xfrm>
        </p:spPr>
        <p:txBody>
          <a:bodyPr anchor="ctr">
            <a:normAutofit/>
          </a:bodyPr>
          <a:lstStyle/>
          <a:p>
            <a:pPr>
              <a:spcAft>
                <a:spcPts val="600"/>
              </a:spcAft>
              <a:defRPr/>
            </a:pPr>
            <a:fld id="{D3B5EA1C-A7DB-4043-A966-3C322641058E}" type="slidenum">
              <a:rPr lang="en-US"/>
              <a:pPr>
                <a:spcAft>
                  <a:spcPts val="600"/>
                </a:spcAft>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8088</TotalTime>
  <Words>1470</Words>
  <Application>Microsoft Office PowerPoint</Application>
  <PresentationFormat>On-screen Show (4:3)</PresentationFormat>
  <Paragraphs>196</Paragraphs>
  <Slides>16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Franklin Gotham medium</vt:lpstr>
      <vt:lpstr>Franklin Gothic Medium</vt:lpstr>
      <vt:lpstr>Times New Roman</vt:lpstr>
      <vt:lpstr>Office Theme</vt:lpstr>
      <vt:lpstr>think-cell Slide</vt:lpstr>
      <vt:lpstr>SS ZG653 : Software Architecture Assignment :1 </vt:lpstr>
      <vt:lpstr>PURPOSE OF THE AUTOMATED BACKUP MANAGEMENT SYSTEM (ABMS)</vt:lpstr>
      <vt:lpstr>Functional Requirements</vt:lpstr>
      <vt:lpstr>Non - Functional Requirements</vt:lpstr>
      <vt:lpstr>Utility Tree of ASR</vt:lpstr>
      <vt:lpstr>Tactics to Achieve TOP 5 ASRs</vt:lpstr>
      <vt:lpstr>Tactics to Achieve TOP 5 ASRs – CONT.</vt:lpstr>
      <vt:lpstr>Tactics to Achieve TOP 5 ASRs – CONT.</vt:lpstr>
      <vt:lpstr>Context Diagram</vt:lpstr>
      <vt:lpstr>Model Decomposition</vt:lpstr>
      <vt:lpstr>Component Connect Diagram</vt:lpstr>
      <vt:lpstr>Deployment Diagram</vt:lpstr>
      <vt:lpstr>How the Automated Backup Management System (ABMS) Operates</vt:lpstr>
      <vt:lpstr>How the Automated Backup Management System (ABMS) Operates CONT.</vt:lpstr>
      <vt:lpstr>Key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Aniket Parashar</cp:lastModifiedBy>
  <cp:revision>774</cp:revision>
  <dcterms:created xsi:type="dcterms:W3CDTF">2015-05-26T08:32:25Z</dcterms:created>
  <dcterms:modified xsi:type="dcterms:W3CDTF">2025-03-08T08:06:48Z</dcterms:modified>
</cp:coreProperties>
</file>