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7D15E-7826-4940-974A-6A1D6D44277E}" type="datetimeFigureOut">
              <a:rPr lang="en-US" smtClean="0"/>
              <a:t>30-Jan-22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8D043-64AC-47CC-9A33-81F4F4DC40E7}" type="slidenum">
              <a:rPr lang="en-US" smtClean="0"/>
              <a:t>‹#›</a:t>
            </a:fld>
            <a:endParaRPr lang="en-US"/>
          </a:p>
        </p:txBody>
      </p:sp>
    </p:spTree>
    <p:extLst>
      <p:ext uri="{BB962C8B-B14F-4D97-AF65-F5344CB8AC3E}">
        <p14:creationId xmlns:p14="http://schemas.microsoft.com/office/powerpoint/2010/main" val="2655098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7D15E-7826-4940-974A-6A1D6D44277E}" type="datetimeFigureOut">
              <a:rPr lang="en-US" smtClean="0"/>
              <a:t>30-Jan-22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8D043-64AC-47CC-9A33-81F4F4DC40E7}" type="slidenum">
              <a:rPr lang="en-US" smtClean="0"/>
              <a:t>‹#›</a:t>
            </a:fld>
            <a:endParaRPr lang="en-US"/>
          </a:p>
        </p:txBody>
      </p:sp>
    </p:spTree>
    <p:extLst>
      <p:ext uri="{BB962C8B-B14F-4D97-AF65-F5344CB8AC3E}">
        <p14:creationId xmlns:p14="http://schemas.microsoft.com/office/powerpoint/2010/main" val="378000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7D15E-7826-4940-974A-6A1D6D44277E}" type="datetimeFigureOut">
              <a:rPr lang="en-US" smtClean="0"/>
              <a:t>30-Jan-22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8D043-64AC-47CC-9A33-81F4F4DC40E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49185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7D15E-7826-4940-974A-6A1D6D44277E}" type="datetimeFigureOut">
              <a:rPr lang="en-US" smtClean="0"/>
              <a:t>30-Jan-22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8D043-64AC-47CC-9A33-81F4F4DC40E7}" type="slidenum">
              <a:rPr lang="en-US" smtClean="0"/>
              <a:t>‹#›</a:t>
            </a:fld>
            <a:endParaRPr lang="en-US"/>
          </a:p>
        </p:txBody>
      </p:sp>
    </p:spTree>
    <p:extLst>
      <p:ext uri="{BB962C8B-B14F-4D97-AF65-F5344CB8AC3E}">
        <p14:creationId xmlns:p14="http://schemas.microsoft.com/office/powerpoint/2010/main" val="2857949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7D15E-7826-4940-974A-6A1D6D44277E}" type="datetimeFigureOut">
              <a:rPr lang="en-US" smtClean="0"/>
              <a:t>30-Jan-22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8D043-64AC-47CC-9A33-81F4F4DC40E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248598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7D15E-7826-4940-974A-6A1D6D44277E}" type="datetimeFigureOut">
              <a:rPr lang="en-US" smtClean="0"/>
              <a:t>30-Jan-22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8D043-64AC-47CC-9A33-81F4F4DC40E7}" type="slidenum">
              <a:rPr lang="en-US" smtClean="0"/>
              <a:t>‹#›</a:t>
            </a:fld>
            <a:endParaRPr lang="en-US"/>
          </a:p>
        </p:txBody>
      </p:sp>
    </p:spTree>
    <p:extLst>
      <p:ext uri="{BB962C8B-B14F-4D97-AF65-F5344CB8AC3E}">
        <p14:creationId xmlns:p14="http://schemas.microsoft.com/office/powerpoint/2010/main" val="1877641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7D15E-7826-4940-974A-6A1D6D44277E}" type="datetimeFigureOut">
              <a:rPr lang="en-US" smtClean="0"/>
              <a:t>30-Jan-22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8D043-64AC-47CC-9A33-81F4F4DC40E7}" type="slidenum">
              <a:rPr lang="en-US" smtClean="0"/>
              <a:t>‹#›</a:t>
            </a:fld>
            <a:endParaRPr lang="en-US"/>
          </a:p>
        </p:txBody>
      </p:sp>
    </p:spTree>
    <p:extLst>
      <p:ext uri="{BB962C8B-B14F-4D97-AF65-F5344CB8AC3E}">
        <p14:creationId xmlns:p14="http://schemas.microsoft.com/office/powerpoint/2010/main" val="1929195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7D15E-7826-4940-974A-6A1D6D44277E}" type="datetimeFigureOut">
              <a:rPr lang="en-US" smtClean="0"/>
              <a:t>30-Jan-22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8D043-64AC-47CC-9A33-81F4F4DC40E7}" type="slidenum">
              <a:rPr lang="en-US" smtClean="0"/>
              <a:t>‹#›</a:t>
            </a:fld>
            <a:endParaRPr lang="en-US"/>
          </a:p>
        </p:txBody>
      </p:sp>
    </p:spTree>
    <p:extLst>
      <p:ext uri="{BB962C8B-B14F-4D97-AF65-F5344CB8AC3E}">
        <p14:creationId xmlns:p14="http://schemas.microsoft.com/office/powerpoint/2010/main" val="748086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7D15E-7826-4940-974A-6A1D6D44277E}" type="datetimeFigureOut">
              <a:rPr lang="en-US" smtClean="0"/>
              <a:t>30-Jan-22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8D043-64AC-47CC-9A33-81F4F4DC40E7}" type="slidenum">
              <a:rPr lang="en-US" smtClean="0"/>
              <a:t>‹#›</a:t>
            </a:fld>
            <a:endParaRPr lang="en-US"/>
          </a:p>
        </p:txBody>
      </p:sp>
    </p:spTree>
    <p:extLst>
      <p:ext uri="{BB962C8B-B14F-4D97-AF65-F5344CB8AC3E}">
        <p14:creationId xmlns:p14="http://schemas.microsoft.com/office/powerpoint/2010/main" val="1436141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7D15E-7826-4940-974A-6A1D6D44277E}" type="datetimeFigureOut">
              <a:rPr lang="en-US" smtClean="0"/>
              <a:t>30-Jan-22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8D043-64AC-47CC-9A33-81F4F4DC40E7}" type="slidenum">
              <a:rPr lang="en-US" smtClean="0"/>
              <a:t>‹#›</a:t>
            </a:fld>
            <a:endParaRPr lang="en-US"/>
          </a:p>
        </p:txBody>
      </p:sp>
    </p:spTree>
    <p:extLst>
      <p:ext uri="{BB962C8B-B14F-4D97-AF65-F5344CB8AC3E}">
        <p14:creationId xmlns:p14="http://schemas.microsoft.com/office/powerpoint/2010/main" val="1275120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7D15E-7826-4940-974A-6A1D6D44277E}" type="datetimeFigureOut">
              <a:rPr lang="en-US" smtClean="0"/>
              <a:t>30-Jan-22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8D043-64AC-47CC-9A33-81F4F4DC40E7}" type="slidenum">
              <a:rPr lang="en-US" smtClean="0"/>
              <a:t>‹#›</a:t>
            </a:fld>
            <a:endParaRPr lang="en-US"/>
          </a:p>
        </p:txBody>
      </p:sp>
    </p:spTree>
    <p:extLst>
      <p:ext uri="{BB962C8B-B14F-4D97-AF65-F5344CB8AC3E}">
        <p14:creationId xmlns:p14="http://schemas.microsoft.com/office/powerpoint/2010/main" val="2076353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7D15E-7826-4940-974A-6A1D6D44277E}" type="datetimeFigureOut">
              <a:rPr lang="en-US" smtClean="0"/>
              <a:t>30-Jan-22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8D043-64AC-47CC-9A33-81F4F4DC40E7}" type="slidenum">
              <a:rPr lang="en-US" smtClean="0"/>
              <a:t>‹#›</a:t>
            </a:fld>
            <a:endParaRPr lang="en-US"/>
          </a:p>
        </p:txBody>
      </p:sp>
    </p:spTree>
    <p:extLst>
      <p:ext uri="{BB962C8B-B14F-4D97-AF65-F5344CB8AC3E}">
        <p14:creationId xmlns:p14="http://schemas.microsoft.com/office/powerpoint/2010/main" val="3466318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F27D15E-7826-4940-974A-6A1D6D44277E}" type="datetimeFigureOut">
              <a:rPr lang="en-US" smtClean="0"/>
              <a:t>30-Jan-22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8D043-64AC-47CC-9A33-81F4F4DC40E7}" type="slidenum">
              <a:rPr lang="en-US" smtClean="0"/>
              <a:t>‹#›</a:t>
            </a:fld>
            <a:endParaRPr lang="en-US"/>
          </a:p>
        </p:txBody>
      </p:sp>
    </p:spTree>
    <p:extLst>
      <p:ext uri="{BB962C8B-B14F-4D97-AF65-F5344CB8AC3E}">
        <p14:creationId xmlns:p14="http://schemas.microsoft.com/office/powerpoint/2010/main" val="3725063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7D15E-7826-4940-974A-6A1D6D44277E}" type="datetimeFigureOut">
              <a:rPr lang="en-US" smtClean="0"/>
              <a:t>30-Jan-22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8D043-64AC-47CC-9A33-81F4F4DC40E7}" type="slidenum">
              <a:rPr lang="en-US" smtClean="0"/>
              <a:t>‹#›</a:t>
            </a:fld>
            <a:endParaRPr lang="en-US"/>
          </a:p>
        </p:txBody>
      </p:sp>
    </p:spTree>
    <p:extLst>
      <p:ext uri="{BB962C8B-B14F-4D97-AF65-F5344CB8AC3E}">
        <p14:creationId xmlns:p14="http://schemas.microsoft.com/office/powerpoint/2010/main" val="2696421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7D15E-7826-4940-974A-6A1D6D44277E}" type="datetimeFigureOut">
              <a:rPr lang="en-US" smtClean="0"/>
              <a:t>30-Jan-22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8D043-64AC-47CC-9A33-81F4F4DC40E7}" type="slidenum">
              <a:rPr lang="en-US" smtClean="0"/>
              <a:t>‹#›</a:t>
            </a:fld>
            <a:endParaRPr lang="en-US"/>
          </a:p>
        </p:txBody>
      </p:sp>
    </p:spTree>
    <p:extLst>
      <p:ext uri="{BB962C8B-B14F-4D97-AF65-F5344CB8AC3E}">
        <p14:creationId xmlns:p14="http://schemas.microsoft.com/office/powerpoint/2010/main" val="3188930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7D15E-7826-4940-974A-6A1D6D44277E}" type="datetimeFigureOut">
              <a:rPr lang="en-US" smtClean="0"/>
              <a:t>30-Jan-22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8D043-64AC-47CC-9A33-81F4F4DC40E7}" type="slidenum">
              <a:rPr lang="en-US" smtClean="0"/>
              <a:t>‹#›</a:t>
            </a:fld>
            <a:endParaRPr lang="en-US"/>
          </a:p>
        </p:txBody>
      </p:sp>
    </p:spTree>
    <p:extLst>
      <p:ext uri="{BB962C8B-B14F-4D97-AF65-F5344CB8AC3E}">
        <p14:creationId xmlns:p14="http://schemas.microsoft.com/office/powerpoint/2010/main" val="2924320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F27D15E-7826-4940-974A-6A1D6D44277E}" type="datetimeFigureOut">
              <a:rPr lang="en-US" smtClean="0"/>
              <a:t>30-Jan-22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AF8D043-64AC-47CC-9A33-81F4F4DC40E7}" type="slidenum">
              <a:rPr lang="en-US" smtClean="0"/>
              <a:t>‹#›</a:t>
            </a:fld>
            <a:endParaRPr lang="en-US"/>
          </a:p>
        </p:txBody>
      </p:sp>
    </p:spTree>
    <p:extLst>
      <p:ext uri="{BB962C8B-B14F-4D97-AF65-F5344CB8AC3E}">
        <p14:creationId xmlns:p14="http://schemas.microsoft.com/office/powerpoint/2010/main" val="52235466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Feature engineering</a:t>
            </a:r>
            <a:endParaRPr lang="en-US" dirty="0"/>
          </a:p>
        </p:txBody>
      </p:sp>
      <p:sp>
        <p:nvSpPr>
          <p:cNvPr id="3" name="Subtitle 2"/>
          <p:cNvSpPr>
            <a:spLocks noGrp="1"/>
          </p:cNvSpPr>
          <p:nvPr>
            <p:ph type="subTitle" idx="1"/>
          </p:nvPr>
        </p:nvSpPr>
        <p:spPr/>
        <p:txBody>
          <a:bodyPr/>
          <a:lstStyle/>
          <a:p>
            <a:r>
              <a:rPr lang="en-US" dirty="0" smtClean="0"/>
              <a:t>Aniket patil</a:t>
            </a:r>
            <a:endParaRPr lang="en-US" dirty="0"/>
          </a:p>
        </p:txBody>
      </p:sp>
    </p:spTree>
    <p:extLst>
      <p:ext uri="{BB962C8B-B14F-4D97-AF65-F5344CB8AC3E}">
        <p14:creationId xmlns:p14="http://schemas.microsoft.com/office/powerpoint/2010/main" val="1581145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hot encoding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2906456"/>
              </p:ext>
            </p:extLst>
          </p:nvPr>
        </p:nvGraphicFramePr>
        <p:xfrm>
          <a:off x="2996060" y="1930400"/>
          <a:ext cx="4267623" cy="2397760"/>
        </p:xfrm>
        <a:graphic>
          <a:graphicData uri="http://schemas.openxmlformats.org/drawingml/2006/table">
            <a:tbl>
              <a:tblPr firstRow="1" bandRow="1">
                <a:tableStyleId>{5C22544A-7EE6-4342-B048-85BDC9FD1C3A}</a:tableStyleId>
              </a:tblPr>
              <a:tblGrid>
                <a:gridCol w="1422541"/>
                <a:gridCol w="1422541"/>
                <a:gridCol w="1422541"/>
              </a:tblGrid>
              <a:tr h="370840">
                <a:tc>
                  <a:txBody>
                    <a:bodyPr/>
                    <a:lstStyle/>
                    <a:p>
                      <a:r>
                        <a:rPr lang="en-US" dirty="0" smtClean="0"/>
                        <a:t>Fruit</a:t>
                      </a:r>
                      <a:endParaRPr lang="en-US" dirty="0"/>
                    </a:p>
                  </a:txBody>
                  <a:tcPr/>
                </a:tc>
                <a:tc>
                  <a:txBody>
                    <a:bodyPr/>
                    <a:lstStyle/>
                    <a:p>
                      <a:r>
                        <a:rPr lang="en-US" dirty="0" smtClean="0"/>
                        <a:t>Categorical value of fruit</a:t>
                      </a:r>
                      <a:endParaRPr lang="en-US" dirty="0"/>
                    </a:p>
                  </a:txBody>
                  <a:tcPr/>
                </a:tc>
                <a:tc>
                  <a:txBody>
                    <a:bodyPr/>
                    <a:lstStyle/>
                    <a:p>
                      <a:r>
                        <a:rPr lang="en-US" dirty="0" smtClean="0"/>
                        <a:t>Price</a:t>
                      </a:r>
                      <a:endParaRPr lang="en-US" dirty="0"/>
                    </a:p>
                  </a:txBody>
                  <a:tcPr/>
                </a:tc>
              </a:tr>
              <a:tr h="370840">
                <a:tc>
                  <a:txBody>
                    <a:bodyPr/>
                    <a:lstStyle/>
                    <a:p>
                      <a:r>
                        <a:rPr lang="en-US" dirty="0" smtClean="0"/>
                        <a:t>Apple</a:t>
                      </a:r>
                      <a:endParaRPr lang="en-US" dirty="0"/>
                    </a:p>
                  </a:txBody>
                  <a:tcPr/>
                </a:tc>
                <a:tc>
                  <a:txBody>
                    <a:bodyPr/>
                    <a:lstStyle/>
                    <a:p>
                      <a:r>
                        <a:rPr lang="en-US" dirty="0" smtClean="0"/>
                        <a:t>1</a:t>
                      </a:r>
                    </a:p>
                  </a:txBody>
                  <a:tcPr/>
                </a:tc>
                <a:tc>
                  <a:txBody>
                    <a:bodyPr/>
                    <a:lstStyle/>
                    <a:p>
                      <a:r>
                        <a:rPr lang="en-US" dirty="0" smtClean="0"/>
                        <a:t>5</a:t>
                      </a:r>
                      <a:endParaRPr lang="en-US" dirty="0"/>
                    </a:p>
                  </a:txBody>
                  <a:tcPr/>
                </a:tc>
              </a:tr>
              <a:tr h="370840">
                <a:tc>
                  <a:txBody>
                    <a:bodyPr/>
                    <a:lstStyle/>
                    <a:p>
                      <a:r>
                        <a:rPr lang="en-US" dirty="0" smtClean="0"/>
                        <a:t>Mango</a:t>
                      </a:r>
                      <a:endParaRPr lang="en-US" dirty="0"/>
                    </a:p>
                  </a:txBody>
                  <a:tcPr/>
                </a:tc>
                <a:tc>
                  <a:txBody>
                    <a:bodyPr/>
                    <a:lstStyle/>
                    <a:p>
                      <a:r>
                        <a:rPr lang="en-US" dirty="0" smtClean="0"/>
                        <a:t>2</a:t>
                      </a:r>
                      <a:endParaRPr lang="en-US" dirty="0"/>
                    </a:p>
                  </a:txBody>
                  <a:tcPr/>
                </a:tc>
                <a:tc>
                  <a:txBody>
                    <a:bodyPr/>
                    <a:lstStyle/>
                    <a:p>
                      <a:r>
                        <a:rPr lang="en-US" dirty="0" smtClean="0"/>
                        <a:t>10</a:t>
                      </a:r>
                      <a:endParaRPr lang="en-US" dirty="0"/>
                    </a:p>
                  </a:txBody>
                  <a:tcPr/>
                </a:tc>
              </a:tr>
              <a:tr h="370840">
                <a:tc>
                  <a:txBody>
                    <a:bodyPr/>
                    <a:lstStyle/>
                    <a:p>
                      <a:r>
                        <a:rPr lang="en-US" dirty="0" smtClean="0"/>
                        <a:t>Apple</a:t>
                      </a:r>
                    </a:p>
                  </a:txBody>
                  <a:tcPr/>
                </a:tc>
                <a:tc>
                  <a:txBody>
                    <a:bodyPr/>
                    <a:lstStyle/>
                    <a:p>
                      <a:r>
                        <a:rPr lang="en-US" dirty="0" smtClean="0"/>
                        <a:t>1</a:t>
                      </a:r>
                      <a:endParaRPr lang="en-US" dirty="0"/>
                    </a:p>
                  </a:txBody>
                  <a:tcPr/>
                </a:tc>
                <a:tc>
                  <a:txBody>
                    <a:bodyPr/>
                    <a:lstStyle/>
                    <a:p>
                      <a:r>
                        <a:rPr lang="en-US" dirty="0" smtClean="0"/>
                        <a:t>15</a:t>
                      </a:r>
                      <a:endParaRPr lang="en-US" dirty="0"/>
                    </a:p>
                  </a:txBody>
                  <a:tcPr/>
                </a:tc>
              </a:tr>
              <a:tr h="370840">
                <a:tc>
                  <a:txBody>
                    <a:bodyPr/>
                    <a:lstStyle/>
                    <a:p>
                      <a:r>
                        <a:rPr lang="en-US" dirty="0" smtClean="0"/>
                        <a:t>Orange</a:t>
                      </a:r>
                      <a:endParaRPr lang="en-US" dirty="0"/>
                    </a:p>
                  </a:txBody>
                  <a:tcPr/>
                </a:tc>
                <a:tc>
                  <a:txBody>
                    <a:bodyPr/>
                    <a:lstStyle/>
                    <a:p>
                      <a:r>
                        <a:rPr lang="en-US" dirty="0" smtClean="0"/>
                        <a:t>3</a:t>
                      </a:r>
                      <a:endParaRPr lang="en-US" dirty="0"/>
                    </a:p>
                  </a:txBody>
                  <a:tcPr/>
                </a:tc>
                <a:tc>
                  <a:txBody>
                    <a:bodyPr/>
                    <a:lstStyle/>
                    <a:p>
                      <a:r>
                        <a:rPr lang="en-US" dirty="0" smtClean="0"/>
                        <a:t>20</a:t>
                      </a:r>
                      <a:endParaRPr lang="en-US" dirty="0"/>
                    </a:p>
                  </a:txBody>
                  <a:tcPr/>
                </a:tc>
              </a:tr>
            </a:tbl>
          </a:graphicData>
        </a:graphic>
      </p:graphicFrame>
    </p:spTree>
    <p:extLst>
      <p:ext uri="{BB962C8B-B14F-4D97-AF65-F5344CB8AC3E}">
        <p14:creationId xmlns:p14="http://schemas.microsoft.com/office/powerpoint/2010/main" val="1257646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after one hot encoding the data is given as follows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75644729"/>
              </p:ext>
            </p:extLst>
          </p:nvPr>
        </p:nvGraphicFramePr>
        <p:xfrm>
          <a:off x="677863" y="2160588"/>
          <a:ext cx="8596312" cy="1854200"/>
        </p:xfrm>
        <a:graphic>
          <a:graphicData uri="http://schemas.openxmlformats.org/drawingml/2006/table">
            <a:tbl>
              <a:tblPr firstRow="1" bandRow="1">
                <a:tableStyleId>{5C22544A-7EE6-4342-B048-85BDC9FD1C3A}</a:tableStyleId>
              </a:tblPr>
              <a:tblGrid>
                <a:gridCol w="2149078"/>
                <a:gridCol w="2149078"/>
                <a:gridCol w="2149078"/>
                <a:gridCol w="2149078"/>
              </a:tblGrid>
              <a:tr h="370840">
                <a:tc>
                  <a:txBody>
                    <a:bodyPr/>
                    <a:lstStyle/>
                    <a:p>
                      <a:r>
                        <a:rPr lang="en-US" dirty="0" smtClean="0"/>
                        <a:t>Apple</a:t>
                      </a:r>
                      <a:endParaRPr lang="en-US" dirty="0"/>
                    </a:p>
                  </a:txBody>
                  <a:tcPr/>
                </a:tc>
                <a:tc>
                  <a:txBody>
                    <a:bodyPr/>
                    <a:lstStyle/>
                    <a:p>
                      <a:r>
                        <a:rPr lang="en-US" dirty="0" smtClean="0"/>
                        <a:t>mango</a:t>
                      </a:r>
                      <a:endParaRPr lang="en-US" dirty="0"/>
                    </a:p>
                  </a:txBody>
                  <a:tcPr/>
                </a:tc>
                <a:tc>
                  <a:txBody>
                    <a:bodyPr/>
                    <a:lstStyle/>
                    <a:p>
                      <a:r>
                        <a:rPr lang="en-US" dirty="0" smtClean="0"/>
                        <a:t>Orange</a:t>
                      </a:r>
                      <a:endParaRPr lang="en-US" dirty="0"/>
                    </a:p>
                  </a:txBody>
                  <a:tcPr/>
                </a:tc>
                <a:tc>
                  <a:txBody>
                    <a:bodyPr/>
                    <a:lstStyle/>
                    <a:p>
                      <a:r>
                        <a:rPr lang="en-US" dirty="0" smtClean="0"/>
                        <a:t>Price</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5</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10</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15</a:t>
                      </a:r>
                      <a:endParaRPr lang="en-US" dirty="0"/>
                    </a:p>
                  </a:txBody>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20</a:t>
                      </a:r>
                      <a:endParaRPr lang="en-US" dirty="0"/>
                    </a:p>
                  </a:txBody>
                  <a:tcPr/>
                </a:tc>
              </a:tr>
            </a:tbl>
          </a:graphicData>
        </a:graphic>
      </p:graphicFrame>
    </p:spTree>
    <p:extLst>
      <p:ext uri="{BB962C8B-B14F-4D97-AF65-F5344CB8AC3E}">
        <p14:creationId xmlns:p14="http://schemas.microsoft.com/office/powerpoint/2010/main" val="1534306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Feature engineering is the most important technique used in creating machine learning models. Feature Engineering is a basic term used to cover many operations. that are performed on the variables(features) fit them into the algorithm. It helps in increasing the accuracy of the model thereby enhances the results of the predictions Feature Engineered machine learning models perform better on data than basic machine learning models.</a:t>
            </a:r>
          </a:p>
        </p:txBody>
      </p:sp>
    </p:spTree>
    <p:extLst>
      <p:ext uri="{BB962C8B-B14F-4D97-AF65-F5344CB8AC3E}">
        <p14:creationId xmlns:p14="http://schemas.microsoft.com/office/powerpoint/2010/main" val="1218885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of Techniques of Feature </a:t>
            </a:r>
            <a:r>
              <a:rPr lang="en-US" dirty="0" smtClean="0"/>
              <a:t>engineering</a:t>
            </a:r>
            <a:endParaRPr lang="en-US" dirty="0"/>
          </a:p>
        </p:txBody>
      </p:sp>
      <p:sp>
        <p:nvSpPr>
          <p:cNvPr id="3" name="Content Placeholder 2"/>
          <p:cNvSpPr>
            <a:spLocks noGrp="1"/>
          </p:cNvSpPr>
          <p:nvPr>
            <p:ph idx="1"/>
          </p:nvPr>
        </p:nvSpPr>
        <p:spPr/>
        <p:txBody>
          <a:bodyPr/>
          <a:lstStyle/>
          <a:p>
            <a:r>
              <a:rPr lang="en-US" dirty="0" smtClean="0"/>
              <a:t>1.Imputation</a:t>
            </a:r>
          </a:p>
          <a:p>
            <a:r>
              <a:rPr lang="en-US" dirty="0" smtClean="0"/>
              <a:t>2</a:t>
            </a:r>
            <a:r>
              <a:rPr lang="en-US" dirty="0"/>
              <a:t>. Encoding</a:t>
            </a:r>
          </a:p>
        </p:txBody>
      </p:sp>
    </p:spTree>
    <p:extLst>
      <p:ext uri="{BB962C8B-B14F-4D97-AF65-F5344CB8AC3E}">
        <p14:creationId xmlns:p14="http://schemas.microsoft.com/office/powerpoint/2010/main" val="1951684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Imputation</a:t>
            </a:r>
            <a:endParaRPr lang="en-US" dirty="0"/>
          </a:p>
        </p:txBody>
      </p:sp>
      <p:sp>
        <p:nvSpPr>
          <p:cNvPr id="3" name="Content Placeholder 2"/>
          <p:cNvSpPr>
            <a:spLocks noGrp="1"/>
          </p:cNvSpPr>
          <p:nvPr>
            <p:ph idx="1"/>
          </p:nvPr>
        </p:nvSpPr>
        <p:spPr/>
        <p:txBody>
          <a:bodyPr/>
          <a:lstStyle/>
          <a:p>
            <a:r>
              <a:rPr lang="en-US" dirty="0"/>
              <a:t>Handling Missing </a:t>
            </a:r>
            <a:r>
              <a:rPr lang="en-US" dirty="0" smtClean="0"/>
              <a:t>Values.</a:t>
            </a:r>
          </a:p>
          <a:p>
            <a:pPr lvl="1"/>
            <a:r>
              <a:rPr lang="en-US" dirty="0" smtClean="0"/>
              <a:t>Datasets </a:t>
            </a:r>
            <a:r>
              <a:rPr lang="en-US" dirty="0"/>
              <a:t>might have missing values, which can cause problems for certain machine learning algorithms. It's indeed a good practice to recognize and substitute missed values for each column in the input data before modeling the prediction evaluation. This is called </a:t>
            </a:r>
            <a:r>
              <a:rPr lang="en-US" dirty="0" smtClean="0"/>
              <a:t>imputation.</a:t>
            </a:r>
          </a:p>
          <a:p>
            <a:r>
              <a:rPr lang="en-US" dirty="0" smtClean="0"/>
              <a:t>The </a:t>
            </a:r>
            <a:r>
              <a:rPr lang="en-US" dirty="0"/>
              <a:t>statistical approach of handling missing values uses the mean, median, or mode imputations.</a:t>
            </a:r>
          </a:p>
        </p:txBody>
      </p:sp>
    </p:spTree>
    <p:extLst>
      <p:ext uri="{BB962C8B-B14F-4D97-AF65-F5344CB8AC3E}">
        <p14:creationId xmlns:p14="http://schemas.microsoft.com/office/powerpoint/2010/main" val="1705774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encoding</a:t>
            </a:r>
            <a:endParaRPr lang="en-US" dirty="0"/>
          </a:p>
        </p:txBody>
      </p:sp>
      <p:sp>
        <p:nvSpPr>
          <p:cNvPr id="3" name="Content Placeholder 2"/>
          <p:cNvSpPr>
            <a:spLocks noGrp="1"/>
          </p:cNvSpPr>
          <p:nvPr>
            <p:ph idx="1"/>
          </p:nvPr>
        </p:nvSpPr>
        <p:spPr/>
        <p:txBody>
          <a:bodyPr/>
          <a:lstStyle/>
          <a:p>
            <a:r>
              <a:rPr lang="en-US" dirty="0"/>
              <a:t>Feature Encoding is the conversion of Categorical features to numeric values as Machine Learning models cannot handle the text data directly.</a:t>
            </a:r>
          </a:p>
        </p:txBody>
      </p:sp>
    </p:spTree>
    <p:extLst>
      <p:ext uri="{BB962C8B-B14F-4D97-AF65-F5344CB8AC3E}">
        <p14:creationId xmlns:p14="http://schemas.microsoft.com/office/powerpoint/2010/main" val="240224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Label Encoding</a:t>
            </a:r>
            <a:endParaRPr lang="en-US" dirty="0"/>
          </a:p>
        </p:txBody>
      </p:sp>
      <p:sp>
        <p:nvSpPr>
          <p:cNvPr id="3" name="Content Placeholder 2"/>
          <p:cNvSpPr>
            <a:spLocks noGrp="1"/>
          </p:cNvSpPr>
          <p:nvPr>
            <p:ph idx="1"/>
          </p:nvPr>
        </p:nvSpPr>
        <p:spPr/>
        <p:txBody>
          <a:bodyPr/>
          <a:lstStyle/>
          <a:p>
            <a:r>
              <a:rPr lang="en-US" dirty="0"/>
              <a:t>Label Encoding refers to converting the labels into numeric form so as to convert it into the machine-readable form. Machine learning algorithms can then decide in a better way on how those labels must be operated. It is an important pre-processing step for the structured dataset in supervised learning.</a:t>
            </a:r>
          </a:p>
        </p:txBody>
      </p:sp>
    </p:spTree>
    <p:extLst>
      <p:ext uri="{BB962C8B-B14F-4D97-AF65-F5344CB8AC3E}">
        <p14:creationId xmlns:p14="http://schemas.microsoft.com/office/powerpoint/2010/main" val="4147063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Suppose we have column weight in some data set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87967791"/>
              </p:ext>
            </p:extLst>
          </p:nvPr>
        </p:nvGraphicFramePr>
        <p:xfrm>
          <a:off x="2983181" y="1930400"/>
          <a:ext cx="3378981" cy="4001250"/>
        </p:xfrm>
        <a:graphic>
          <a:graphicData uri="http://schemas.openxmlformats.org/drawingml/2006/table">
            <a:tbl>
              <a:tblPr firstRow="1" bandRow="1">
                <a:tableStyleId>{5C22544A-7EE6-4342-B048-85BDC9FD1C3A}</a:tableStyleId>
              </a:tblPr>
              <a:tblGrid>
                <a:gridCol w="3378981"/>
              </a:tblGrid>
              <a:tr h="998470">
                <a:tc>
                  <a:txBody>
                    <a:bodyPr/>
                    <a:lstStyle/>
                    <a:p>
                      <a:pPr algn="ctr"/>
                      <a:r>
                        <a:rPr lang="en-US" sz="6000" dirty="0" smtClean="0"/>
                        <a:t>Weight</a:t>
                      </a:r>
                    </a:p>
                  </a:txBody>
                  <a:tcPr/>
                </a:tc>
              </a:tr>
              <a:tr h="998470">
                <a:tc>
                  <a:txBody>
                    <a:bodyPr/>
                    <a:lstStyle/>
                    <a:p>
                      <a:pPr algn="ctr"/>
                      <a:r>
                        <a:rPr lang="en-US" sz="4000" dirty="0" smtClean="0"/>
                        <a:t>Over weight</a:t>
                      </a:r>
                      <a:endParaRPr lang="en-US" sz="4000" dirty="0"/>
                    </a:p>
                  </a:txBody>
                  <a:tcPr/>
                </a:tc>
              </a:tr>
              <a:tr h="998470">
                <a:tc>
                  <a:txBody>
                    <a:bodyPr/>
                    <a:lstStyle/>
                    <a:p>
                      <a:pPr algn="ctr"/>
                      <a:r>
                        <a:rPr lang="en-US" sz="4000" dirty="0" smtClean="0"/>
                        <a:t>Good weight</a:t>
                      </a:r>
                      <a:endParaRPr lang="en-US" sz="4000" dirty="0"/>
                    </a:p>
                  </a:txBody>
                  <a:tcPr/>
                </a:tc>
              </a:tr>
              <a:tr h="998470">
                <a:tc>
                  <a:txBody>
                    <a:bodyPr/>
                    <a:lstStyle/>
                    <a:p>
                      <a:pPr algn="ctr"/>
                      <a:r>
                        <a:rPr lang="en-US" sz="4000" dirty="0" smtClean="0"/>
                        <a:t>Under weight</a:t>
                      </a:r>
                      <a:endParaRPr lang="en-US" sz="4000" dirty="0"/>
                    </a:p>
                  </a:txBody>
                  <a:tcPr/>
                </a:tc>
              </a:tr>
            </a:tbl>
          </a:graphicData>
        </a:graphic>
      </p:graphicFrame>
    </p:spTree>
    <p:extLst>
      <p:ext uri="{BB962C8B-B14F-4D97-AF65-F5344CB8AC3E}">
        <p14:creationId xmlns:p14="http://schemas.microsoft.com/office/powerpoint/2010/main" val="2524571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applying label encoding, the weight column is converted in to:</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00740298"/>
              </p:ext>
            </p:extLst>
          </p:nvPr>
        </p:nvGraphicFramePr>
        <p:xfrm>
          <a:off x="3421063" y="2134830"/>
          <a:ext cx="3224436" cy="3673544"/>
        </p:xfrm>
        <a:graphic>
          <a:graphicData uri="http://schemas.openxmlformats.org/drawingml/2006/table">
            <a:tbl>
              <a:tblPr firstRow="1" bandRow="1">
                <a:tableStyleId>{5C22544A-7EE6-4342-B048-85BDC9FD1C3A}</a:tableStyleId>
              </a:tblPr>
              <a:tblGrid>
                <a:gridCol w="3224436"/>
              </a:tblGrid>
              <a:tr h="918386">
                <a:tc>
                  <a:txBody>
                    <a:bodyPr/>
                    <a:lstStyle/>
                    <a:p>
                      <a:pPr algn="ctr"/>
                      <a:r>
                        <a:rPr lang="en-US" sz="4000" dirty="0" smtClean="0"/>
                        <a:t>weight </a:t>
                      </a:r>
                      <a:endParaRPr lang="en-US" sz="4000" dirty="0"/>
                    </a:p>
                  </a:txBody>
                  <a:tcPr/>
                </a:tc>
              </a:tr>
              <a:tr h="918386">
                <a:tc>
                  <a:txBody>
                    <a:bodyPr/>
                    <a:lstStyle/>
                    <a:p>
                      <a:pPr algn="ctr"/>
                      <a:r>
                        <a:rPr lang="en-US" sz="4000" dirty="0" smtClean="0"/>
                        <a:t>0</a:t>
                      </a:r>
                      <a:endParaRPr lang="en-US" sz="4000" dirty="0"/>
                    </a:p>
                  </a:txBody>
                  <a:tcPr/>
                </a:tc>
              </a:tr>
              <a:tr h="918386">
                <a:tc>
                  <a:txBody>
                    <a:bodyPr/>
                    <a:lstStyle/>
                    <a:p>
                      <a:pPr algn="ctr"/>
                      <a:r>
                        <a:rPr lang="en-US" sz="4000" dirty="0" smtClean="0"/>
                        <a:t>1</a:t>
                      </a:r>
                      <a:endParaRPr lang="en-US" sz="4000" dirty="0"/>
                    </a:p>
                  </a:txBody>
                  <a:tcPr/>
                </a:tc>
              </a:tr>
              <a:tr h="918386">
                <a:tc>
                  <a:txBody>
                    <a:bodyPr/>
                    <a:lstStyle/>
                    <a:p>
                      <a:pPr algn="ctr"/>
                      <a:r>
                        <a:rPr lang="en-US" sz="4000" dirty="0" smtClean="0"/>
                        <a:t>2</a:t>
                      </a:r>
                    </a:p>
                  </a:txBody>
                  <a:tcPr/>
                </a:tc>
              </a:tr>
            </a:tbl>
          </a:graphicData>
        </a:graphic>
      </p:graphicFrame>
    </p:spTree>
    <p:extLst>
      <p:ext uri="{BB962C8B-B14F-4D97-AF65-F5344CB8AC3E}">
        <p14:creationId xmlns:p14="http://schemas.microsoft.com/office/powerpoint/2010/main" val="3981241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One-Hot Encoding: To overcome the Disadvantage of Label Encoding, we can use One Hot Encoding </a:t>
            </a:r>
            <a:r>
              <a:rPr lang="en-US" dirty="0" smtClean="0"/>
              <a:t>strategy.</a:t>
            </a:r>
          </a:p>
          <a:p>
            <a:r>
              <a:rPr lang="en-US" dirty="0" smtClean="0"/>
              <a:t>One-hot </a:t>
            </a:r>
            <a:r>
              <a:rPr lang="en-US" dirty="0"/>
              <a:t>encoding is processed in 2 steps</a:t>
            </a:r>
            <a:r>
              <a:rPr lang="en-US" dirty="0" smtClean="0"/>
              <a:t>:</a:t>
            </a:r>
          </a:p>
          <a:p>
            <a:pPr lvl="1"/>
            <a:r>
              <a:rPr lang="en-US" dirty="0" smtClean="0"/>
              <a:t>1</a:t>
            </a:r>
            <a:r>
              <a:rPr lang="en-US" dirty="0"/>
              <a:t>. Splitting of categories to different columns</a:t>
            </a:r>
            <a:r>
              <a:rPr lang="en-US" dirty="0" smtClean="0"/>
              <a:t>.</a:t>
            </a:r>
          </a:p>
          <a:p>
            <a:pPr lvl="1"/>
            <a:r>
              <a:rPr lang="en-US" dirty="0" smtClean="0"/>
              <a:t>2</a:t>
            </a:r>
            <a:r>
              <a:rPr lang="en-US" dirty="0"/>
              <a:t>. Put '0 for others and '1' as an indicator for the appropriate column.</a:t>
            </a:r>
          </a:p>
        </p:txBody>
      </p:sp>
    </p:spTree>
    <p:extLst>
      <p:ext uri="{BB962C8B-B14F-4D97-AF65-F5344CB8AC3E}">
        <p14:creationId xmlns:p14="http://schemas.microsoft.com/office/powerpoint/2010/main" val="320343297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52</TotalTime>
  <Words>367</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Feature engineering</vt:lpstr>
      <vt:lpstr>PowerPoint Presentation</vt:lpstr>
      <vt:lpstr>List of Techniques of Feature engineering</vt:lpstr>
      <vt:lpstr>Imputation</vt:lpstr>
      <vt:lpstr>Feature encoding</vt:lpstr>
      <vt:lpstr>Label Encoding</vt:lpstr>
      <vt:lpstr>Suppose we have column weight in some data set</vt:lpstr>
      <vt:lpstr>After applying label encoding, the weight column is converted in to:</vt:lpstr>
      <vt:lpstr>PowerPoint Presentation</vt:lpstr>
      <vt:lpstr>One hot encoding</vt:lpstr>
      <vt:lpstr>Output after one hot encoding the data is given as follows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ANIKET PATIL</dc:creator>
  <cp:lastModifiedBy>ANIKET PATIL</cp:lastModifiedBy>
  <cp:revision>5</cp:revision>
  <dcterms:created xsi:type="dcterms:W3CDTF">2022-01-30T04:41:38Z</dcterms:created>
  <dcterms:modified xsi:type="dcterms:W3CDTF">2022-01-30T05:33:50Z</dcterms:modified>
</cp:coreProperties>
</file>