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3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1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2825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1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047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51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77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8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0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2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53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2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5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05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AAD7-CC93-447F-AE59-03617F9D4C63}" type="datetimeFigureOut">
              <a:rPr lang="en-US" smtClean="0"/>
              <a:t>16-Jan-22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DFA1CA-D980-4122-80C7-846B79209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science/analysis-mathematics" TargetMode="External"/><Relationship Id="rId2" Type="http://schemas.openxmlformats.org/officeDocument/2006/relationships/hyperlink" Target="https://www.britannica.com/science/mathematic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Aniket patil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5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81200" y="990601"/>
            <a:ext cx="83820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What is the probability of spinning a prime number or an odd number on a spinner numbered 1 to 8?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S={1,2,3,4,5,6,7,8}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Prime no={2,3,5,7}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Odd no={1,3,5,7}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P(prime no)=4/8=1/2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P(odd no)=4/8=1/2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p(getting odd or prime no )=3/8</a:t>
            </a: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=p(prime no)+p(odd no )-p(prime or odd)</a:t>
            </a: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=1/2+1/2-3/8</a:t>
            </a: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=5/8</a:t>
            </a:r>
          </a:p>
          <a:p>
            <a:pPr eaLnBrk="1" hangingPunct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probability of choosing a prime no  or odd is 5/8</a:t>
            </a:r>
          </a:p>
          <a:p>
            <a:pPr eaLnBrk="1" hangingPunct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Bef>
                <a:spcPct val="50000"/>
              </a:spcBef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Bef>
                <a:spcPct val="50000"/>
              </a:spcBef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911687" cy="1280890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19184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524000" y="735012"/>
            <a:ext cx="8382000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numbers 1 to 9 ,get the probability of getting a number 2 or no less than 4?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S={1,2,3,4,5,6,7,8,9}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P(getting a no 2)=1/9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No less than 4={1,2,3}=3/9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P(getting no 2 or less than 4)=1/9</a:t>
            </a: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=p(getting no 2)+p(no less than 4 )-p(getting no 2 or less than 4)</a:t>
            </a: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=1/9+3/9-1/9</a:t>
            </a: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=3/9</a:t>
            </a: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=1/3</a:t>
            </a:r>
          </a:p>
          <a:p>
            <a:pPr eaLnBrk="1" hangingPunct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probability of choosing a prime no  or odd is 1/9</a:t>
            </a:r>
          </a:p>
          <a:p>
            <a:pPr>
              <a:spcBef>
                <a:spcPct val="50000"/>
              </a:spcBef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18438" name="Text Box 70"/>
          <p:cNvSpPr txBox="1">
            <a:spLocks noChangeArrowheads="1"/>
          </p:cNvSpPr>
          <p:nvPr/>
        </p:nvSpPr>
        <p:spPr bwMode="auto">
          <a:xfrm>
            <a:off x="6218237" y="61912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911687" cy="128089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9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81200" y="990601"/>
            <a:ext cx="8382000" cy="410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Let X and Y are two independent events such that P(X)=0.3 &amp; P(Y)=0.7,find P(X and Y)?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Given p(x)=0.3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P(y)=0.7</a:t>
            </a:r>
          </a:p>
          <a:p>
            <a:pPr>
              <a:spcBef>
                <a:spcPct val="50000"/>
              </a:spcBef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P(X and Y)=P(X).P(Y)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             =0.3*0.7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              =0.21</a:t>
            </a:r>
          </a:p>
          <a:p>
            <a:pPr>
              <a:spcBef>
                <a:spcPct val="50000"/>
              </a:spcBef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911687" cy="1280890"/>
          </a:xfrm>
        </p:spPr>
        <p:txBody>
          <a:bodyPr/>
          <a:lstStyle/>
          <a:p>
            <a:r>
              <a:rPr lang="en-US" dirty="0"/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150451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branch of </a:t>
            </a:r>
            <a:r>
              <a:rPr lang="en-US" dirty="0">
                <a:hlinkClick r:id="rId2"/>
              </a:rPr>
              <a:t>mathematics</a:t>
            </a:r>
            <a:r>
              <a:rPr lang="en-US" dirty="0"/>
              <a:t> concerned with the </a:t>
            </a:r>
            <a:r>
              <a:rPr lang="en-US" dirty="0">
                <a:hlinkClick r:id="rId3"/>
              </a:rPr>
              <a:t>analysis</a:t>
            </a:r>
            <a:r>
              <a:rPr lang="en-US" dirty="0"/>
              <a:t> of random phenomena</a:t>
            </a:r>
          </a:p>
          <a:p>
            <a:r>
              <a:rPr lang="en-US" dirty="0"/>
              <a:t>Probability=ways/outcomes </a:t>
            </a:r>
          </a:p>
          <a:p>
            <a:pPr marL="0" indent="0">
              <a:buFont typeface="Calibri" panose="020F0502020204030204" pitchFamily="34" charset="0"/>
              <a:buNone/>
              <a:defRPr/>
            </a:pPr>
            <a:r>
              <a:rPr lang="en-US" dirty="0"/>
              <a:t>The probability ranges between 0 to 1 </a:t>
            </a:r>
          </a:p>
          <a:p>
            <a:pPr marL="0" indent="0">
              <a:buNone/>
              <a:defRPr/>
            </a:pPr>
            <a:r>
              <a:rPr lang="en-US" dirty="0"/>
              <a:t>Where 0 indicates impossibility and 1 indicates </a:t>
            </a:r>
            <a:r>
              <a:rPr lang="en-US" dirty="0" smtClean="0"/>
              <a:t>certainty.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64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Mutually exclusive events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Event A and </a:t>
            </a:r>
            <a:r>
              <a:rPr lang="en-US" dirty="0"/>
              <a:t>B in the sample space S are said to be</a:t>
            </a:r>
          </a:p>
          <a:p>
            <a:pPr marL="0" indent="0">
              <a:buNone/>
            </a:pPr>
            <a:r>
              <a:rPr lang="en-US" dirty="0"/>
              <a:t>mutually exclusive if they have no outcomes</a:t>
            </a:r>
          </a:p>
          <a:p>
            <a:pPr marL="0" indent="0">
              <a:buNone/>
            </a:pPr>
            <a:r>
              <a:rPr lang="en-US" dirty="0"/>
              <a:t>in common. In other words, the intersection of</a:t>
            </a:r>
          </a:p>
          <a:p>
            <a:pPr marL="0" indent="0">
              <a:buNone/>
            </a:pPr>
            <a:r>
              <a:rPr lang="en-US" dirty="0"/>
              <a:t>mutually exclusive events is empty. Mutually</a:t>
            </a:r>
          </a:p>
          <a:p>
            <a:pPr marL="0" indent="0">
              <a:buNone/>
            </a:pPr>
            <a:r>
              <a:rPr lang="en-US" dirty="0"/>
              <a:t>exclusive events are also called disjoint events</a:t>
            </a:r>
            <a:r>
              <a:rPr lang="en-US" dirty="0" smtClean="0"/>
              <a:t>.</a:t>
            </a:r>
          </a:p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mutually exclusive events then the probability of </a:t>
            </a:r>
            <a:r>
              <a:rPr lang="en-US" i="1" dirty="0"/>
              <a:t>A</a:t>
            </a:r>
            <a:r>
              <a:rPr lang="en-US" dirty="0"/>
              <a:t> happening </a:t>
            </a:r>
            <a:r>
              <a:rPr lang="en-US" b="1" dirty="0"/>
              <a:t>OR</a:t>
            </a:r>
            <a:r>
              <a:rPr lang="en-US" dirty="0"/>
              <a:t> the probability of </a:t>
            </a:r>
            <a:r>
              <a:rPr lang="en-US" i="1" dirty="0"/>
              <a:t>B</a:t>
            </a:r>
            <a:r>
              <a:rPr lang="en-US" dirty="0"/>
              <a:t> happening </a:t>
            </a:r>
            <a:r>
              <a:rPr lang="en-US" dirty="0" smtClean="0"/>
              <a:t>is </a:t>
            </a:r>
            <a:r>
              <a:rPr lang="en-US" dirty="0"/>
              <a:t>P(</a:t>
            </a:r>
            <a:r>
              <a:rPr lang="en-US" i="1" dirty="0"/>
              <a:t>A</a:t>
            </a:r>
            <a:r>
              <a:rPr lang="en-US" dirty="0"/>
              <a:t>) + P(</a:t>
            </a:r>
            <a:r>
              <a:rPr lang="en-US" i="1" dirty="0"/>
              <a:t>B</a:t>
            </a:r>
            <a:r>
              <a:rPr lang="en-US" dirty="0"/>
              <a:t>). </a:t>
            </a:r>
          </a:p>
          <a:p>
            <a:r>
              <a:rPr lang="en-US" b="1" dirty="0"/>
              <a:t>P(</a:t>
            </a:r>
            <a:r>
              <a:rPr lang="en-US" b="1" i="1" dirty="0"/>
              <a:t>A</a:t>
            </a:r>
            <a:r>
              <a:rPr lang="en-US" b="1" dirty="0"/>
              <a:t> or </a:t>
            </a:r>
            <a:r>
              <a:rPr lang="en-US" b="1" i="1" dirty="0"/>
              <a:t>B</a:t>
            </a:r>
            <a:r>
              <a:rPr lang="en-US" b="1" dirty="0"/>
              <a:t>) = P(</a:t>
            </a:r>
            <a:r>
              <a:rPr lang="en-US" b="1" i="1" dirty="0"/>
              <a:t>A</a:t>
            </a:r>
            <a:r>
              <a:rPr lang="en-US" b="1" dirty="0"/>
              <a:t>) + P(</a:t>
            </a:r>
            <a:r>
              <a:rPr lang="en-US" b="1" i="1" dirty="0"/>
              <a:t>B</a:t>
            </a:r>
            <a:r>
              <a:rPr lang="en-US" b="1" dirty="0"/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ww.onlinemathlearning.com/image-files/prob01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895600"/>
            <a:ext cx="3854450" cy="666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8" name="Picture 3" descr="http://www.onlinemathlearning.com/image-files/prob018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5538" y="3824289"/>
            <a:ext cx="3922712" cy="6810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pic>
        <p:nvPicPr>
          <p:cNvPr id="9" name="Picture 4" descr="http://www.onlinemathlearning.com/image-files/prob019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1" y="4676775"/>
            <a:ext cx="2181225" cy="598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5333193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Events are independent if the outcome of one event does not affect the outcome of another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For example,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If a dice is thrown twice, find the probability of getting two 5’s.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If 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are independent events, then the probability of 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happening </a:t>
            </a:r>
            <a:r>
              <a:rPr lang="en-US" b="1" dirty="0">
                <a:solidFill>
                  <a:srgbClr val="000000"/>
                </a:solidFill>
              </a:rPr>
              <a:t>AND</a:t>
            </a:r>
            <a:r>
              <a:rPr lang="en-US" dirty="0">
                <a:solidFill>
                  <a:srgbClr val="000000"/>
                </a:solidFill>
              </a:rPr>
              <a:t> the probability of </a:t>
            </a:r>
            <a:r>
              <a:rPr lang="en-US" i="1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 happening is P(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b="1" dirty="0">
                <a:solidFill>
                  <a:srgbClr val="000000"/>
                </a:solidFill>
              </a:rPr>
              <a:t>×</a:t>
            </a:r>
            <a:r>
              <a:rPr lang="en-US" dirty="0">
                <a:solidFill>
                  <a:srgbClr val="000000"/>
                </a:solidFill>
              </a:rPr>
              <a:t> P(</a:t>
            </a:r>
            <a:r>
              <a:rPr lang="en-US" i="1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).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</a:rPr>
              <a:t>P(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i="1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) = P(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) </a:t>
            </a:r>
            <a:r>
              <a:rPr lang="en-US" b="1" dirty="0">
                <a:solidFill>
                  <a:srgbClr val="000000"/>
                </a:solidFill>
              </a:rPr>
              <a:t>× </a:t>
            </a:r>
            <a:r>
              <a:rPr lang="en-US" dirty="0">
                <a:solidFill>
                  <a:srgbClr val="000000"/>
                </a:solidFill>
              </a:rPr>
              <a:t>P(</a:t>
            </a:r>
            <a:r>
              <a:rPr lang="en-US" i="1" dirty="0">
                <a:solidFill>
                  <a:srgbClr val="000000"/>
                </a:solidFill>
              </a:rPr>
              <a:t>B</a:t>
            </a:r>
            <a:r>
              <a:rPr lang="en-US" dirty="0">
                <a:solidFill>
                  <a:srgbClr val="000000"/>
                </a:solidFill>
              </a:rPr>
              <a:t>)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Mutually inclusive  events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en-US" dirty="0"/>
              <a:t>Events are mutually inclusive if they can occur at the same time. </a:t>
            </a:r>
          </a:p>
          <a:p>
            <a:r>
              <a:rPr lang="en-US" dirty="0"/>
              <a:t>For example,</a:t>
            </a:r>
          </a:p>
          <a:p>
            <a:r>
              <a:rPr lang="en-US" dirty="0"/>
              <a:t> suppose  you are rolling a six sided die .then what is the probability that you roll an odd number or  a number less than 4?</a:t>
            </a:r>
          </a:p>
          <a:p>
            <a:r>
              <a:rPr lang="en-US" dirty="0"/>
              <a:t> </a:t>
            </a:r>
            <a:r>
              <a:rPr lang="en-US" dirty="0" err="1"/>
              <a:t>answere</a:t>
            </a:r>
            <a:r>
              <a:rPr lang="en-US" dirty="0"/>
              <a:t>  is –rolling either 1 or 3</a:t>
            </a:r>
          </a:p>
          <a:p>
            <a:endParaRPr lang="en-US" dirty="0"/>
          </a:p>
          <a:p>
            <a:r>
              <a:rPr lang="en-US" dirty="0"/>
              <a:t>If A and B are mutually inclusive events then the probability of A happening OR the probability of B happening is</a:t>
            </a:r>
          </a:p>
          <a:p>
            <a:r>
              <a:rPr lang="en-US" dirty="0"/>
              <a:t>P(A or B) = P(A) + P(B)-P(A</a:t>
            </a:r>
            <a:r>
              <a:rPr lang="hy-AM" dirty="0"/>
              <a:t>Ո</a:t>
            </a:r>
            <a:r>
              <a:rPr lang="en-US" dirty="0"/>
              <a:t>B)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38092" y="5042177"/>
            <a:ext cx="1786597" cy="1091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884755" y="5042176"/>
            <a:ext cx="1786597" cy="1091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75717" y="5587844"/>
            <a:ext cx="29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86242" y="5577740"/>
            <a:ext cx="323557" cy="370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272997" y="5772510"/>
            <a:ext cx="28136" cy="726367"/>
          </a:xfrm>
          <a:prstGeom prst="straightConnector1">
            <a:avLst/>
          </a:prstGeom>
          <a:ln>
            <a:headEnd type="triangl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95850" y="6435673"/>
            <a:ext cx="1313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(A</a:t>
            </a:r>
            <a:r>
              <a:rPr lang="hy-AM" b="1" dirty="0" smtClean="0"/>
              <a:t>Ո</a:t>
            </a:r>
            <a:r>
              <a:rPr lang="en-US" b="1" dirty="0" smtClean="0"/>
              <a:t>B)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2232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068782" y="1181669"/>
            <a:ext cx="7810500" cy="797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Events are independent if the outcome of one event does not affect the outcome of another.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example,</a:t>
            </a: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If a dice is thrown twice, find the probability of getting two 5’s. </a:t>
            </a:r>
          </a:p>
          <a:p>
            <a:pPr eaLnBrk="1" hangingPunct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eaLnBrk="1" hangingPunct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>
              <a:spcBef>
                <a:spcPct val="50000"/>
              </a:spcBef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eaLnBrk="1" hangingPunct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eaLnBrk="1" hangingPunct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eaLnBrk="1" hangingPunct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eaLnBrk="1" hangingPunct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eaLnBrk="1" hangingPunct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eaLnBrk="1" hangingPunct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If A and B are independent events, then the probability of A happening AND the probability of B happening is P(A) × P(B). </a:t>
            </a: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P(A and B) = P(A) × P(B) 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pic>
        <p:nvPicPr>
          <p:cNvPr id="7" name="Picture 2" descr="http://www.onlinemathlearning.com/image-files/prob017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2895600"/>
            <a:ext cx="3854450" cy="6667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</p:pic>
      <p:pic>
        <p:nvPicPr>
          <p:cNvPr id="8" name="Picture 3" descr="http://www.onlinemathlearning.com/image-files/prob018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65538" y="3824289"/>
            <a:ext cx="3922712" cy="6810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</p:pic>
      <p:pic>
        <p:nvPicPr>
          <p:cNvPr id="9" name="Picture 4" descr="http://www.onlinemathlearning.com/image-files/prob019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1" y="4676775"/>
            <a:ext cx="2181225" cy="598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782" y="350155"/>
            <a:ext cx="8911687" cy="1280890"/>
          </a:xfrm>
        </p:spPr>
        <p:txBody>
          <a:bodyPr/>
          <a:lstStyle/>
          <a:p>
            <a:r>
              <a:rPr lang="en-US" dirty="0"/>
              <a:t>Independent events </a:t>
            </a:r>
          </a:p>
        </p:txBody>
      </p:sp>
    </p:spTree>
    <p:extLst>
      <p:ext uri="{BB962C8B-B14F-4D97-AF65-F5344CB8AC3E}">
        <p14:creationId xmlns:p14="http://schemas.microsoft.com/office/powerpoint/2010/main" val="14540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893888" y="990601"/>
            <a:ext cx="8621712" cy="85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Events are dependent if the outcome of one event affects the outcome of another.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For example,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What is the probability of choosing a number from 1 to 10 that is less than 5 or odd?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To find p(&lt;5 or odd)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=p(&lt;5)+p(odd)-p(&lt;5 or odd)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&lt;5={1,2,3,4}      odd={1,3,5,7,9}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=4/10+5/10-2/10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=7/10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probability of choosing a number less than 5 or odd is 7/10 or 70%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If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 and B are dependent events, then the probability of both occurring is  </a:t>
            </a:r>
          </a:p>
          <a:p>
            <a:pPr defTabSz="457200">
              <a:spcBef>
                <a:spcPts val="1000"/>
              </a:spcBef>
              <a:buClr>
                <a:schemeClr val="accent1"/>
              </a:buClr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P(A and B) = P(A) × P(B/A) 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888" y="0"/>
            <a:ext cx="8911687" cy="1280890"/>
          </a:xfrm>
        </p:spPr>
        <p:txBody>
          <a:bodyPr/>
          <a:lstStyle/>
          <a:p>
            <a:r>
              <a:rPr lang="en-US" dirty="0" smtClean="0"/>
              <a:t>Dependent </a:t>
            </a:r>
            <a:r>
              <a:rPr lang="en-US" dirty="0"/>
              <a:t>events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81200" y="990600"/>
            <a:ext cx="8382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Conditional probability is the probability of an event occurring given that another event has already occurred </a:t>
            </a:r>
          </a:p>
          <a:p>
            <a:pPr eaLnBrk="1" hangingPunct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It is measure of probability of an event occurring ,given that another event has already occurred </a:t>
            </a:r>
          </a:p>
          <a:p>
            <a:pPr eaLnBrk="1" hangingPunct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it can be calculated by following formula </a:t>
            </a: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P(A/B) = P(A</a:t>
            </a:r>
            <a:r>
              <a:rPr lang="hy-AM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Ո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B)</a:t>
            </a: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              P(B)</a:t>
            </a: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911687" cy="1280890"/>
          </a:xfrm>
        </p:spPr>
        <p:txBody>
          <a:bodyPr/>
          <a:lstStyle/>
          <a:p>
            <a:r>
              <a:rPr lang="en-US" dirty="0"/>
              <a:t>Conditional probability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981200" y="990600"/>
            <a:ext cx="83820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Baye’s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theorem shows the relationship between conditional probability and its inverse</a:t>
            </a:r>
          </a:p>
          <a:p>
            <a:pPr eaLnBrk="1" hangingPunct="1"/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eaLnBrk="1" hangingPunct="1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In the probability theory &amp; statistics, 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Baye’s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theorem describes the probability of an event based on conditions that might be related to the event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P(A/B)=P(B/A)*P(A)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               P(B)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Where A &amp; B are events: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P(A) &amp; P(B) are the probabilities of A &amp; B without regard to each other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P(A/B),a conditional probability ,is the probability observing the event A given that B is true 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P(B/A), is the probability of observing the event B given that A is true.</a:t>
            </a:r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911687" cy="1280890"/>
          </a:xfrm>
        </p:spPr>
        <p:txBody>
          <a:bodyPr/>
          <a:lstStyle/>
          <a:p>
            <a:r>
              <a:rPr lang="en-US" dirty="0" err="1"/>
              <a:t>Baye’s</a:t>
            </a:r>
            <a:r>
              <a:rPr lang="en-US" dirty="0"/>
              <a:t> </a:t>
            </a:r>
            <a:r>
              <a:rPr lang="en-US" dirty="0" smtClean="0"/>
              <a:t>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7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utoUpdateAnimBg="0"/>
    </p:bldLst>
  </p:timing>
</p:sld>
</file>

<file path=ppt/theme/theme1.xml><?xml version="1.0" encoding="utf-8"?>
<a:theme xmlns:a="http://schemas.openxmlformats.org/drawingml/2006/main" name="Wisp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821</Words>
  <Application>Microsoft Office PowerPoint</Application>
  <PresentationFormat>Widescreen</PresentationFormat>
  <Paragraphs>136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Verdana</vt:lpstr>
      <vt:lpstr>Wingdings 3</vt:lpstr>
      <vt:lpstr>Wisp</vt:lpstr>
      <vt:lpstr>Probability</vt:lpstr>
      <vt:lpstr>What is probability</vt:lpstr>
      <vt:lpstr>Mutually exclusive events  </vt:lpstr>
      <vt:lpstr>Independent events</vt:lpstr>
      <vt:lpstr>Mutually inclusive  events  </vt:lpstr>
      <vt:lpstr>Independent events </vt:lpstr>
      <vt:lpstr>Dependent events  </vt:lpstr>
      <vt:lpstr>Conditional probability </vt:lpstr>
      <vt:lpstr>Baye’s theorem</vt:lpstr>
      <vt:lpstr>Example 1</vt:lpstr>
      <vt:lpstr>Example 2</vt:lpstr>
      <vt:lpstr>Example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</dc:title>
  <dc:creator>Microsoft account</dc:creator>
  <cp:lastModifiedBy>Microsoft account</cp:lastModifiedBy>
  <cp:revision>11</cp:revision>
  <dcterms:created xsi:type="dcterms:W3CDTF">2022-01-16T07:13:47Z</dcterms:created>
  <dcterms:modified xsi:type="dcterms:W3CDTF">2022-01-16T09:37:36Z</dcterms:modified>
</cp:coreProperties>
</file>