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CB6E2-6F35-43B7-847F-4176A1A5323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A2C9D2F-E8FE-4091-9176-9A22C2BD4DBA}">
      <dgm:prSet phldrT="[Text]"/>
      <dgm:spPr/>
      <dgm:t>
        <a:bodyPr/>
        <a:lstStyle/>
        <a:p>
          <a:r>
            <a:rPr lang="en-US" dirty="0" smtClean="0"/>
            <a:t>Quantitative data</a:t>
          </a:r>
          <a:endParaRPr lang="en-US" b="0" i="0" u="none" dirty="0" smtClean="0"/>
        </a:p>
      </dgm:t>
    </dgm:pt>
    <dgm:pt modelId="{8AAE504B-C0B9-40FC-8FAC-B090FBFFA7A5}" type="parTrans" cxnId="{4D74C5BF-2FEC-4A6F-90CD-98AB058910F5}">
      <dgm:prSet/>
      <dgm:spPr/>
      <dgm:t>
        <a:bodyPr/>
        <a:lstStyle/>
        <a:p>
          <a:endParaRPr lang="en-US"/>
        </a:p>
      </dgm:t>
    </dgm:pt>
    <dgm:pt modelId="{18D1B903-5F11-4792-80D3-C883533E8555}" type="sibTrans" cxnId="{4D74C5BF-2FEC-4A6F-90CD-98AB058910F5}">
      <dgm:prSet/>
      <dgm:spPr/>
      <dgm:t>
        <a:bodyPr/>
        <a:lstStyle/>
        <a:p>
          <a:endParaRPr lang="en-US"/>
        </a:p>
      </dgm:t>
    </dgm:pt>
    <dgm:pt modelId="{701BC637-EC37-4D28-8FAB-DD0488913D2C}">
      <dgm:prSet phldrT="[Text]"/>
      <dgm:spPr/>
      <dgm:t>
        <a:bodyPr/>
        <a:lstStyle/>
        <a:p>
          <a:r>
            <a:rPr lang="en-US" dirty="0" smtClean="0"/>
            <a:t>Continuous</a:t>
          </a:r>
          <a:endParaRPr lang="en-US" dirty="0"/>
        </a:p>
      </dgm:t>
    </dgm:pt>
    <dgm:pt modelId="{E78AA23D-42A4-4799-B6CC-934B1416DD2C}" type="parTrans" cxnId="{9668FCB0-7D8D-4B0E-8097-47073800BFCA}">
      <dgm:prSet/>
      <dgm:spPr/>
      <dgm:t>
        <a:bodyPr/>
        <a:lstStyle/>
        <a:p>
          <a:endParaRPr lang="en-US"/>
        </a:p>
      </dgm:t>
    </dgm:pt>
    <dgm:pt modelId="{59416066-BAC6-4779-9340-9C58126B980D}" type="sibTrans" cxnId="{9668FCB0-7D8D-4B0E-8097-47073800BFCA}">
      <dgm:prSet/>
      <dgm:spPr/>
      <dgm:t>
        <a:bodyPr/>
        <a:lstStyle/>
        <a:p>
          <a:endParaRPr lang="en-US"/>
        </a:p>
      </dgm:t>
    </dgm:pt>
    <dgm:pt modelId="{F56AB70C-B52A-4A11-8FC3-0255960B9CEA}">
      <dgm:prSet phldrT="[Text]"/>
      <dgm:spPr/>
      <dgm:t>
        <a:bodyPr/>
        <a:lstStyle/>
        <a:p>
          <a:r>
            <a:rPr lang="en-US" dirty="0" smtClean="0"/>
            <a:t>Discrete</a:t>
          </a:r>
          <a:endParaRPr lang="en-US" dirty="0"/>
        </a:p>
      </dgm:t>
    </dgm:pt>
    <dgm:pt modelId="{E8A8A9B8-4BBE-4CCE-892D-B89AD648202E}" type="parTrans" cxnId="{9E2B13A2-F7AA-499D-AC57-8FD7BCE16424}">
      <dgm:prSet/>
      <dgm:spPr/>
      <dgm:t>
        <a:bodyPr/>
        <a:lstStyle/>
        <a:p>
          <a:endParaRPr lang="en-US"/>
        </a:p>
      </dgm:t>
    </dgm:pt>
    <dgm:pt modelId="{1992B5B9-7378-49FD-9FC8-FA2D476FBC1A}" type="sibTrans" cxnId="{9E2B13A2-F7AA-499D-AC57-8FD7BCE16424}">
      <dgm:prSet/>
      <dgm:spPr/>
      <dgm:t>
        <a:bodyPr/>
        <a:lstStyle/>
        <a:p>
          <a:endParaRPr lang="en-US"/>
        </a:p>
      </dgm:t>
    </dgm:pt>
    <dgm:pt modelId="{B0CEB579-949F-4EF9-BF09-15B4E6E9C26E}" type="pres">
      <dgm:prSet presAssocID="{49ECB6E2-6F35-43B7-847F-4176A1A53237}" presName="hierChild1" presStyleCnt="0">
        <dgm:presLayoutVars>
          <dgm:orgChart val="1"/>
          <dgm:chPref val="1"/>
          <dgm:dir/>
          <dgm:animOne val="branch"/>
          <dgm:animLvl val="lvl"/>
          <dgm:resizeHandles/>
        </dgm:presLayoutVars>
      </dgm:prSet>
      <dgm:spPr/>
      <dgm:t>
        <a:bodyPr/>
        <a:lstStyle/>
        <a:p>
          <a:endParaRPr lang="en-US"/>
        </a:p>
      </dgm:t>
    </dgm:pt>
    <dgm:pt modelId="{75C99B42-BE3C-4E54-A7A0-5C0DE9BC9707}" type="pres">
      <dgm:prSet presAssocID="{2A2C9D2F-E8FE-4091-9176-9A22C2BD4DBA}" presName="hierRoot1" presStyleCnt="0">
        <dgm:presLayoutVars>
          <dgm:hierBranch val="init"/>
        </dgm:presLayoutVars>
      </dgm:prSet>
      <dgm:spPr/>
    </dgm:pt>
    <dgm:pt modelId="{83FA31FF-6EFB-42AF-8990-D437B58C0399}" type="pres">
      <dgm:prSet presAssocID="{2A2C9D2F-E8FE-4091-9176-9A22C2BD4DBA}" presName="rootComposite1" presStyleCnt="0"/>
      <dgm:spPr/>
    </dgm:pt>
    <dgm:pt modelId="{236498B3-F85A-4BAC-BD18-E0D1AA138527}" type="pres">
      <dgm:prSet presAssocID="{2A2C9D2F-E8FE-4091-9176-9A22C2BD4DBA}" presName="rootText1" presStyleLbl="node0" presStyleIdx="0" presStyleCnt="1" custScaleX="236777">
        <dgm:presLayoutVars>
          <dgm:chPref val="3"/>
        </dgm:presLayoutVars>
      </dgm:prSet>
      <dgm:spPr/>
      <dgm:t>
        <a:bodyPr/>
        <a:lstStyle/>
        <a:p>
          <a:endParaRPr lang="en-US"/>
        </a:p>
      </dgm:t>
    </dgm:pt>
    <dgm:pt modelId="{3E3C7A4D-6185-4DED-B851-5B21C731624D}" type="pres">
      <dgm:prSet presAssocID="{2A2C9D2F-E8FE-4091-9176-9A22C2BD4DBA}" presName="rootConnector1" presStyleLbl="node1" presStyleIdx="0" presStyleCnt="0"/>
      <dgm:spPr/>
      <dgm:t>
        <a:bodyPr/>
        <a:lstStyle/>
        <a:p>
          <a:endParaRPr lang="en-US"/>
        </a:p>
      </dgm:t>
    </dgm:pt>
    <dgm:pt modelId="{7F9D25C7-21F8-4056-B8A4-76BE7A5349EB}" type="pres">
      <dgm:prSet presAssocID="{2A2C9D2F-E8FE-4091-9176-9A22C2BD4DBA}" presName="hierChild2" presStyleCnt="0"/>
      <dgm:spPr/>
    </dgm:pt>
    <dgm:pt modelId="{78CC6C85-7BB3-48E4-8180-E417982955A2}" type="pres">
      <dgm:prSet presAssocID="{E78AA23D-42A4-4799-B6CC-934B1416DD2C}" presName="Name37" presStyleLbl="parChTrans1D2" presStyleIdx="0" presStyleCnt="2"/>
      <dgm:spPr/>
      <dgm:t>
        <a:bodyPr/>
        <a:lstStyle/>
        <a:p>
          <a:endParaRPr lang="en-US"/>
        </a:p>
      </dgm:t>
    </dgm:pt>
    <dgm:pt modelId="{BDB17CE2-CCFE-4B87-B314-D132D0F67B38}" type="pres">
      <dgm:prSet presAssocID="{701BC637-EC37-4D28-8FAB-DD0488913D2C}" presName="hierRoot2" presStyleCnt="0">
        <dgm:presLayoutVars>
          <dgm:hierBranch val="init"/>
        </dgm:presLayoutVars>
      </dgm:prSet>
      <dgm:spPr/>
    </dgm:pt>
    <dgm:pt modelId="{E67007E2-5712-4037-AEAB-9988C5CE4E14}" type="pres">
      <dgm:prSet presAssocID="{701BC637-EC37-4D28-8FAB-DD0488913D2C}" presName="rootComposite" presStyleCnt="0"/>
      <dgm:spPr/>
    </dgm:pt>
    <dgm:pt modelId="{CCCE1F31-B382-4F93-AF13-7462D210D7AD}" type="pres">
      <dgm:prSet presAssocID="{701BC637-EC37-4D28-8FAB-DD0488913D2C}" presName="rootText" presStyleLbl="node2" presStyleIdx="0" presStyleCnt="2" custLinFactNeighborX="-7521" custLinFactNeighborY="66">
        <dgm:presLayoutVars>
          <dgm:chPref val="3"/>
        </dgm:presLayoutVars>
      </dgm:prSet>
      <dgm:spPr/>
      <dgm:t>
        <a:bodyPr/>
        <a:lstStyle/>
        <a:p>
          <a:endParaRPr lang="en-US"/>
        </a:p>
      </dgm:t>
    </dgm:pt>
    <dgm:pt modelId="{E5877ED2-3F81-48FB-AD53-6173E7FA88A2}" type="pres">
      <dgm:prSet presAssocID="{701BC637-EC37-4D28-8FAB-DD0488913D2C}" presName="rootConnector" presStyleLbl="node2" presStyleIdx="0" presStyleCnt="2"/>
      <dgm:spPr/>
      <dgm:t>
        <a:bodyPr/>
        <a:lstStyle/>
        <a:p>
          <a:endParaRPr lang="en-US"/>
        </a:p>
      </dgm:t>
    </dgm:pt>
    <dgm:pt modelId="{08F164B6-A9C8-4377-9A39-2A71E578440D}" type="pres">
      <dgm:prSet presAssocID="{701BC637-EC37-4D28-8FAB-DD0488913D2C}" presName="hierChild4" presStyleCnt="0"/>
      <dgm:spPr/>
    </dgm:pt>
    <dgm:pt modelId="{EB87C80C-695F-41E6-9D98-71EBB7EA10B6}" type="pres">
      <dgm:prSet presAssocID="{701BC637-EC37-4D28-8FAB-DD0488913D2C}" presName="hierChild5" presStyleCnt="0"/>
      <dgm:spPr/>
    </dgm:pt>
    <dgm:pt modelId="{AE9D3F59-CCE8-4537-9650-22B5743CA0C6}" type="pres">
      <dgm:prSet presAssocID="{E8A8A9B8-4BBE-4CCE-892D-B89AD648202E}" presName="Name37" presStyleLbl="parChTrans1D2" presStyleIdx="1" presStyleCnt="2"/>
      <dgm:spPr/>
      <dgm:t>
        <a:bodyPr/>
        <a:lstStyle/>
        <a:p>
          <a:endParaRPr lang="en-US"/>
        </a:p>
      </dgm:t>
    </dgm:pt>
    <dgm:pt modelId="{906D16E2-8393-428D-99B5-A70E555D1BFB}" type="pres">
      <dgm:prSet presAssocID="{F56AB70C-B52A-4A11-8FC3-0255960B9CEA}" presName="hierRoot2" presStyleCnt="0">
        <dgm:presLayoutVars>
          <dgm:hierBranch val="init"/>
        </dgm:presLayoutVars>
      </dgm:prSet>
      <dgm:spPr/>
    </dgm:pt>
    <dgm:pt modelId="{109EFA27-54BC-4B2F-BCE5-85A6F04C00D4}" type="pres">
      <dgm:prSet presAssocID="{F56AB70C-B52A-4A11-8FC3-0255960B9CEA}" presName="rootComposite" presStyleCnt="0"/>
      <dgm:spPr/>
    </dgm:pt>
    <dgm:pt modelId="{F8AD78BC-680A-4F4D-96DE-F8B251B577F6}" type="pres">
      <dgm:prSet presAssocID="{F56AB70C-B52A-4A11-8FC3-0255960B9CEA}" presName="rootText" presStyleLbl="node2" presStyleIdx="1" presStyleCnt="2" custLinFactNeighborX="7519">
        <dgm:presLayoutVars>
          <dgm:chPref val="3"/>
        </dgm:presLayoutVars>
      </dgm:prSet>
      <dgm:spPr/>
      <dgm:t>
        <a:bodyPr/>
        <a:lstStyle/>
        <a:p>
          <a:endParaRPr lang="en-US"/>
        </a:p>
      </dgm:t>
    </dgm:pt>
    <dgm:pt modelId="{DF8F107B-ADF1-4D20-8CE0-FFCE930418A9}" type="pres">
      <dgm:prSet presAssocID="{F56AB70C-B52A-4A11-8FC3-0255960B9CEA}" presName="rootConnector" presStyleLbl="node2" presStyleIdx="1" presStyleCnt="2"/>
      <dgm:spPr/>
      <dgm:t>
        <a:bodyPr/>
        <a:lstStyle/>
        <a:p>
          <a:endParaRPr lang="en-US"/>
        </a:p>
      </dgm:t>
    </dgm:pt>
    <dgm:pt modelId="{DAA64484-90E5-46CD-8149-F0EC903E8ADF}" type="pres">
      <dgm:prSet presAssocID="{F56AB70C-B52A-4A11-8FC3-0255960B9CEA}" presName="hierChild4" presStyleCnt="0"/>
      <dgm:spPr/>
    </dgm:pt>
    <dgm:pt modelId="{485D3E69-52E6-4C26-AF85-86D5D3EB31C4}" type="pres">
      <dgm:prSet presAssocID="{F56AB70C-B52A-4A11-8FC3-0255960B9CEA}" presName="hierChild5" presStyleCnt="0"/>
      <dgm:spPr/>
    </dgm:pt>
    <dgm:pt modelId="{EF08D69D-7451-4CB9-9DAB-BF384FDAEF64}" type="pres">
      <dgm:prSet presAssocID="{2A2C9D2F-E8FE-4091-9176-9A22C2BD4DBA}" presName="hierChild3" presStyleCnt="0"/>
      <dgm:spPr/>
    </dgm:pt>
  </dgm:ptLst>
  <dgm:cxnLst>
    <dgm:cxn modelId="{BCAF63E5-1936-4ADC-AE6A-FEE74F966EA0}" type="presOf" srcId="{E78AA23D-42A4-4799-B6CC-934B1416DD2C}" destId="{78CC6C85-7BB3-48E4-8180-E417982955A2}" srcOrd="0" destOrd="0" presId="urn:microsoft.com/office/officeart/2005/8/layout/orgChart1"/>
    <dgm:cxn modelId="{9668FCB0-7D8D-4B0E-8097-47073800BFCA}" srcId="{2A2C9D2F-E8FE-4091-9176-9A22C2BD4DBA}" destId="{701BC637-EC37-4D28-8FAB-DD0488913D2C}" srcOrd="0" destOrd="0" parTransId="{E78AA23D-42A4-4799-B6CC-934B1416DD2C}" sibTransId="{59416066-BAC6-4779-9340-9C58126B980D}"/>
    <dgm:cxn modelId="{576271CB-243E-4A8C-BD8B-9616953BB80E}" type="presOf" srcId="{E8A8A9B8-4BBE-4CCE-892D-B89AD648202E}" destId="{AE9D3F59-CCE8-4537-9650-22B5743CA0C6}" srcOrd="0" destOrd="0" presId="urn:microsoft.com/office/officeart/2005/8/layout/orgChart1"/>
    <dgm:cxn modelId="{55CFF7C2-6192-4CCE-8B4B-8291CECEEB66}" type="presOf" srcId="{701BC637-EC37-4D28-8FAB-DD0488913D2C}" destId="{E5877ED2-3F81-48FB-AD53-6173E7FA88A2}" srcOrd="1" destOrd="0" presId="urn:microsoft.com/office/officeart/2005/8/layout/orgChart1"/>
    <dgm:cxn modelId="{48A5CD02-8FC3-4400-805B-4EB619BE4EB3}" type="presOf" srcId="{2A2C9D2F-E8FE-4091-9176-9A22C2BD4DBA}" destId="{236498B3-F85A-4BAC-BD18-E0D1AA138527}" srcOrd="0" destOrd="0" presId="urn:microsoft.com/office/officeart/2005/8/layout/orgChart1"/>
    <dgm:cxn modelId="{9E2B13A2-F7AA-499D-AC57-8FD7BCE16424}" srcId="{2A2C9D2F-E8FE-4091-9176-9A22C2BD4DBA}" destId="{F56AB70C-B52A-4A11-8FC3-0255960B9CEA}" srcOrd="1" destOrd="0" parTransId="{E8A8A9B8-4BBE-4CCE-892D-B89AD648202E}" sibTransId="{1992B5B9-7378-49FD-9FC8-FA2D476FBC1A}"/>
    <dgm:cxn modelId="{02C76EED-84A2-434F-B4EC-548FA97548C6}" type="presOf" srcId="{F56AB70C-B52A-4A11-8FC3-0255960B9CEA}" destId="{DF8F107B-ADF1-4D20-8CE0-FFCE930418A9}" srcOrd="1" destOrd="0" presId="urn:microsoft.com/office/officeart/2005/8/layout/orgChart1"/>
    <dgm:cxn modelId="{4D74C5BF-2FEC-4A6F-90CD-98AB058910F5}" srcId="{49ECB6E2-6F35-43B7-847F-4176A1A53237}" destId="{2A2C9D2F-E8FE-4091-9176-9A22C2BD4DBA}" srcOrd="0" destOrd="0" parTransId="{8AAE504B-C0B9-40FC-8FAC-B090FBFFA7A5}" sibTransId="{18D1B903-5F11-4792-80D3-C883533E8555}"/>
    <dgm:cxn modelId="{56F64633-0AA4-441F-BFD3-C55BCB9DB237}" type="presOf" srcId="{F56AB70C-B52A-4A11-8FC3-0255960B9CEA}" destId="{F8AD78BC-680A-4F4D-96DE-F8B251B577F6}" srcOrd="0" destOrd="0" presId="urn:microsoft.com/office/officeart/2005/8/layout/orgChart1"/>
    <dgm:cxn modelId="{93ACB671-A793-46D0-9921-DCC55BB2EB5C}" type="presOf" srcId="{701BC637-EC37-4D28-8FAB-DD0488913D2C}" destId="{CCCE1F31-B382-4F93-AF13-7462D210D7AD}" srcOrd="0" destOrd="0" presId="urn:microsoft.com/office/officeart/2005/8/layout/orgChart1"/>
    <dgm:cxn modelId="{D9BBFEF3-DE80-438C-92BC-462A96355A50}" type="presOf" srcId="{2A2C9D2F-E8FE-4091-9176-9A22C2BD4DBA}" destId="{3E3C7A4D-6185-4DED-B851-5B21C731624D}" srcOrd="1" destOrd="0" presId="urn:microsoft.com/office/officeart/2005/8/layout/orgChart1"/>
    <dgm:cxn modelId="{FADAEB01-EDA6-4A84-9B58-C75AF202A1C0}" type="presOf" srcId="{49ECB6E2-6F35-43B7-847F-4176A1A53237}" destId="{B0CEB579-949F-4EF9-BF09-15B4E6E9C26E}" srcOrd="0" destOrd="0" presId="urn:microsoft.com/office/officeart/2005/8/layout/orgChart1"/>
    <dgm:cxn modelId="{8BB9A0F5-73C6-49E0-AEFA-0F706B511DDD}" type="presParOf" srcId="{B0CEB579-949F-4EF9-BF09-15B4E6E9C26E}" destId="{75C99B42-BE3C-4E54-A7A0-5C0DE9BC9707}" srcOrd="0" destOrd="0" presId="urn:microsoft.com/office/officeart/2005/8/layout/orgChart1"/>
    <dgm:cxn modelId="{09002E67-B0F4-42A1-BECC-04986F40B459}" type="presParOf" srcId="{75C99B42-BE3C-4E54-A7A0-5C0DE9BC9707}" destId="{83FA31FF-6EFB-42AF-8990-D437B58C0399}" srcOrd="0" destOrd="0" presId="urn:microsoft.com/office/officeart/2005/8/layout/orgChart1"/>
    <dgm:cxn modelId="{CF7DFCE0-4C63-400E-868B-401EBF69395D}" type="presParOf" srcId="{83FA31FF-6EFB-42AF-8990-D437B58C0399}" destId="{236498B3-F85A-4BAC-BD18-E0D1AA138527}" srcOrd="0" destOrd="0" presId="urn:microsoft.com/office/officeart/2005/8/layout/orgChart1"/>
    <dgm:cxn modelId="{106CA4BC-0E91-4040-A74D-61AFFE7123E5}" type="presParOf" srcId="{83FA31FF-6EFB-42AF-8990-D437B58C0399}" destId="{3E3C7A4D-6185-4DED-B851-5B21C731624D}" srcOrd="1" destOrd="0" presId="urn:microsoft.com/office/officeart/2005/8/layout/orgChart1"/>
    <dgm:cxn modelId="{01E8D64D-BDF5-4B7B-A05C-E7C5AEC1D14C}" type="presParOf" srcId="{75C99B42-BE3C-4E54-A7A0-5C0DE9BC9707}" destId="{7F9D25C7-21F8-4056-B8A4-76BE7A5349EB}" srcOrd="1" destOrd="0" presId="urn:microsoft.com/office/officeart/2005/8/layout/orgChart1"/>
    <dgm:cxn modelId="{2673DEB6-CE75-43BB-BFDC-ECD8AC447F3E}" type="presParOf" srcId="{7F9D25C7-21F8-4056-B8A4-76BE7A5349EB}" destId="{78CC6C85-7BB3-48E4-8180-E417982955A2}" srcOrd="0" destOrd="0" presId="urn:microsoft.com/office/officeart/2005/8/layout/orgChart1"/>
    <dgm:cxn modelId="{E46A0165-F843-4E1B-9770-AE5E75CC689F}" type="presParOf" srcId="{7F9D25C7-21F8-4056-B8A4-76BE7A5349EB}" destId="{BDB17CE2-CCFE-4B87-B314-D132D0F67B38}" srcOrd="1" destOrd="0" presId="urn:microsoft.com/office/officeart/2005/8/layout/orgChart1"/>
    <dgm:cxn modelId="{8892851B-6160-4FF7-B601-2A40A9502C36}" type="presParOf" srcId="{BDB17CE2-CCFE-4B87-B314-D132D0F67B38}" destId="{E67007E2-5712-4037-AEAB-9988C5CE4E14}" srcOrd="0" destOrd="0" presId="urn:microsoft.com/office/officeart/2005/8/layout/orgChart1"/>
    <dgm:cxn modelId="{C96D1C8D-DEF4-4082-BB67-63CCB48EF72D}" type="presParOf" srcId="{E67007E2-5712-4037-AEAB-9988C5CE4E14}" destId="{CCCE1F31-B382-4F93-AF13-7462D210D7AD}" srcOrd="0" destOrd="0" presId="urn:microsoft.com/office/officeart/2005/8/layout/orgChart1"/>
    <dgm:cxn modelId="{5B3E413D-96D6-41FB-B883-1B64F8FB21F3}" type="presParOf" srcId="{E67007E2-5712-4037-AEAB-9988C5CE4E14}" destId="{E5877ED2-3F81-48FB-AD53-6173E7FA88A2}" srcOrd="1" destOrd="0" presId="urn:microsoft.com/office/officeart/2005/8/layout/orgChart1"/>
    <dgm:cxn modelId="{4501980B-A36A-49ED-A3D4-D044003E2D9B}" type="presParOf" srcId="{BDB17CE2-CCFE-4B87-B314-D132D0F67B38}" destId="{08F164B6-A9C8-4377-9A39-2A71E578440D}" srcOrd="1" destOrd="0" presId="urn:microsoft.com/office/officeart/2005/8/layout/orgChart1"/>
    <dgm:cxn modelId="{A78ACCD0-1C3F-4914-90C8-1317F524C56F}" type="presParOf" srcId="{BDB17CE2-CCFE-4B87-B314-D132D0F67B38}" destId="{EB87C80C-695F-41E6-9D98-71EBB7EA10B6}" srcOrd="2" destOrd="0" presId="urn:microsoft.com/office/officeart/2005/8/layout/orgChart1"/>
    <dgm:cxn modelId="{50B20216-ECDD-4ED9-B33B-0F9FCF1A7596}" type="presParOf" srcId="{7F9D25C7-21F8-4056-B8A4-76BE7A5349EB}" destId="{AE9D3F59-CCE8-4537-9650-22B5743CA0C6}" srcOrd="2" destOrd="0" presId="urn:microsoft.com/office/officeart/2005/8/layout/orgChart1"/>
    <dgm:cxn modelId="{8269958D-4FE1-43DE-8230-DD90CA0B16C0}" type="presParOf" srcId="{7F9D25C7-21F8-4056-B8A4-76BE7A5349EB}" destId="{906D16E2-8393-428D-99B5-A70E555D1BFB}" srcOrd="3" destOrd="0" presId="urn:microsoft.com/office/officeart/2005/8/layout/orgChart1"/>
    <dgm:cxn modelId="{DC6703AE-A7F7-4A58-A623-C2D9965D8FB7}" type="presParOf" srcId="{906D16E2-8393-428D-99B5-A70E555D1BFB}" destId="{109EFA27-54BC-4B2F-BCE5-85A6F04C00D4}" srcOrd="0" destOrd="0" presId="urn:microsoft.com/office/officeart/2005/8/layout/orgChart1"/>
    <dgm:cxn modelId="{C678CD79-BBC7-411B-B70A-7108CA8F2800}" type="presParOf" srcId="{109EFA27-54BC-4B2F-BCE5-85A6F04C00D4}" destId="{F8AD78BC-680A-4F4D-96DE-F8B251B577F6}" srcOrd="0" destOrd="0" presId="urn:microsoft.com/office/officeart/2005/8/layout/orgChart1"/>
    <dgm:cxn modelId="{4FA6884F-67D0-4F67-BBDA-50C585AE2A54}" type="presParOf" srcId="{109EFA27-54BC-4B2F-BCE5-85A6F04C00D4}" destId="{DF8F107B-ADF1-4D20-8CE0-FFCE930418A9}" srcOrd="1" destOrd="0" presId="urn:microsoft.com/office/officeart/2005/8/layout/orgChart1"/>
    <dgm:cxn modelId="{D79FC917-5F3D-40F5-9C13-61985639542D}" type="presParOf" srcId="{906D16E2-8393-428D-99B5-A70E555D1BFB}" destId="{DAA64484-90E5-46CD-8149-F0EC903E8ADF}" srcOrd="1" destOrd="0" presId="urn:microsoft.com/office/officeart/2005/8/layout/orgChart1"/>
    <dgm:cxn modelId="{AA7264AB-2ED7-44B5-AFCE-598CE97BD59E}" type="presParOf" srcId="{906D16E2-8393-428D-99B5-A70E555D1BFB}" destId="{485D3E69-52E6-4C26-AF85-86D5D3EB31C4}" srcOrd="2" destOrd="0" presId="urn:microsoft.com/office/officeart/2005/8/layout/orgChart1"/>
    <dgm:cxn modelId="{32B8732B-7F16-428F-9A6D-81372324BFF9}" type="presParOf" srcId="{75C99B42-BE3C-4E54-A7A0-5C0DE9BC9707}" destId="{EF08D69D-7451-4CB9-9DAB-BF384FDAEF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D3F59-CCE8-4537-9650-22B5743CA0C6}">
      <dsp:nvSpPr>
        <dsp:cNvPr id="0" name=""/>
        <dsp:cNvSpPr/>
      </dsp:nvSpPr>
      <dsp:spPr>
        <a:xfrm>
          <a:off x="5257800" y="1798278"/>
          <a:ext cx="2444738" cy="754781"/>
        </a:xfrm>
        <a:custGeom>
          <a:avLst/>
          <a:gdLst/>
          <a:ahLst/>
          <a:cxnLst/>
          <a:rect l="0" t="0" r="0" b="0"/>
          <a:pathLst>
            <a:path>
              <a:moveTo>
                <a:pt x="0" y="0"/>
              </a:moveTo>
              <a:lnTo>
                <a:pt x="0" y="377390"/>
              </a:lnTo>
              <a:lnTo>
                <a:pt x="2444738" y="377390"/>
              </a:lnTo>
              <a:lnTo>
                <a:pt x="2444738" y="7547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CC6C85-7BB3-48E4-8180-E417982955A2}">
      <dsp:nvSpPr>
        <dsp:cNvPr id="0" name=""/>
        <dsp:cNvSpPr/>
      </dsp:nvSpPr>
      <dsp:spPr>
        <a:xfrm>
          <a:off x="2812989" y="1798278"/>
          <a:ext cx="2444810" cy="755960"/>
        </a:xfrm>
        <a:custGeom>
          <a:avLst/>
          <a:gdLst/>
          <a:ahLst/>
          <a:cxnLst/>
          <a:rect l="0" t="0" r="0" b="0"/>
          <a:pathLst>
            <a:path>
              <a:moveTo>
                <a:pt x="2444810" y="0"/>
              </a:moveTo>
              <a:lnTo>
                <a:pt x="2444810" y="378569"/>
              </a:lnTo>
              <a:lnTo>
                <a:pt x="0" y="378569"/>
              </a:lnTo>
              <a:lnTo>
                <a:pt x="0" y="7559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498B3-F85A-4BAC-BD18-E0D1AA138527}">
      <dsp:nvSpPr>
        <dsp:cNvPr id="0" name=""/>
        <dsp:cNvSpPr/>
      </dsp:nvSpPr>
      <dsp:spPr>
        <a:xfrm>
          <a:off x="1002681" y="1178"/>
          <a:ext cx="8510237"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lvl="0" algn="ctr" defTabSz="2622550">
            <a:lnSpc>
              <a:spcPct val="90000"/>
            </a:lnSpc>
            <a:spcBef>
              <a:spcPct val="0"/>
            </a:spcBef>
            <a:spcAft>
              <a:spcPct val="35000"/>
            </a:spcAft>
          </a:pPr>
          <a:r>
            <a:rPr lang="en-US" sz="5900" kern="1200" dirty="0" smtClean="0"/>
            <a:t>Quantitative data</a:t>
          </a:r>
          <a:endParaRPr lang="en-US" sz="5900" b="0" i="0" u="none" kern="1200" dirty="0" smtClean="0"/>
        </a:p>
      </dsp:txBody>
      <dsp:txXfrm>
        <a:off x="1002681" y="1178"/>
        <a:ext cx="8510237" cy="1797099"/>
      </dsp:txXfrm>
    </dsp:sp>
    <dsp:sp modelId="{CCCE1F31-B382-4F93-AF13-7462D210D7AD}">
      <dsp:nvSpPr>
        <dsp:cNvPr id="0" name=""/>
        <dsp:cNvSpPr/>
      </dsp:nvSpPr>
      <dsp:spPr>
        <a:xfrm>
          <a:off x="1015890" y="2554238"/>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lvl="0" algn="ctr" defTabSz="2622550">
            <a:lnSpc>
              <a:spcPct val="90000"/>
            </a:lnSpc>
            <a:spcBef>
              <a:spcPct val="0"/>
            </a:spcBef>
            <a:spcAft>
              <a:spcPct val="35000"/>
            </a:spcAft>
          </a:pPr>
          <a:r>
            <a:rPr lang="en-US" sz="5900" kern="1200" dirty="0" smtClean="0"/>
            <a:t>Continuous</a:t>
          </a:r>
          <a:endParaRPr lang="en-US" sz="5900" kern="1200" dirty="0"/>
        </a:p>
      </dsp:txBody>
      <dsp:txXfrm>
        <a:off x="1015890" y="2554238"/>
        <a:ext cx="3594199" cy="1797099"/>
      </dsp:txXfrm>
    </dsp:sp>
    <dsp:sp modelId="{F8AD78BC-680A-4F4D-96DE-F8B251B577F6}">
      <dsp:nvSpPr>
        <dsp:cNvPr id="0" name=""/>
        <dsp:cNvSpPr/>
      </dsp:nvSpPr>
      <dsp:spPr>
        <a:xfrm>
          <a:off x="5905438" y="2553059"/>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lvl="0" algn="ctr" defTabSz="2622550">
            <a:lnSpc>
              <a:spcPct val="90000"/>
            </a:lnSpc>
            <a:spcBef>
              <a:spcPct val="0"/>
            </a:spcBef>
            <a:spcAft>
              <a:spcPct val="35000"/>
            </a:spcAft>
          </a:pPr>
          <a:r>
            <a:rPr lang="en-US" sz="5900" kern="1200" dirty="0" smtClean="0"/>
            <a:t>Discrete</a:t>
          </a:r>
          <a:endParaRPr lang="en-US" sz="5900" kern="1200" dirty="0"/>
        </a:p>
      </dsp:txBody>
      <dsp:txXfrm>
        <a:off x="5905438" y="2553059"/>
        <a:ext cx="3594199" cy="17970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D69F8-8F9C-4C9E-9D2D-151ABBDFA00D}" type="datetimeFigureOut">
              <a:rPr lang="en-US" smtClean="0"/>
              <a:t>03-Jan-22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157414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D69F8-8F9C-4C9E-9D2D-151ABBDFA00D}" type="datetimeFigureOut">
              <a:rPr lang="en-US" smtClean="0"/>
              <a:t>03-Jan-22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67714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D69F8-8F9C-4C9E-9D2D-151ABBDFA00D}" type="datetimeFigureOut">
              <a:rPr lang="en-US" smtClean="0"/>
              <a:t>03-Jan-22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370277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D69F8-8F9C-4C9E-9D2D-151ABBDFA00D}" type="datetimeFigureOut">
              <a:rPr lang="en-US" smtClean="0"/>
              <a:t>03-Jan-22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394562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D69F8-8F9C-4C9E-9D2D-151ABBDFA00D}" type="datetimeFigureOut">
              <a:rPr lang="en-US" smtClean="0"/>
              <a:t>03-Jan-22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363357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D69F8-8F9C-4C9E-9D2D-151ABBDFA00D}" type="datetimeFigureOut">
              <a:rPr lang="en-US" smtClean="0"/>
              <a:t>03-Jan-22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65191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D69F8-8F9C-4C9E-9D2D-151ABBDFA00D}" type="datetimeFigureOut">
              <a:rPr lang="en-US" smtClean="0"/>
              <a:t>03-Jan-22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245538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D69F8-8F9C-4C9E-9D2D-151ABBDFA00D}" type="datetimeFigureOut">
              <a:rPr lang="en-US" smtClean="0"/>
              <a:t>03-Jan-22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12764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D69F8-8F9C-4C9E-9D2D-151ABBDFA00D}" type="datetimeFigureOut">
              <a:rPr lang="en-US" smtClean="0"/>
              <a:t>03-Jan-22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211060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D69F8-8F9C-4C9E-9D2D-151ABBDFA00D}" type="datetimeFigureOut">
              <a:rPr lang="en-US" smtClean="0"/>
              <a:t>03-Jan-22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307504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D69F8-8F9C-4C9E-9D2D-151ABBDFA00D}" type="datetimeFigureOut">
              <a:rPr lang="en-US" smtClean="0"/>
              <a:t>03-Jan-22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EB5F2-EFBC-43C7-97C9-E6436C38D382}" type="slidenum">
              <a:rPr lang="en-US" smtClean="0"/>
              <a:t>‹#›</a:t>
            </a:fld>
            <a:endParaRPr lang="en-US"/>
          </a:p>
        </p:txBody>
      </p:sp>
    </p:spTree>
    <p:extLst>
      <p:ext uri="{BB962C8B-B14F-4D97-AF65-F5344CB8AC3E}">
        <p14:creationId xmlns:p14="http://schemas.microsoft.com/office/powerpoint/2010/main" val="11184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D69F8-8F9C-4C9E-9D2D-151ABBDFA00D}" type="datetimeFigureOut">
              <a:rPr lang="en-US" smtClean="0"/>
              <a:t>03-Jan-22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EB5F2-EFBC-43C7-97C9-E6436C38D382}" type="slidenum">
              <a:rPr lang="en-US" smtClean="0"/>
              <a:t>‹#›</a:t>
            </a:fld>
            <a:endParaRPr lang="en-US"/>
          </a:p>
        </p:txBody>
      </p:sp>
    </p:spTree>
    <p:extLst>
      <p:ext uri="{BB962C8B-B14F-4D97-AF65-F5344CB8AC3E}">
        <p14:creationId xmlns:p14="http://schemas.microsoft.com/office/powerpoint/2010/main" val="423317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ummies.com/programming/big-data/engineering/structured-data-in-a-big-data-environ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Quantitative and Qualitative </a:t>
            </a:r>
            <a:r>
              <a:rPr lang="en-US" b="1" dirty="0" smtClean="0"/>
              <a:t>Data</a:t>
            </a:r>
            <a:endParaRPr lang="en-US" dirty="0"/>
          </a:p>
        </p:txBody>
      </p:sp>
    </p:spTree>
    <p:extLst>
      <p:ext uri="{BB962C8B-B14F-4D97-AF65-F5344CB8AC3E}">
        <p14:creationId xmlns:p14="http://schemas.microsoft.com/office/powerpoint/2010/main" val="76497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Unstructured </a:t>
            </a:r>
            <a:r>
              <a:rPr lang="en-US" b="1" dirty="0" smtClean="0"/>
              <a:t>Data</a:t>
            </a:r>
            <a:endParaRPr lang="en-US" dirty="0"/>
          </a:p>
        </p:txBody>
      </p:sp>
      <p:sp>
        <p:nvSpPr>
          <p:cNvPr id="3" name="Content Placeholder 2"/>
          <p:cNvSpPr>
            <a:spLocks noGrp="1"/>
          </p:cNvSpPr>
          <p:nvPr>
            <p:ph idx="1"/>
          </p:nvPr>
        </p:nvSpPr>
        <p:spPr/>
        <p:txBody>
          <a:bodyPr/>
          <a:lstStyle/>
          <a:p>
            <a:r>
              <a:rPr lang="en-US" dirty="0" smtClean="0"/>
              <a:t>Data is not </a:t>
            </a:r>
            <a:r>
              <a:rPr lang="en-US" dirty="0" err="1" smtClean="0"/>
              <a:t>orgnised</a:t>
            </a:r>
            <a:endParaRPr lang="en-US" dirty="0" smtClean="0"/>
          </a:p>
          <a:p>
            <a:r>
              <a:rPr lang="en-US" dirty="0" smtClean="0"/>
              <a:t>It is not good fit for relational database.</a:t>
            </a:r>
          </a:p>
          <a:p>
            <a:r>
              <a:rPr lang="en-US" dirty="0" smtClean="0"/>
              <a:t>Word, pdf, text, Media logs etc.</a:t>
            </a:r>
          </a:p>
        </p:txBody>
      </p:sp>
    </p:spTree>
    <p:extLst>
      <p:ext uri="{BB962C8B-B14F-4D97-AF65-F5344CB8AC3E}">
        <p14:creationId xmlns:p14="http://schemas.microsoft.com/office/powerpoint/2010/main" val="127004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 structural data</a:t>
            </a:r>
            <a:endParaRPr lang="en-US" dirty="0"/>
          </a:p>
        </p:txBody>
      </p:sp>
      <p:sp>
        <p:nvSpPr>
          <p:cNvPr id="3" name="Content Placeholder 2"/>
          <p:cNvSpPr>
            <a:spLocks noGrp="1"/>
          </p:cNvSpPr>
          <p:nvPr>
            <p:ph idx="1"/>
          </p:nvPr>
        </p:nvSpPr>
        <p:spPr/>
        <p:txBody>
          <a:bodyPr/>
          <a:lstStyle/>
          <a:p>
            <a:r>
              <a:rPr lang="en-US" dirty="0" smtClean="0"/>
              <a:t>Does not reside in relational database, but they have some organizational properties that make it easier to </a:t>
            </a:r>
            <a:r>
              <a:rPr lang="en-US" dirty="0" err="1" smtClean="0"/>
              <a:t>analize</a:t>
            </a:r>
            <a:endParaRPr lang="en-US" dirty="0" smtClean="0"/>
          </a:p>
          <a:p>
            <a:r>
              <a:rPr lang="en-US" dirty="0" smtClean="0"/>
              <a:t>With some process it can be stored in relational database</a:t>
            </a:r>
          </a:p>
          <a:p>
            <a:r>
              <a:rPr lang="en-US" dirty="0" smtClean="0"/>
              <a:t>Example – XML data, JSON data</a:t>
            </a:r>
            <a:endParaRPr lang="en-US" dirty="0"/>
          </a:p>
        </p:txBody>
      </p:sp>
    </p:spTree>
    <p:extLst>
      <p:ext uri="{BB962C8B-B14F-4D97-AF65-F5344CB8AC3E}">
        <p14:creationId xmlns:p14="http://schemas.microsoft.com/office/powerpoint/2010/main" val="144457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DATA OR NO BIG DATA</a:t>
            </a:r>
            <a:endParaRPr lang="en-US" dirty="0"/>
          </a:p>
        </p:txBody>
      </p:sp>
      <p:sp>
        <p:nvSpPr>
          <p:cNvPr id="3" name="Content Placeholder 2"/>
          <p:cNvSpPr>
            <a:spLocks noGrp="1"/>
          </p:cNvSpPr>
          <p:nvPr>
            <p:ph idx="1"/>
          </p:nvPr>
        </p:nvSpPr>
        <p:spPr/>
        <p:txBody>
          <a:bodyPr/>
          <a:lstStyle/>
          <a:p>
            <a:r>
              <a:rPr lang="en-US" dirty="0" smtClean="0"/>
              <a:t>Centralized database architecture used to store and maintain the data in fixed format.</a:t>
            </a:r>
          </a:p>
          <a:p>
            <a:r>
              <a:rPr lang="en-US" dirty="0" smtClean="0"/>
              <a:t>It deals with structural data</a:t>
            </a:r>
          </a:p>
          <a:p>
            <a:r>
              <a:rPr lang="en-US" dirty="0" smtClean="0"/>
              <a:t>Maintained by all types of businesses starting from very small to big </a:t>
            </a:r>
            <a:r>
              <a:rPr lang="en-US" dirty="0" err="1" smtClean="0"/>
              <a:t>orgnizations</a:t>
            </a:r>
            <a:r>
              <a:rPr lang="en-US" dirty="0" smtClean="0"/>
              <a:t>. </a:t>
            </a:r>
            <a:endParaRPr lang="en-US" dirty="0"/>
          </a:p>
        </p:txBody>
      </p:sp>
    </p:spTree>
    <p:extLst>
      <p:ext uri="{BB962C8B-B14F-4D97-AF65-F5344CB8AC3E}">
        <p14:creationId xmlns:p14="http://schemas.microsoft.com/office/powerpoint/2010/main" val="248583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data</a:t>
            </a:r>
            <a:endParaRPr lang="en-US" dirty="0"/>
          </a:p>
        </p:txBody>
      </p:sp>
      <p:sp>
        <p:nvSpPr>
          <p:cNvPr id="3" name="Content Placeholder 2"/>
          <p:cNvSpPr>
            <a:spLocks noGrp="1"/>
          </p:cNvSpPr>
          <p:nvPr>
            <p:ph idx="1"/>
          </p:nvPr>
        </p:nvSpPr>
        <p:spPr/>
        <p:txBody>
          <a:bodyPr/>
          <a:lstStyle/>
          <a:p>
            <a:r>
              <a:rPr lang="en-US" dirty="0" smtClean="0"/>
              <a:t>Data for single entity collected for a multiple time period.</a:t>
            </a:r>
          </a:p>
          <a:p>
            <a:r>
              <a:rPr lang="en-US" dirty="0" smtClean="0"/>
              <a:t>Ordering of the observation matters</a:t>
            </a:r>
          </a:p>
          <a:p>
            <a:endParaRPr lang="en-US" dirty="0"/>
          </a:p>
        </p:txBody>
      </p:sp>
    </p:spTree>
    <p:extLst>
      <p:ext uri="{BB962C8B-B14F-4D97-AF65-F5344CB8AC3E}">
        <p14:creationId xmlns:p14="http://schemas.microsoft.com/office/powerpoint/2010/main" val="24350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Quantitative </a:t>
            </a:r>
            <a:r>
              <a:rPr lang="en-US" dirty="0"/>
              <a:t>data are measures of values or counts and are expressed as numbers</a:t>
            </a:r>
            <a:r>
              <a:rPr lang="en-US" dirty="0" smtClean="0"/>
              <a:t>.</a:t>
            </a:r>
          </a:p>
          <a:p>
            <a:r>
              <a:rPr lang="en-US" dirty="0"/>
              <a:t>Quantitative data are data about numeric variables (e.g. how many; how much; or how often).</a:t>
            </a:r>
            <a:r>
              <a:rPr lang="en-US" dirty="0" smtClean="0"/>
              <a:t/>
            </a:r>
            <a:br>
              <a:rPr lang="en-US" dirty="0" smtClean="0"/>
            </a:br>
            <a:r>
              <a:rPr lang="en-US" dirty="0" smtClean="0"/>
              <a:t/>
            </a:r>
            <a:br>
              <a:rPr lang="en-US" dirty="0" smtClean="0"/>
            </a:br>
            <a:r>
              <a:rPr lang="en-US" b="1" dirty="0"/>
              <a:t>Qualitative </a:t>
            </a:r>
            <a:r>
              <a:rPr lang="en-US" dirty="0"/>
              <a:t>data are measures of 'types' and may be represented by a name, symbol, or a number code.</a:t>
            </a:r>
            <a:r>
              <a:rPr lang="en-US" dirty="0" smtClean="0"/>
              <a:t/>
            </a:r>
            <a:br>
              <a:rPr lang="en-US" dirty="0" smtClean="0"/>
            </a:br>
            <a:r>
              <a:rPr lang="en-US" dirty="0" smtClean="0"/>
              <a:t/>
            </a:r>
            <a:br>
              <a:rPr lang="en-US" dirty="0" smtClean="0"/>
            </a:br>
            <a:r>
              <a:rPr lang="en-US" dirty="0"/>
              <a:t>Qualitative data are data about categorical variables (e.g. what type).</a:t>
            </a:r>
          </a:p>
        </p:txBody>
      </p:sp>
    </p:spTree>
    <p:extLst>
      <p:ext uri="{BB962C8B-B14F-4D97-AF65-F5344CB8AC3E}">
        <p14:creationId xmlns:p14="http://schemas.microsoft.com/office/powerpoint/2010/main" val="60984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812746"/>
            <a:ext cx="11912957" cy="1097879"/>
          </a:xfrm>
        </p:spPr>
        <p:txBody>
          <a:bodyPr/>
          <a:lstStyle/>
          <a:p>
            <a:pPr marL="0" indent="0">
              <a:buNone/>
            </a:pPr>
            <a:r>
              <a:rPr lang="en-US" sz="2000" b="1" dirty="0">
                <a:latin typeface="inherit"/>
              </a:rPr>
              <a:t>Numeric variable = Quantitative </a:t>
            </a:r>
            <a:r>
              <a:rPr lang="en-US" sz="2000" b="1" dirty="0" smtClean="0">
                <a:latin typeface="inherit"/>
              </a:rPr>
              <a:t>data			  Categorical </a:t>
            </a:r>
            <a:r>
              <a:rPr lang="en-US" sz="2000" b="1" dirty="0">
                <a:latin typeface="inherit"/>
              </a:rPr>
              <a:t>variable = Qualitative data</a:t>
            </a:r>
          </a:p>
          <a:p>
            <a:pPr marL="0" indent="0">
              <a:buNone/>
            </a:pPr>
            <a:endParaRPr lang="en-US" dirty="0" smtClean="0">
              <a:effectLst/>
              <a:latin typeface="inherit"/>
            </a:endParaRPr>
          </a:p>
          <a:p>
            <a:pPr marL="0" indent="0">
              <a:buNone/>
            </a:pPr>
            <a:endParaRPr lang="en-US" b="1" dirty="0">
              <a:latin typeface="inherit"/>
            </a:endParaRPr>
          </a:p>
        </p:txBody>
      </p:sp>
      <p:graphicFrame>
        <p:nvGraphicFramePr>
          <p:cNvPr id="6" name="Table 5"/>
          <p:cNvGraphicFramePr>
            <a:graphicFrameLocks noGrp="1"/>
          </p:cNvGraphicFramePr>
          <p:nvPr>
            <p:extLst>
              <p:ext uri="{D42A27DB-BD31-4B8C-83A1-F6EECF244321}">
                <p14:modId xmlns:p14="http://schemas.microsoft.com/office/powerpoint/2010/main" val="1941868168"/>
              </p:ext>
            </p:extLst>
          </p:nvPr>
        </p:nvGraphicFramePr>
        <p:xfrm>
          <a:off x="655320" y="2910625"/>
          <a:ext cx="10542821" cy="2182586"/>
        </p:xfrm>
        <a:graphic>
          <a:graphicData uri="http://schemas.openxmlformats.org/drawingml/2006/table">
            <a:tbl>
              <a:tblPr>
                <a:tableStyleId>{616DA210-FB5B-4158-B5E0-FEB733F419BA}</a:tableStyleId>
              </a:tblPr>
              <a:tblGrid>
                <a:gridCol w="2988212"/>
                <a:gridCol w="2391508"/>
                <a:gridCol w="3685735"/>
                <a:gridCol w="1477366"/>
              </a:tblGrid>
              <a:tr h="1134921">
                <a:tc>
                  <a:txBody>
                    <a:bodyPr/>
                    <a:lstStyle/>
                    <a:p>
                      <a:pPr algn="l"/>
                      <a:r>
                        <a:rPr lang="en-US" sz="1700" dirty="0">
                          <a:effectLst/>
                        </a:rPr>
                        <a:t>"How much do you earn?"</a:t>
                      </a:r>
                    </a:p>
                  </a:txBody>
                  <a:tcPr marL="85551" marR="85551" marT="42775" marB="42775"/>
                </a:tc>
                <a:tc>
                  <a:txBody>
                    <a:bodyPr/>
                    <a:lstStyle/>
                    <a:p>
                      <a:pPr algn="l"/>
                      <a:r>
                        <a:rPr lang="en-US" sz="1700" dirty="0">
                          <a:effectLst/>
                        </a:rPr>
                        <a:t>$60,000 p.a.</a:t>
                      </a:r>
                    </a:p>
                  </a:txBody>
                  <a:tcPr marL="85551" marR="85551" marT="42775" marB="42775"/>
                </a:tc>
                <a:tc>
                  <a:txBody>
                    <a:bodyPr/>
                    <a:lstStyle/>
                    <a:p>
                      <a:pPr algn="l"/>
                      <a:r>
                        <a:rPr lang="en-US" sz="1700">
                          <a:effectLst/>
                        </a:rPr>
                        <a:t>"What is your occupation?"</a:t>
                      </a:r>
                    </a:p>
                  </a:txBody>
                  <a:tcPr marL="85551" marR="85551" marT="42775" marB="42775"/>
                </a:tc>
                <a:tc>
                  <a:txBody>
                    <a:bodyPr/>
                    <a:lstStyle/>
                    <a:p>
                      <a:pPr algn="l"/>
                      <a:r>
                        <a:rPr lang="en-US" sz="1700" dirty="0">
                          <a:effectLst/>
                        </a:rPr>
                        <a:t>Photographer</a:t>
                      </a:r>
                    </a:p>
                  </a:txBody>
                  <a:tcPr marL="85551" marR="85551" marT="42775" marB="42775"/>
                </a:tc>
              </a:tr>
              <a:tr h="1047665">
                <a:tc>
                  <a:txBody>
                    <a:bodyPr/>
                    <a:lstStyle/>
                    <a:p>
                      <a:pPr algn="l"/>
                      <a:r>
                        <a:rPr lang="en-US" sz="1700">
                          <a:effectLst/>
                        </a:rPr>
                        <a:t>"How many hours do you work?"</a:t>
                      </a:r>
                    </a:p>
                  </a:txBody>
                  <a:tcPr marL="85551" marR="85551" marT="42775" marB="42775"/>
                </a:tc>
                <a:tc>
                  <a:txBody>
                    <a:bodyPr/>
                    <a:lstStyle/>
                    <a:p>
                      <a:pPr algn="l"/>
                      <a:r>
                        <a:rPr lang="en-US" sz="1700" dirty="0">
                          <a:effectLst/>
                        </a:rPr>
                        <a:t>38 hours per week</a:t>
                      </a:r>
                    </a:p>
                  </a:txBody>
                  <a:tcPr marL="85551" marR="85551" marT="42775" marB="42775"/>
                </a:tc>
                <a:tc>
                  <a:txBody>
                    <a:bodyPr/>
                    <a:lstStyle/>
                    <a:p>
                      <a:pPr algn="l"/>
                      <a:r>
                        <a:rPr lang="en-US" sz="1700" dirty="0">
                          <a:effectLst/>
                        </a:rPr>
                        <a:t>"Do you work full-time or part-time?"</a:t>
                      </a:r>
                    </a:p>
                  </a:txBody>
                  <a:tcPr marL="85551" marR="85551" marT="42775" marB="42775"/>
                </a:tc>
                <a:tc>
                  <a:txBody>
                    <a:bodyPr/>
                    <a:lstStyle/>
                    <a:p>
                      <a:pPr algn="l"/>
                      <a:r>
                        <a:rPr lang="en-US" sz="1700" dirty="0">
                          <a:effectLst/>
                        </a:rPr>
                        <a:t>Full-time</a:t>
                      </a:r>
                    </a:p>
                  </a:txBody>
                  <a:tcPr marL="85551" marR="85551" marT="42775" marB="42775"/>
                </a:tc>
              </a:tr>
            </a:tbl>
          </a:graphicData>
        </a:graphic>
      </p:graphicFrame>
    </p:spTree>
    <p:extLst>
      <p:ext uri="{BB962C8B-B14F-4D97-AF65-F5344CB8AC3E}">
        <p14:creationId xmlns:p14="http://schemas.microsoft.com/office/powerpoint/2010/main" val="272086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quantitative data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67749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80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Discrete </a:t>
            </a:r>
            <a:r>
              <a:rPr lang="en-US" dirty="0"/>
              <a:t>data is a count that can't be made more precise. Typically it involves integers. For instance, the number of children (or adults, or pets) in your family is discrete data, because you are counting whole, indivisible </a:t>
            </a:r>
            <a:r>
              <a:rPr lang="en-US" dirty="0" smtClean="0"/>
              <a:t>entities: </a:t>
            </a:r>
            <a:r>
              <a:rPr lang="en-US" dirty="0"/>
              <a:t>you can't have 2.5 kids, or 1.3 pets</a:t>
            </a:r>
            <a:r>
              <a:rPr lang="en-US" dirty="0" smtClean="0"/>
              <a:t>.</a:t>
            </a:r>
          </a:p>
          <a:p>
            <a:r>
              <a:rPr lang="en-US" b="1" i="1" dirty="0"/>
              <a:t>Continuous</a:t>
            </a:r>
            <a:r>
              <a:rPr lang="en-US" b="1" dirty="0"/>
              <a:t> </a:t>
            </a:r>
            <a:r>
              <a:rPr lang="en-US" dirty="0"/>
              <a:t>data, on the other hand, could be divided and reduced to finer and finer levels. For example, you can measure the height of your kids at progressively more precise scales—meters, centimeters, millimeters, and beyond—so height is continuous data.</a:t>
            </a:r>
          </a:p>
        </p:txBody>
      </p:sp>
    </p:spTree>
    <p:extLst>
      <p:ext uri="{BB962C8B-B14F-4D97-AF65-F5344CB8AC3E}">
        <p14:creationId xmlns:p14="http://schemas.microsoft.com/office/powerpoint/2010/main" val="371770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QUALITATIVE DATA</a:t>
            </a:r>
            <a:endParaRPr lang="en-US" b="1" dirty="0"/>
          </a:p>
        </p:txBody>
      </p:sp>
      <p:sp>
        <p:nvSpPr>
          <p:cNvPr id="3" name="Content Placeholder 2"/>
          <p:cNvSpPr>
            <a:spLocks noGrp="1"/>
          </p:cNvSpPr>
          <p:nvPr>
            <p:ph idx="1"/>
          </p:nvPr>
        </p:nvSpPr>
        <p:spPr/>
        <p:txBody>
          <a:bodyPr/>
          <a:lstStyle/>
          <a:p>
            <a:r>
              <a:rPr lang="en-US" dirty="0"/>
              <a:t>Qualitative data is defined as the data that approximates and characterizes.</a:t>
            </a:r>
            <a:endParaRPr lang="en-US" dirty="0" smtClean="0"/>
          </a:p>
          <a:p>
            <a:r>
              <a:rPr lang="en-US" dirty="0" smtClean="0"/>
              <a:t>Qualitative </a:t>
            </a:r>
            <a:r>
              <a:rPr lang="en-US" dirty="0"/>
              <a:t>data can be observed and recorded. This data type is non-numerical in nature. This type of data is collected through methods of observations, one-to-one </a:t>
            </a:r>
            <a:r>
              <a:rPr lang="en-US" dirty="0" smtClean="0"/>
              <a:t>interviews and </a:t>
            </a:r>
            <a:r>
              <a:rPr lang="en-US" dirty="0"/>
              <a:t>similar methods. Qualitative data in statistics is also known as categorical data – data that can be arranged categorically based on the attributes and properties of a thing or a phenomenon.</a:t>
            </a:r>
            <a:endParaRPr lang="en-US" dirty="0"/>
          </a:p>
        </p:txBody>
      </p:sp>
    </p:spTree>
    <p:extLst>
      <p:ext uri="{BB962C8B-B14F-4D97-AF65-F5344CB8AC3E}">
        <p14:creationId xmlns:p14="http://schemas.microsoft.com/office/powerpoint/2010/main" val="60433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QUALITATIVE DATA</a:t>
            </a:r>
            <a:endParaRPr lang="en-US" b="1" dirty="0"/>
          </a:p>
        </p:txBody>
      </p:sp>
      <p:sp>
        <p:nvSpPr>
          <p:cNvPr id="3" name="Content Placeholder 2"/>
          <p:cNvSpPr>
            <a:spLocks noGrp="1"/>
          </p:cNvSpPr>
          <p:nvPr>
            <p:ph idx="1"/>
          </p:nvPr>
        </p:nvSpPr>
        <p:spPr/>
        <p:txBody>
          <a:bodyPr/>
          <a:lstStyle/>
          <a:p>
            <a:r>
              <a:rPr lang="en-US" dirty="0" smtClean="0"/>
              <a:t>Structured data</a:t>
            </a:r>
          </a:p>
          <a:p>
            <a:r>
              <a:rPr lang="en-US" dirty="0" smtClean="0"/>
              <a:t>Semi structured data</a:t>
            </a:r>
          </a:p>
          <a:p>
            <a:r>
              <a:rPr lang="en-US" dirty="0" smtClean="0"/>
              <a:t>Unstructured data</a:t>
            </a:r>
          </a:p>
          <a:p>
            <a:r>
              <a:rPr lang="en-US" dirty="0" smtClean="0"/>
              <a:t>Big data (</a:t>
            </a:r>
            <a:r>
              <a:rPr lang="en-US" dirty="0"/>
              <a:t>Structured </a:t>
            </a:r>
            <a:r>
              <a:rPr lang="en-US" dirty="0" smtClean="0"/>
              <a:t>data Semi </a:t>
            </a:r>
            <a:r>
              <a:rPr lang="en-US" dirty="0"/>
              <a:t>structured </a:t>
            </a:r>
            <a:r>
              <a:rPr lang="en-US" dirty="0" smtClean="0"/>
              <a:t>data </a:t>
            </a:r>
            <a:r>
              <a:rPr lang="en-US" dirty="0"/>
              <a:t>Unstructured </a:t>
            </a:r>
            <a:r>
              <a:rPr lang="en-US" dirty="0" smtClean="0"/>
              <a:t>data)</a:t>
            </a:r>
          </a:p>
          <a:p>
            <a:r>
              <a:rPr lang="en-US" dirty="0"/>
              <a:t> </a:t>
            </a:r>
            <a:r>
              <a:rPr lang="en-US" dirty="0" smtClean="0"/>
              <a:t>Non – Big data</a:t>
            </a:r>
          </a:p>
          <a:p>
            <a:r>
              <a:rPr lang="en-US" dirty="0" smtClean="0"/>
              <a:t>Time series data</a:t>
            </a:r>
          </a:p>
          <a:p>
            <a:endParaRPr lang="en-US" dirty="0"/>
          </a:p>
        </p:txBody>
      </p:sp>
    </p:spTree>
    <p:extLst>
      <p:ext uri="{BB962C8B-B14F-4D97-AF65-F5344CB8AC3E}">
        <p14:creationId xmlns:p14="http://schemas.microsoft.com/office/powerpoint/2010/main" val="248665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pic>
        <p:nvPicPr>
          <p:cNvPr id="4" name="Content Placeholder 3"/>
          <p:cNvPicPr>
            <a:picLocks noGrp="1" noChangeAspect="1"/>
          </p:cNvPicPr>
          <p:nvPr>
            <p:ph idx="1"/>
          </p:nvPr>
        </p:nvPicPr>
        <p:blipFill rotWithShape="1">
          <a:blip r:embed="rId2"/>
          <a:srcRect b="9993"/>
          <a:stretch/>
        </p:blipFill>
        <p:spPr>
          <a:xfrm>
            <a:off x="1939498" y="1825626"/>
            <a:ext cx="8313003" cy="3828200"/>
          </a:xfrm>
          <a:prstGeom prst="rect">
            <a:avLst/>
          </a:prstGeom>
        </p:spPr>
      </p:pic>
    </p:spTree>
    <p:extLst>
      <p:ext uri="{BB962C8B-B14F-4D97-AF65-F5344CB8AC3E}">
        <p14:creationId xmlns:p14="http://schemas.microsoft.com/office/powerpoint/2010/main" val="356607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Structured </a:t>
            </a:r>
            <a:r>
              <a:rPr lang="en-US" b="1" dirty="0" smtClean="0"/>
              <a:t>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a:hlinkClick r:id="rId2"/>
              </a:rPr>
              <a:t>Structured data</a:t>
            </a:r>
            <a:r>
              <a:rPr lang="en-US" dirty="0"/>
              <a:t> is the easiest to work with. It is highly organized with dimensions defined by set parameters.</a:t>
            </a:r>
          </a:p>
          <a:p>
            <a:r>
              <a:rPr lang="en-US" dirty="0"/>
              <a:t>Think spreadsheets; every piece of information is grouped into rows and columns. Specific elements defined by certain variables are easily discoverable.</a:t>
            </a:r>
          </a:p>
          <a:p>
            <a:r>
              <a:rPr lang="en-US" dirty="0"/>
              <a:t>It’s all your quantitative data:</a:t>
            </a:r>
          </a:p>
          <a:p>
            <a:r>
              <a:rPr lang="en-US" dirty="0"/>
              <a:t>Age</a:t>
            </a:r>
          </a:p>
          <a:p>
            <a:r>
              <a:rPr lang="en-US" dirty="0"/>
              <a:t>Billing</a:t>
            </a:r>
          </a:p>
          <a:p>
            <a:r>
              <a:rPr lang="en-US" dirty="0"/>
              <a:t>Contact</a:t>
            </a:r>
          </a:p>
          <a:p>
            <a:r>
              <a:rPr lang="en-US" dirty="0"/>
              <a:t>Address</a:t>
            </a:r>
          </a:p>
          <a:p>
            <a:r>
              <a:rPr lang="en-US" dirty="0"/>
              <a:t>Expenses</a:t>
            </a:r>
          </a:p>
          <a:p>
            <a:r>
              <a:rPr lang="en-US" dirty="0"/>
              <a:t>Debit/credit card </a:t>
            </a:r>
            <a:r>
              <a:rPr lang="en-US" dirty="0" smtClean="0"/>
              <a:t>numbers</a:t>
            </a:r>
            <a:endParaRPr lang="en-US" dirty="0"/>
          </a:p>
        </p:txBody>
      </p:sp>
    </p:spTree>
    <p:extLst>
      <p:ext uri="{BB962C8B-B14F-4D97-AF65-F5344CB8AC3E}">
        <p14:creationId xmlns:p14="http://schemas.microsoft.com/office/powerpoint/2010/main" val="1036645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275</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inherit</vt:lpstr>
      <vt:lpstr>Office Theme</vt:lpstr>
      <vt:lpstr>Quantitative and Qualitative Data</vt:lpstr>
      <vt:lpstr>PowerPoint Presentation</vt:lpstr>
      <vt:lpstr>PowerPoint Presentation</vt:lpstr>
      <vt:lpstr>Types of quantitative data types</vt:lpstr>
      <vt:lpstr>PowerPoint Presentation</vt:lpstr>
      <vt:lpstr>QUALITATIVE DATA</vt:lpstr>
      <vt:lpstr>QUALITATIVE DATA</vt:lpstr>
      <vt:lpstr>Big data</vt:lpstr>
      <vt:lpstr>Structured Data</vt:lpstr>
      <vt:lpstr>Unstructured Data</vt:lpstr>
      <vt:lpstr>Semi structural data</vt:lpstr>
      <vt:lpstr>TRADITIONAL DATA OR NO BIG DATA</vt:lpstr>
      <vt:lpstr>Time series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and Qualitative Data</dc:title>
  <dc:creator>Microsoft account</dc:creator>
  <cp:lastModifiedBy>Microsoft account</cp:lastModifiedBy>
  <cp:revision>11</cp:revision>
  <dcterms:created xsi:type="dcterms:W3CDTF">2022-01-02T09:15:57Z</dcterms:created>
  <dcterms:modified xsi:type="dcterms:W3CDTF">2022-01-03T14:42:26Z</dcterms:modified>
</cp:coreProperties>
</file>