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621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88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2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1C19-894C-4072-AFFC-EC219D4DFF77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8AB6DC-8078-40A0-AF47-E938952F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ANIKET 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6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711528"/>
              </p:ext>
            </p:extLst>
          </p:nvPr>
        </p:nvGraphicFramePr>
        <p:xfrm>
          <a:off x="677863" y="2160588"/>
          <a:ext cx="85963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Linear SVM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effectLst/>
                        </a:rPr>
                        <a:t>Non-Linear SVM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It can be easily separated with a linear line.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It cannot be easily separated with a linear line.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Data is classified with the help of hyperplane.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We use Kernels to make non-separable data into separable data.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</a:rPr>
                        <a:t>Data can be easily classified by drawing a straight line.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We map data into high dimensional space to classify.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6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SVM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smaller cleaner </a:t>
            </a:r>
            <a:r>
              <a:rPr lang="en-US" dirty="0" smtClean="0"/>
              <a:t>datasets.</a:t>
            </a:r>
          </a:p>
          <a:p>
            <a:r>
              <a:rPr lang="en-US" dirty="0" smtClean="0"/>
              <a:t>Accurate </a:t>
            </a:r>
            <a:r>
              <a:rPr lang="en-US" dirty="0"/>
              <a:t>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Useful </a:t>
            </a:r>
            <a:r>
              <a:rPr lang="en-US" dirty="0"/>
              <a:t>for both linearly separable data and non – linearly separable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Effective </a:t>
            </a:r>
            <a:r>
              <a:rPr lang="en-US" dirty="0"/>
              <a:t>in high dimensional spaces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SVM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/>
              <a:t>suitable for large datasets, as the training time can be too much.</a:t>
            </a:r>
          </a:p>
          <a:p>
            <a:r>
              <a:rPr lang="en-US" dirty="0"/>
              <a:t>Not so effective on a dataset with overlapping classes.</a:t>
            </a:r>
          </a:p>
          <a:p>
            <a:r>
              <a:rPr lang="en-US" dirty="0"/>
              <a:t>Picking the right kernel can be computationally intensive.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5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SVM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92703"/>
            <a:ext cx="8596668" cy="54652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 detection</a:t>
            </a:r>
          </a:p>
          <a:p>
            <a:pPr lvl="1"/>
            <a:r>
              <a:rPr lang="en-US" dirty="0" smtClean="0"/>
              <a:t>SVM </a:t>
            </a:r>
            <a:r>
              <a:rPr lang="en-US" dirty="0"/>
              <a:t>classify parts of the image as a face and non-face and create a square boundary around the </a:t>
            </a:r>
            <a:r>
              <a:rPr lang="en-US" dirty="0" smtClean="0"/>
              <a:t>face.</a:t>
            </a:r>
          </a:p>
          <a:p>
            <a:r>
              <a:rPr lang="en-US" dirty="0" smtClean="0"/>
              <a:t>Text </a:t>
            </a:r>
            <a:r>
              <a:rPr lang="en-US" dirty="0"/>
              <a:t>and hypertext </a:t>
            </a:r>
            <a:r>
              <a:rPr lang="en-US" dirty="0" smtClean="0"/>
              <a:t>categorization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use training data to classify documents into different categories. It categorizes on the basis of the score generated and then compares with the threshold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It </a:t>
            </a:r>
            <a:r>
              <a:rPr lang="en-US" dirty="0"/>
              <a:t>Uses training data to classify documents into different categories such as news articles, e-mails, and web pages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Classification </a:t>
            </a:r>
            <a:r>
              <a:rPr lang="en-US" dirty="0"/>
              <a:t>of news articles into "business" and "Movies“</a:t>
            </a:r>
          </a:p>
          <a:p>
            <a:pPr lvl="1"/>
            <a:r>
              <a:rPr lang="en-US" dirty="0"/>
              <a:t>Classification of web pages into personal home pages and others</a:t>
            </a:r>
          </a:p>
          <a:p>
            <a:pPr lvl="1"/>
            <a:r>
              <a:rPr lang="en-US" dirty="0"/>
              <a:t>Sentiment analysis.</a:t>
            </a:r>
          </a:p>
          <a:p>
            <a:pPr lvl="1"/>
            <a:r>
              <a:rPr lang="en-US" dirty="0"/>
              <a:t>Spam Detection.</a:t>
            </a:r>
          </a:p>
          <a:p>
            <a:pPr lvl="1"/>
            <a:r>
              <a:rPr lang="en-US" dirty="0"/>
              <a:t>Handwritten digit recognition.</a:t>
            </a:r>
          </a:p>
          <a:p>
            <a:pPr lvl="1"/>
            <a:r>
              <a:rPr lang="en-US" dirty="0"/>
              <a:t>Image recognition challenges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44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algorithms</a:t>
            </a:r>
          </a:p>
          <a:p>
            <a:r>
              <a:rPr lang="en-US" dirty="0" smtClean="0"/>
              <a:t>Used for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/>
              <a:t>SVM algorithm helps to find the best line or decision boundary called </a:t>
            </a:r>
            <a:r>
              <a:rPr lang="en-US" dirty="0" err="1" smtClean="0"/>
              <a:t>hyperplane</a:t>
            </a:r>
            <a:r>
              <a:rPr lang="en-US" dirty="0"/>
              <a:t> </a:t>
            </a:r>
            <a:r>
              <a:rPr lang="en-US" dirty="0" smtClean="0"/>
              <a:t>that classify the data points.</a:t>
            </a:r>
            <a:endParaRPr lang="en-US" dirty="0"/>
          </a:p>
          <a:p>
            <a:r>
              <a:rPr lang="en-US" dirty="0" smtClean="0"/>
              <a:t>SVM chooses the extreme points/vectors that help in creating </a:t>
            </a:r>
            <a:r>
              <a:rPr lang="en-US" dirty="0" err="1" smtClean="0"/>
              <a:t>hyperplane</a:t>
            </a:r>
            <a:r>
              <a:rPr lang="en-US" dirty="0" smtClean="0"/>
              <a:t> or decision </a:t>
            </a:r>
            <a:r>
              <a:rPr lang="en-US" dirty="0" err="1" smtClean="0"/>
              <a:t>boundry</a:t>
            </a:r>
            <a:r>
              <a:rPr lang="en-US" dirty="0" smtClean="0"/>
              <a:t>. These extreme cases are called as support vectors, and hence algorithm called as support machine.</a:t>
            </a:r>
          </a:p>
        </p:txBody>
      </p:sp>
    </p:spTree>
    <p:extLst>
      <p:ext uri="{BB962C8B-B14F-4D97-AF65-F5344CB8AC3E}">
        <p14:creationId xmlns:p14="http://schemas.microsoft.com/office/powerpoint/2010/main" val="331940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SVM(LSVM): Linear SVM is used for linearly separable data, which means if a dataset can be classified into two classes by using a single straight line, then such data is termed as linearly separable data, and classifier is used called as Linear SVM </a:t>
            </a:r>
            <a:r>
              <a:rPr lang="en-US" dirty="0" smtClean="0"/>
              <a:t>classifier.</a:t>
            </a:r>
          </a:p>
          <a:p>
            <a:r>
              <a:rPr lang="en-US" dirty="0" smtClean="0"/>
              <a:t>Non-linear </a:t>
            </a:r>
            <a:r>
              <a:rPr lang="en-US" dirty="0"/>
              <a:t>SVM (NLSVM): Non-Linear SVM is used for non-linearly separated data, which means if a dataset cannot be classified by using a straight line, then such data is termed as non-linear data and classifier used is called as Non-linear SVM classifier.</a:t>
            </a:r>
          </a:p>
        </p:txBody>
      </p:sp>
    </p:spTree>
    <p:extLst>
      <p:ext uri="{BB962C8B-B14F-4D97-AF65-F5344CB8AC3E}">
        <p14:creationId xmlns:p14="http://schemas.microsoft.com/office/powerpoint/2010/main" val="173506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LSVM</a:t>
            </a:r>
            <a:endParaRPr lang="en-US" dirty="0"/>
          </a:p>
        </p:txBody>
      </p:sp>
      <p:pic>
        <p:nvPicPr>
          <p:cNvPr id="1026" name="Picture 2" descr="https://www.aitude.com/wp-content/uploads/2020/02/SVM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47" y="1658229"/>
            <a:ext cx="5879465" cy="46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404382" y="2658793"/>
            <a:ext cx="1716258" cy="2370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92455" y="2375095"/>
            <a:ext cx="2166425" cy="29823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80825" y="1270000"/>
            <a:ext cx="478301" cy="110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27606" y="759655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hyperplane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94286" y="2214098"/>
            <a:ext cx="1013705" cy="73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52782" y="2211984"/>
            <a:ext cx="1355209" cy="119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0640" y="1930400"/>
            <a:ext cx="21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SVM algorithm helps to find the best line or decision boundary, this be boundary or region is called as a </a:t>
            </a:r>
            <a:r>
              <a:rPr lang="en-US" dirty="0" err="1" smtClean="0"/>
              <a:t>hyperplane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decision </a:t>
            </a:r>
            <a:r>
              <a:rPr lang="en-US" dirty="0"/>
              <a:t>boundary that helps to classify the data </a:t>
            </a:r>
            <a:r>
              <a:rPr lang="en-US" dirty="0" smtClean="0"/>
              <a:t>points.</a:t>
            </a:r>
          </a:p>
          <a:p>
            <a:r>
              <a:rPr lang="en-US" dirty="0" smtClean="0"/>
              <a:t>We </a:t>
            </a:r>
            <a:r>
              <a:rPr lang="en-US" dirty="0"/>
              <a:t>always create a </a:t>
            </a:r>
            <a:r>
              <a:rPr lang="en-US" dirty="0" err="1"/>
              <a:t>hyperplane</a:t>
            </a:r>
            <a:r>
              <a:rPr lang="en-US" dirty="0"/>
              <a:t> that has a maximum margin, which means the maximum distance between the data </a:t>
            </a:r>
            <a:r>
              <a:rPr lang="en-US" dirty="0" smtClean="0"/>
              <a:t>points.</a:t>
            </a:r>
          </a:p>
          <a:p>
            <a:r>
              <a:rPr lang="en-US" dirty="0" smtClean="0"/>
              <a:t>The </a:t>
            </a:r>
            <a:r>
              <a:rPr lang="en-US" dirty="0" err="1"/>
              <a:t>hyperplane</a:t>
            </a:r>
            <a:r>
              <a:rPr lang="en-US" dirty="0"/>
              <a:t> with maximum margin is called the optimal </a:t>
            </a:r>
            <a:r>
              <a:rPr lang="en-US" dirty="0" err="1"/>
              <a:t>hyperplane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10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 &amp; </a:t>
            </a:r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Vectors : The </a:t>
            </a:r>
            <a:r>
              <a:rPr lang="en-US" dirty="0"/>
              <a:t>data points or vectors that are the closest to the </a:t>
            </a:r>
            <a:r>
              <a:rPr lang="en-US" dirty="0" err="1" smtClean="0"/>
              <a:t>hyperplane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SVM </a:t>
            </a:r>
            <a:r>
              <a:rPr lang="en-US" dirty="0"/>
              <a:t>algorithm finds the closest point of the lines from both the classes. These points are called support vectors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Margin : </a:t>
            </a:r>
            <a:r>
              <a:rPr lang="en-US" dirty="0"/>
              <a:t>The distance between the support vectors and the </a:t>
            </a:r>
            <a:r>
              <a:rPr lang="en-US" dirty="0" err="1"/>
              <a:t>hyperplane</a:t>
            </a:r>
            <a:r>
              <a:rPr lang="en-US" dirty="0"/>
              <a:t> is called as margin and the goal of SVM is to maximize this margin.</a:t>
            </a:r>
          </a:p>
        </p:txBody>
      </p:sp>
    </p:spTree>
    <p:extLst>
      <p:ext uri="{BB962C8B-B14F-4D97-AF65-F5344CB8AC3E}">
        <p14:creationId xmlns:p14="http://schemas.microsoft.com/office/powerpoint/2010/main" val="250862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270000"/>
            <a:ext cx="8596668" cy="5588000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non-linear data, we cannot draw a single straight line, here we use NLSVM Classifier.</a:t>
            </a:r>
          </a:p>
        </p:txBody>
      </p:sp>
      <p:pic>
        <p:nvPicPr>
          <p:cNvPr id="30" name="Picture 4" descr="https://www.aitude.com/wp-content/uploads/2020/02/SVM3-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57" y="2365375"/>
            <a:ext cx="51816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2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kernel transforms a low-dimensional input data space into a higher dimensional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So</a:t>
            </a:r>
            <a:r>
              <a:rPr lang="en-US" dirty="0"/>
              <a:t>, it converts non-linear separable problems to linear separable problems by adding more dimensions to it. Thus, the kernel trick helps us to build a more accurate classifier</a:t>
            </a:r>
            <a:r>
              <a:rPr lang="en-US" dirty="0" smtClean="0"/>
              <a:t>. </a:t>
            </a:r>
            <a:r>
              <a:rPr lang="en-US" dirty="0"/>
              <a:t>Hence, it is useful in non-linear separation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context of SVMs, there are 4 popular kernels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kernel, </a:t>
            </a:r>
            <a:endParaRPr lang="en-US" dirty="0" smtClean="0"/>
          </a:p>
          <a:p>
            <a:pPr lvl="1"/>
            <a:r>
              <a:rPr lang="en-US" dirty="0" smtClean="0"/>
              <a:t>Polynomial </a:t>
            </a:r>
            <a:r>
              <a:rPr lang="en-US" dirty="0"/>
              <a:t>kernel, </a:t>
            </a:r>
            <a:endParaRPr lang="en-US" dirty="0" smtClean="0"/>
          </a:p>
          <a:p>
            <a:pPr lvl="1"/>
            <a:r>
              <a:rPr lang="en-US" dirty="0" smtClean="0"/>
              <a:t>Radial </a:t>
            </a:r>
            <a:r>
              <a:rPr lang="en-US" dirty="0"/>
              <a:t>Basis Function (RBF) kernel (also called Gaussian kernel) and </a:t>
            </a:r>
            <a:endParaRPr lang="en-US" dirty="0" smtClean="0"/>
          </a:p>
          <a:p>
            <a:pPr lvl="1"/>
            <a:r>
              <a:rPr lang="en-US" dirty="0" smtClean="0"/>
              <a:t>Sigmoid </a:t>
            </a:r>
            <a:r>
              <a:rPr lang="en-US" dirty="0"/>
              <a:t>kernel.</a:t>
            </a:r>
          </a:p>
        </p:txBody>
      </p:sp>
    </p:spTree>
    <p:extLst>
      <p:ext uri="{BB962C8B-B14F-4D97-AF65-F5344CB8AC3E}">
        <p14:creationId xmlns:p14="http://schemas.microsoft.com/office/powerpoint/2010/main" val="351047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55" y="0"/>
            <a:ext cx="8596668" cy="388077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separate these data points, we need to add one more dimension. For linear data, we have used two dimensions x and y, so for non-linear data, we will add a third dimension z. It can be calculated </a:t>
            </a:r>
            <a:endParaRPr lang="en-US" dirty="0" smtClean="0"/>
          </a:p>
          <a:p>
            <a:r>
              <a:rPr lang="en-US" dirty="0" smtClean="0"/>
              <a:t>z=x² </a:t>
            </a:r>
            <a:r>
              <a:rPr lang="en-US" dirty="0"/>
              <a:t>+</a:t>
            </a:r>
            <a:r>
              <a:rPr lang="en-US" dirty="0" smtClean="0"/>
              <a:t>y²</a:t>
            </a:r>
          </a:p>
          <a:p>
            <a:r>
              <a:rPr lang="en-US" dirty="0" smtClean="0"/>
              <a:t>By </a:t>
            </a:r>
            <a:r>
              <a:rPr lang="en-US" dirty="0"/>
              <a:t>adding the third dimension, the sample space will become as below .image: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31837" t="41575" r="20033" b="17301"/>
          <a:stretch/>
        </p:blipFill>
        <p:spPr>
          <a:xfrm>
            <a:off x="901522" y="2063179"/>
            <a:ext cx="8680921" cy="41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57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724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SUPPORT VECTOR MACHINE</vt:lpstr>
      <vt:lpstr>SUPPORT VECTOR MACHINE</vt:lpstr>
      <vt:lpstr>Types of SVM</vt:lpstr>
      <vt:lpstr>LSVM</vt:lpstr>
      <vt:lpstr>Hyperplane</vt:lpstr>
      <vt:lpstr>Support Vectors &amp; Margin</vt:lpstr>
      <vt:lpstr>NLSVM</vt:lpstr>
      <vt:lpstr>Kernels</vt:lpstr>
      <vt:lpstr>PowerPoint Presentation</vt:lpstr>
      <vt:lpstr>Difference</vt:lpstr>
      <vt:lpstr>Advantages of SVM </vt:lpstr>
      <vt:lpstr>Disadvantages of SVM </vt:lpstr>
      <vt:lpstr>Application of SVM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ANIKET PATIL</dc:creator>
  <cp:lastModifiedBy>ANIKET PATIL</cp:lastModifiedBy>
  <cp:revision>11</cp:revision>
  <dcterms:created xsi:type="dcterms:W3CDTF">2022-02-01T11:56:58Z</dcterms:created>
  <dcterms:modified xsi:type="dcterms:W3CDTF">2022-02-01T13:10:57Z</dcterms:modified>
</cp:coreProperties>
</file>