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6154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CE4D4-5110-4EE1-BA32-AF261619CB9C}" type="datetimeFigureOut">
              <a:rPr lang="en-US" smtClean="0"/>
              <a:t>20-Dec-21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75941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376571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676392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3742936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DCE4D4-5110-4EE1-BA32-AF261619CB9C}" type="datetimeFigureOut">
              <a:rPr lang="en-US" smtClean="0"/>
              <a:t>20-Dec-21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78020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8DCE4D4-5110-4EE1-BA32-AF261619CB9C}" type="datetimeFigureOut">
              <a:rPr lang="en-US" smtClean="0"/>
              <a:t>20-Dec-21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586500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502495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31389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240470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DCE4D4-5110-4EE1-BA32-AF261619CB9C}" type="datetimeFigureOut">
              <a:rPr lang="en-US" smtClean="0"/>
              <a:t>20-Dec-21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3305993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DCE4D4-5110-4EE1-BA32-AF261619CB9C}" type="datetimeFigureOut">
              <a:rPr lang="en-US" smtClean="0"/>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4763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DCE4D4-5110-4EE1-BA32-AF261619CB9C}" type="datetimeFigureOut">
              <a:rPr lang="en-US" smtClean="0"/>
              <a:t>20-Dec-21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87861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DCE4D4-5110-4EE1-BA32-AF261619CB9C}" type="datetimeFigureOut">
              <a:rPr lang="en-US" smtClean="0"/>
              <a:t>20-Dec-21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95143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CE4D4-5110-4EE1-BA32-AF261619CB9C}" type="datetimeFigureOut">
              <a:rPr lang="en-US" smtClean="0"/>
              <a:t>20-Dec-21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162215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CE4D4-5110-4EE1-BA32-AF261619CB9C}" type="datetimeFigureOut">
              <a:rPr lang="en-US" smtClean="0"/>
              <a:t>20-Dec-21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277480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CE4D4-5110-4EE1-BA32-AF261619CB9C}" type="datetimeFigureOut">
              <a:rPr lang="en-US" smtClean="0"/>
              <a:t>20-Dec-21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9F4BDB0-E01A-4B14-A6FA-4373321794A2}" type="slidenum">
              <a:rPr lang="en-US" smtClean="0"/>
              <a:t>‹#›</a:t>
            </a:fld>
            <a:endParaRPr lang="en-US"/>
          </a:p>
        </p:txBody>
      </p:sp>
    </p:spTree>
    <p:extLst>
      <p:ext uri="{BB962C8B-B14F-4D97-AF65-F5344CB8AC3E}">
        <p14:creationId xmlns:p14="http://schemas.microsoft.com/office/powerpoint/2010/main" val="326473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8DCE4D4-5110-4EE1-BA32-AF261619CB9C}" type="datetimeFigureOut">
              <a:rPr lang="en-US" smtClean="0"/>
              <a:t>20-Dec-21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9F4BDB0-E01A-4B14-A6FA-4373321794A2}" type="slidenum">
              <a:rPr lang="en-US" smtClean="0"/>
              <a:t>‹#›</a:t>
            </a:fld>
            <a:endParaRPr lang="en-US"/>
          </a:p>
        </p:txBody>
      </p:sp>
    </p:spTree>
    <p:extLst>
      <p:ext uri="{BB962C8B-B14F-4D97-AF65-F5344CB8AC3E}">
        <p14:creationId xmlns:p14="http://schemas.microsoft.com/office/powerpoint/2010/main" val="25714487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Statestics</a:t>
            </a:r>
            <a:endParaRPr lang="en-US" dirty="0"/>
          </a:p>
        </p:txBody>
      </p:sp>
      <p:sp>
        <p:nvSpPr>
          <p:cNvPr id="3" name="Subtitle 2"/>
          <p:cNvSpPr>
            <a:spLocks noGrp="1"/>
          </p:cNvSpPr>
          <p:nvPr>
            <p:ph type="subTitle" idx="1"/>
          </p:nvPr>
        </p:nvSpPr>
        <p:spPr/>
        <p:txBody>
          <a:bodyPr/>
          <a:lstStyle/>
          <a:p>
            <a:r>
              <a:rPr lang="en-US" dirty="0" smtClean="0"/>
              <a:t>Mean mode &amp;  median</a:t>
            </a:r>
            <a:endParaRPr lang="en-US" dirty="0"/>
          </a:p>
        </p:txBody>
      </p:sp>
    </p:spTree>
    <p:extLst>
      <p:ext uri="{BB962C8B-B14F-4D97-AF65-F5344CB8AC3E}">
        <p14:creationId xmlns:p14="http://schemas.microsoft.com/office/powerpoint/2010/main" val="158587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sp>
        <p:nvSpPr>
          <p:cNvPr id="3" name="Content Placeholder 2"/>
          <p:cNvSpPr>
            <a:spLocks noGrp="1"/>
          </p:cNvSpPr>
          <p:nvPr>
            <p:ph idx="1"/>
          </p:nvPr>
        </p:nvSpPr>
        <p:spPr>
          <a:xfrm>
            <a:off x="1154954" y="2603500"/>
            <a:ext cx="10533463" cy="1941996"/>
          </a:xfrm>
        </p:spPr>
        <p:txBody>
          <a:bodyPr/>
          <a:lstStyle/>
          <a:p>
            <a:r>
              <a:rPr lang="en-US" dirty="0"/>
              <a:t>Mean is defined as the sum of all the observations divided by the total number of observations</a:t>
            </a:r>
            <a:r>
              <a:rPr lang="en-US" dirty="0" smtClean="0"/>
              <a:t>.</a:t>
            </a:r>
          </a:p>
          <a:p>
            <a:r>
              <a:rPr lang="en-US" dirty="0" smtClean="0"/>
              <a:t>We </a:t>
            </a:r>
            <a:r>
              <a:rPr lang="en-US" dirty="0"/>
              <a:t>have a set of observations-x=1,3,5,7,91,3,5,7,9. </a:t>
            </a:r>
            <a:r>
              <a:rPr lang="en-US" dirty="0"/>
              <a:t>The Arithmetic Mean is computed as (x/n) where n is the number of observations which is equal to 5 in this case. Thus x=25 in this case and n=5  so the mean comes out to be 5 </a:t>
            </a:r>
          </a:p>
          <a:p>
            <a:endParaRPr lang="en-US" dirty="0"/>
          </a:p>
        </p:txBody>
      </p:sp>
    </p:spTree>
    <p:extLst>
      <p:ext uri="{BB962C8B-B14F-4D97-AF65-F5344CB8AC3E}">
        <p14:creationId xmlns:p14="http://schemas.microsoft.com/office/powerpoint/2010/main" val="1002908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Median</a:t>
            </a:r>
            <a:br>
              <a:rPr lang="en-US" b="1" dirty="0"/>
            </a:br>
            <a:endParaRPr lang="en-US" dirty="0"/>
          </a:p>
        </p:txBody>
      </p:sp>
      <p:sp>
        <p:nvSpPr>
          <p:cNvPr id="3" name="Content Placeholder 2"/>
          <p:cNvSpPr>
            <a:spLocks noGrp="1"/>
          </p:cNvSpPr>
          <p:nvPr>
            <p:ph idx="1"/>
          </p:nvPr>
        </p:nvSpPr>
        <p:spPr/>
        <p:txBody>
          <a:bodyPr/>
          <a:lstStyle/>
          <a:p>
            <a:r>
              <a:rPr lang="en-US" dirty="0"/>
              <a:t>The median is defined as the middle point in any dataset of observations. Half of the observations are greater than this number and half of them are smaller. Median is also called the 50</a:t>
            </a:r>
            <a:r>
              <a:rPr lang="en-US" baseline="30000" dirty="0"/>
              <a:t>th</a:t>
            </a:r>
            <a:r>
              <a:rPr lang="en-US" dirty="0"/>
              <a:t> percentile. In many cases, the Median is the better measure of Central tendency than Mean because the </a:t>
            </a:r>
            <a:r>
              <a:rPr lang="en-US" dirty="0" smtClean="0"/>
              <a:t>outliers(data points </a:t>
            </a:r>
            <a:r>
              <a:rPr lang="en-US" dirty="0"/>
              <a:t>which have extreme values) have less effect on the Median.</a:t>
            </a:r>
            <a:endParaRPr lang="en-US" dirty="0"/>
          </a:p>
        </p:txBody>
      </p:sp>
    </p:spTree>
    <p:extLst>
      <p:ext uri="{BB962C8B-B14F-4D97-AF65-F5344CB8AC3E}">
        <p14:creationId xmlns:p14="http://schemas.microsoft.com/office/powerpoint/2010/main" val="142346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Calculating Median</a:t>
            </a:r>
            <a:endParaRPr lang="en-US" dirty="0"/>
          </a:p>
        </p:txBody>
      </p:sp>
      <p:sp>
        <p:nvSpPr>
          <p:cNvPr id="3" name="Content Placeholder 2"/>
          <p:cNvSpPr>
            <a:spLocks noGrp="1"/>
          </p:cNvSpPr>
          <p:nvPr>
            <p:ph idx="1"/>
          </p:nvPr>
        </p:nvSpPr>
        <p:spPr/>
        <p:txBody>
          <a:bodyPr/>
          <a:lstStyle/>
          <a:p>
            <a:r>
              <a:rPr lang="en-US" b="1" dirty="0"/>
              <a:t>Step 1- </a:t>
            </a:r>
            <a:r>
              <a:rPr lang="en-US" dirty="0"/>
              <a:t>Arrange the observations in ascending or descending order</a:t>
            </a:r>
            <a:r>
              <a:rPr lang="en-US" dirty="0" smtClean="0"/>
              <a:t>.</a:t>
            </a:r>
          </a:p>
          <a:p>
            <a:r>
              <a:rPr lang="en-US" b="1" dirty="0"/>
              <a:t>Step 2- </a:t>
            </a:r>
            <a:r>
              <a:rPr lang="en-US" dirty="0"/>
              <a:t>If the number of observations is odd, then the median is the middle observation and if the number of observations is even, then the median is the average of the 2 middle observations</a:t>
            </a:r>
            <a:r>
              <a:rPr lang="en-US" dirty="0" smtClean="0"/>
              <a:t>.</a:t>
            </a:r>
          </a:p>
          <a:p>
            <a:r>
              <a:rPr lang="en-US" b="1" dirty="0"/>
              <a:t>Example-</a:t>
            </a:r>
            <a:r>
              <a:rPr lang="en-US" dirty="0"/>
              <a:t> </a:t>
            </a:r>
            <a:r>
              <a:rPr lang="en-US" dirty="0"/>
              <a:t>We have a dataset </a:t>
            </a:r>
            <a:r>
              <a:rPr lang="en-US" b="1" dirty="0" smtClean="0"/>
              <a:t>x=10,40,30,20</a:t>
            </a:r>
          </a:p>
          <a:p>
            <a:r>
              <a:rPr lang="en-US" b="1" dirty="0" smtClean="0"/>
              <a:t>Step </a:t>
            </a:r>
            <a:r>
              <a:rPr lang="en-US" b="1" dirty="0"/>
              <a:t>1- </a:t>
            </a:r>
            <a:r>
              <a:rPr lang="en-US" dirty="0"/>
              <a:t>Arranging the data in ascending order- </a:t>
            </a:r>
            <a:r>
              <a:rPr lang="en-US" dirty="0" smtClean="0"/>
              <a:t>x=10,20,30,40</a:t>
            </a:r>
          </a:p>
          <a:p>
            <a:r>
              <a:rPr lang="en-US" b="1" dirty="0" smtClean="0"/>
              <a:t>Step </a:t>
            </a:r>
            <a:r>
              <a:rPr lang="en-US" b="1" dirty="0"/>
              <a:t>2- </a:t>
            </a:r>
            <a:r>
              <a:rPr lang="en-US" dirty="0"/>
              <a:t>Since the number of observations is even, the median is (30+20)/2 which equals 25.</a:t>
            </a:r>
          </a:p>
          <a:p>
            <a:endParaRPr lang="en-US" dirty="0"/>
          </a:p>
          <a:p>
            <a:endParaRPr lang="en-US" dirty="0" smtClean="0"/>
          </a:p>
          <a:p>
            <a:endParaRPr lang="en-US" dirty="0"/>
          </a:p>
        </p:txBody>
      </p:sp>
    </p:spTree>
    <p:extLst>
      <p:ext uri="{BB962C8B-B14F-4D97-AF65-F5344CB8AC3E}">
        <p14:creationId xmlns:p14="http://schemas.microsoft.com/office/powerpoint/2010/main" val="2503096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a:t>
            </a:r>
            <a:br>
              <a:rPr lang="en-US" b="1" dirty="0"/>
            </a:br>
            <a:endParaRPr lang="en-US" dirty="0"/>
          </a:p>
        </p:txBody>
      </p:sp>
      <p:sp>
        <p:nvSpPr>
          <p:cNvPr id="3" name="Content Placeholder 2"/>
          <p:cNvSpPr>
            <a:spLocks noGrp="1"/>
          </p:cNvSpPr>
          <p:nvPr>
            <p:ph idx="1"/>
          </p:nvPr>
        </p:nvSpPr>
        <p:spPr/>
        <p:txBody>
          <a:bodyPr/>
          <a:lstStyle/>
          <a:p>
            <a:r>
              <a:rPr lang="en-US" dirty="0" smtClean="0"/>
              <a:t>Mode </a:t>
            </a:r>
            <a:r>
              <a:rPr lang="en-US" dirty="0"/>
              <a:t>is defined as the most frequent or common observation occurring in a dataset. A dataset can have 0,1 or more than 1 modes. The advantage of Mode is that it can be applied to any type of dataset, unlike Mean and Median which can not be applied to nominal data. It is also not affected by outliers. Its disadvantage is that it cannot be used for more detailed analysis.</a:t>
            </a:r>
            <a:endParaRPr lang="en-US" dirty="0"/>
          </a:p>
        </p:txBody>
      </p:sp>
    </p:spTree>
    <p:extLst>
      <p:ext uri="{BB962C8B-B14F-4D97-AF65-F5344CB8AC3E}">
        <p14:creationId xmlns:p14="http://schemas.microsoft.com/office/powerpoint/2010/main" val="130964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 example</a:t>
            </a:r>
            <a:endParaRPr lang="en-US" dirty="0"/>
          </a:p>
        </p:txBody>
      </p:sp>
      <p:sp>
        <p:nvSpPr>
          <p:cNvPr id="3" name="Content Placeholder 2"/>
          <p:cNvSpPr>
            <a:spLocks noGrp="1"/>
          </p:cNvSpPr>
          <p:nvPr>
            <p:ph idx="1"/>
          </p:nvPr>
        </p:nvSpPr>
        <p:spPr/>
        <p:txBody>
          <a:bodyPr/>
          <a:lstStyle/>
          <a:p>
            <a:r>
              <a:rPr lang="en-US" dirty="0" smtClean="0"/>
              <a:t> </a:t>
            </a:r>
            <a:r>
              <a:rPr lang="en-US" dirty="0"/>
              <a:t>{2,2,1,5,6,2}- In this dataset, the mode is 2 since it is the most occurring observation.</a:t>
            </a:r>
          </a:p>
          <a:p>
            <a:r>
              <a:rPr lang="en-US" dirty="0"/>
              <a:t>{21,34,43,21,34,56,7,9,0}- This dataset has 2 modes, 34 and 21 because they both occur twice</a:t>
            </a:r>
            <a:r>
              <a:rPr lang="en-US" dirty="0" smtClean="0"/>
              <a:t>.</a:t>
            </a:r>
            <a:endParaRPr lang="en-US" dirty="0"/>
          </a:p>
        </p:txBody>
      </p:sp>
    </p:spTree>
    <p:extLst>
      <p:ext uri="{BB962C8B-B14F-4D97-AF65-F5344CB8AC3E}">
        <p14:creationId xmlns:p14="http://schemas.microsoft.com/office/powerpoint/2010/main" val="294743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 </a:t>
            </a:r>
            <a:br>
              <a:rPr lang="en-US" b="1" dirty="0"/>
            </a:br>
            <a:r>
              <a:rPr lang="en-US" b="1" dirty="0"/>
              <a:t>Ex.2 Grouped Data</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603297" y="2495326"/>
            <a:ext cx="5864725" cy="3524474"/>
          </a:xfrm>
          <a:prstGeom prst="rect">
            <a:avLst/>
          </a:prstGeom>
        </p:spPr>
      </p:pic>
    </p:spTree>
    <p:extLst>
      <p:ext uri="{BB962C8B-B14F-4D97-AF65-F5344CB8AC3E}">
        <p14:creationId xmlns:p14="http://schemas.microsoft.com/office/powerpoint/2010/main" val="146920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5701364"/>
              </p:ext>
            </p:extLst>
          </p:nvPr>
        </p:nvGraphicFramePr>
        <p:xfrm>
          <a:off x="3880832" y="2375955"/>
          <a:ext cx="4430336" cy="1848316"/>
        </p:xfrm>
        <a:graphic>
          <a:graphicData uri="http://schemas.openxmlformats.org/drawingml/2006/table">
            <a:tbl>
              <a:tblPr/>
              <a:tblGrid>
                <a:gridCol w="1455317"/>
                <a:gridCol w="515155"/>
                <a:gridCol w="579549"/>
                <a:gridCol w="605307"/>
                <a:gridCol w="618186"/>
                <a:gridCol w="656822"/>
              </a:tblGrid>
              <a:tr h="861147">
                <a:tc>
                  <a:txBody>
                    <a:bodyPr/>
                    <a:lstStyle/>
                    <a:p>
                      <a:pPr algn="l"/>
                      <a:r>
                        <a:rPr lang="en-US" dirty="0">
                          <a:effectLst/>
                          <a:latin typeface="Untitled Sans"/>
                        </a:rPr>
                        <a:t>Marks Obtained</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0-20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20-40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a:effectLst/>
                          <a:latin typeface="Untitled Sans"/>
                        </a:rPr>
                        <a:t>40-60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a:effectLst/>
                          <a:latin typeface="Untitled Sans"/>
                        </a:rPr>
                        <a:t>60-80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80-100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r>
              <a:tr h="987169">
                <a:tc>
                  <a:txBody>
                    <a:bodyPr/>
                    <a:lstStyle/>
                    <a:p>
                      <a:pPr algn="l"/>
                      <a:r>
                        <a:rPr lang="en-US">
                          <a:effectLst/>
                          <a:latin typeface="Untitled Sans"/>
                        </a:rPr>
                        <a:t>Number of students</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a:effectLst/>
                          <a:latin typeface="Untitled Sans"/>
                        </a:rPr>
                        <a:t>5</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10</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12</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6</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c>
                  <a:txBody>
                    <a:bodyPr/>
                    <a:lstStyle/>
                    <a:p>
                      <a:pPr algn="l"/>
                      <a:r>
                        <a:rPr lang="en-US" dirty="0">
                          <a:effectLst/>
                          <a:latin typeface="Untitled Sans"/>
                        </a:rPr>
                        <a:t>3</a:t>
                      </a:r>
                    </a:p>
                  </a:txBody>
                  <a:tcPr marL="142875" marR="85725" marT="114300" marB="1143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7DB"/>
                    </a:solidFill>
                  </a:tcPr>
                </a:tc>
              </a:tr>
            </a:tbl>
          </a:graphicData>
        </a:graphic>
      </p:graphicFrame>
      <p:sp>
        <p:nvSpPr>
          <p:cNvPr id="5"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333333"/>
                </a:solidFill>
                <a:effectLst/>
                <a:latin typeface="Untitled Sans"/>
              </a:rPr>
              <a:t>Example:</a:t>
            </a:r>
            <a:r>
              <a:rPr kumimoji="0" lang="en-US" sz="1800" b="0" i="0" u="none" strike="noStrike" cap="none" normalizeH="0" baseline="0" smtClean="0">
                <a:ln>
                  <a:noFill/>
                </a:ln>
                <a:solidFill>
                  <a:srgbClr val="333333"/>
                </a:solidFill>
                <a:effectLst/>
                <a:latin typeface="Untitled Sans"/>
              </a:rPr>
              <a:t> Find the mode of the given data:</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2487660" y="4560941"/>
            <a:ext cx="6096000" cy="1754326"/>
          </a:xfrm>
          <a:prstGeom prst="rect">
            <a:avLst/>
          </a:prstGeom>
        </p:spPr>
        <p:txBody>
          <a:bodyPr>
            <a:spAutoFit/>
          </a:bodyPr>
          <a:lstStyle/>
          <a:p>
            <a:pPr fontAlgn="base"/>
            <a:r>
              <a:rPr lang="en-US" b="0" i="0" dirty="0" smtClean="0">
                <a:solidFill>
                  <a:srgbClr val="333333"/>
                </a:solidFill>
                <a:effectLst/>
                <a:latin typeface="Untitled Sans"/>
              </a:rPr>
              <a:t>The highest frequency = 12, so the modal class is 40-60.</a:t>
            </a:r>
          </a:p>
          <a:p>
            <a:pPr fontAlgn="base"/>
            <a:r>
              <a:rPr lang="en-US" b="0" i="0" dirty="0" smtClean="0">
                <a:solidFill>
                  <a:srgbClr val="333333"/>
                </a:solidFill>
                <a:effectLst/>
                <a:latin typeface="Untitled Sans"/>
              </a:rPr>
              <a:t>l = lower limit of modal class = 40</a:t>
            </a:r>
          </a:p>
          <a:p>
            <a:pPr fontAlgn="base"/>
            <a:r>
              <a:rPr lang="en-US" b="0" i="0" dirty="0" err="1" smtClean="0">
                <a:solidFill>
                  <a:srgbClr val="333333"/>
                </a:solidFill>
                <a:effectLst/>
                <a:latin typeface="MJXc-TeX-math-I"/>
              </a:rPr>
              <a:t>fm</a:t>
            </a:r>
            <a:r>
              <a:rPr lang="en-US" b="0" i="0" dirty="0" smtClean="0">
                <a:solidFill>
                  <a:srgbClr val="333333"/>
                </a:solidFill>
                <a:effectLst/>
                <a:latin typeface="Untitled Sans"/>
              </a:rPr>
              <a:t> = frequency of modal class = 12</a:t>
            </a:r>
          </a:p>
          <a:p>
            <a:pPr fontAlgn="base"/>
            <a:r>
              <a:rPr lang="en-US" b="0" i="0" dirty="0" smtClean="0">
                <a:solidFill>
                  <a:srgbClr val="333333"/>
                </a:solidFill>
                <a:effectLst/>
                <a:latin typeface="MJXc-TeX-math-I"/>
              </a:rPr>
              <a:t>F</a:t>
            </a:r>
            <a:r>
              <a:rPr lang="en-US" b="0" i="0" dirty="0" smtClean="0">
                <a:solidFill>
                  <a:srgbClr val="333333"/>
                </a:solidFill>
                <a:effectLst/>
                <a:latin typeface="MJXc-TeX-main-R"/>
              </a:rPr>
              <a:t>1</a:t>
            </a:r>
            <a:r>
              <a:rPr lang="en-US" dirty="0" smtClean="0">
                <a:solidFill>
                  <a:srgbClr val="333333"/>
                </a:solidFill>
                <a:latin typeface="inherit"/>
              </a:rPr>
              <a:t> </a:t>
            </a:r>
            <a:r>
              <a:rPr lang="en-US" b="0" i="0" dirty="0" smtClean="0">
                <a:solidFill>
                  <a:srgbClr val="333333"/>
                </a:solidFill>
                <a:effectLst/>
                <a:latin typeface="Untitled Sans"/>
              </a:rPr>
              <a:t>= frequency of class preceding modal class = 10</a:t>
            </a:r>
          </a:p>
          <a:p>
            <a:pPr fontAlgn="base"/>
            <a:r>
              <a:rPr lang="en-US" b="0" i="0" dirty="0" smtClean="0">
                <a:solidFill>
                  <a:srgbClr val="333333"/>
                </a:solidFill>
                <a:effectLst/>
                <a:latin typeface="MJXc-TeX-math-I"/>
              </a:rPr>
              <a:t>F</a:t>
            </a:r>
            <a:r>
              <a:rPr lang="en-US" b="0" i="0" dirty="0" smtClean="0">
                <a:solidFill>
                  <a:srgbClr val="333333"/>
                </a:solidFill>
                <a:effectLst/>
                <a:latin typeface="MJXc-TeX-main-R"/>
              </a:rPr>
              <a:t>2</a:t>
            </a:r>
            <a:r>
              <a:rPr lang="en-US" dirty="0" smtClean="0">
                <a:solidFill>
                  <a:srgbClr val="333333"/>
                </a:solidFill>
                <a:latin typeface="Untitled Sans"/>
              </a:rPr>
              <a:t> </a:t>
            </a:r>
            <a:r>
              <a:rPr lang="en-US" b="0" i="0" dirty="0" smtClean="0">
                <a:solidFill>
                  <a:srgbClr val="333333"/>
                </a:solidFill>
                <a:effectLst/>
                <a:latin typeface="Untitled Sans"/>
              </a:rPr>
              <a:t>= frequency of class succeeding modal class = 6</a:t>
            </a:r>
          </a:p>
          <a:p>
            <a:pPr fontAlgn="base"/>
            <a:r>
              <a:rPr lang="en-US" b="0" i="0" dirty="0" smtClean="0">
                <a:solidFill>
                  <a:srgbClr val="333333"/>
                </a:solidFill>
                <a:effectLst/>
                <a:latin typeface="Untitled Sans"/>
              </a:rPr>
              <a:t>h = class width = 20</a:t>
            </a:r>
            <a:endParaRPr lang="en-US" b="0" i="0" dirty="0">
              <a:solidFill>
                <a:srgbClr val="333333"/>
              </a:solidFill>
              <a:effectLst/>
              <a:latin typeface="Untitled Sans"/>
            </a:endParaRPr>
          </a:p>
        </p:txBody>
      </p:sp>
    </p:spTree>
    <p:extLst>
      <p:ext uri="{BB962C8B-B14F-4D97-AF65-F5344CB8AC3E}">
        <p14:creationId xmlns:p14="http://schemas.microsoft.com/office/powerpoint/2010/main" val="311268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90788" y="2588765"/>
            <a:ext cx="3689743" cy="3539420"/>
          </a:xfrm>
          <a:prstGeom prst="rect">
            <a:avLst/>
          </a:prstGeom>
        </p:spPr>
      </p:pic>
    </p:spTree>
    <p:extLst>
      <p:ext uri="{BB962C8B-B14F-4D97-AF65-F5344CB8AC3E}">
        <p14:creationId xmlns:p14="http://schemas.microsoft.com/office/powerpoint/2010/main" val="22595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382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inherit</vt:lpstr>
      <vt:lpstr>MJXc-TeX-main-R</vt:lpstr>
      <vt:lpstr>MJXc-TeX-math-I</vt:lpstr>
      <vt:lpstr>Untitled Sans</vt:lpstr>
      <vt:lpstr>Wingdings 3</vt:lpstr>
      <vt:lpstr>Ion Boardroom</vt:lpstr>
      <vt:lpstr>Statestics</vt:lpstr>
      <vt:lpstr>Mean</vt:lpstr>
      <vt:lpstr>Median </vt:lpstr>
      <vt:lpstr>Steps in Calculating Median</vt:lpstr>
      <vt:lpstr>Mode </vt:lpstr>
      <vt:lpstr>Mode example</vt:lpstr>
      <vt:lpstr>Mode  Ex.2 Grouped Data</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Statestics</dc:title>
  <dc:creator>aniket</dc:creator>
  <cp:lastModifiedBy>aniket</cp:lastModifiedBy>
  <cp:revision>4</cp:revision>
  <dcterms:created xsi:type="dcterms:W3CDTF">2021-12-20T14:04:51Z</dcterms:created>
  <dcterms:modified xsi:type="dcterms:W3CDTF">2021-12-20T14:42:24Z</dcterms:modified>
</cp:coreProperties>
</file>