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6" r:id="rId2"/>
  </p:sldMasterIdLst>
  <p:sldIdLst>
    <p:sldId id="256" r:id="rId3"/>
    <p:sldId id="257"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272341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213985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796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707935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7682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4061422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901109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859092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23858239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3108639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3343258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18109521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B23BB7-098C-411C-B89D-7CD9F1C78CD9}" type="datetimeFigureOut">
              <a:rPr lang="en-US" smtClean="0"/>
              <a:t>23-Dec-21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3803266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B23BB7-098C-411C-B89D-7CD9F1C78CD9}" type="datetimeFigureOut">
              <a:rPr lang="en-US" smtClean="0"/>
              <a:t>23-Dec-21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3155612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B23BB7-098C-411C-B89D-7CD9F1C78CD9}" type="datetimeFigureOut">
              <a:rPr lang="en-US" smtClean="0"/>
              <a:t>23-Dec-21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761074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23BB7-098C-411C-B89D-7CD9F1C78CD9}" type="datetimeFigureOut">
              <a:rPr lang="en-US" smtClean="0"/>
              <a:t>23-Dec-21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14779345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23BB7-098C-411C-B89D-7CD9F1C78CD9}" type="datetimeFigureOut">
              <a:rPr lang="en-US" smtClean="0"/>
              <a:t>23-Dec-21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312471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23BB7-098C-411C-B89D-7CD9F1C78CD9}" type="datetimeFigureOut">
              <a:rPr lang="en-US" smtClean="0"/>
              <a:t>23-Dec-21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993380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2181197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44366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29941441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044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11769076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42455623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5134943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B23BB7-098C-411C-B89D-7CD9F1C78CD9}" type="datetimeFigureOut">
              <a:rPr lang="en-US" smtClean="0"/>
              <a:t>23-Dec-21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146471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B23BB7-098C-411C-B89D-7CD9F1C78CD9}" type="datetimeFigureOut">
              <a:rPr lang="en-US" smtClean="0"/>
              <a:t>23-Dec-21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1900782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B23BB7-098C-411C-B89D-7CD9F1C78CD9}" type="datetimeFigureOut">
              <a:rPr lang="en-US" smtClean="0"/>
              <a:t>23-Dec-21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22924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B23BB7-098C-411C-B89D-7CD9F1C78CD9}" type="datetimeFigureOut">
              <a:rPr lang="en-US" smtClean="0"/>
              <a:t>23-Dec-21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165495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23BB7-098C-411C-B89D-7CD9F1C78CD9}" type="datetimeFigureOut">
              <a:rPr lang="en-US" smtClean="0"/>
              <a:t>23-Dec-21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3191250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23BB7-098C-411C-B89D-7CD9F1C78CD9}" type="datetimeFigureOut">
              <a:rPr lang="en-US" smtClean="0"/>
              <a:t>23-Dec-21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139314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23BB7-098C-411C-B89D-7CD9F1C78CD9}" type="datetimeFigureOut">
              <a:rPr lang="en-US" smtClean="0"/>
              <a:t>23-Dec-21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24B4B-C7F4-409C-81D4-C372E1CF6A5D}" type="slidenum">
              <a:rPr lang="en-US" smtClean="0"/>
              <a:t>‹#›</a:t>
            </a:fld>
            <a:endParaRPr lang="en-US"/>
          </a:p>
        </p:txBody>
      </p:sp>
    </p:spTree>
    <p:extLst>
      <p:ext uri="{BB962C8B-B14F-4D97-AF65-F5344CB8AC3E}">
        <p14:creationId xmlns:p14="http://schemas.microsoft.com/office/powerpoint/2010/main" val="230149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B23BB7-098C-411C-B89D-7CD9F1C78CD9}" type="datetimeFigureOut">
              <a:rPr lang="en-US" smtClean="0"/>
              <a:t>23-Dec-21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E24B4B-C7F4-409C-81D4-C372E1CF6A5D}" type="slidenum">
              <a:rPr lang="en-US" smtClean="0"/>
              <a:t>‹#›</a:t>
            </a:fld>
            <a:endParaRPr lang="en-US"/>
          </a:p>
        </p:txBody>
      </p:sp>
    </p:spTree>
    <p:extLst>
      <p:ext uri="{BB962C8B-B14F-4D97-AF65-F5344CB8AC3E}">
        <p14:creationId xmlns:p14="http://schemas.microsoft.com/office/powerpoint/2010/main" val="31755253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B23BB7-098C-411C-B89D-7CD9F1C78CD9}" type="datetimeFigureOut">
              <a:rPr lang="en-US" smtClean="0"/>
              <a:t>23-Dec-21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E24B4B-C7F4-409C-81D4-C372E1CF6A5D}" type="slidenum">
              <a:rPr lang="en-US" smtClean="0"/>
              <a:t>‹#›</a:t>
            </a:fld>
            <a:endParaRPr lang="en-US"/>
          </a:p>
        </p:txBody>
      </p:sp>
    </p:spTree>
    <p:extLst>
      <p:ext uri="{BB962C8B-B14F-4D97-AF65-F5344CB8AC3E}">
        <p14:creationId xmlns:p14="http://schemas.microsoft.com/office/powerpoint/2010/main" val="223546559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Standard </a:t>
            </a:r>
            <a:r>
              <a:rPr lang="en-US" dirty="0" smtClean="0"/>
              <a:t>Deviation</a:t>
            </a:r>
            <a:br>
              <a:rPr lang="en-US" dirty="0" smtClean="0"/>
            </a:br>
            <a:r>
              <a:rPr lang="en-US" dirty="0" smtClean="0"/>
              <a:t>and variance</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By </a:t>
            </a:r>
          </a:p>
          <a:p>
            <a:r>
              <a:rPr lang="en-US" dirty="0" smtClean="0"/>
              <a:t>Aniket A. Patil</a:t>
            </a:r>
            <a:endParaRPr lang="en-US" dirty="0"/>
          </a:p>
        </p:txBody>
      </p:sp>
    </p:spTree>
    <p:extLst>
      <p:ext uri="{BB962C8B-B14F-4D97-AF65-F5344CB8AC3E}">
        <p14:creationId xmlns:p14="http://schemas.microsoft.com/office/powerpoint/2010/main" val="239903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F2E88428-4539-47E2-8634-8CBD1F069587}"/>
                  </a:ext>
                </a:extLst>
              </p:cNvPr>
              <p:cNvSpPr>
                <a:spLocks noGrp="1"/>
              </p:cNvSpPr>
              <p:nvPr>
                <p:ph idx="1"/>
              </p:nvPr>
            </p:nvSpPr>
            <p:spPr>
              <a:xfrm>
                <a:off x="838200" y="506437"/>
                <a:ext cx="10515600" cy="5670526"/>
              </a:xfrm>
            </p:spPr>
            <p:txBody>
              <a:bodyPr/>
              <a:lstStyle/>
              <a:p>
                <a:pPr marL="0" indent="0">
                  <a:buNone/>
                </a:pPr>
                <a:r>
                  <a:rPr lang="en-IN" b="1" i="1" u="sng" dirty="0"/>
                  <a:t>Median</a:t>
                </a:r>
                <a:r>
                  <a:rPr lang="en-IN" i="1" u="sng" dirty="0"/>
                  <a:t> </a:t>
                </a:r>
                <a:r>
                  <a:rPr lang="en-IN" dirty="0"/>
                  <a:t>27,66,24,81,50,40,74,81,97</a:t>
                </a:r>
              </a:p>
              <a:p>
                <a:pPr marL="0" indent="0">
                  <a:buNone/>
                </a:pPr>
                <a:endParaRPr lang="en-IN" i="1" u="sng" dirty="0"/>
              </a:p>
              <a:p>
                <a:pPr marL="0" indent="0">
                  <a:buNone/>
                </a:pPr>
                <a:r>
                  <a:rPr lang="en-IN" dirty="0"/>
                  <a:t>Arranging the series in ascending order</a:t>
                </a:r>
              </a:p>
              <a:p>
                <a:pPr marL="0" indent="0">
                  <a:buNone/>
                </a:pPr>
                <a:r>
                  <a:rPr lang="en-IN" dirty="0"/>
                  <a:t>	24,27,40,50,66,74,81,81,97</a:t>
                </a:r>
              </a:p>
              <a:p>
                <a:pPr marL="0" indent="0">
                  <a:buNone/>
                </a:pPr>
                <a:r>
                  <a:rPr lang="en-IN" dirty="0"/>
                  <a:t>Middle value of the ascending ordered series is the median of that series. Here n=9</a:t>
                </a:r>
              </a:p>
              <a:p>
                <a:pPr marL="0" indent="0">
                  <a:buNone/>
                </a:pPr>
                <a:r>
                  <a:rPr lang="en-IN" dirty="0"/>
                  <a:t>By formula middle value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𝑛</m:t>
                        </m:r>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9+1</m:t>
                        </m:r>
                      </m:num>
                      <m:den>
                        <m:r>
                          <a:rPr lang="en-IN" b="0" i="1" smtClean="0">
                            <a:latin typeface="Cambria Math" panose="02040503050406030204" pitchFamily="18" charset="0"/>
                          </a:rPr>
                          <m:t>2</m:t>
                        </m:r>
                      </m:den>
                    </m:f>
                    <m:r>
                      <a:rPr lang="en-IN" b="0" i="1" smtClean="0">
                        <a:latin typeface="Cambria Math" panose="02040503050406030204" pitchFamily="18" charset="0"/>
                      </a:rPr>
                      <m:t> </m:t>
                    </m:r>
                  </m:oMath>
                </a14:m>
                <a:r>
                  <a:rPr lang="en-IN" dirty="0"/>
                  <a:t>= </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10</m:t>
                        </m:r>
                      </m:num>
                      <m:den>
                        <m:r>
                          <a:rPr lang="en-IN" b="0" i="1" dirty="0" smtClean="0">
                            <a:latin typeface="Cambria Math" panose="02040503050406030204" pitchFamily="18" charset="0"/>
                          </a:rPr>
                          <m:t>5</m:t>
                        </m:r>
                      </m:den>
                    </m:f>
                  </m:oMath>
                </a14:m>
                <a:r>
                  <a:rPr lang="en-IN" dirty="0"/>
                  <a:t> = 5</a:t>
                </a:r>
                <a:r>
                  <a:rPr lang="en-IN" baseline="30000" dirty="0"/>
                  <a:t>th</a:t>
                </a:r>
                <a:r>
                  <a:rPr lang="en-IN" dirty="0"/>
                  <a:t> value in the series</a:t>
                </a:r>
              </a:p>
              <a:p>
                <a:pPr marL="0" indent="0">
                  <a:buNone/>
                </a:pPr>
                <a:r>
                  <a:rPr lang="en-IN" dirty="0"/>
                  <a:t>Median = 66</a:t>
                </a:r>
              </a:p>
              <a:p>
                <a:endParaRPr lang="en-IN" dirty="0"/>
              </a:p>
            </p:txBody>
          </p:sp>
        </mc:Choice>
        <mc:Fallback>
          <p:sp>
            <p:nvSpPr>
              <p:cNvPr id="3" name="Content Placeholder 2">
                <a:extLst>
                  <a:ext uri="{FF2B5EF4-FFF2-40B4-BE49-F238E27FC236}">
                    <a16:creationId xmlns:a16="http://schemas.microsoft.com/office/drawing/2014/main" xmlns:a14="http://schemas.microsoft.com/office/drawing/2010/main" xmlns="" id="{F2E88428-4539-47E2-8634-8CBD1F069587}"/>
                  </a:ext>
                </a:extLst>
              </p:cNvPr>
              <p:cNvSpPr>
                <a:spLocks noGrp="1" noRot="1" noChangeAspect="1" noMove="1" noResize="1" noEditPoints="1" noAdjustHandles="1" noChangeArrowheads="1" noChangeShapeType="1" noTextEdit="1"/>
              </p:cNvSpPr>
              <p:nvPr>
                <p:ph idx="1"/>
              </p:nvPr>
            </p:nvSpPr>
            <p:spPr>
              <a:xfrm>
                <a:off x="838200" y="506437"/>
                <a:ext cx="10515600" cy="5670526"/>
              </a:xfrm>
              <a:blipFill rotWithShape="0">
                <a:blip r:embed="rId2"/>
                <a:stretch>
                  <a:fillRect l="-522" t="-6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xmlns="" id="{BDC79BD5-E2B7-422D-B7F0-796FD03188E0}"/>
              </a:ext>
            </a:extLst>
          </p:cNvPr>
          <p:cNvCxnSpPr/>
          <p:nvPr/>
        </p:nvCxnSpPr>
        <p:spPr>
          <a:xfrm>
            <a:off x="2613222" y="2053289"/>
            <a:ext cx="36576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408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550524"/>
          </a:xfrm>
        </p:spPr>
        <p:txBody>
          <a:bodyPr>
            <a:normAutofit fontScale="90000"/>
          </a:bodyPr>
          <a:lstStyle/>
          <a:p>
            <a:r>
              <a:rPr lang="en-US" dirty="0" smtClean="0"/>
              <a:t>Standard Deviation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137396"/>
                <a:ext cx="10058400" cy="4023360"/>
              </a:xfrm>
            </p:spPr>
            <p:txBody>
              <a:bodyPr>
                <a:normAutofit fontScale="92500" lnSpcReduction="20000"/>
              </a:bodyPr>
              <a:lstStyle/>
              <a:p>
                <a:r>
                  <a:rPr lang="en-US" dirty="0">
                    <a:latin typeface="Calibri" panose="020F0502020204030204" pitchFamily="34" charset="0"/>
                  </a:rPr>
                  <a:t>The spread of statistical data is measured by the standard deviation. Distribution measures the deviation of data from its mean or average position. The degree of dispersion is computed by the method of estimating the deviation of data points. It is denoted by the symbol, ‘σ</a:t>
                </a:r>
                <a:r>
                  <a:rPr lang="en-US" dirty="0" smtClean="0">
                    <a:latin typeface="Calibri" panose="020F0502020204030204" pitchFamily="34" charset="0"/>
                  </a:rPr>
                  <a:t>’.</a:t>
                </a:r>
              </a:p>
              <a:p>
                <a:pPr marL="0" indent="0">
                  <a:buNone/>
                </a:pPr>
                <a:r>
                  <a:rPr lang="en-IN" dirty="0">
                    <a:latin typeface="Calibri" panose="020F0502020204030204" pitchFamily="34" charset="0"/>
                  </a:rPr>
                  <a:t>Standard deviation = </a:t>
                </a:r>
                <a14:m>
                  <m:oMath xmlns:m="http://schemas.openxmlformats.org/officeDocument/2006/math">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 −</m:t>
                                    </m:r>
                                    <m:bar>
                                      <m:barPr>
                                        <m:pos m:val="top"/>
                                        <m:ctrlPr>
                                          <a:rPr lang="en-IN" i="1">
                                            <a:latin typeface="Cambria Math" panose="02040503050406030204" pitchFamily="18" charset="0"/>
                                          </a:rPr>
                                        </m:ctrlPr>
                                      </m:barPr>
                                      <m:e>
                                        <m:r>
                                          <a:rPr lang="en-IN" i="1">
                                            <a:latin typeface="Cambria Math" panose="02040503050406030204" pitchFamily="18" charset="0"/>
                                          </a:rPr>
                                          <m:t>𝑋</m:t>
                                        </m:r>
                                      </m:e>
                                    </m:bar>
                                    <m:r>
                                      <a:rPr lang="en-IN" i="1">
                                        <a:latin typeface="Cambria Math" panose="02040503050406030204" pitchFamily="18" charset="0"/>
                                      </a:rPr>
                                      <m:t>)</m:t>
                                    </m:r>
                                  </m:e>
                                  <m:sup>
                                    <m:r>
                                      <a:rPr lang="en-IN" i="1">
                                        <a:latin typeface="Cambria Math" panose="02040503050406030204" pitchFamily="18" charset="0"/>
                                      </a:rPr>
                                      <m:t>2</m:t>
                                    </m:r>
                                  </m:sup>
                                </m:sSup>
                                <m:r>
                                  <a:rPr lang="en-IN" i="1">
                                    <a:latin typeface="Cambria Math" panose="02040503050406030204" pitchFamily="18" charset="0"/>
                                  </a:rPr>
                                  <m:t> </m:t>
                                </m:r>
                              </m:e>
                            </m:nary>
                          </m:num>
                          <m:den>
                            <m:r>
                              <a:rPr lang="en-IN" i="1">
                                <a:latin typeface="Cambria Math" panose="02040503050406030204" pitchFamily="18" charset="0"/>
                              </a:rPr>
                              <m:t>𝑛</m:t>
                            </m:r>
                          </m:den>
                        </m:f>
                      </m:e>
                    </m:rad>
                  </m:oMath>
                </a14:m>
                <a:endParaRPr lang="en-IN" dirty="0">
                  <a:latin typeface="Calibri" panose="020F0502020204030204" pitchFamily="34" charset="0"/>
                </a:endParaRPr>
              </a:p>
              <a:p>
                <a:pPr marL="0" indent="0">
                  <a:buNone/>
                </a:pPr>
                <a14:m>
                  <m:oMath xmlns:m="http://schemas.openxmlformats.org/officeDocument/2006/math">
                    <m:bar>
                      <m:barPr>
                        <m:pos m:val="top"/>
                        <m:ctrlPr>
                          <a:rPr lang="en-IN" i="1">
                            <a:latin typeface="Cambria Math" panose="02040503050406030204" pitchFamily="18" charset="0"/>
                          </a:rPr>
                        </m:ctrlPr>
                      </m:barPr>
                      <m:e>
                        <m:r>
                          <a:rPr lang="en-IN" i="1">
                            <a:latin typeface="Cambria Math" panose="02040503050406030204" pitchFamily="18" charset="0"/>
                          </a:rPr>
                          <m:t>𝑋</m:t>
                        </m:r>
                      </m:e>
                    </m:bar>
                  </m:oMath>
                </a14:m>
                <a:r>
                  <a:rPr lang="en-IN" dirty="0">
                    <a:latin typeface="Calibri" panose="020F0502020204030204" pitchFamily="34" charset="0"/>
                  </a:rPr>
                  <a:t>  is the mean of data set and </a:t>
                </a:r>
                <a:r>
                  <a:rPr lang="en-IN" i="1" dirty="0">
                    <a:latin typeface="Calibri" panose="020F0502020204030204" pitchFamily="34" charset="0"/>
                    <a:ea typeface="Cambria" panose="02040503050406030204" pitchFamily="18" charset="0"/>
                    <a:cs typeface="Times New Roman" panose="02020603050405020304" pitchFamily="18" charset="0"/>
                  </a:rPr>
                  <a:t>n</a:t>
                </a:r>
                <a:r>
                  <a:rPr lang="en-IN" dirty="0">
                    <a:latin typeface="Calibri" panose="020F0502020204030204" pitchFamily="34" charset="0"/>
                  </a:rPr>
                  <a:t> is the number of items.</a:t>
                </a:r>
                <a:endParaRPr lang="en-US" dirty="0">
                  <a:latin typeface="Calibri" panose="020F0502020204030204" pitchFamily="34" charset="0"/>
                </a:endParaRPr>
              </a:p>
              <a:p>
                <a:pPr marL="0" indent="0">
                  <a:buNone/>
                </a:pPr>
                <a:r>
                  <a:rPr lang="en-IN" dirty="0">
                    <a:latin typeface="Calibri" panose="020F0502020204030204" pitchFamily="34" charset="0"/>
                  </a:rPr>
                  <a:t>1. Find the variance</a:t>
                </a:r>
              </a:p>
              <a:p>
                <a:pPr marL="0" indent="0">
                  <a:buNone/>
                </a:pPr>
                <a:r>
                  <a:rPr lang="en-IN" dirty="0">
                    <a:latin typeface="Calibri" panose="020F0502020204030204" pitchFamily="34" charset="0"/>
                  </a:rPr>
                  <a:t>2. Find the mean of data </a:t>
                </a:r>
              </a:p>
              <a:p>
                <a:pPr marL="0" indent="0">
                  <a:buNone/>
                </a:pPr>
                <a:r>
                  <a:rPr lang="en-IN" dirty="0">
                    <a:latin typeface="Calibri" panose="020F0502020204030204" pitchFamily="34" charset="0"/>
                  </a:rPr>
                  <a:t>3. Subtract the mean from each value </a:t>
                </a:r>
              </a:p>
              <a:p>
                <a:pPr marL="0" indent="0">
                  <a:buNone/>
                </a:pPr>
                <a:r>
                  <a:rPr lang="en-IN" dirty="0">
                    <a:latin typeface="Calibri" panose="020F0502020204030204" pitchFamily="34" charset="0"/>
                  </a:rPr>
                  <a:t>4. Square each deviation of the mean</a:t>
                </a:r>
              </a:p>
              <a:p>
                <a:pPr marL="0" indent="0">
                  <a:buNone/>
                </a:pPr>
                <a:r>
                  <a:rPr lang="en-IN" dirty="0">
                    <a:latin typeface="Calibri" panose="020F0502020204030204" pitchFamily="34" charset="0"/>
                  </a:rPr>
                  <a:t>5. Find the sum of the squares</a:t>
                </a:r>
              </a:p>
              <a:p>
                <a:pPr marL="0" indent="0">
                  <a:buNone/>
                </a:pPr>
                <a:r>
                  <a:rPr lang="en-IN" dirty="0">
                    <a:latin typeface="Calibri" panose="020F0502020204030204" pitchFamily="34" charset="0"/>
                  </a:rPr>
                  <a:t>6. Divide the total by the number of items</a:t>
                </a:r>
              </a:p>
              <a:p>
                <a:pPr marL="0" indent="0">
                  <a:buNone/>
                </a:pPr>
                <a:r>
                  <a:rPr lang="en-IN" dirty="0">
                    <a:latin typeface="Calibri" panose="020F0502020204030204" pitchFamily="34" charset="0"/>
                  </a:rPr>
                  <a:t>7. Take square root of variance</a:t>
                </a:r>
              </a:p>
              <a:p>
                <a:pPr lvl="1"/>
                <a:endParaRPr lang="en-US" dirty="0" smtClean="0">
                  <a:latin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137396"/>
                <a:ext cx="10058400" cy="4023360"/>
              </a:xfrm>
              <a:blipFill rotWithShape="0">
                <a:blip r:embed="rId2"/>
                <a:stretch>
                  <a:fillRect l="-364" t="-1667" b="-606"/>
                </a:stretch>
              </a:blipFill>
            </p:spPr>
            <p:txBody>
              <a:bodyPr/>
              <a:lstStyle/>
              <a:p>
                <a:r>
                  <a:rPr lang="en-US">
                    <a:noFill/>
                  </a:rPr>
                  <a:t> </a:t>
                </a:r>
              </a:p>
            </p:txBody>
          </p:sp>
        </mc:Fallback>
      </mc:AlternateContent>
    </p:spTree>
    <p:extLst>
      <p:ext uri="{BB962C8B-B14F-4D97-AF65-F5344CB8AC3E}">
        <p14:creationId xmlns:p14="http://schemas.microsoft.com/office/powerpoint/2010/main" val="2946483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Variance</a:t>
            </a:r>
            <a:br>
              <a:rPr lang="en-US" b="1"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96949"/>
                <a:ext cx="8596668" cy="3880773"/>
              </a:xfrm>
            </p:spPr>
            <p:txBody>
              <a:bodyPr>
                <a:normAutofit/>
              </a:bodyPr>
              <a:lstStyle/>
              <a:p>
                <a:pPr marL="0" indent="0">
                  <a:buNone/>
                </a:pPr>
                <a:r>
                  <a:rPr lang="en-US" sz="1700" dirty="0">
                    <a:latin typeface="Calibri" panose="020F0502020204030204" pitchFamily="34" charset="0"/>
                  </a:rPr>
                  <a:t>According to layman’s words, the variance is a measure of how far a set of data are dispersed out from their mean or average value. </a:t>
                </a:r>
                <a:r>
                  <a:rPr lang="en-US" sz="1700" dirty="0">
                    <a:latin typeface="Calibri" panose="020F0502020204030204" pitchFamily="34" charset="0"/>
                  </a:rPr>
                  <a:t>It is denoted as ‘σ2’. </a:t>
                </a:r>
                <a:endParaRPr lang="en-US" sz="1700" dirty="0" smtClean="0">
                  <a:latin typeface="Calibri" panose="020F0502020204030204" pitchFamily="34" charset="0"/>
                </a:endParaRPr>
              </a:p>
              <a:p>
                <a:pPr fontAlgn="base"/>
                <a:r>
                  <a:rPr lang="en-US" sz="1700" dirty="0">
                    <a:latin typeface="Calibri" panose="020F0502020204030204" pitchFamily="34" charset="0"/>
                  </a:rPr>
                  <a:t>The population variance formula is given by:</a:t>
                </a:r>
              </a:p>
              <a:p>
                <a:pPr fontAlgn="base"/>
                <a:r>
                  <a:rPr lang="en-US" sz="1700" dirty="0">
                    <a:latin typeface="Calibri" panose="020F0502020204030204" pitchFamily="34" charset="0"/>
                  </a:rPr>
                  <a:t>σ2=</a:t>
                </a:r>
                <a14:m>
                  <m:oMath xmlns:m="http://schemas.openxmlformats.org/officeDocument/2006/math">
                    <m:f>
                      <m:fPr>
                        <m:ctrlPr>
                          <a:rPr lang="en-US" sz="1700" i="1">
                            <a:latin typeface="Cambria Math" panose="02040503050406030204" pitchFamily="18" charset="0"/>
                          </a:rPr>
                        </m:ctrlPr>
                      </m:fPr>
                      <m:num>
                        <m:r>
                          <a:rPr lang="en-US" sz="1700">
                            <a:latin typeface="Cambria Math" panose="02040503050406030204" pitchFamily="18" charset="0"/>
                          </a:rPr>
                          <m:t>1</m:t>
                        </m:r>
                      </m:num>
                      <m:den>
                        <m:r>
                          <a:rPr lang="en-US" sz="1700">
                            <a:latin typeface="Cambria Math" panose="02040503050406030204" pitchFamily="18" charset="0"/>
                          </a:rPr>
                          <m:t>𝑁</m:t>
                        </m:r>
                      </m:den>
                    </m:f>
                    <m:nary>
                      <m:naryPr>
                        <m:chr m:val="∑"/>
                        <m:ctrlPr>
                          <a:rPr lang="en-US" sz="1700" i="1">
                            <a:latin typeface="Cambria Math" panose="02040503050406030204" pitchFamily="18" charset="0"/>
                          </a:rPr>
                        </m:ctrlPr>
                      </m:naryPr>
                      <m:sub>
                        <m:r>
                          <m:rPr>
                            <m:brk m:alnAt="23"/>
                          </m:rPr>
                          <a:rPr lang="en-US" sz="1700">
                            <a:latin typeface="Cambria Math" panose="02040503050406030204" pitchFamily="18" charset="0"/>
                          </a:rPr>
                          <m:t>𝑖</m:t>
                        </m:r>
                        <m:r>
                          <a:rPr lang="en-US" sz="1700">
                            <a:latin typeface="Cambria Math" panose="02040503050406030204" pitchFamily="18" charset="0"/>
                          </a:rPr>
                          <m:t>=1</m:t>
                        </m:r>
                      </m:sub>
                      <m:sup>
                        <m:r>
                          <a:rPr lang="en-US" sz="1700">
                            <a:latin typeface="Cambria Math" panose="02040503050406030204" pitchFamily="18" charset="0"/>
                          </a:rPr>
                          <m:t>𝑁</m:t>
                        </m:r>
                      </m:sup>
                      <m:e>
                        <m:sSup>
                          <m:sSupPr>
                            <m:ctrlPr>
                              <a:rPr lang="en-US" sz="1700" i="1">
                                <a:latin typeface="Cambria Math" panose="02040503050406030204" pitchFamily="18" charset="0"/>
                              </a:rPr>
                            </m:ctrlPr>
                          </m:sSupPr>
                          <m:e>
                            <m:d>
                              <m:dPr>
                                <m:ctrlPr>
                                  <a:rPr lang="en-US" sz="1700" i="1">
                                    <a:latin typeface="Cambria Math" panose="02040503050406030204" pitchFamily="18" charset="0"/>
                                  </a:rPr>
                                </m:ctrlPr>
                              </m:dPr>
                              <m:e>
                                <m:r>
                                  <a:rPr lang="en-US" sz="1700">
                                    <a:latin typeface="Cambria Math" panose="02040503050406030204" pitchFamily="18" charset="0"/>
                                  </a:rPr>
                                  <m:t>𝑋𝑖</m:t>
                                </m:r>
                                <m:r>
                                  <a:rPr lang="en-US" sz="1700">
                                    <a:latin typeface="Cambria Math" panose="02040503050406030204" pitchFamily="18" charset="0"/>
                                  </a:rPr>
                                  <m:t>−</m:t>
                                </m:r>
                                <m:r>
                                  <a:rPr lang="en-US" sz="1700">
                                    <a:latin typeface="Cambria Math" panose="02040503050406030204" pitchFamily="18" charset="0"/>
                                  </a:rPr>
                                  <m:t>𝜇</m:t>
                                </m:r>
                              </m:e>
                            </m:d>
                          </m:e>
                          <m:sup>
                            <m:r>
                              <a:rPr lang="en-US" sz="1700">
                                <a:latin typeface="Cambria Math" panose="02040503050406030204" pitchFamily="18" charset="0"/>
                              </a:rPr>
                              <m:t>2</m:t>
                            </m:r>
                          </m:sup>
                        </m:sSup>
                        <m:r>
                          <a:rPr lang="en-US" sz="1700">
                            <a:latin typeface="Cambria Math" panose="02040503050406030204" pitchFamily="18" charset="0"/>
                          </a:rPr>
                          <m:t> </m:t>
                        </m:r>
                      </m:e>
                    </m:nary>
                  </m:oMath>
                </a14:m>
                <a:endParaRPr lang="en-US" sz="1700" dirty="0">
                  <a:latin typeface="Calibri" panose="020F0502020204030204" pitchFamily="34" charset="0"/>
                </a:endParaRPr>
              </a:p>
              <a:p>
                <a:pPr fontAlgn="base"/>
                <a:r>
                  <a:rPr lang="en-US" sz="1700" dirty="0">
                    <a:latin typeface="Calibri" panose="020F0502020204030204" pitchFamily="34" charset="0"/>
                  </a:rPr>
                  <a:t>Here,</a:t>
                </a:r>
              </a:p>
              <a:p>
                <a:pPr fontAlgn="base"/>
                <a:r>
                  <a:rPr lang="en-US" sz="1700" dirty="0">
                    <a:latin typeface="Calibri" panose="020F0502020204030204" pitchFamily="34" charset="0"/>
                  </a:rPr>
                  <a:t>σ2 = Population variance</a:t>
                </a:r>
              </a:p>
              <a:p>
                <a:pPr fontAlgn="base"/>
                <a:r>
                  <a:rPr lang="en-US" sz="1700" dirty="0">
                    <a:latin typeface="Calibri" panose="020F0502020204030204" pitchFamily="34" charset="0"/>
                  </a:rPr>
                  <a:t>N = Number of observations in population</a:t>
                </a:r>
              </a:p>
              <a:p>
                <a:pPr fontAlgn="base"/>
                <a:r>
                  <a:rPr lang="en-US" sz="1700" dirty="0">
                    <a:latin typeface="Calibri" panose="020F0502020204030204" pitchFamily="34" charset="0"/>
                  </a:rPr>
                  <a:t>Xi = </a:t>
                </a:r>
                <a:r>
                  <a:rPr lang="en-US" sz="1700" dirty="0" err="1">
                    <a:latin typeface="Calibri" panose="020F0502020204030204" pitchFamily="34" charset="0"/>
                  </a:rPr>
                  <a:t>ith</a:t>
                </a:r>
                <a:r>
                  <a:rPr lang="en-US" sz="1700" dirty="0">
                    <a:latin typeface="Calibri" panose="020F0502020204030204" pitchFamily="34" charset="0"/>
                  </a:rPr>
                  <a:t> observation in the population</a:t>
                </a:r>
              </a:p>
              <a:p>
                <a:pPr fontAlgn="base"/>
                <a:r>
                  <a:rPr lang="en-US" sz="1700" dirty="0">
                    <a:latin typeface="Calibri" panose="020F0502020204030204" pitchFamily="34" charset="0"/>
                  </a:rPr>
                  <a:t>μ = Population mean</a:t>
                </a:r>
              </a:p>
              <a:p>
                <a:pPr marL="0" indent="0">
                  <a:buNone/>
                </a:pPr>
                <a:endParaRPr lang="en-US" sz="1700" dirty="0">
                  <a:latin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96949"/>
                <a:ext cx="8596668" cy="3880773"/>
              </a:xfrm>
              <a:blipFill rotWithShape="0">
                <a:blip r:embed="rId2"/>
                <a:stretch>
                  <a:fillRect l="-426" t="-471"/>
                </a:stretch>
              </a:blipFill>
            </p:spPr>
            <p:txBody>
              <a:bodyPr/>
              <a:lstStyle/>
              <a:p>
                <a:r>
                  <a:rPr lang="en-US">
                    <a:noFill/>
                  </a:rPr>
                  <a:t> </a:t>
                </a:r>
              </a:p>
            </p:txBody>
          </p:sp>
        </mc:Fallback>
      </mc:AlternateContent>
    </p:spTree>
    <p:extLst>
      <p:ext uri="{BB962C8B-B14F-4D97-AF65-F5344CB8AC3E}">
        <p14:creationId xmlns:p14="http://schemas.microsoft.com/office/powerpoint/2010/main" val="4039354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population mean and sample mean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IN" b="1" i="1" u="sng" dirty="0"/>
                  <a:t>Population mean</a:t>
                </a:r>
              </a:p>
              <a:p>
                <a:pPr marL="0" indent="0">
                  <a:buNone/>
                </a:pPr>
                <a:r>
                  <a:rPr lang="en-IN" dirty="0"/>
                  <a:t>	The entire aggregation of items from which samples can be drawn is known as population and average value is called as population mean. Population is denoted by the (N) and population mean is denoted by (µ)</a:t>
                </a:r>
              </a:p>
              <a:p>
                <a:pPr marL="0" indent="0">
                  <a:buNone/>
                </a:pPr>
                <a:r>
                  <a:rPr lang="en-IN" dirty="0"/>
                  <a:t>Population mean( µ ) =  </a:t>
                </a:r>
                <a14:m>
                  <m:oMath xmlns:m="http://schemas.openxmlformats.org/officeDocument/2006/math">
                    <m:f>
                      <m:fPr>
                        <m:ctrlPr>
                          <a:rPr lang="en-IN" i="1">
                            <a:latin typeface="Cambria Math" panose="02040503050406030204" pitchFamily="18" charset="0"/>
                          </a:rPr>
                        </m:ctrlPr>
                      </m:fPr>
                      <m:num>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𝑁</m:t>
                            </m:r>
                          </m:sup>
                          <m:e>
                            <m:r>
                              <a:rPr lang="en-IN" i="1">
                                <a:latin typeface="Cambria Math" panose="02040503050406030204" pitchFamily="18" charset="0"/>
                              </a:rPr>
                              <m:t>𝑥</m:t>
                            </m:r>
                            <m:r>
                              <a:rPr lang="en-IN" i="1">
                                <a:latin typeface="Cambria Math" panose="02040503050406030204" pitchFamily="18" charset="0"/>
                              </a:rPr>
                              <m:t>1</m:t>
                            </m:r>
                          </m:e>
                        </m:nary>
                      </m:num>
                      <m:den>
                        <m:r>
                          <a:rPr lang="en-IN" i="1">
                            <a:latin typeface="Cambria Math" panose="02040503050406030204" pitchFamily="18" charset="0"/>
                          </a:rPr>
                          <m:t>𝑁</m:t>
                        </m:r>
                      </m:den>
                    </m:f>
                  </m:oMath>
                </a14:m>
                <a:endParaRPr lang="en-IN" dirty="0"/>
              </a:p>
              <a:p>
                <a:r>
                  <a:rPr lang="en-IN" b="1" i="1" u="sng" dirty="0"/>
                  <a:t>Sample mean</a:t>
                </a:r>
              </a:p>
              <a:p>
                <a:pPr marL="0" indent="0">
                  <a:buNone/>
                </a:pPr>
                <a:r>
                  <a:rPr lang="en-IN" dirty="0"/>
                  <a:t>	Sampling means selection of units from entire group called population and average value of it is called as sample mean. Sample is denoted by (n) and Sample mean is denoted by (</a:t>
                </a:r>
                <a14:m>
                  <m:oMath xmlns:m="http://schemas.openxmlformats.org/officeDocument/2006/math">
                    <m:bar>
                      <m:barPr>
                        <m:pos m:val="top"/>
                        <m:ctrlPr>
                          <a:rPr lang="en-IN" i="1">
                            <a:latin typeface="Cambria Math" panose="02040503050406030204" pitchFamily="18" charset="0"/>
                          </a:rPr>
                        </m:ctrlPr>
                      </m:barPr>
                      <m:e>
                        <m:r>
                          <a:rPr lang="en-IN" i="1">
                            <a:latin typeface="Cambria Math" panose="02040503050406030204" pitchFamily="18" charset="0"/>
                          </a:rPr>
                          <m:t>𝑋</m:t>
                        </m:r>
                      </m:e>
                    </m:bar>
                  </m:oMath>
                </a14:m>
                <a:r>
                  <a:rPr lang="en-IN" dirty="0"/>
                  <a:t>) </a:t>
                </a:r>
              </a:p>
              <a:p>
                <a:pPr marL="0" indent="0">
                  <a:buNone/>
                </a:pPr>
                <a:r>
                  <a:rPr lang="en-IN" dirty="0"/>
                  <a:t>Sample mean ( </a:t>
                </a:r>
                <a14:m>
                  <m:oMath xmlns:m="http://schemas.openxmlformats.org/officeDocument/2006/math">
                    <m:bar>
                      <m:barPr>
                        <m:pos m:val="top"/>
                        <m:ctrlPr>
                          <a:rPr lang="en-IN" i="1">
                            <a:latin typeface="Cambria Math" panose="02040503050406030204" pitchFamily="18" charset="0"/>
                          </a:rPr>
                        </m:ctrlPr>
                      </m:barPr>
                      <m:e>
                        <m:r>
                          <a:rPr lang="en-IN" i="1">
                            <a:latin typeface="Cambria Math" panose="02040503050406030204" pitchFamily="18" charset="0"/>
                          </a:rPr>
                          <m:t>𝑋</m:t>
                        </m:r>
                      </m:e>
                    </m:bar>
                  </m:oMath>
                </a14:m>
                <a:r>
                  <a:rPr lang="en-IN" dirty="0"/>
                  <a:t> )  = </a:t>
                </a:r>
                <a14:m>
                  <m:oMath xmlns:m="http://schemas.openxmlformats.org/officeDocument/2006/math">
                    <m:r>
                      <a:rPr lang="en-IN">
                        <a:latin typeface="Cambria Math" panose="02040503050406030204" pitchFamily="18" charset="0"/>
                      </a:rPr>
                      <m:t> </m:t>
                    </m:r>
                    <m:f>
                      <m:fPr>
                        <m:ctrlPr>
                          <a:rPr lang="en-IN" i="1">
                            <a:latin typeface="Cambria Math" panose="02040503050406030204" pitchFamily="18" charset="0"/>
                          </a:rPr>
                        </m:ctrlPr>
                      </m:fPr>
                      <m:num>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r>
                              <a:rPr lang="en-IN" i="1">
                                <a:latin typeface="Cambria Math" panose="02040503050406030204" pitchFamily="18" charset="0"/>
                              </a:rPr>
                              <m:t>𝑥</m:t>
                            </m:r>
                            <m:r>
                              <a:rPr lang="en-IN" i="1">
                                <a:latin typeface="Cambria Math" panose="02040503050406030204" pitchFamily="18" charset="0"/>
                              </a:rPr>
                              <m:t>1</m:t>
                            </m:r>
                          </m:e>
                        </m:nary>
                      </m:num>
                      <m:den>
                        <m:r>
                          <a:rPr lang="en-IN" i="1">
                            <a:latin typeface="Cambria Math" panose="02040503050406030204" pitchFamily="18" charset="0"/>
                          </a:rPr>
                          <m:t>𝑛</m:t>
                        </m:r>
                      </m:den>
                    </m:f>
                  </m:oMath>
                </a14:m>
                <a:endParaRPr lang="en-IN"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US">
                    <a:noFill/>
                  </a:rPr>
                  <a:t> </a:t>
                </a:r>
              </a:p>
            </p:txBody>
          </p:sp>
        </mc:Fallback>
      </mc:AlternateContent>
    </p:spTree>
    <p:extLst>
      <p:ext uri="{BB962C8B-B14F-4D97-AF65-F5344CB8AC3E}">
        <p14:creationId xmlns:p14="http://schemas.microsoft.com/office/powerpoint/2010/main" val="3976134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A632EA-507C-4B3E-A120-2776F42D63E1}"/>
              </a:ext>
            </a:extLst>
          </p:cNvPr>
          <p:cNvSpPr>
            <a:spLocks noGrp="1"/>
          </p:cNvSpPr>
          <p:nvPr>
            <p:ph type="title"/>
          </p:nvPr>
        </p:nvSpPr>
        <p:spPr>
          <a:xfrm>
            <a:off x="838200" y="67139"/>
            <a:ext cx="10515600" cy="1128615"/>
          </a:xfrm>
        </p:spPr>
        <p:txBody>
          <a:bodyPr/>
          <a:lstStyle/>
          <a:p>
            <a:r>
              <a:rPr lang="en-IN" b="1" dirty="0"/>
              <a:t>Find mean, mode, median, standard deviation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4B0E6FA0-182E-41BF-B43B-D13866CDCCA5}"/>
                  </a:ext>
                </a:extLst>
              </p:cNvPr>
              <p:cNvSpPr>
                <a:spLocks noGrp="1"/>
              </p:cNvSpPr>
              <p:nvPr>
                <p:ph idx="1"/>
              </p:nvPr>
            </p:nvSpPr>
            <p:spPr>
              <a:xfrm>
                <a:off x="838200" y="1392702"/>
                <a:ext cx="10515600" cy="5148775"/>
              </a:xfrm>
            </p:spPr>
            <p:txBody>
              <a:bodyPr>
                <a:normAutofit/>
              </a:bodyPr>
              <a:lstStyle/>
              <a:p>
                <a:r>
                  <a:rPr lang="en-IN" dirty="0"/>
                  <a:t>a) 7,11,16,14,11,13,19,13,13</a:t>
                </a:r>
              </a:p>
              <a:p>
                <a:pPr marL="0" indent="0">
                  <a:buNone/>
                </a:pPr>
                <a:endParaRPr lang="en-IN" dirty="0"/>
              </a:p>
              <a:p>
                <a:pPr marL="0" indent="0">
                  <a:buNone/>
                </a:pPr>
                <a:r>
                  <a:rPr lang="en-IN" b="1" i="1" u="sng" dirty="0"/>
                  <a:t>Mean</a:t>
                </a: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7+11+16+14+11+13+19+13+13</m:t>
                        </m:r>
                      </m:num>
                      <m:den>
                        <m:r>
                          <a:rPr lang="en-IN" b="0" i="1" smtClean="0">
                            <a:latin typeface="Cambria Math" panose="02040503050406030204" pitchFamily="18" charset="0"/>
                          </a:rPr>
                          <m:t>9</m:t>
                        </m:r>
                      </m:den>
                    </m:f>
                  </m:oMath>
                </a14:m>
                <a:endParaRPr lang="en-IN" dirty="0"/>
              </a:p>
              <a:p>
                <a:pPr marL="0" indent="0">
                  <a:buNone/>
                </a:pPr>
                <a:r>
                  <a:rPr lang="en-IN" dirty="0"/>
                  <a:t>	= 117/9</a:t>
                </a:r>
              </a:p>
              <a:p>
                <a:pPr marL="0" indent="0">
                  <a:buNone/>
                </a:pPr>
                <a:r>
                  <a:rPr lang="en-IN" dirty="0"/>
                  <a:t>	= 13</a:t>
                </a:r>
              </a:p>
              <a:p>
                <a:pPr marL="0" indent="0">
                  <a:buNone/>
                </a:pPr>
                <a:endParaRPr lang="en-IN" dirty="0"/>
              </a:p>
              <a:p>
                <a:pPr marL="0" indent="0">
                  <a:buNone/>
                </a:pPr>
                <a:r>
                  <a:rPr lang="en-IN" b="1" i="1" u="sng" dirty="0"/>
                  <a:t>Mode</a:t>
                </a:r>
              </a:p>
              <a:p>
                <a:pPr marL="0" indent="0">
                  <a:buNone/>
                </a:pPr>
                <a:r>
                  <a:rPr lang="en-IN" dirty="0"/>
                  <a:t>	Mode is the highest occurring element. Here we see that 13 is the highest occurring element. So mode of this series is 13</a:t>
                </a:r>
              </a:p>
              <a:p>
                <a:pPr marL="0" indent="0">
                  <a:buNone/>
                </a:pPr>
                <a:r>
                  <a:rPr lang="en-IN" dirty="0"/>
                  <a:t>Mode = 13</a:t>
                </a:r>
              </a:p>
            </p:txBody>
          </p:sp>
        </mc:Choice>
        <mc:Fallback>
          <p:sp>
            <p:nvSpPr>
              <p:cNvPr id="3" name="Content Placeholder 2">
                <a:extLst>
                  <a:ext uri="{FF2B5EF4-FFF2-40B4-BE49-F238E27FC236}">
                    <a16:creationId xmlns:a16="http://schemas.microsoft.com/office/drawing/2014/main" xmlns:a14="http://schemas.microsoft.com/office/drawing/2010/main" xmlns="" id="{4B0E6FA0-182E-41BF-B43B-D13866CDCCA5}"/>
                  </a:ext>
                </a:extLst>
              </p:cNvPr>
              <p:cNvSpPr>
                <a:spLocks noGrp="1" noRot="1" noChangeAspect="1" noMove="1" noResize="1" noEditPoints="1" noAdjustHandles="1" noChangeArrowheads="1" noChangeShapeType="1" noTextEdit="1"/>
              </p:cNvSpPr>
              <p:nvPr>
                <p:ph idx="1"/>
              </p:nvPr>
            </p:nvSpPr>
            <p:spPr>
              <a:xfrm>
                <a:off x="838200" y="1392702"/>
                <a:ext cx="10515600" cy="5148775"/>
              </a:xfrm>
              <a:blipFill rotWithShape="0">
                <a:blip r:embed="rId2"/>
                <a:stretch>
                  <a:fillRect l="-522" t="-710"/>
                </a:stretch>
              </a:blipFill>
            </p:spPr>
            <p:txBody>
              <a:bodyPr/>
              <a:lstStyle/>
              <a:p>
                <a:r>
                  <a:rPr lang="en-US">
                    <a:noFill/>
                  </a:rPr>
                  <a:t> </a:t>
                </a:r>
              </a:p>
            </p:txBody>
          </p:sp>
        </mc:Fallback>
      </mc:AlternateContent>
    </p:spTree>
    <p:extLst>
      <p:ext uri="{BB962C8B-B14F-4D97-AF65-F5344CB8AC3E}">
        <p14:creationId xmlns:p14="http://schemas.microsoft.com/office/powerpoint/2010/main" val="1255879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A3212982-6ABA-40FF-BA52-A89972E2544A}"/>
                  </a:ext>
                </a:extLst>
              </p:cNvPr>
              <p:cNvSpPr>
                <a:spLocks noGrp="1"/>
              </p:cNvSpPr>
              <p:nvPr>
                <p:ph idx="1"/>
              </p:nvPr>
            </p:nvSpPr>
            <p:spPr>
              <a:xfrm>
                <a:off x="838200" y="1144307"/>
                <a:ext cx="10515600" cy="4351338"/>
              </a:xfrm>
            </p:spPr>
            <p:txBody>
              <a:bodyPr/>
              <a:lstStyle/>
              <a:p>
                <a:pPr marL="0" indent="0">
                  <a:buNone/>
                </a:pPr>
                <a:r>
                  <a:rPr lang="en-IN" b="1" i="1" u="sng" dirty="0"/>
                  <a:t>Median</a:t>
                </a:r>
              </a:p>
              <a:p>
                <a:pPr marL="0" indent="0">
                  <a:buNone/>
                </a:pPr>
                <a:r>
                  <a:rPr lang="en-IN" dirty="0"/>
                  <a:t>Arranging the series in ascending order</a:t>
                </a:r>
              </a:p>
              <a:p>
                <a:pPr marL="0" indent="0">
                  <a:buNone/>
                </a:pPr>
                <a:r>
                  <a:rPr lang="en-IN" dirty="0"/>
                  <a:t>7,11,11,13,13,13,14,16,19</a:t>
                </a:r>
              </a:p>
              <a:p>
                <a:pPr marL="0" indent="0">
                  <a:buNone/>
                </a:pPr>
                <a:r>
                  <a:rPr lang="en-IN" dirty="0"/>
                  <a:t>Middle value of the ascending ordered series is the median of that series. Here n=9</a:t>
                </a:r>
              </a:p>
              <a:p>
                <a:pPr marL="0" indent="0">
                  <a:buNone/>
                </a:pPr>
                <a:r>
                  <a:rPr lang="en-IN" dirty="0"/>
                  <a:t>By formula middle value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𝑛</m:t>
                        </m:r>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9+1</m:t>
                        </m:r>
                      </m:num>
                      <m:den>
                        <m:r>
                          <a:rPr lang="en-IN" b="0" i="1" smtClean="0">
                            <a:latin typeface="Cambria Math" panose="02040503050406030204" pitchFamily="18" charset="0"/>
                          </a:rPr>
                          <m:t>2</m:t>
                        </m:r>
                      </m:den>
                    </m:f>
                    <m:r>
                      <a:rPr lang="en-IN" b="0" i="1" smtClean="0">
                        <a:latin typeface="Cambria Math" panose="02040503050406030204" pitchFamily="18" charset="0"/>
                      </a:rPr>
                      <m:t> </m:t>
                    </m:r>
                  </m:oMath>
                </a14:m>
                <a:r>
                  <a:rPr lang="en-IN" dirty="0"/>
                  <a:t>= </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10</m:t>
                        </m:r>
                      </m:num>
                      <m:den>
                        <m:r>
                          <a:rPr lang="en-IN" b="0" i="1" dirty="0" smtClean="0">
                            <a:latin typeface="Cambria Math" panose="02040503050406030204" pitchFamily="18" charset="0"/>
                          </a:rPr>
                          <m:t>5</m:t>
                        </m:r>
                      </m:den>
                    </m:f>
                  </m:oMath>
                </a14:m>
                <a:r>
                  <a:rPr lang="en-IN" dirty="0"/>
                  <a:t> = 5</a:t>
                </a:r>
                <a:r>
                  <a:rPr lang="en-IN" baseline="30000" dirty="0"/>
                  <a:t>th</a:t>
                </a:r>
                <a:r>
                  <a:rPr lang="en-IN" dirty="0"/>
                  <a:t> value in the series</a:t>
                </a:r>
              </a:p>
              <a:p>
                <a:pPr marL="0" indent="0">
                  <a:buNone/>
                </a:pPr>
                <a:r>
                  <a:rPr lang="en-IN" dirty="0"/>
                  <a:t>Median</a:t>
                </a:r>
                <a:r>
                  <a:rPr lang="en-IN" b="1" dirty="0"/>
                  <a:t> </a:t>
                </a:r>
                <a:r>
                  <a:rPr lang="en-IN" dirty="0"/>
                  <a:t>= 13</a:t>
                </a:r>
              </a:p>
              <a:p>
                <a:pPr marL="0" indent="0">
                  <a:buNone/>
                </a:pPr>
                <a:endParaRPr lang="en-IN" dirty="0"/>
              </a:p>
            </p:txBody>
          </p:sp>
        </mc:Choice>
        <mc:Fallback>
          <p:sp>
            <p:nvSpPr>
              <p:cNvPr id="3" name="Content Placeholder 2">
                <a:extLst>
                  <a:ext uri="{FF2B5EF4-FFF2-40B4-BE49-F238E27FC236}">
                    <a16:creationId xmlns:a16="http://schemas.microsoft.com/office/drawing/2014/main" xmlns:a14="http://schemas.microsoft.com/office/drawing/2010/main" xmlns="" id="{A3212982-6ABA-40FF-BA52-A89972E2544A}"/>
                  </a:ext>
                </a:extLst>
              </p:cNvPr>
              <p:cNvSpPr>
                <a:spLocks noGrp="1" noRot="1" noChangeAspect="1" noMove="1" noResize="1" noEditPoints="1" noAdjustHandles="1" noChangeArrowheads="1" noChangeShapeType="1" noTextEdit="1"/>
              </p:cNvSpPr>
              <p:nvPr>
                <p:ph idx="1"/>
              </p:nvPr>
            </p:nvSpPr>
            <p:spPr>
              <a:xfrm>
                <a:off x="838200" y="1144307"/>
                <a:ext cx="10515600" cy="4351338"/>
              </a:xfrm>
              <a:blipFill rotWithShape="0">
                <a:blip r:embed="rId2"/>
                <a:stretch>
                  <a:fillRect l="-522" t="-980"/>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xmlns="" id="{799A57BC-27BA-4C59-A548-C9A094DC1FAF}"/>
              </a:ext>
            </a:extLst>
          </p:cNvPr>
          <p:cNvCxnSpPr/>
          <p:nvPr/>
        </p:nvCxnSpPr>
        <p:spPr>
          <a:xfrm>
            <a:off x="2518118" y="2630659"/>
            <a:ext cx="40796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08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CD7CAA1A-545C-424F-8AF9-7DEB727C0A7C}"/>
                  </a:ext>
                </a:extLst>
              </p:cNvPr>
              <p:cNvSpPr>
                <a:spLocks noGrp="1"/>
              </p:cNvSpPr>
              <p:nvPr>
                <p:ph idx="1"/>
              </p:nvPr>
            </p:nvSpPr>
            <p:spPr>
              <a:xfrm>
                <a:off x="838200" y="576775"/>
                <a:ext cx="10515600" cy="5600188"/>
              </a:xfrm>
            </p:spPr>
            <p:txBody>
              <a:bodyPr/>
              <a:lstStyle/>
              <a:p>
                <a:r>
                  <a:rPr lang="en-IN" dirty="0"/>
                  <a:t>b) 16,15,16,17,19,12,14,9</a:t>
                </a:r>
              </a:p>
              <a:p>
                <a:pPr marL="0" indent="0">
                  <a:buNone/>
                </a:pPr>
                <a:endParaRPr lang="en-IN" dirty="0"/>
              </a:p>
              <a:p>
                <a:pPr marL="0" indent="0">
                  <a:buNone/>
                </a:pPr>
                <a:r>
                  <a:rPr lang="en-IN" b="1" i="1" u="sng" dirty="0"/>
                  <a:t>Mean</a:t>
                </a: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16+15+16+17+19+12+14+9</m:t>
                        </m:r>
                      </m:num>
                      <m:den>
                        <m:r>
                          <a:rPr lang="en-IN" b="0" i="1" smtClean="0">
                            <a:latin typeface="Cambria Math" panose="02040503050406030204" pitchFamily="18" charset="0"/>
                          </a:rPr>
                          <m:t>8</m:t>
                        </m:r>
                      </m:den>
                    </m:f>
                  </m:oMath>
                </a14:m>
                <a:endParaRPr lang="en-IN" dirty="0"/>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118</m:t>
                        </m:r>
                      </m:num>
                      <m:den>
                        <m:r>
                          <a:rPr lang="en-IN" b="0" i="1" smtClean="0">
                            <a:latin typeface="Cambria Math" panose="02040503050406030204" pitchFamily="18" charset="0"/>
                          </a:rPr>
                          <m:t>8</m:t>
                        </m:r>
                      </m:den>
                    </m:f>
                  </m:oMath>
                </a14:m>
                <a:endParaRPr lang="en-IN" dirty="0"/>
              </a:p>
              <a:p>
                <a:pPr marL="0" indent="0">
                  <a:buNone/>
                </a:pPr>
                <a:r>
                  <a:rPr lang="en-IN" dirty="0"/>
                  <a:t>Mean	= 14.75</a:t>
                </a:r>
              </a:p>
              <a:p>
                <a:pPr marL="0" indent="0">
                  <a:buNone/>
                </a:pPr>
                <a:endParaRPr lang="en-IN" dirty="0"/>
              </a:p>
              <a:p>
                <a:pPr marL="0" indent="0">
                  <a:buNone/>
                </a:pPr>
                <a:r>
                  <a:rPr lang="en-IN" b="1" i="1" u="sng" dirty="0"/>
                  <a:t>Mode</a:t>
                </a:r>
              </a:p>
              <a:p>
                <a:pPr marL="0" indent="0">
                  <a:buNone/>
                </a:pPr>
                <a:r>
                  <a:rPr lang="en-IN" dirty="0"/>
                  <a:t>	Mode is the highest occurring element. Here we see that 16 is the highest occurring element. So mode of this series is 16</a:t>
                </a:r>
              </a:p>
              <a:p>
                <a:pPr marL="0" indent="0">
                  <a:buNone/>
                </a:pPr>
                <a:r>
                  <a:rPr lang="en-IN" dirty="0"/>
                  <a:t>Mode = 16</a:t>
                </a:r>
              </a:p>
              <a:p>
                <a:pPr marL="0" indent="0">
                  <a:buNone/>
                </a:pPr>
                <a:endParaRPr lang="en-IN" dirty="0"/>
              </a:p>
            </p:txBody>
          </p:sp>
        </mc:Choice>
        <mc:Fallback>
          <p:sp>
            <p:nvSpPr>
              <p:cNvPr id="3" name="Content Placeholder 2">
                <a:extLst>
                  <a:ext uri="{FF2B5EF4-FFF2-40B4-BE49-F238E27FC236}">
                    <a16:creationId xmlns:a16="http://schemas.microsoft.com/office/drawing/2014/main" xmlns:a14="http://schemas.microsoft.com/office/drawing/2010/main" xmlns="" id="{CD7CAA1A-545C-424F-8AF9-7DEB727C0A7C}"/>
                  </a:ext>
                </a:extLst>
              </p:cNvPr>
              <p:cNvSpPr>
                <a:spLocks noGrp="1" noRot="1" noChangeAspect="1" noMove="1" noResize="1" noEditPoints="1" noAdjustHandles="1" noChangeArrowheads="1" noChangeShapeType="1" noTextEdit="1"/>
              </p:cNvSpPr>
              <p:nvPr>
                <p:ph idx="1"/>
              </p:nvPr>
            </p:nvSpPr>
            <p:spPr>
              <a:xfrm>
                <a:off x="838200" y="576775"/>
                <a:ext cx="10515600" cy="5600188"/>
              </a:xfrm>
              <a:blipFill rotWithShape="0">
                <a:blip r:embed="rId2"/>
                <a:stretch>
                  <a:fillRect l="-522" t="-763"/>
                </a:stretch>
              </a:blipFill>
            </p:spPr>
            <p:txBody>
              <a:bodyPr/>
              <a:lstStyle/>
              <a:p>
                <a:r>
                  <a:rPr lang="en-US">
                    <a:noFill/>
                  </a:rPr>
                  <a:t> </a:t>
                </a:r>
              </a:p>
            </p:txBody>
          </p:sp>
        </mc:Fallback>
      </mc:AlternateContent>
    </p:spTree>
    <p:extLst>
      <p:ext uri="{BB962C8B-B14F-4D97-AF65-F5344CB8AC3E}">
        <p14:creationId xmlns:p14="http://schemas.microsoft.com/office/powerpoint/2010/main" val="2653549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AE8CA555-745F-4736-9175-9D2074580804}"/>
                  </a:ext>
                </a:extLst>
              </p:cNvPr>
              <p:cNvSpPr>
                <a:spLocks noGrp="1"/>
              </p:cNvSpPr>
              <p:nvPr>
                <p:ph idx="1"/>
              </p:nvPr>
            </p:nvSpPr>
            <p:spPr>
              <a:xfrm>
                <a:off x="838200" y="492369"/>
                <a:ext cx="10515600" cy="5684594"/>
              </a:xfrm>
            </p:spPr>
            <p:txBody>
              <a:bodyPr>
                <a:normAutofit/>
              </a:bodyPr>
              <a:lstStyle/>
              <a:p>
                <a:pPr marL="0" indent="0">
                  <a:buNone/>
                </a:pPr>
                <a:r>
                  <a:rPr lang="en-IN" b="1" i="1" u="sng" dirty="0"/>
                  <a:t>Median</a:t>
                </a:r>
              </a:p>
              <a:p>
                <a:pPr marL="0" indent="0">
                  <a:buNone/>
                </a:pPr>
                <a:r>
                  <a:rPr lang="en-IN" dirty="0"/>
                  <a:t>Arranging the series in ascending order</a:t>
                </a:r>
              </a:p>
              <a:p>
                <a:pPr marL="0" indent="0">
                  <a:buNone/>
                </a:pPr>
                <a:r>
                  <a:rPr lang="en-IN" dirty="0"/>
                  <a:t>9,12,14,15,16,16,17,19</a:t>
                </a:r>
              </a:p>
              <a:p>
                <a:pPr marL="0" indent="0">
                  <a:buNone/>
                </a:pPr>
                <a:r>
                  <a:rPr lang="en-IN" dirty="0"/>
                  <a:t>Middle value of the ascending ordered series is the median of that series. Here n= 8</a:t>
                </a:r>
              </a:p>
              <a:p>
                <a:pPr marL="0" indent="0">
                  <a:buNone/>
                </a:pPr>
                <a:r>
                  <a:rPr lang="en-IN" dirty="0"/>
                  <a:t>By formula middle value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d>
                        <m:r>
                          <a:rPr lang="en-IN" b="0" i="1" smtClean="0">
                            <a:latin typeface="Cambria Math" panose="02040503050406030204" pitchFamily="18" charset="0"/>
                          </a:rPr>
                          <m:t>𝑡h</m:t>
                        </m:r>
                        <m:r>
                          <a:rPr lang="en-IN" b="0" i="1" smtClean="0">
                            <a:latin typeface="Cambria Math" panose="02040503050406030204" pitchFamily="18" charset="0"/>
                          </a:rPr>
                          <m:t>+</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r>
                              <a:rPr lang="en-IN" b="0" i="1" smtClean="0">
                                <a:latin typeface="Cambria Math" panose="02040503050406030204" pitchFamily="18" charset="0"/>
                              </a:rPr>
                              <m:t>+1</m:t>
                            </m:r>
                          </m:e>
                        </m:d>
                        <m:r>
                          <a:rPr lang="en-IN" b="0" i="1" smtClean="0">
                            <a:latin typeface="Cambria Math" panose="02040503050406030204" pitchFamily="18" charset="0"/>
                          </a:rPr>
                          <m:t>𝑡h</m:t>
                        </m:r>
                        <m:r>
                          <a:rPr lang="en-IN" b="0" i="1" smtClean="0">
                            <a:latin typeface="Cambria Math" panose="02040503050406030204" pitchFamily="18" charset="0"/>
                          </a:rPr>
                          <m:t>]</m:t>
                        </m:r>
                      </m:num>
                      <m:den>
                        <m:r>
                          <a:rPr lang="en-IN" b="0" i="1" smtClean="0">
                            <a:latin typeface="Cambria Math" panose="02040503050406030204" pitchFamily="18" charset="0"/>
                          </a:rPr>
                          <m:t>2</m:t>
                        </m:r>
                      </m:den>
                    </m:f>
                    <m:r>
                      <a:rPr lang="en-IN" b="0" i="1" smtClean="0">
                        <a:latin typeface="Cambria Math" panose="02040503050406030204" pitchFamily="18" charset="0"/>
                      </a:rPr>
                      <m:t>]</m:t>
                    </m:r>
                  </m:oMath>
                </a14:m>
                <a:endParaRPr lang="en-IN" dirty="0"/>
              </a:p>
              <a:p>
                <a:pPr marL="0" indent="0">
                  <a:buNone/>
                </a:pPr>
                <a:r>
                  <a:rPr lang="en-IN" dirty="0"/>
                  <a:t>			          =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8</m:t>
                                </m:r>
                              </m:num>
                              <m:den>
                                <m:r>
                                  <a:rPr lang="en-IN" b="0" i="1" smtClean="0">
                                    <a:latin typeface="Cambria Math" panose="02040503050406030204" pitchFamily="18" charset="0"/>
                                  </a:rPr>
                                  <m:t>2</m:t>
                                </m:r>
                              </m:den>
                            </m:f>
                          </m:e>
                        </m:d>
                        <m:r>
                          <a:rPr lang="en-IN" b="0" i="1" smtClean="0">
                            <a:latin typeface="Cambria Math" panose="02040503050406030204" pitchFamily="18" charset="0"/>
                          </a:rPr>
                          <m:t>𝑡h</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8</m:t>
                                    </m:r>
                                  </m:num>
                                  <m:den>
                                    <m:r>
                                      <a:rPr lang="en-IN" b="0" i="1" smtClean="0">
                                        <a:latin typeface="Cambria Math" panose="02040503050406030204" pitchFamily="18" charset="0"/>
                                      </a:rPr>
                                      <m:t>2</m:t>
                                    </m:r>
                                  </m:den>
                                </m:f>
                              </m:e>
                            </m:d>
                            <m:r>
                              <a:rPr lang="en-IN" b="0" i="1" smtClean="0">
                                <a:latin typeface="Cambria Math" panose="02040503050406030204" pitchFamily="18" charset="0"/>
                              </a:rPr>
                              <m:t>+1</m:t>
                            </m:r>
                          </m:e>
                        </m:d>
                        <m:r>
                          <a:rPr lang="en-IN" b="0" i="1" smtClean="0">
                            <a:latin typeface="Cambria Math" panose="02040503050406030204" pitchFamily="18" charset="0"/>
                          </a:rPr>
                          <m:t>𝑡h</m:t>
                        </m:r>
                        <m:r>
                          <a:rPr lang="en-IN" b="0" i="1" smtClean="0">
                            <a:latin typeface="Cambria Math" panose="02040503050406030204" pitchFamily="18" charset="0"/>
                          </a:rPr>
                          <m:t>]</m:t>
                        </m:r>
                      </m:num>
                      <m:den>
                        <m:r>
                          <a:rPr lang="en-IN" b="0" i="1" smtClean="0">
                            <a:latin typeface="Cambria Math" panose="02040503050406030204" pitchFamily="18" charset="0"/>
                          </a:rPr>
                          <m:t>2</m:t>
                        </m:r>
                      </m:den>
                    </m:f>
                    <m:r>
                      <a:rPr lang="en-IN" b="0" i="1" smtClean="0">
                        <a:latin typeface="Cambria Math" panose="02040503050406030204" pitchFamily="18" charset="0"/>
                      </a:rPr>
                      <m:t> ]</m:t>
                    </m:r>
                  </m:oMath>
                </a14:m>
                <a:endParaRPr lang="en-IN" dirty="0"/>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(15+16)</m:t>
                        </m:r>
                      </m:num>
                      <m:den>
                        <m:r>
                          <a:rPr lang="en-IN" b="0" i="1" smtClean="0">
                            <a:latin typeface="Cambria Math" panose="02040503050406030204" pitchFamily="18" charset="0"/>
                          </a:rPr>
                          <m:t>2</m:t>
                        </m:r>
                      </m:den>
                    </m:f>
                  </m:oMath>
                </a14:m>
                <a:r>
                  <a:rPr lang="en-IN" dirty="0"/>
                  <a:t> </a:t>
                </a:r>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31</m:t>
                        </m:r>
                      </m:num>
                      <m:den>
                        <m:r>
                          <a:rPr lang="en-IN" b="0" i="1" smtClean="0">
                            <a:latin typeface="Cambria Math" panose="02040503050406030204" pitchFamily="18" charset="0"/>
                          </a:rPr>
                          <m:t>2</m:t>
                        </m:r>
                      </m:den>
                    </m:f>
                  </m:oMath>
                </a14:m>
                <a:endParaRPr lang="en-IN" dirty="0"/>
              </a:p>
              <a:p>
                <a:pPr marL="0" indent="0">
                  <a:buNone/>
                </a:pPr>
                <a:r>
                  <a:rPr lang="en-IN" dirty="0"/>
                  <a:t>Median = 15.5</a:t>
                </a:r>
              </a:p>
              <a:p>
                <a:endParaRPr lang="en-IN" dirty="0"/>
              </a:p>
            </p:txBody>
          </p:sp>
        </mc:Choice>
        <mc:Fallback>
          <p:sp>
            <p:nvSpPr>
              <p:cNvPr id="3" name="Content Placeholder 2">
                <a:extLst>
                  <a:ext uri="{FF2B5EF4-FFF2-40B4-BE49-F238E27FC236}">
                    <a16:creationId xmlns:a16="http://schemas.microsoft.com/office/drawing/2014/main" xmlns:a14="http://schemas.microsoft.com/office/drawing/2010/main" xmlns="" id="{AE8CA555-745F-4736-9175-9D2074580804}"/>
                  </a:ext>
                </a:extLst>
              </p:cNvPr>
              <p:cNvSpPr>
                <a:spLocks noGrp="1" noRot="1" noChangeAspect="1" noMove="1" noResize="1" noEditPoints="1" noAdjustHandles="1" noChangeArrowheads="1" noChangeShapeType="1" noTextEdit="1"/>
              </p:cNvSpPr>
              <p:nvPr>
                <p:ph idx="1"/>
              </p:nvPr>
            </p:nvSpPr>
            <p:spPr>
              <a:xfrm>
                <a:off x="838200" y="492369"/>
                <a:ext cx="10515600" cy="5684594"/>
              </a:xfrm>
              <a:blipFill rotWithShape="0">
                <a:blip r:embed="rId2"/>
                <a:stretch>
                  <a:fillRect l="-522" t="-75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xmlns="" id="{A85B8138-AE0D-4713-AE00-7CFF3B4694DD}"/>
              </a:ext>
            </a:extLst>
          </p:cNvPr>
          <p:cNvCxnSpPr/>
          <p:nvPr/>
        </p:nvCxnSpPr>
        <p:spPr>
          <a:xfrm flipV="1">
            <a:off x="1788183" y="1648496"/>
            <a:ext cx="542893" cy="1189"/>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329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3403724D-E75E-4CE7-B9F1-01A950A2BBB6}"/>
                  </a:ext>
                </a:extLst>
              </p:cNvPr>
              <p:cNvSpPr>
                <a:spLocks noGrp="1"/>
              </p:cNvSpPr>
              <p:nvPr>
                <p:ph idx="1"/>
              </p:nvPr>
            </p:nvSpPr>
            <p:spPr>
              <a:xfrm>
                <a:off x="838200" y="534572"/>
                <a:ext cx="10515600" cy="5642391"/>
              </a:xfrm>
            </p:spPr>
            <p:txBody>
              <a:bodyPr/>
              <a:lstStyle/>
              <a:p>
                <a:r>
                  <a:rPr lang="en-IN" dirty="0"/>
                  <a:t>C) 27,66,24,81,50,40,74,81,97</a:t>
                </a:r>
              </a:p>
              <a:p>
                <a:pPr marL="0" indent="0">
                  <a:buNone/>
                </a:pPr>
                <a:r>
                  <a:rPr lang="en-IN" dirty="0"/>
                  <a:t> </a:t>
                </a:r>
                <a:r>
                  <a:rPr lang="en-IN" b="1" i="1" u="sng" dirty="0"/>
                  <a:t>Mean</a:t>
                </a:r>
                <a:r>
                  <a:rPr lang="en-IN" dirty="0"/>
                  <a:t> </a:t>
                </a:r>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𝑆𝑢𝑚𝑚𝑎𝑡𝑖𝑜𝑛</m:t>
                        </m:r>
                        <m:r>
                          <a:rPr lang="en-IN" b="0" i="1" smtClean="0">
                            <a:latin typeface="Cambria Math" panose="02040503050406030204" pitchFamily="18" charset="0"/>
                          </a:rPr>
                          <m:t> </m:t>
                        </m:r>
                        <m:r>
                          <a:rPr lang="en-IN" b="0" i="1" smtClean="0">
                            <a:latin typeface="Cambria Math" panose="02040503050406030204" pitchFamily="18" charset="0"/>
                          </a:rPr>
                          <m:t>𝑜𝑓𝑎𝑙𝑙</m:t>
                        </m:r>
                        <m:r>
                          <a:rPr lang="en-IN" b="0" i="1" smtClean="0">
                            <a:latin typeface="Cambria Math" panose="02040503050406030204" pitchFamily="18" charset="0"/>
                          </a:rPr>
                          <m:t> </m:t>
                        </m:r>
                        <m:r>
                          <a:rPr lang="en-IN" b="0" i="1" smtClean="0">
                            <a:latin typeface="Cambria Math" panose="02040503050406030204" pitchFamily="18" charset="0"/>
                          </a:rPr>
                          <m:t>𝑒𝑙𝑒𝑚𝑒𝑛𝑡𝑠</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𝑠𝑒𝑟𝑖𝑒𝑠</m:t>
                        </m:r>
                      </m:num>
                      <m:den>
                        <m:r>
                          <a:rPr lang="en-IN" b="0" i="1" smtClean="0">
                            <a:latin typeface="Cambria Math" panose="02040503050406030204" pitchFamily="18" charset="0"/>
                          </a:rPr>
                          <m:t>𝑛𝑢𝑚𝑏𝑒𝑟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𝑒𝑙𝑒𝑚𝑒𝑛𝑡𝑠</m:t>
                        </m:r>
                      </m:den>
                    </m:f>
                  </m:oMath>
                </a14:m>
                <a:r>
                  <a:rPr lang="en-IN" dirty="0"/>
                  <a:t>              </a:t>
                </a:r>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27+66+24+81+50+40+74+81+97</m:t>
                        </m:r>
                      </m:num>
                      <m:den>
                        <m:r>
                          <a:rPr lang="en-IN" b="0" i="1" smtClean="0">
                            <a:latin typeface="Cambria Math" panose="02040503050406030204" pitchFamily="18" charset="0"/>
                          </a:rPr>
                          <m:t>9</m:t>
                        </m:r>
                      </m:den>
                    </m:f>
                  </m:oMath>
                </a14:m>
                <a:endParaRPr lang="en-IN" dirty="0"/>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540</m:t>
                        </m:r>
                      </m:num>
                      <m:den>
                        <m:r>
                          <a:rPr lang="en-IN" b="0" i="1" smtClean="0">
                            <a:latin typeface="Cambria Math" panose="02040503050406030204" pitchFamily="18" charset="0"/>
                          </a:rPr>
                          <m:t>9</m:t>
                        </m:r>
                      </m:den>
                    </m:f>
                  </m:oMath>
                </a14:m>
                <a:endParaRPr lang="en-IN" dirty="0"/>
              </a:p>
              <a:p>
                <a:pPr marL="0" indent="0">
                  <a:buNone/>
                </a:pPr>
                <a:r>
                  <a:rPr lang="en-IN" dirty="0"/>
                  <a:t>Mean</a:t>
                </a:r>
                <a:r>
                  <a:rPr lang="en-IN" b="1" i="1" dirty="0"/>
                  <a:t> </a:t>
                </a:r>
                <a:r>
                  <a:rPr lang="en-IN" dirty="0"/>
                  <a:t>= 60</a:t>
                </a:r>
              </a:p>
              <a:p>
                <a:pPr marL="0" indent="0">
                  <a:buNone/>
                </a:pPr>
                <a:r>
                  <a:rPr lang="en-IN" b="1" i="1" u="sng" dirty="0"/>
                  <a:t>Mode</a:t>
                </a:r>
              </a:p>
              <a:p>
                <a:pPr marL="0" indent="0">
                  <a:buNone/>
                </a:pPr>
                <a:r>
                  <a:rPr lang="en-IN" dirty="0"/>
                  <a:t>Mode is the highest occurring element. Here we see that 81 is the highest occurring element. So mode of this series is 81</a:t>
                </a:r>
              </a:p>
              <a:p>
                <a:pPr marL="0" indent="0">
                  <a:buNone/>
                </a:pPr>
                <a:r>
                  <a:rPr lang="en-IN" dirty="0"/>
                  <a:t>Mode = 81</a:t>
                </a:r>
              </a:p>
              <a:p>
                <a:pPr marL="0" indent="0">
                  <a:buNone/>
                </a:pPr>
                <a:endParaRPr lang="en-IN" dirty="0"/>
              </a:p>
            </p:txBody>
          </p:sp>
        </mc:Choice>
        <mc:Fallback>
          <p:sp>
            <p:nvSpPr>
              <p:cNvPr id="3" name="Content Placeholder 2">
                <a:extLst>
                  <a:ext uri="{FF2B5EF4-FFF2-40B4-BE49-F238E27FC236}">
                    <a16:creationId xmlns:a16="http://schemas.microsoft.com/office/drawing/2014/main" xmlns:a14="http://schemas.microsoft.com/office/drawing/2010/main" xmlns="" id="{3403724D-E75E-4CE7-B9F1-01A950A2BBB6}"/>
                  </a:ext>
                </a:extLst>
              </p:cNvPr>
              <p:cNvSpPr>
                <a:spLocks noGrp="1" noRot="1" noChangeAspect="1" noMove="1" noResize="1" noEditPoints="1" noAdjustHandles="1" noChangeArrowheads="1" noChangeShapeType="1" noTextEdit="1"/>
              </p:cNvSpPr>
              <p:nvPr>
                <p:ph idx="1"/>
              </p:nvPr>
            </p:nvSpPr>
            <p:spPr>
              <a:xfrm>
                <a:off x="838200" y="534572"/>
                <a:ext cx="10515600" cy="5642391"/>
              </a:xfrm>
              <a:blipFill rotWithShape="0">
                <a:blip r:embed="rId2"/>
                <a:stretch>
                  <a:fillRect l="-522" t="-757"/>
                </a:stretch>
              </a:blipFill>
            </p:spPr>
            <p:txBody>
              <a:bodyPr/>
              <a:lstStyle/>
              <a:p>
                <a:r>
                  <a:rPr lang="en-US">
                    <a:noFill/>
                  </a:rPr>
                  <a:t> </a:t>
                </a:r>
              </a:p>
            </p:txBody>
          </p:sp>
        </mc:Fallback>
      </mc:AlternateContent>
    </p:spTree>
    <p:extLst>
      <p:ext uri="{BB962C8B-B14F-4D97-AF65-F5344CB8AC3E}">
        <p14:creationId xmlns:p14="http://schemas.microsoft.com/office/powerpoint/2010/main" val="440085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Retrospect</Template>
  <TotalTime>54</TotalTime>
  <Words>198</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Cambria</vt:lpstr>
      <vt:lpstr>Cambria Math</vt:lpstr>
      <vt:lpstr>Times New Roman</vt:lpstr>
      <vt:lpstr>Trebuchet MS</vt:lpstr>
      <vt:lpstr>Wingdings 3</vt:lpstr>
      <vt:lpstr>Facet</vt:lpstr>
      <vt:lpstr>1_Facet</vt:lpstr>
      <vt:lpstr>Standard Deviation and variance </vt:lpstr>
      <vt:lpstr>Standard Deviation</vt:lpstr>
      <vt:lpstr>Variance </vt:lpstr>
      <vt:lpstr>population mean and sample mean</vt:lpstr>
      <vt:lpstr>Find mean, mode, median, standard deviation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Deviation and variance</dc:title>
  <dc:creator>aniket</dc:creator>
  <cp:lastModifiedBy>aniket</cp:lastModifiedBy>
  <cp:revision>6</cp:revision>
  <dcterms:created xsi:type="dcterms:W3CDTF">2021-12-23T13:21:17Z</dcterms:created>
  <dcterms:modified xsi:type="dcterms:W3CDTF">2021-12-23T14:15:45Z</dcterms:modified>
</cp:coreProperties>
</file>