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48" autoAdjust="0"/>
  </p:normalViewPr>
  <p:slideViewPr>
    <p:cSldViewPr>
      <p:cViewPr varScale="1">
        <p:scale>
          <a:sx n="89" d="100"/>
          <a:sy n="89" d="100"/>
        </p:scale>
        <p:origin x="128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48756" y="505247"/>
            <a:ext cx="3046486" cy="4095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FF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71649" y="363250"/>
            <a:ext cx="6817995" cy="922019"/>
          </a:xfrm>
          <a:prstGeom prst="rect">
            <a:avLst/>
          </a:prstGeom>
        </p:spPr>
        <p:txBody>
          <a:bodyPr wrap="square" lIns="0" tIns="0" rIns="0" bIns="0">
            <a:spAutoFit/>
          </a:bodyPr>
          <a:lstStyle>
            <a:lvl1pPr>
              <a:defRPr sz="2100" b="1" i="0">
                <a:solidFill>
                  <a:srgbClr val="FF0000"/>
                </a:solidFill>
                <a:latin typeface="Trebuchet MS"/>
                <a:cs typeface="Trebuchet MS"/>
              </a:defRPr>
            </a:lvl1pPr>
          </a:lstStyle>
          <a:p>
            <a:endParaRPr/>
          </a:p>
        </p:txBody>
      </p:sp>
      <p:sp>
        <p:nvSpPr>
          <p:cNvPr id="3" name="Holder 3"/>
          <p:cNvSpPr>
            <a:spLocks noGrp="1"/>
          </p:cNvSpPr>
          <p:nvPr>
            <p:ph type="body" idx="1"/>
          </p:nvPr>
        </p:nvSpPr>
        <p:spPr>
          <a:xfrm>
            <a:off x="384724" y="1197560"/>
            <a:ext cx="8374551" cy="279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displayr.com/how-to-interpret-logistic-regression-o"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drive.google.com/file/d/1pQxtljlNVh0DHYg-Ye7dtpDTlFceHVfa/vie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rot="10800000" flipH="1" flipV="1">
            <a:off x="2971800" y="3778547"/>
            <a:ext cx="3587636" cy="274434"/>
          </a:xfrm>
          <a:prstGeom prst="rect">
            <a:avLst/>
          </a:prstGeom>
        </p:spPr>
        <p:txBody>
          <a:bodyPr vert="horz" wrap="square" lIns="0" tIns="12700" rIns="0" bIns="0" rtlCol="0">
            <a:spAutoFit/>
          </a:bodyPr>
          <a:lstStyle/>
          <a:p>
            <a:pPr marL="12700">
              <a:lnSpc>
                <a:spcPct val="100000"/>
              </a:lnSpc>
              <a:spcBef>
                <a:spcPts val="100"/>
              </a:spcBef>
            </a:pPr>
            <a:r>
              <a:rPr sz="1700" dirty="0">
                <a:latin typeface="Trebuchet MS"/>
                <a:cs typeface="Trebuchet MS"/>
              </a:rPr>
              <a:t>A </a:t>
            </a:r>
            <a:r>
              <a:rPr sz="1700" spc="-5" dirty="0">
                <a:latin typeface="Trebuchet MS"/>
                <a:cs typeface="Trebuchet MS"/>
              </a:rPr>
              <a:t>Project Review Presentation</a:t>
            </a:r>
            <a:r>
              <a:rPr sz="1700" spc="-90" dirty="0">
                <a:latin typeface="Trebuchet MS"/>
                <a:cs typeface="Trebuchet MS"/>
              </a:rPr>
              <a:t> </a:t>
            </a:r>
            <a:r>
              <a:rPr sz="1700" spc="-5" dirty="0">
                <a:latin typeface="Trebuchet MS"/>
                <a:cs typeface="Trebuchet MS"/>
              </a:rPr>
              <a:t>on</a:t>
            </a:r>
            <a:endParaRPr sz="1700" dirty="0">
              <a:latin typeface="Trebuchet MS"/>
              <a:cs typeface="Trebuchet MS"/>
            </a:endParaRPr>
          </a:p>
        </p:txBody>
      </p:sp>
      <p:sp>
        <p:nvSpPr>
          <p:cNvPr id="3" name="object 3"/>
          <p:cNvSpPr txBox="1">
            <a:spLocks noGrp="1"/>
          </p:cNvSpPr>
          <p:nvPr>
            <p:ph type="title"/>
          </p:nvPr>
        </p:nvSpPr>
        <p:spPr>
          <a:xfrm>
            <a:off x="1028700" y="4148155"/>
            <a:ext cx="6934200" cy="933589"/>
          </a:xfrm>
          <a:prstGeom prst="rect">
            <a:avLst/>
          </a:prstGeom>
        </p:spPr>
        <p:txBody>
          <a:bodyPr vert="horz" wrap="square" lIns="0" tIns="48260" rIns="0" bIns="0" rtlCol="0">
            <a:spAutoFit/>
          </a:bodyPr>
          <a:lstStyle/>
          <a:p>
            <a:pPr marL="12700" marR="5080" indent="-1905" algn="ctr">
              <a:lnSpc>
                <a:spcPts val="2270"/>
              </a:lnSpc>
              <a:spcBef>
                <a:spcPts val="380"/>
              </a:spcBef>
            </a:pPr>
            <a:r>
              <a:rPr b="0" spc="-5" dirty="0">
                <a:latin typeface="Trebuchet MS"/>
                <a:cs typeface="Trebuchet MS"/>
              </a:rPr>
              <a:t>“</a:t>
            </a:r>
            <a:r>
              <a:rPr spc="-5" dirty="0"/>
              <a:t>Underwater Surface Target detection using Sound  Navigation and Ranging to identify Mines with Machine  Learning</a:t>
            </a:r>
            <a:r>
              <a:rPr spc="-10" dirty="0"/>
              <a:t> </a:t>
            </a:r>
            <a:r>
              <a:rPr spc="-5" dirty="0"/>
              <a:t>Prediction</a:t>
            </a:r>
            <a:r>
              <a:rPr b="0" spc="-5" dirty="0">
                <a:latin typeface="Trebuchet MS"/>
                <a:cs typeface="Trebuchet MS"/>
              </a:rPr>
              <a:t>”</a:t>
            </a:r>
          </a:p>
        </p:txBody>
      </p:sp>
      <p:sp>
        <p:nvSpPr>
          <p:cNvPr id="4" name="object 4"/>
          <p:cNvSpPr txBox="1"/>
          <p:nvPr/>
        </p:nvSpPr>
        <p:spPr>
          <a:xfrm>
            <a:off x="3962401" y="1381843"/>
            <a:ext cx="1143000" cy="212879"/>
          </a:xfrm>
          <a:prstGeom prst="rect">
            <a:avLst/>
          </a:prstGeom>
          <a:ln>
            <a:solidFill>
              <a:srgbClr val="FF0000"/>
            </a:solidFill>
          </a:ln>
        </p:spPr>
        <p:txBody>
          <a:bodyPr vert="horz" wrap="square" lIns="0" tIns="12700" rIns="0" bIns="0" rtlCol="0">
            <a:spAutoFit/>
          </a:bodyPr>
          <a:lstStyle/>
          <a:p>
            <a:pPr marL="12700">
              <a:lnSpc>
                <a:spcPct val="100000"/>
              </a:lnSpc>
              <a:spcBef>
                <a:spcPts val="100"/>
              </a:spcBef>
            </a:pPr>
            <a:r>
              <a:rPr sz="1300" spc="-5" dirty="0">
                <a:latin typeface="Trebuchet MS"/>
                <a:cs typeface="Trebuchet MS"/>
              </a:rPr>
              <a:t>Presented</a:t>
            </a:r>
            <a:r>
              <a:rPr sz="1300" spc="-75" dirty="0">
                <a:latin typeface="Trebuchet MS"/>
                <a:cs typeface="Trebuchet MS"/>
              </a:rPr>
              <a:t> </a:t>
            </a:r>
            <a:r>
              <a:rPr sz="1300" spc="-5" dirty="0">
                <a:latin typeface="Trebuchet MS"/>
                <a:cs typeface="Trebuchet MS"/>
              </a:rPr>
              <a:t>by:</a:t>
            </a:r>
            <a:endParaRPr sz="1300" dirty="0">
              <a:latin typeface="Trebuchet MS"/>
              <a:cs typeface="Trebuchet MS"/>
            </a:endParaRPr>
          </a:p>
        </p:txBody>
      </p:sp>
      <p:sp>
        <p:nvSpPr>
          <p:cNvPr id="5" name="object 5"/>
          <p:cNvSpPr txBox="1"/>
          <p:nvPr/>
        </p:nvSpPr>
        <p:spPr>
          <a:xfrm>
            <a:off x="2133600" y="1753337"/>
            <a:ext cx="3810000" cy="258404"/>
          </a:xfrm>
          <a:prstGeom prst="rect">
            <a:avLst/>
          </a:prstGeom>
        </p:spPr>
        <p:txBody>
          <a:bodyPr vert="horz" wrap="square" lIns="0" tIns="40005" rIns="0" bIns="0" rtlCol="0">
            <a:spAutoFit/>
          </a:bodyPr>
          <a:lstStyle/>
          <a:p>
            <a:pPr marL="12700" marR="81280" indent="677545" algn="r">
              <a:lnSpc>
                <a:spcPts val="1730"/>
              </a:lnSpc>
              <a:spcBef>
                <a:spcPts val="315"/>
              </a:spcBef>
            </a:pPr>
            <a:r>
              <a:rPr lang="en-IN" sz="1600" b="1" spc="-5" dirty="0">
                <a:solidFill>
                  <a:srgbClr val="4985E8"/>
                </a:solidFill>
                <a:latin typeface="Trebuchet MS"/>
                <a:cs typeface="Trebuchet MS"/>
              </a:rPr>
              <a:t>ANIKET DEEPAK TALEKAR</a:t>
            </a:r>
          </a:p>
        </p:txBody>
      </p:sp>
      <p:sp>
        <p:nvSpPr>
          <p:cNvPr id="8" name="object 8"/>
          <p:cNvSpPr txBox="1"/>
          <p:nvPr/>
        </p:nvSpPr>
        <p:spPr>
          <a:xfrm>
            <a:off x="762000" y="125880"/>
            <a:ext cx="7772400" cy="1025922"/>
          </a:xfrm>
          <a:prstGeom prst="rect">
            <a:avLst/>
          </a:prstGeom>
          <a:solidFill>
            <a:srgbClr val="FFFF00"/>
          </a:solidFill>
          <a:ln>
            <a:solidFill>
              <a:srgbClr val="FF0000"/>
            </a:solidFill>
          </a:ln>
        </p:spPr>
        <p:txBody>
          <a:bodyPr vert="horz" wrap="square" lIns="0" tIns="12700" rIns="0" bIns="0" rtlCol="0">
            <a:spAutoFit/>
          </a:bodyPr>
          <a:lstStyle/>
          <a:p>
            <a:pPr marL="10795" algn="ctr">
              <a:lnSpc>
                <a:spcPts val="1670"/>
              </a:lnSpc>
              <a:spcBef>
                <a:spcPts val="100"/>
              </a:spcBef>
            </a:pPr>
            <a:r>
              <a:rPr lang="fr-FR" sz="1600" spc="-5" dirty="0" err="1">
                <a:latin typeface="Trebuchet MS"/>
                <a:cs typeface="Trebuchet MS"/>
              </a:rPr>
              <a:t>S.N.Arts</a:t>
            </a:r>
            <a:r>
              <a:rPr lang="fr-FR" sz="1600" spc="-5" dirty="0">
                <a:latin typeface="Trebuchet MS"/>
                <a:cs typeface="Trebuchet MS"/>
              </a:rPr>
              <a:t>, D.J.M. Commerce and B.N.S Science Collage, </a:t>
            </a:r>
            <a:r>
              <a:rPr lang="fr-FR" sz="1600" spc="-5" dirty="0" err="1">
                <a:latin typeface="Trebuchet MS"/>
                <a:cs typeface="Trebuchet MS"/>
              </a:rPr>
              <a:t>Sangamner</a:t>
            </a:r>
            <a:endParaRPr lang="fr-FR" sz="2000" dirty="0">
              <a:latin typeface="Trebuchet MS"/>
              <a:cs typeface="Trebuchet MS"/>
            </a:endParaRPr>
          </a:p>
          <a:p>
            <a:pPr marL="10795" algn="ctr">
              <a:lnSpc>
                <a:spcPts val="1670"/>
              </a:lnSpc>
              <a:spcBef>
                <a:spcPts val="100"/>
              </a:spcBef>
            </a:pPr>
            <a:r>
              <a:rPr sz="1500" spc="-5" dirty="0">
                <a:latin typeface="Trebuchet MS"/>
                <a:cs typeface="Trebuchet MS"/>
              </a:rPr>
              <a:t>Academic Year </a:t>
            </a:r>
            <a:r>
              <a:rPr sz="1500" dirty="0">
                <a:latin typeface="Trebuchet MS"/>
                <a:cs typeface="Trebuchet MS"/>
              </a:rPr>
              <a:t>-</a:t>
            </a:r>
            <a:r>
              <a:rPr sz="1500" spc="-10" dirty="0">
                <a:latin typeface="Trebuchet MS"/>
                <a:cs typeface="Trebuchet MS"/>
              </a:rPr>
              <a:t> </a:t>
            </a:r>
            <a:r>
              <a:rPr sz="1500" spc="-5" dirty="0">
                <a:latin typeface="Trebuchet MS"/>
                <a:cs typeface="Trebuchet MS"/>
              </a:rPr>
              <a:t>2021-2022</a:t>
            </a:r>
            <a:endParaRPr sz="1500" dirty="0">
              <a:latin typeface="Trebuchet MS"/>
              <a:cs typeface="Trebuchet MS"/>
            </a:endParaRPr>
          </a:p>
          <a:p>
            <a:pPr marL="10160" algn="ctr">
              <a:lnSpc>
                <a:spcPts val="2210"/>
              </a:lnSpc>
            </a:pPr>
            <a:r>
              <a:rPr sz="2100" spc="-5" dirty="0">
                <a:latin typeface="Trebuchet MS"/>
                <a:cs typeface="Trebuchet MS"/>
              </a:rPr>
              <a:t>Department of</a:t>
            </a:r>
            <a:r>
              <a:rPr lang="en-US" sz="2100" spc="-5" dirty="0">
                <a:latin typeface="Trebuchet MS"/>
                <a:cs typeface="Trebuchet MS"/>
              </a:rPr>
              <a:t> </a:t>
            </a:r>
            <a:r>
              <a:rPr lang="en-IN" sz="2100" spc="-5" dirty="0">
                <a:latin typeface="Trebuchet MS"/>
                <a:cs typeface="Trebuchet MS"/>
              </a:rPr>
              <a:t> MATHEMATICS</a:t>
            </a:r>
          </a:p>
          <a:p>
            <a:pPr marL="10160" algn="ctr">
              <a:lnSpc>
                <a:spcPts val="2210"/>
              </a:lnSpc>
            </a:pPr>
            <a:r>
              <a:rPr lang="en-IN" sz="2100" spc="-5" dirty="0">
                <a:latin typeface="Trebuchet MS"/>
                <a:cs typeface="Trebuchet MS"/>
              </a:rPr>
              <a:t>Class:-</a:t>
            </a:r>
            <a:r>
              <a:rPr lang="en-IN" sz="2100" spc="-5" dirty="0" err="1">
                <a:latin typeface="Trebuchet MS"/>
                <a:cs typeface="Trebuchet MS"/>
              </a:rPr>
              <a:t>T.Y.B.Sc</a:t>
            </a:r>
            <a:endParaRPr lang="en-IN" sz="2100" dirty="0">
              <a:latin typeface="Trebuchet MS"/>
              <a:cs typeface="Trebuchet MS"/>
            </a:endParaRPr>
          </a:p>
        </p:txBody>
      </p:sp>
      <p:pic>
        <p:nvPicPr>
          <p:cNvPr id="11" name="Picture 10">
            <a:extLst>
              <a:ext uri="{FF2B5EF4-FFF2-40B4-BE49-F238E27FC236}">
                <a16:creationId xmlns:a16="http://schemas.microsoft.com/office/drawing/2014/main" id="{B4DB0932-3E00-460F-9376-A0EACA7BF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144656"/>
            <a:ext cx="2438400" cy="1538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1999"/>
            <a:ext cx="9031256" cy="3990116"/>
          </a:xfrm>
          <a:prstGeom prst="rect">
            <a:avLst/>
          </a:prstGeom>
          <a:blipFill>
            <a:blip r:embed="rId2"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B90D99D9-416D-47FF-8247-1D773F88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503" y="4192116"/>
            <a:ext cx="1601497" cy="9513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104" y="505247"/>
            <a:ext cx="3108960" cy="409575"/>
          </a:xfrm>
          <a:prstGeom prst="rect">
            <a:avLst/>
          </a:prstGeom>
        </p:spPr>
        <p:txBody>
          <a:bodyPr vert="horz" wrap="square" lIns="0" tIns="15240" rIns="0" bIns="0" rtlCol="0">
            <a:spAutoFit/>
          </a:bodyPr>
          <a:lstStyle/>
          <a:p>
            <a:pPr marL="12700">
              <a:lnSpc>
                <a:spcPct val="100000"/>
              </a:lnSpc>
              <a:spcBef>
                <a:spcPts val="120"/>
              </a:spcBef>
            </a:pPr>
            <a:r>
              <a:rPr sz="2500" dirty="0"/>
              <a:t>Install</a:t>
            </a:r>
            <a:r>
              <a:rPr sz="2500" spc="-55" dirty="0"/>
              <a:t> </a:t>
            </a:r>
            <a:r>
              <a:rPr sz="2500" spc="5" dirty="0"/>
              <a:t>Dependencies</a:t>
            </a:r>
            <a:endParaRPr sz="2500"/>
          </a:p>
        </p:txBody>
      </p:sp>
      <p:sp>
        <p:nvSpPr>
          <p:cNvPr id="3" name="object 3"/>
          <p:cNvSpPr txBox="1"/>
          <p:nvPr/>
        </p:nvSpPr>
        <p:spPr>
          <a:xfrm>
            <a:off x="384724" y="1073762"/>
            <a:ext cx="2274570" cy="2492375"/>
          </a:xfrm>
          <a:prstGeom prst="rect">
            <a:avLst/>
          </a:prstGeom>
        </p:spPr>
        <p:txBody>
          <a:bodyPr vert="horz" wrap="square" lIns="0" tIns="15240" rIns="0" bIns="0" rtlCol="0">
            <a:spAutoFit/>
          </a:bodyPr>
          <a:lstStyle/>
          <a:p>
            <a:pPr marL="12700">
              <a:lnSpc>
                <a:spcPct val="100000"/>
              </a:lnSpc>
              <a:spcBef>
                <a:spcPts val="120"/>
              </a:spcBef>
            </a:pPr>
            <a:r>
              <a:rPr sz="1500" b="1" spc="5" dirty="0">
                <a:solidFill>
                  <a:srgbClr val="595959"/>
                </a:solidFill>
                <a:latin typeface="Verdana"/>
                <a:cs typeface="Verdana"/>
              </a:rPr>
              <a:t>train_test_split</a:t>
            </a:r>
            <a:endParaRPr sz="1500">
              <a:latin typeface="Verdana"/>
              <a:cs typeface="Verdana"/>
            </a:endParaRPr>
          </a:p>
          <a:p>
            <a:pPr marL="12700" marR="5080">
              <a:lnSpc>
                <a:spcPct val="162900"/>
              </a:lnSpc>
            </a:pPr>
            <a:r>
              <a:rPr sz="1500" b="1" spc="5" dirty="0">
                <a:solidFill>
                  <a:srgbClr val="595959"/>
                </a:solidFill>
                <a:latin typeface="Verdana"/>
                <a:cs typeface="Verdana"/>
              </a:rPr>
              <a:t>train_test_split  numpy==1.19.5  matplotlib==3.4.1  scikit-learn==0.24.1  scikit-learn_metrics  accuracy_score</a:t>
            </a:r>
            <a:endParaRPr sz="1500">
              <a:latin typeface="Verdana"/>
              <a:cs typeface="Verdana"/>
            </a:endParaRPr>
          </a:p>
        </p:txBody>
      </p:sp>
      <p:pic>
        <p:nvPicPr>
          <p:cNvPr id="6" name="Picture 5">
            <a:extLst>
              <a:ext uri="{FF2B5EF4-FFF2-40B4-BE49-F238E27FC236}">
                <a16:creationId xmlns:a16="http://schemas.microsoft.com/office/drawing/2014/main" id="{3D560AA9-C02B-42EB-8C20-9E2CA7F4E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4316952"/>
            <a:ext cx="1391356" cy="8265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5374" y="262648"/>
            <a:ext cx="2990215"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Data</a:t>
            </a:r>
            <a:r>
              <a:rPr sz="2500" b="1" spc="-25" dirty="0">
                <a:solidFill>
                  <a:srgbClr val="FF0000"/>
                </a:solidFill>
                <a:latin typeface="Trebuchet MS"/>
                <a:cs typeface="Trebuchet MS"/>
              </a:rPr>
              <a:t> </a:t>
            </a:r>
            <a:r>
              <a:rPr sz="2500" b="1" dirty="0">
                <a:solidFill>
                  <a:srgbClr val="FF0000"/>
                </a:solidFill>
                <a:latin typeface="Trebuchet MS"/>
                <a:cs typeface="Trebuchet MS"/>
              </a:rPr>
              <a:t>Pre-Processing</a:t>
            </a:r>
            <a:endParaRPr sz="2500">
              <a:latin typeface="Trebuchet MS"/>
              <a:cs typeface="Trebuchet MS"/>
            </a:endParaRPr>
          </a:p>
        </p:txBody>
      </p:sp>
      <p:sp>
        <p:nvSpPr>
          <p:cNvPr id="4" name="object 4"/>
          <p:cNvSpPr txBox="1"/>
          <p:nvPr/>
        </p:nvSpPr>
        <p:spPr>
          <a:xfrm>
            <a:off x="384724" y="1214577"/>
            <a:ext cx="125095" cy="353060"/>
          </a:xfrm>
          <a:prstGeom prst="rect">
            <a:avLst/>
          </a:prstGeom>
        </p:spPr>
        <p:txBody>
          <a:bodyPr vert="horz" wrap="square" lIns="0" tIns="12700" rIns="0" bIns="0" rtlCol="0">
            <a:spAutoFit/>
          </a:bodyPr>
          <a:lstStyle/>
          <a:p>
            <a:pPr marL="12700">
              <a:lnSpc>
                <a:spcPct val="100000"/>
              </a:lnSpc>
              <a:spcBef>
                <a:spcPts val="100"/>
              </a:spcBef>
            </a:pPr>
            <a:r>
              <a:rPr sz="2150" dirty="0">
                <a:latin typeface="Verdana"/>
                <a:cs typeface="Verdana"/>
              </a:rPr>
              <a:t>.</a:t>
            </a:r>
            <a:endParaRPr sz="2150">
              <a:latin typeface="Verdana"/>
              <a:cs typeface="Verdana"/>
            </a:endParaRPr>
          </a:p>
        </p:txBody>
      </p:sp>
      <p:sp>
        <p:nvSpPr>
          <p:cNvPr id="5" name="object 5"/>
          <p:cNvSpPr/>
          <p:nvPr/>
        </p:nvSpPr>
        <p:spPr>
          <a:xfrm>
            <a:off x="518253" y="954423"/>
            <a:ext cx="7527979" cy="3614442"/>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0E0D2F49-113A-436D-8CA5-D0A82BFDF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000" y="4400549"/>
            <a:ext cx="1245355" cy="739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7498" y="406572"/>
            <a:ext cx="2851785" cy="409575"/>
          </a:xfrm>
          <a:prstGeom prst="rect">
            <a:avLst/>
          </a:prstGeom>
        </p:spPr>
        <p:txBody>
          <a:bodyPr vert="horz" wrap="square" lIns="0" tIns="15240" rIns="0" bIns="0" rtlCol="0">
            <a:spAutoFit/>
          </a:bodyPr>
          <a:lstStyle/>
          <a:p>
            <a:pPr marL="12700">
              <a:lnSpc>
                <a:spcPct val="100000"/>
              </a:lnSpc>
              <a:spcBef>
                <a:spcPts val="120"/>
              </a:spcBef>
            </a:pPr>
            <a:r>
              <a:rPr sz="2500" spc="5" dirty="0"/>
              <a:t>Expected</a:t>
            </a:r>
            <a:r>
              <a:rPr sz="2500" spc="-65" dirty="0"/>
              <a:t> </a:t>
            </a:r>
            <a:r>
              <a:rPr sz="2500" spc="5" dirty="0"/>
              <a:t>Outcome</a:t>
            </a:r>
            <a:endParaRPr sz="2500"/>
          </a:p>
        </p:txBody>
      </p:sp>
      <p:sp>
        <p:nvSpPr>
          <p:cNvPr id="3" name="object 3"/>
          <p:cNvSpPr txBox="1"/>
          <p:nvPr/>
        </p:nvSpPr>
        <p:spPr>
          <a:xfrm>
            <a:off x="602396" y="1238237"/>
            <a:ext cx="8317865" cy="1427480"/>
          </a:xfrm>
          <a:prstGeom prst="rect">
            <a:avLst/>
          </a:prstGeom>
        </p:spPr>
        <p:txBody>
          <a:bodyPr vert="horz" wrap="square" lIns="0" tIns="12700" rIns="0" bIns="0" rtlCol="0">
            <a:spAutoFit/>
          </a:bodyPr>
          <a:lstStyle/>
          <a:p>
            <a:pPr marL="12065" marR="5080" indent="2540" algn="ctr">
              <a:lnSpc>
                <a:spcPct val="114999"/>
              </a:lnSpc>
              <a:spcBef>
                <a:spcPts val="100"/>
              </a:spcBef>
            </a:pPr>
            <a:r>
              <a:rPr sz="2000" b="1" spc="-5" dirty="0">
                <a:solidFill>
                  <a:srgbClr val="595959"/>
                </a:solidFill>
                <a:latin typeface="Trebuchet MS"/>
                <a:cs typeface="Trebuchet MS"/>
              </a:rPr>
              <a:t>This prototype system is just </a:t>
            </a:r>
            <a:r>
              <a:rPr sz="2000" b="1" dirty="0">
                <a:solidFill>
                  <a:srgbClr val="595959"/>
                </a:solidFill>
                <a:latin typeface="Trebuchet MS"/>
                <a:cs typeface="Trebuchet MS"/>
              </a:rPr>
              <a:t>a </a:t>
            </a:r>
            <a:r>
              <a:rPr sz="2000" b="1" spc="-5" dirty="0">
                <a:solidFill>
                  <a:srgbClr val="595959"/>
                </a:solidFill>
                <a:latin typeface="Trebuchet MS"/>
                <a:cs typeface="Trebuchet MS"/>
              </a:rPr>
              <a:t>base of </a:t>
            </a:r>
            <a:r>
              <a:rPr sz="2000" b="1" dirty="0">
                <a:solidFill>
                  <a:srgbClr val="595959"/>
                </a:solidFill>
                <a:latin typeface="Trebuchet MS"/>
                <a:cs typeface="Trebuchet MS"/>
              </a:rPr>
              <a:t>a </a:t>
            </a:r>
            <a:r>
              <a:rPr sz="2000" b="1" spc="-5" dirty="0">
                <a:solidFill>
                  <a:srgbClr val="595959"/>
                </a:solidFill>
                <a:latin typeface="Trebuchet MS"/>
                <a:cs typeface="Trebuchet MS"/>
              </a:rPr>
              <a:t>simple implementation.This  field offers </a:t>
            </a:r>
            <a:r>
              <a:rPr sz="2000" b="1" dirty="0">
                <a:solidFill>
                  <a:srgbClr val="595959"/>
                </a:solidFill>
                <a:latin typeface="Trebuchet MS"/>
                <a:cs typeface="Trebuchet MS"/>
              </a:rPr>
              <a:t>a </a:t>
            </a:r>
            <a:r>
              <a:rPr sz="2000" b="1" spc="-5" dirty="0">
                <a:solidFill>
                  <a:srgbClr val="595959"/>
                </a:solidFill>
                <a:latin typeface="Trebuchet MS"/>
                <a:cs typeface="Trebuchet MS"/>
              </a:rPr>
              <a:t>lot of scope for work and research in the coming</a:t>
            </a:r>
            <a:r>
              <a:rPr sz="2000" b="1" spc="-50" dirty="0">
                <a:solidFill>
                  <a:srgbClr val="595959"/>
                </a:solidFill>
                <a:latin typeface="Trebuchet MS"/>
                <a:cs typeface="Trebuchet MS"/>
              </a:rPr>
              <a:t> </a:t>
            </a:r>
            <a:r>
              <a:rPr sz="2000" b="1" spc="-5" dirty="0">
                <a:solidFill>
                  <a:srgbClr val="595959"/>
                </a:solidFill>
                <a:latin typeface="Trebuchet MS"/>
                <a:cs typeface="Trebuchet MS"/>
              </a:rPr>
              <a:t>future.</a:t>
            </a:r>
            <a:endParaRPr sz="2000">
              <a:latin typeface="Trebuchet MS"/>
              <a:cs typeface="Trebuchet MS"/>
            </a:endParaRPr>
          </a:p>
          <a:p>
            <a:pPr marL="213995" marR="203835" algn="ctr">
              <a:lnSpc>
                <a:spcPct val="114999"/>
              </a:lnSpc>
            </a:pPr>
            <a:r>
              <a:rPr sz="2000" b="1" spc="-5" dirty="0">
                <a:solidFill>
                  <a:srgbClr val="595959"/>
                </a:solidFill>
                <a:latin typeface="Trebuchet MS"/>
                <a:cs typeface="Trebuchet MS"/>
              </a:rPr>
              <a:t>There is room for improving the overall system so that it can work  and adapt in various underwater</a:t>
            </a:r>
            <a:r>
              <a:rPr sz="2000" b="1" spc="-25" dirty="0">
                <a:solidFill>
                  <a:srgbClr val="595959"/>
                </a:solidFill>
                <a:latin typeface="Trebuchet MS"/>
                <a:cs typeface="Trebuchet MS"/>
              </a:rPr>
              <a:t> </a:t>
            </a:r>
            <a:r>
              <a:rPr sz="2000" b="1" spc="-5" dirty="0">
                <a:solidFill>
                  <a:srgbClr val="595959"/>
                </a:solidFill>
                <a:latin typeface="Trebuchet MS"/>
                <a:cs typeface="Trebuchet MS"/>
              </a:rPr>
              <a:t>environment.</a:t>
            </a:r>
            <a:endParaRPr sz="2000">
              <a:latin typeface="Trebuchet MS"/>
              <a:cs typeface="Trebuchet MS"/>
            </a:endParaRPr>
          </a:p>
        </p:txBody>
      </p:sp>
      <p:pic>
        <p:nvPicPr>
          <p:cNvPr id="6" name="Picture 5">
            <a:extLst>
              <a:ext uri="{FF2B5EF4-FFF2-40B4-BE49-F238E27FC236}">
                <a16:creationId xmlns:a16="http://schemas.microsoft.com/office/drawing/2014/main" id="{4C55ACFB-A7DF-4217-817C-5571135F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4419928"/>
            <a:ext cx="1219200" cy="7242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0870" y="505247"/>
            <a:ext cx="5370830"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Data </a:t>
            </a:r>
            <a:r>
              <a:rPr sz="2500" b="1" dirty="0">
                <a:solidFill>
                  <a:srgbClr val="FF0000"/>
                </a:solidFill>
                <a:latin typeface="Trebuchet MS"/>
                <a:cs typeface="Trebuchet MS"/>
              </a:rPr>
              <a:t>Collection </a:t>
            </a:r>
            <a:r>
              <a:rPr sz="2500" b="1" spc="5" dirty="0">
                <a:solidFill>
                  <a:srgbClr val="FF0000"/>
                </a:solidFill>
                <a:latin typeface="Trebuchet MS"/>
                <a:cs typeface="Trebuchet MS"/>
              </a:rPr>
              <a:t>and Data </a:t>
            </a:r>
            <a:r>
              <a:rPr sz="2500" b="1" dirty="0">
                <a:solidFill>
                  <a:srgbClr val="FF0000"/>
                </a:solidFill>
                <a:latin typeface="Trebuchet MS"/>
                <a:cs typeface="Trebuchet MS"/>
              </a:rPr>
              <a:t>Processing</a:t>
            </a:r>
            <a:endParaRPr sz="2500">
              <a:latin typeface="Trebuchet MS"/>
              <a:cs typeface="Trebuchet MS"/>
            </a:endParaRPr>
          </a:p>
        </p:txBody>
      </p:sp>
      <p:sp>
        <p:nvSpPr>
          <p:cNvPr id="3" name="object 3"/>
          <p:cNvSpPr txBox="1"/>
          <p:nvPr/>
        </p:nvSpPr>
        <p:spPr>
          <a:xfrm>
            <a:off x="384724" y="1173810"/>
            <a:ext cx="8068309" cy="998219"/>
          </a:xfrm>
          <a:prstGeom prst="rect">
            <a:avLst/>
          </a:prstGeom>
        </p:spPr>
        <p:txBody>
          <a:bodyPr vert="horz" wrap="square" lIns="0" tIns="12700" rIns="0" bIns="0" rtlCol="0">
            <a:spAutoFit/>
          </a:bodyPr>
          <a:lstStyle/>
          <a:p>
            <a:pPr marL="12700" marR="5080">
              <a:lnSpc>
                <a:spcPct val="114999"/>
              </a:lnSpc>
              <a:spcBef>
                <a:spcPts val="100"/>
              </a:spcBef>
            </a:pPr>
            <a:r>
              <a:rPr sz="1850" spc="-5" dirty="0">
                <a:solidFill>
                  <a:srgbClr val="2A3D50"/>
                </a:solidFill>
                <a:latin typeface="Verdana"/>
                <a:cs typeface="Verdana"/>
              </a:rPr>
              <a:t>Data preprocessing is </a:t>
            </a:r>
            <a:r>
              <a:rPr sz="1850" dirty="0">
                <a:solidFill>
                  <a:srgbClr val="2A3D50"/>
                </a:solidFill>
                <a:latin typeface="Verdana"/>
                <a:cs typeface="Verdana"/>
              </a:rPr>
              <a:t>a </a:t>
            </a:r>
            <a:r>
              <a:rPr sz="1850" spc="-5" dirty="0">
                <a:solidFill>
                  <a:srgbClr val="2A3D50"/>
                </a:solidFill>
                <a:latin typeface="Verdana"/>
                <a:cs typeface="Verdana"/>
              </a:rPr>
              <a:t>step in our project for data analysis process  that takes raw data and transforms it into </a:t>
            </a:r>
            <a:r>
              <a:rPr sz="1850" dirty="0">
                <a:solidFill>
                  <a:srgbClr val="2A3D50"/>
                </a:solidFill>
                <a:latin typeface="Verdana"/>
                <a:cs typeface="Verdana"/>
              </a:rPr>
              <a:t>a </a:t>
            </a:r>
            <a:r>
              <a:rPr sz="1850" spc="-5" dirty="0">
                <a:solidFill>
                  <a:srgbClr val="2A3D50"/>
                </a:solidFill>
                <a:latin typeface="Verdana"/>
                <a:cs typeface="Verdana"/>
              </a:rPr>
              <a:t>format that can be  understood and analyzed by computers and machine</a:t>
            </a:r>
            <a:r>
              <a:rPr sz="1850" spc="-35" dirty="0">
                <a:solidFill>
                  <a:srgbClr val="2A3D50"/>
                </a:solidFill>
                <a:latin typeface="Verdana"/>
                <a:cs typeface="Verdana"/>
              </a:rPr>
              <a:t> </a:t>
            </a:r>
            <a:r>
              <a:rPr sz="1850" spc="-5" dirty="0">
                <a:solidFill>
                  <a:srgbClr val="2A3D50"/>
                </a:solidFill>
                <a:latin typeface="Verdana"/>
                <a:cs typeface="Verdana"/>
              </a:rPr>
              <a:t>learning.</a:t>
            </a:r>
            <a:endParaRPr sz="1850">
              <a:latin typeface="Verdana"/>
              <a:cs typeface="Verdana"/>
            </a:endParaRPr>
          </a:p>
        </p:txBody>
      </p:sp>
      <p:sp>
        <p:nvSpPr>
          <p:cNvPr id="4" name="object 4"/>
          <p:cNvSpPr/>
          <p:nvPr/>
        </p:nvSpPr>
        <p:spPr>
          <a:xfrm>
            <a:off x="2924049" y="2771081"/>
            <a:ext cx="2877583" cy="2095739"/>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FD470185-24C4-4AED-A21B-FC7BF1BA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73955"/>
            <a:ext cx="1295400" cy="769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7393" y="505247"/>
            <a:ext cx="4300220" cy="409575"/>
          </a:xfrm>
          <a:prstGeom prst="rect">
            <a:avLst/>
          </a:prstGeom>
        </p:spPr>
        <p:txBody>
          <a:bodyPr vert="horz" wrap="square" lIns="0" tIns="15240" rIns="0" bIns="0" rtlCol="0">
            <a:spAutoFit/>
          </a:bodyPr>
          <a:lstStyle/>
          <a:p>
            <a:pPr marL="12700">
              <a:lnSpc>
                <a:spcPct val="100000"/>
              </a:lnSpc>
              <a:spcBef>
                <a:spcPts val="120"/>
              </a:spcBef>
            </a:pPr>
            <a:r>
              <a:rPr sz="2500" dirty="0"/>
              <a:t>Libraries </a:t>
            </a:r>
            <a:r>
              <a:rPr sz="2500" spc="5" dirty="0"/>
              <a:t>used in the</a:t>
            </a:r>
            <a:r>
              <a:rPr sz="2500" spc="-20" dirty="0"/>
              <a:t> </a:t>
            </a:r>
            <a:r>
              <a:rPr sz="2500" dirty="0"/>
              <a:t>Project</a:t>
            </a:r>
            <a:endParaRPr sz="2500"/>
          </a:p>
        </p:txBody>
      </p:sp>
      <p:sp>
        <p:nvSpPr>
          <p:cNvPr id="3" name="object 3"/>
          <p:cNvSpPr txBox="1"/>
          <p:nvPr/>
        </p:nvSpPr>
        <p:spPr>
          <a:xfrm>
            <a:off x="384835" y="1216356"/>
            <a:ext cx="8195945" cy="186690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spc="-5" dirty="0">
                <a:solidFill>
                  <a:srgbClr val="595959"/>
                </a:solidFill>
                <a:latin typeface="Verdana"/>
                <a:cs typeface="Verdana"/>
              </a:rPr>
              <a:t>1.	</a:t>
            </a:r>
            <a:r>
              <a:rPr sz="1800" b="1" spc="-5" dirty="0">
                <a:solidFill>
                  <a:srgbClr val="595959"/>
                </a:solidFill>
                <a:latin typeface="Verdana"/>
                <a:cs typeface="Verdana"/>
              </a:rPr>
              <a:t>NumPy</a:t>
            </a:r>
            <a:r>
              <a:rPr sz="1800" spc="-5" dirty="0">
                <a:solidFill>
                  <a:srgbClr val="595959"/>
                </a:solidFill>
                <a:latin typeface="Verdana"/>
                <a:cs typeface="Verdana"/>
              </a:rPr>
              <a:t>:</a:t>
            </a:r>
            <a:endParaRPr sz="1800">
              <a:latin typeface="Verdana"/>
              <a:cs typeface="Verdana"/>
            </a:endParaRPr>
          </a:p>
          <a:p>
            <a:pPr>
              <a:lnSpc>
                <a:spcPct val="100000"/>
              </a:lnSpc>
            </a:pPr>
            <a:endParaRPr sz="2200">
              <a:latin typeface="Verdana"/>
              <a:cs typeface="Verdana"/>
            </a:endParaRPr>
          </a:p>
          <a:p>
            <a:pPr>
              <a:lnSpc>
                <a:spcPct val="100000"/>
              </a:lnSpc>
              <a:spcBef>
                <a:spcPts val="20"/>
              </a:spcBef>
            </a:pPr>
            <a:endParaRPr sz="1800">
              <a:latin typeface="Verdana"/>
              <a:cs typeface="Verdana"/>
            </a:endParaRPr>
          </a:p>
          <a:p>
            <a:pPr marL="469265" marR="5080">
              <a:lnSpc>
                <a:spcPct val="114999"/>
              </a:lnSpc>
            </a:pPr>
            <a:r>
              <a:rPr sz="1800" spc="-5" dirty="0">
                <a:solidFill>
                  <a:srgbClr val="595959"/>
                </a:solidFill>
                <a:latin typeface="Verdana"/>
                <a:cs typeface="Verdana"/>
              </a:rPr>
              <a:t>NumPy is </a:t>
            </a:r>
            <a:r>
              <a:rPr sz="1800" dirty="0">
                <a:solidFill>
                  <a:srgbClr val="595959"/>
                </a:solidFill>
                <a:latin typeface="Verdana"/>
                <a:cs typeface="Verdana"/>
              </a:rPr>
              <a:t>a </a:t>
            </a:r>
            <a:r>
              <a:rPr sz="1800" spc="-5" dirty="0">
                <a:solidFill>
                  <a:srgbClr val="595959"/>
                </a:solidFill>
                <a:latin typeface="Verdana"/>
                <a:cs typeface="Verdana"/>
              </a:rPr>
              <a:t>Python library used for working with arrays. It also has  functions for working in our project to analyse linear algebra,  fourier transform, and</a:t>
            </a:r>
            <a:r>
              <a:rPr sz="1800" spc="-10" dirty="0">
                <a:solidFill>
                  <a:srgbClr val="595959"/>
                </a:solidFill>
                <a:latin typeface="Verdana"/>
                <a:cs typeface="Verdana"/>
              </a:rPr>
              <a:t> </a:t>
            </a:r>
            <a:r>
              <a:rPr sz="1800" spc="-5" dirty="0">
                <a:solidFill>
                  <a:srgbClr val="595959"/>
                </a:solidFill>
                <a:latin typeface="Verdana"/>
                <a:cs typeface="Verdana"/>
              </a:rPr>
              <a:t>matrices.</a:t>
            </a:r>
            <a:endParaRPr sz="1800">
              <a:latin typeface="Verdana"/>
              <a:cs typeface="Verdana"/>
            </a:endParaRPr>
          </a:p>
        </p:txBody>
      </p:sp>
      <p:sp>
        <p:nvSpPr>
          <p:cNvPr id="4" name="object 4"/>
          <p:cNvSpPr/>
          <p:nvPr/>
        </p:nvSpPr>
        <p:spPr>
          <a:xfrm>
            <a:off x="3727517" y="3282993"/>
            <a:ext cx="2914644" cy="1085847"/>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9C5E3E75-E270-4EC9-B36B-721672B38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046" y="4368839"/>
            <a:ext cx="1328953" cy="789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387555"/>
            <a:ext cx="8218805" cy="2181860"/>
          </a:xfrm>
          <a:prstGeom prst="rect">
            <a:avLst/>
          </a:prstGeom>
        </p:spPr>
        <p:txBody>
          <a:bodyPr vert="horz" wrap="square" lIns="0" tIns="12700" rIns="0" bIns="0" rtlCol="0">
            <a:spAutoFit/>
          </a:bodyPr>
          <a:lstStyle/>
          <a:p>
            <a:pPr marL="92710">
              <a:lnSpc>
                <a:spcPct val="100000"/>
              </a:lnSpc>
              <a:spcBef>
                <a:spcPts val="100"/>
              </a:spcBef>
            </a:pPr>
            <a:r>
              <a:rPr sz="1800" spc="-5" dirty="0">
                <a:solidFill>
                  <a:srgbClr val="595959"/>
                </a:solidFill>
                <a:latin typeface="Verdana"/>
                <a:cs typeface="Verdana"/>
              </a:rPr>
              <a:t>2. </a:t>
            </a:r>
            <a:r>
              <a:rPr sz="1800" b="1" spc="-5" dirty="0">
                <a:solidFill>
                  <a:srgbClr val="595959"/>
                </a:solidFill>
                <a:latin typeface="Verdana"/>
                <a:cs typeface="Verdana"/>
              </a:rPr>
              <a:t>Pandas</a:t>
            </a:r>
            <a:r>
              <a:rPr sz="1800" spc="-5" dirty="0">
                <a:solidFill>
                  <a:srgbClr val="595959"/>
                </a:solidFill>
                <a:latin typeface="Verdana"/>
                <a:cs typeface="Verdana"/>
              </a:rPr>
              <a:t>:</a:t>
            </a:r>
            <a:endParaRPr sz="1800">
              <a:latin typeface="Verdana"/>
              <a:cs typeface="Verdana"/>
            </a:endParaRPr>
          </a:p>
          <a:p>
            <a:pPr marL="12700" marR="5080">
              <a:lnSpc>
                <a:spcPct val="114999"/>
              </a:lnSpc>
              <a:spcBef>
                <a:spcPts val="1200"/>
              </a:spcBef>
            </a:pPr>
            <a:r>
              <a:rPr sz="1800" spc="-5" dirty="0">
                <a:solidFill>
                  <a:srgbClr val="595959"/>
                </a:solidFill>
                <a:latin typeface="Verdana"/>
                <a:cs typeface="Verdana"/>
              </a:rPr>
              <a:t>Pandas is </a:t>
            </a:r>
            <a:r>
              <a:rPr sz="1800" dirty="0">
                <a:solidFill>
                  <a:srgbClr val="595959"/>
                </a:solidFill>
                <a:latin typeface="Verdana"/>
                <a:cs typeface="Verdana"/>
              </a:rPr>
              <a:t>a </a:t>
            </a:r>
            <a:r>
              <a:rPr sz="1800" spc="-5" dirty="0">
                <a:solidFill>
                  <a:srgbClr val="595959"/>
                </a:solidFill>
                <a:latin typeface="Verdana"/>
                <a:cs typeface="Verdana"/>
              </a:rPr>
              <a:t>Python library used for working with our SONAR data set.It  functions for analyzing, cleaning, exploring, and manipulating</a:t>
            </a:r>
            <a:r>
              <a:rPr sz="1800" spc="-45" dirty="0">
                <a:solidFill>
                  <a:srgbClr val="595959"/>
                </a:solidFill>
                <a:latin typeface="Verdana"/>
                <a:cs typeface="Verdana"/>
              </a:rPr>
              <a:t> </a:t>
            </a:r>
            <a:r>
              <a:rPr sz="1800" spc="-5" dirty="0">
                <a:solidFill>
                  <a:srgbClr val="595959"/>
                </a:solidFill>
                <a:latin typeface="Verdana"/>
                <a:cs typeface="Verdana"/>
              </a:rPr>
              <a:t>data.</a:t>
            </a:r>
            <a:endParaRPr sz="1800">
              <a:latin typeface="Verdana"/>
              <a:cs typeface="Verdana"/>
            </a:endParaRPr>
          </a:p>
          <a:p>
            <a:pPr marL="12700" marR="92075">
              <a:lnSpc>
                <a:spcPct val="114999"/>
              </a:lnSpc>
              <a:spcBef>
                <a:spcPts val="1200"/>
              </a:spcBef>
            </a:pPr>
            <a:r>
              <a:rPr sz="1800" spc="-5" dirty="0">
                <a:solidFill>
                  <a:srgbClr val="595959"/>
                </a:solidFill>
                <a:latin typeface="Verdana"/>
                <a:cs typeface="Verdana"/>
              </a:rPr>
              <a:t>Pandas allowed us to analyze big data and make conclusions based on  statistical theories. It cleaned messy data sets, and made them  readable and</a:t>
            </a:r>
            <a:r>
              <a:rPr sz="1800" spc="-10" dirty="0">
                <a:solidFill>
                  <a:srgbClr val="595959"/>
                </a:solidFill>
                <a:latin typeface="Verdana"/>
                <a:cs typeface="Verdana"/>
              </a:rPr>
              <a:t> </a:t>
            </a:r>
            <a:r>
              <a:rPr sz="1800" spc="-5" dirty="0">
                <a:solidFill>
                  <a:srgbClr val="595959"/>
                </a:solidFill>
                <a:latin typeface="Verdana"/>
                <a:cs typeface="Verdana"/>
              </a:rPr>
              <a:t>relevant.</a:t>
            </a:r>
            <a:endParaRPr sz="1800">
              <a:latin typeface="Verdana"/>
              <a:cs typeface="Verdana"/>
            </a:endParaRPr>
          </a:p>
        </p:txBody>
      </p:sp>
      <p:sp>
        <p:nvSpPr>
          <p:cNvPr id="3" name="object 3"/>
          <p:cNvSpPr/>
          <p:nvPr/>
        </p:nvSpPr>
        <p:spPr>
          <a:xfrm>
            <a:off x="4347091" y="2987269"/>
            <a:ext cx="3238493" cy="1076322"/>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47C36E60-C5A9-4415-BAD9-CB4D385BA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52082"/>
            <a:ext cx="1295400" cy="769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271080"/>
            <a:ext cx="7917180" cy="171450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Verdana"/>
                <a:cs typeface="Verdana"/>
              </a:rPr>
              <a:t>3.</a:t>
            </a:r>
            <a:r>
              <a:rPr sz="1800" spc="-25" dirty="0">
                <a:solidFill>
                  <a:srgbClr val="595959"/>
                </a:solidFill>
                <a:latin typeface="Verdana"/>
                <a:cs typeface="Verdana"/>
              </a:rPr>
              <a:t> </a:t>
            </a:r>
            <a:r>
              <a:rPr sz="1800" b="1" spc="-5" dirty="0">
                <a:solidFill>
                  <a:srgbClr val="595959"/>
                </a:solidFill>
                <a:latin typeface="Verdana"/>
                <a:cs typeface="Verdana"/>
              </a:rPr>
              <a:t>Scikit-Learn</a:t>
            </a:r>
            <a:r>
              <a:rPr sz="1800" spc="-5" dirty="0">
                <a:solidFill>
                  <a:srgbClr val="595959"/>
                </a:solidFill>
                <a:latin typeface="Verdana"/>
                <a:cs typeface="Verdana"/>
              </a:rPr>
              <a:t>:</a:t>
            </a:r>
            <a:endParaRPr sz="1800">
              <a:latin typeface="Verdana"/>
              <a:cs typeface="Verdana"/>
            </a:endParaRPr>
          </a:p>
          <a:p>
            <a:pPr marL="12700" marR="5080">
              <a:lnSpc>
                <a:spcPct val="114999"/>
              </a:lnSpc>
              <a:spcBef>
                <a:spcPts val="1200"/>
              </a:spcBef>
              <a:tabLst>
                <a:tab pos="2144395" algn="l"/>
              </a:tabLst>
            </a:pPr>
            <a:r>
              <a:rPr sz="1800" spc="-5" dirty="0">
                <a:solidFill>
                  <a:srgbClr val="595959"/>
                </a:solidFill>
                <a:latin typeface="Verdana"/>
                <a:cs typeface="Verdana"/>
              </a:rPr>
              <a:t>Scikit-learn (Sklearn) is the most useful and robust library for our  machine learning	project in Python. It provided us </a:t>
            </a:r>
            <a:r>
              <a:rPr sz="1800" dirty="0">
                <a:solidFill>
                  <a:srgbClr val="595959"/>
                </a:solidFill>
                <a:latin typeface="Verdana"/>
                <a:cs typeface="Verdana"/>
              </a:rPr>
              <a:t>a </a:t>
            </a:r>
            <a:r>
              <a:rPr sz="1800" spc="-5" dirty="0">
                <a:solidFill>
                  <a:srgbClr val="595959"/>
                </a:solidFill>
                <a:latin typeface="Verdana"/>
                <a:cs typeface="Verdana"/>
              </a:rPr>
              <a:t>selection of  efficient tools for machine learning and statistical modeling including  classification, regression, via </a:t>
            </a:r>
            <a:r>
              <a:rPr sz="1800" dirty="0">
                <a:solidFill>
                  <a:srgbClr val="595959"/>
                </a:solidFill>
                <a:latin typeface="Verdana"/>
                <a:cs typeface="Verdana"/>
              </a:rPr>
              <a:t>a </a:t>
            </a:r>
            <a:r>
              <a:rPr sz="1800" spc="-5" dirty="0">
                <a:solidFill>
                  <a:srgbClr val="595959"/>
                </a:solidFill>
                <a:latin typeface="Verdana"/>
                <a:cs typeface="Verdana"/>
              </a:rPr>
              <a:t>consistent interface in</a:t>
            </a:r>
            <a:r>
              <a:rPr sz="1800" spc="-40" dirty="0">
                <a:solidFill>
                  <a:srgbClr val="595959"/>
                </a:solidFill>
                <a:latin typeface="Verdana"/>
                <a:cs typeface="Verdana"/>
              </a:rPr>
              <a:t> </a:t>
            </a:r>
            <a:r>
              <a:rPr sz="1800" spc="-5" dirty="0">
                <a:solidFill>
                  <a:srgbClr val="595959"/>
                </a:solidFill>
                <a:latin typeface="Verdana"/>
                <a:cs typeface="Verdana"/>
              </a:rPr>
              <a:t>Python.</a:t>
            </a:r>
            <a:endParaRPr sz="1800">
              <a:latin typeface="Verdana"/>
              <a:cs typeface="Verdana"/>
            </a:endParaRPr>
          </a:p>
        </p:txBody>
      </p:sp>
      <p:sp>
        <p:nvSpPr>
          <p:cNvPr id="3" name="object 3"/>
          <p:cNvSpPr/>
          <p:nvPr/>
        </p:nvSpPr>
        <p:spPr>
          <a:xfrm>
            <a:off x="3558818" y="2413247"/>
            <a:ext cx="4413541" cy="2374867"/>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5B64C140-7D86-49BF-A18C-1B0503767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373954"/>
            <a:ext cx="1295400" cy="769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4" y="411930"/>
            <a:ext cx="7964805" cy="263906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Verdana"/>
                <a:cs typeface="Verdana"/>
              </a:rPr>
              <a:t>4. </a:t>
            </a:r>
            <a:r>
              <a:rPr sz="1800" b="1" spc="-5" dirty="0">
                <a:solidFill>
                  <a:srgbClr val="595959"/>
                </a:solidFill>
                <a:latin typeface="Verdana"/>
                <a:cs typeface="Verdana"/>
              </a:rPr>
              <a:t>Matplotlib </a:t>
            </a:r>
            <a:r>
              <a:rPr sz="1800" b="1" dirty="0">
                <a:solidFill>
                  <a:srgbClr val="595959"/>
                </a:solidFill>
                <a:latin typeface="Verdana"/>
                <a:cs typeface="Verdana"/>
              </a:rPr>
              <a:t>:</a:t>
            </a:r>
            <a:endParaRPr sz="1800">
              <a:latin typeface="Verdana"/>
              <a:cs typeface="Verdana"/>
            </a:endParaRPr>
          </a:p>
          <a:p>
            <a:pPr marL="12700">
              <a:lnSpc>
                <a:spcPct val="100000"/>
              </a:lnSpc>
              <a:spcBef>
                <a:spcPts val="1520"/>
              </a:spcBef>
            </a:pPr>
            <a:r>
              <a:rPr sz="1800" spc="-5" dirty="0">
                <a:solidFill>
                  <a:srgbClr val="595959"/>
                </a:solidFill>
                <a:latin typeface="Verdana"/>
                <a:cs typeface="Verdana"/>
              </a:rPr>
              <a:t>The plot() function is used to draw points</a:t>
            </a:r>
            <a:r>
              <a:rPr sz="1800" spc="-20" dirty="0">
                <a:solidFill>
                  <a:srgbClr val="595959"/>
                </a:solidFill>
                <a:latin typeface="Verdana"/>
                <a:cs typeface="Verdana"/>
              </a:rPr>
              <a:t> </a:t>
            </a:r>
            <a:r>
              <a:rPr sz="1800" spc="-5" dirty="0">
                <a:solidFill>
                  <a:srgbClr val="595959"/>
                </a:solidFill>
                <a:latin typeface="Verdana"/>
                <a:cs typeface="Verdana"/>
              </a:rPr>
              <a:t>(markers)</a:t>
            </a:r>
            <a:endParaRPr sz="1800">
              <a:latin typeface="Verdana"/>
              <a:cs typeface="Verdana"/>
            </a:endParaRPr>
          </a:p>
          <a:p>
            <a:pPr marL="12700">
              <a:lnSpc>
                <a:spcPct val="100000"/>
              </a:lnSpc>
              <a:spcBef>
                <a:spcPts val="1525"/>
              </a:spcBef>
            </a:pPr>
            <a:r>
              <a:rPr sz="1800" spc="-5" dirty="0">
                <a:solidFill>
                  <a:srgbClr val="595959"/>
                </a:solidFill>
                <a:latin typeface="Verdana"/>
                <a:cs typeface="Verdana"/>
              </a:rPr>
              <a:t>By default, the plot() function draws </a:t>
            </a:r>
            <a:r>
              <a:rPr sz="1800" dirty="0">
                <a:solidFill>
                  <a:srgbClr val="595959"/>
                </a:solidFill>
                <a:latin typeface="Verdana"/>
                <a:cs typeface="Verdana"/>
              </a:rPr>
              <a:t>a </a:t>
            </a:r>
            <a:r>
              <a:rPr sz="1800" spc="-5" dirty="0">
                <a:solidFill>
                  <a:srgbClr val="595959"/>
                </a:solidFill>
                <a:latin typeface="Verdana"/>
                <a:cs typeface="Verdana"/>
              </a:rPr>
              <a:t>line from point to</a:t>
            </a:r>
            <a:r>
              <a:rPr sz="1800" spc="-40" dirty="0">
                <a:solidFill>
                  <a:srgbClr val="595959"/>
                </a:solidFill>
                <a:latin typeface="Verdana"/>
                <a:cs typeface="Verdana"/>
              </a:rPr>
              <a:t> </a:t>
            </a:r>
            <a:r>
              <a:rPr sz="1800" spc="-5" dirty="0">
                <a:solidFill>
                  <a:srgbClr val="595959"/>
                </a:solidFill>
                <a:latin typeface="Verdana"/>
                <a:cs typeface="Verdana"/>
              </a:rPr>
              <a:t>point.</a:t>
            </a:r>
            <a:endParaRPr sz="1800">
              <a:latin typeface="Verdana"/>
              <a:cs typeface="Verdana"/>
            </a:endParaRPr>
          </a:p>
          <a:p>
            <a:pPr marL="12700" marR="5080">
              <a:lnSpc>
                <a:spcPct val="170600"/>
              </a:lnSpc>
            </a:pPr>
            <a:r>
              <a:rPr sz="1800" spc="-5" dirty="0">
                <a:solidFill>
                  <a:srgbClr val="595959"/>
                </a:solidFill>
                <a:latin typeface="Verdana"/>
                <a:cs typeface="Verdana"/>
              </a:rPr>
              <a:t>The function takes parameters for specifying points in the diagram.  Parameter </a:t>
            </a:r>
            <a:r>
              <a:rPr sz="1800" dirty="0">
                <a:solidFill>
                  <a:srgbClr val="595959"/>
                </a:solidFill>
                <a:latin typeface="Verdana"/>
                <a:cs typeface="Verdana"/>
              </a:rPr>
              <a:t>1 </a:t>
            </a:r>
            <a:r>
              <a:rPr sz="1800" spc="-5" dirty="0">
                <a:solidFill>
                  <a:srgbClr val="595959"/>
                </a:solidFill>
                <a:latin typeface="Verdana"/>
                <a:cs typeface="Verdana"/>
              </a:rPr>
              <a:t>{ROCK} is an array containing the points on the x-axis.  Parameter </a:t>
            </a:r>
            <a:r>
              <a:rPr sz="1800" dirty="0">
                <a:solidFill>
                  <a:srgbClr val="595959"/>
                </a:solidFill>
                <a:latin typeface="Verdana"/>
                <a:cs typeface="Verdana"/>
              </a:rPr>
              <a:t>2 { </a:t>
            </a:r>
            <a:r>
              <a:rPr sz="1800" spc="-5" dirty="0">
                <a:solidFill>
                  <a:srgbClr val="595959"/>
                </a:solidFill>
                <a:latin typeface="Verdana"/>
                <a:cs typeface="Verdana"/>
              </a:rPr>
              <a:t>MINE} is an array containing the points on the</a:t>
            </a:r>
            <a:r>
              <a:rPr sz="1800" spc="-65" dirty="0">
                <a:solidFill>
                  <a:srgbClr val="595959"/>
                </a:solidFill>
                <a:latin typeface="Verdana"/>
                <a:cs typeface="Verdana"/>
              </a:rPr>
              <a:t> </a:t>
            </a:r>
            <a:r>
              <a:rPr sz="1800" spc="-5" dirty="0">
                <a:solidFill>
                  <a:srgbClr val="595959"/>
                </a:solidFill>
                <a:latin typeface="Verdana"/>
                <a:cs typeface="Verdana"/>
              </a:rPr>
              <a:t>y-axis.</a:t>
            </a:r>
            <a:endParaRPr sz="1800">
              <a:latin typeface="Verdana"/>
              <a:cs typeface="Verdana"/>
            </a:endParaRPr>
          </a:p>
        </p:txBody>
      </p:sp>
      <p:sp>
        <p:nvSpPr>
          <p:cNvPr id="3" name="object 3"/>
          <p:cNvSpPr/>
          <p:nvPr/>
        </p:nvSpPr>
        <p:spPr>
          <a:xfrm>
            <a:off x="3615042" y="3689342"/>
            <a:ext cx="3495667" cy="781048"/>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D97E9577-68BC-44BD-B85B-2D468495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236" y="4343402"/>
            <a:ext cx="1314764" cy="7810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756" y="505247"/>
            <a:ext cx="3042920" cy="409575"/>
          </a:xfrm>
          <a:prstGeom prst="rect">
            <a:avLst/>
          </a:prstGeom>
        </p:spPr>
        <p:txBody>
          <a:bodyPr vert="horz" wrap="square" lIns="0" tIns="15240" rIns="0" bIns="0" rtlCol="0">
            <a:spAutoFit/>
          </a:bodyPr>
          <a:lstStyle/>
          <a:p>
            <a:pPr marL="12700">
              <a:lnSpc>
                <a:spcPct val="100000"/>
              </a:lnSpc>
              <a:spcBef>
                <a:spcPts val="120"/>
              </a:spcBef>
            </a:pPr>
            <a:r>
              <a:rPr sz="2500" b="1" spc="5" dirty="0">
                <a:solidFill>
                  <a:srgbClr val="FF0000"/>
                </a:solidFill>
                <a:latin typeface="Trebuchet MS"/>
                <a:cs typeface="Trebuchet MS"/>
              </a:rPr>
              <a:t>Binary</a:t>
            </a:r>
            <a:r>
              <a:rPr sz="2500" b="1" spc="-35" dirty="0">
                <a:solidFill>
                  <a:srgbClr val="FF0000"/>
                </a:solidFill>
                <a:latin typeface="Trebuchet MS"/>
                <a:cs typeface="Trebuchet MS"/>
              </a:rPr>
              <a:t> </a:t>
            </a:r>
            <a:r>
              <a:rPr sz="2500" b="1" dirty="0">
                <a:solidFill>
                  <a:srgbClr val="FF0000"/>
                </a:solidFill>
                <a:latin typeface="Trebuchet MS"/>
                <a:cs typeface="Trebuchet MS"/>
              </a:rPr>
              <a:t>Classification</a:t>
            </a:r>
            <a:endParaRPr sz="2500">
              <a:latin typeface="Trebuchet MS"/>
              <a:cs typeface="Trebuchet MS"/>
            </a:endParaRPr>
          </a:p>
        </p:txBody>
      </p:sp>
      <p:sp>
        <p:nvSpPr>
          <p:cNvPr id="3" name="object 3"/>
          <p:cNvSpPr txBox="1"/>
          <p:nvPr/>
        </p:nvSpPr>
        <p:spPr>
          <a:xfrm>
            <a:off x="384724" y="1175208"/>
            <a:ext cx="8312150" cy="972185"/>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Arial"/>
                <a:cs typeface="Arial"/>
              </a:rPr>
              <a:t>It is </a:t>
            </a:r>
            <a:r>
              <a:rPr sz="1800" dirty="0">
                <a:solidFill>
                  <a:srgbClr val="595959"/>
                </a:solidFill>
                <a:latin typeface="Arial"/>
                <a:cs typeface="Arial"/>
              </a:rPr>
              <a:t>a </a:t>
            </a:r>
            <a:r>
              <a:rPr sz="1800" spc="-5" dirty="0">
                <a:solidFill>
                  <a:srgbClr val="595959"/>
                </a:solidFill>
                <a:latin typeface="Arial"/>
                <a:cs typeface="Arial"/>
              </a:rPr>
              <a:t>process or task of </a:t>
            </a:r>
            <a:r>
              <a:rPr sz="1800" dirty="0">
                <a:solidFill>
                  <a:srgbClr val="595959"/>
                </a:solidFill>
                <a:latin typeface="Arial"/>
                <a:cs typeface="Arial"/>
              </a:rPr>
              <a:t>classification, </a:t>
            </a:r>
            <a:r>
              <a:rPr sz="1800" spc="-5" dirty="0">
                <a:solidFill>
                  <a:srgbClr val="595959"/>
                </a:solidFill>
                <a:latin typeface="Arial"/>
                <a:cs typeface="Arial"/>
              </a:rPr>
              <a:t>in which </a:t>
            </a:r>
            <a:r>
              <a:rPr sz="1800" dirty="0">
                <a:solidFill>
                  <a:srgbClr val="595959"/>
                </a:solidFill>
                <a:latin typeface="Arial"/>
                <a:cs typeface="Arial"/>
              </a:rPr>
              <a:t>a </a:t>
            </a:r>
            <a:r>
              <a:rPr sz="1800" spc="-5" dirty="0">
                <a:solidFill>
                  <a:srgbClr val="595959"/>
                </a:solidFill>
                <a:latin typeface="Arial"/>
                <a:cs typeface="Arial"/>
              </a:rPr>
              <a:t>SONAR dataset is being  </a:t>
            </a:r>
            <a:r>
              <a:rPr sz="1800" dirty="0">
                <a:solidFill>
                  <a:srgbClr val="595959"/>
                </a:solidFill>
                <a:latin typeface="Arial"/>
                <a:cs typeface="Arial"/>
              </a:rPr>
              <a:t>classified </a:t>
            </a:r>
            <a:r>
              <a:rPr sz="1800" spc="-5" dirty="0">
                <a:solidFill>
                  <a:srgbClr val="595959"/>
                </a:solidFill>
                <a:latin typeface="Arial"/>
                <a:cs typeface="Arial"/>
              </a:rPr>
              <a:t>into two </a:t>
            </a:r>
            <a:r>
              <a:rPr sz="1800" dirty="0">
                <a:solidFill>
                  <a:srgbClr val="595959"/>
                </a:solidFill>
                <a:latin typeface="Arial"/>
                <a:cs typeface="Arial"/>
              </a:rPr>
              <a:t>classes. </a:t>
            </a:r>
            <a:r>
              <a:rPr sz="1800" spc="-15" dirty="0">
                <a:solidFill>
                  <a:srgbClr val="595959"/>
                </a:solidFill>
                <a:latin typeface="Arial"/>
                <a:cs typeface="Arial"/>
              </a:rPr>
              <a:t>It’s </a:t>
            </a:r>
            <a:r>
              <a:rPr sz="1800" spc="-5" dirty="0">
                <a:solidFill>
                  <a:srgbClr val="595959"/>
                </a:solidFill>
                <a:latin typeface="Arial"/>
                <a:cs typeface="Arial"/>
              </a:rPr>
              <a:t>basically </a:t>
            </a:r>
            <a:r>
              <a:rPr sz="1800" dirty="0">
                <a:solidFill>
                  <a:srgbClr val="595959"/>
                </a:solidFill>
                <a:latin typeface="Arial"/>
                <a:cs typeface="Arial"/>
              </a:rPr>
              <a:t>a kind </a:t>
            </a:r>
            <a:r>
              <a:rPr sz="1800" spc="-5" dirty="0">
                <a:solidFill>
                  <a:srgbClr val="595959"/>
                </a:solidFill>
                <a:latin typeface="Arial"/>
                <a:cs typeface="Arial"/>
              </a:rPr>
              <a:t>of prediction approach about where  of two groups the thing belongs</a:t>
            </a:r>
            <a:r>
              <a:rPr sz="1800" spc="-15" dirty="0">
                <a:solidFill>
                  <a:srgbClr val="595959"/>
                </a:solidFill>
                <a:latin typeface="Arial"/>
                <a:cs typeface="Arial"/>
              </a:rPr>
              <a:t> </a:t>
            </a:r>
            <a:r>
              <a:rPr sz="1800" spc="-5" dirty="0">
                <a:solidFill>
                  <a:srgbClr val="595959"/>
                </a:solidFill>
                <a:latin typeface="Arial"/>
                <a:cs typeface="Arial"/>
              </a:rPr>
              <a:t>to.</a:t>
            </a:r>
            <a:endParaRPr sz="1800">
              <a:latin typeface="Arial"/>
              <a:cs typeface="Arial"/>
            </a:endParaRPr>
          </a:p>
        </p:txBody>
      </p:sp>
      <p:sp>
        <p:nvSpPr>
          <p:cNvPr id="4" name="object 4"/>
          <p:cNvSpPr/>
          <p:nvPr/>
        </p:nvSpPr>
        <p:spPr>
          <a:xfrm>
            <a:off x="3949017" y="2525716"/>
            <a:ext cx="4377292" cy="2206783"/>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7332BA94-B3C1-4B6D-9608-E0E199E1E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018" y="4400550"/>
            <a:ext cx="1195625" cy="7102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573" y="131507"/>
            <a:ext cx="1452880" cy="485775"/>
          </a:xfrm>
          <a:prstGeom prst="rect">
            <a:avLst/>
          </a:prstGeom>
        </p:spPr>
        <p:txBody>
          <a:bodyPr vert="horz" wrap="square" lIns="0" tIns="15240" rIns="0" bIns="0" rtlCol="0">
            <a:spAutoFit/>
          </a:bodyPr>
          <a:lstStyle/>
          <a:p>
            <a:pPr marL="12700">
              <a:lnSpc>
                <a:spcPct val="100000"/>
              </a:lnSpc>
              <a:spcBef>
                <a:spcPts val="120"/>
              </a:spcBef>
            </a:pPr>
            <a:r>
              <a:rPr sz="3000" spc="5" dirty="0">
                <a:solidFill>
                  <a:srgbClr val="1154CC"/>
                </a:solidFill>
              </a:rPr>
              <a:t>Content</a:t>
            </a:r>
            <a:endParaRPr sz="3000"/>
          </a:p>
        </p:txBody>
      </p:sp>
      <p:sp>
        <p:nvSpPr>
          <p:cNvPr id="3" name="object 3"/>
          <p:cNvSpPr txBox="1"/>
          <p:nvPr/>
        </p:nvSpPr>
        <p:spPr>
          <a:xfrm>
            <a:off x="220493" y="884553"/>
            <a:ext cx="2987040" cy="3550285"/>
          </a:xfrm>
          <a:prstGeom prst="rect">
            <a:avLst/>
          </a:prstGeom>
        </p:spPr>
        <p:txBody>
          <a:bodyPr vert="horz" wrap="square" lIns="0" tIns="15240" rIns="0" bIns="0" rtlCol="0">
            <a:spAutoFit/>
          </a:bodyPr>
          <a:lstStyle/>
          <a:p>
            <a:pPr marL="497205" indent="-485140">
              <a:lnSpc>
                <a:spcPts val="2350"/>
              </a:lnSpc>
              <a:spcBef>
                <a:spcPts val="120"/>
              </a:spcBef>
              <a:buClr>
                <a:srgbClr val="FF0000"/>
              </a:buClr>
              <a:buFont typeface="AoyagiKouzanFontT"/>
              <a:buChar char="➢"/>
              <a:tabLst>
                <a:tab pos="497205" algn="l"/>
                <a:tab pos="497840" algn="l"/>
              </a:tabLst>
            </a:pPr>
            <a:r>
              <a:rPr sz="2000" dirty="0">
                <a:solidFill>
                  <a:srgbClr val="212121"/>
                </a:solidFill>
                <a:latin typeface="Trebuchet MS"/>
                <a:cs typeface="Trebuchet MS"/>
              </a:rPr>
              <a:t>Introduction</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Problem</a:t>
            </a:r>
            <a:r>
              <a:rPr sz="2000" spc="-10" dirty="0">
                <a:solidFill>
                  <a:srgbClr val="212121"/>
                </a:solidFill>
                <a:latin typeface="Trebuchet MS"/>
                <a:cs typeface="Trebuchet MS"/>
              </a:rPr>
              <a:t> </a:t>
            </a:r>
            <a:r>
              <a:rPr sz="2000" dirty="0">
                <a:solidFill>
                  <a:srgbClr val="212121"/>
                </a:solidFill>
                <a:latin typeface="Trebuchet MS"/>
                <a:cs typeface="Trebuchet MS"/>
              </a:rPr>
              <a:t>Definition</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Expected</a:t>
            </a:r>
            <a:r>
              <a:rPr sz="2000" spc="-20" dirty="0">
                <a:solidFill>
                  <a:srgbClr val="212121"/>
                </a:solidFill>
                <a:latin typeface="Trebuchet MS"/>
                <a:cs typeface="Trebuchet MS"/>
              </a:rPr>
              <a:t> </a:t>
            </a:r>
            <a:r>
              <a:rPr sz="2000" spc="5" dirty="0">
                <a:solidFill>
                  <a:srgbClr val="212121"/>
                </a:solidFill>
                <a:latin typeface="Trebuchet MS"/>
                <a:cs typeface="Trebuchet MS"/>
              </a:rPr>
              <a:t>Outcome</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Literature</a:t>
            </a:r>
            <a:r>
              <a:rPr sz="2000" spc="-5" dirty="0">
                <a:solidFill>
                  <a:srgbClr val="212121"/>
                </a:solidFill>
                <a:latin typeface="Trebuchet MS"/>
                <a:cs typeface="Trebuchet MS"/>
              </a:rPr>
              <a:t> </a:t>
            </a:r>
            <a:r>
              <a:rPr sz="2000" dirty="0">
                <a:solidFill>
                  <a:srgbClr val="212121"/>
                </a:solidFill>
                <a:latin typeface="Trebuchet MS"/>
                <a:cs typeface="Trebuchet MS"/>
              </a:rPr>
              <a:t>Survey</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Class</a:t>
            </a:r>
            <a:r>
              <a:rPr sz="2000" spc="-10" dirty="0">
                <a:solidFill>
                  <a:srgbClr val="212121"/>
                </a:solidFill>
                <a:latin typeface="Trebuchet MS"/>
                <a:cs typeface="Trebuchet MS"/>
              </a:rPr>
              <a:t> </a:t>
            </a:r>
            <a:r>
              <a:rPr sz="2000" spc="5" dirty="0">
                <a:solidFill>
                  <a:srgbClr val="212121"/>
                </a:solidFill>
                <a:latin typeface="Trebuchet MS"/>
                <a:cs typeface="Trebuchet MS"/>
              </a:rPr>
              <a:t>Diagram</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Install</a:t>
            </a:r>
            <a:r>
              <a:rPr sz="2000" spc="-30" dirty="0">
                <a:solidFill>
                  <a:srgbClr val="212121"/>
                </a:solidFill>
                <a:latin typeface="Trebuchet MS"/>
                <a:cs typeface="Trebuchet MS"/>
              </a:rPr>
              <a:t> </a:t>
            </a:r>
            <a:r>
              <a:rPr sz="2000" spc="5" dirty="0">
                <a:solidFill>
                  <a:srgbClr val="212121"/>
                </a:solidFill>
                <a:latin typeface="Trebuchet MS"/>
                <a:cs typeface="Trebuchet MS"/>
              </a:rPr>
              <a:t>Dependencies</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Importing</a:t>
            </a:r>
            <a:r>
              <a:rPr sz="2000" spc="-15" dirty="0">
                <a:solidFill>
                  <a:srgbClr val="212121"/>
                </a:solidFill>
                <a:latin typeface="Trebuchet MS"/>
                <a:cs typeface="Trebuchet MS"/>
              </a:rPr>
              <a:t> </a:t>
            </a:r>
            <a:r>
              <a:rPr sz="2000" dirty="0">
                <a:solidFill>
                  <a:srgbClr val="212121"/>
                </a:solidFill>
                <a:latin typeface="Trebuchet MS"/>
                <a:cs typeface="Trebuchet MS"/>
              </a:rPr>
              <a:t>Datasets</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spc="5" dirty="0">
                <a:solidFill>
                  <a:srgbClr val="212121"/>
                </a:solidFill>
                <a:latin typeface="Trebuchet MS"/>
                <a:cs typeface="Trebuchet MS"/>
              </a:rPr>
              <a:t>Data</a:t>
            </a:r>
            <a:r>
              <a:rPr sz="2000" spc="-10" dirty="0">
                <a:solidFill>
                  <a:srgbClr val="212121"/>
                </a:solidFill>
                <a:latin typeface="Trebuchet MS"/>
                <a:cs typeface="Trebuchet MS"/>
              </a:rPr>
              <a:t> </a:t>
            </a:r>
            <a:r>
              <a:rPr sz="2000" dirty="0">
                <a:solidFill>
                  <a:srgbClr val="212121"/>
                </a:solidFill>
                <a:latin typeface="Trebuchet MS"/>
                <a:cs typeface="Trebuchet MS"/>
              </a:rPr>
              <a:t>Pre-Processing</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Algorithm</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Training </a:t>
            </a:r>
            <a:r>
              <a:rPr sz="2000" spc="5" dirty="0">
                <a:solidFill>
                  <a:srgbClr val="212121"/>
                </a:solidFill>
                <a:latin typeface="Trebuchet MS"/>
                <a:cs typeface="Trebuchet MS"/>
              </a:rPr>
              <a:t>ML</a:t>
            </a:r>
            <a:r>
              <a:rPr sz="2000" spc="-10" dirty="0">
                <a:solidFill>
                  <a:srgbClr val="212121"/>
                </a:solidFill>
                <a:latin typeface="Trebuchet MS"/>
                <a:cs typeface="Trebuchet MS"/>
              </a:rPr>
              <a:t> </a:t>
            </a:r>
            <a:r>
              <a:rPr sz="2000" dirty="0">
                <a:solidFill>
                  <a:srgbClr val="212121"/>
                </a:solidFill>
                <a:latin typeface="Trebuchet MS"/>
                <a:cs typeface="Trebuchet MS"/>
              </a:rPr>
              <a:t>Datasets</a:t>
            </a:r>
            <a:endParaRPr sz="2000" dirty="0">
              <a:latin typeface="Trebuchet MS"/>
              <a:cs typeface="Trebuchet MS"/>
            </a:endParaRPr>
          </a:p>
          <a:p>
            <a:pPr marL="497205" indent="-485140">
              <a:lnSpc>
                <a:spcPts val="2305"/>
              </a:lnSpc>
              <a:buClr>
                <a:srgbClr val="FF0000"/>
              </a:buClr>
              <a:buFont typeface="AoyagiKouzanFontT"/>
              <a:buChar char="➢"/>
              <a:tabLst>
                <a:tab pos="497205" algn="l"/>
                <a:tab pos="497840" algn="l"/>
              </a:tabLst>
            </a:pPr>
            <a:r>
              <a:rPr sz="2000" dirty="0">
                <a:solidFill>
                  <a:srgbClr val="212121"/>
                </a:solidFill>
                <a:latin typeface="Trebuchet MS"/>
                <a:cs typeface="Trebuchet MS"/>
              </a:rPr>
              <a:t>Results after</a:t>
            </a:r>
            <a:r>
              <a:rPr sz="2000" spc="-5" dirty="0">
                <a:solidFill>
                  <a:srgbClr val="212121"/>
                </a:solidFill>
                <a:latin typeface="Trebuchet MS"/>
                <a:cs typeface="Trebuchet MS"/>
              </a:rPr>
              <a:t> </a:t>
            </a:r>
            <a:r>
              <a:rPr sz="2000" dirty="0">
                <a:solidFill>
                  <a:srgbClr val="212121"/>
                </a:solidFill>
                <a:latin typeface="Trebuchet MS"/>
                <a:cs typeface="Trebuchet MS"/>
              </a:rPr>
              <a:t>Training</a:t>
            </a:r>
            <a:endParaRPr sz="2000" dirty="0">
              <a:latin typeface="Trebuchet MS"/>
              <a:cs typeface="Trebuchet MS"/>
            </a:endParaRPr>
          </a:p>
          <a:p>
            <a:pPr marL="497205" indent="-485140">
              <a:lnSpc>
                <a:spcPts val="2350"/>
              </a:lnSpc>
              <a:buClr>
                <a:srgbClr val="FF0000"/>
              </a:buClr>
              <a:buFont typeface="AoyagiKouzanFontT"/>
              <a:buChar char="➢"/>
              <a:tabLst>
                <a:tab pos="497205" algn="l"/>
                <a:tab pos="497840" algn="l"/>
              </a:tabLst>
            </a:pPr>
            <a:r>
              <a:rPr sz="2000" dirty="0">
                <a:solidFill>
                  <a:srgbClr val="212121"/>
                </a:solidFill>
                <a:latin typeface="Trebuchet MS"/>
                <a:cs typeface="Trebuchet MS"/>
              </a:rPr>
              <a:t>Conclusion</a:t>
            </a:r>
            <a:endParaRPr sz="2000" dirty="0">
              <a:latin typeface="Trebuchet MS"/>
              <a:cs typeface="Trebuchet MS"/>
            </a:endParaRPr>
          </a:p>
        </p:txBody>
      </p:sp>
      <p:pic>
        <p:nvPicPr>
          <p:cNvPr id="6" name="Picture 5">
            <a:extLst>
              <a:ext uri="{FF2B5EF4-FFF2-40B4-BE49-F238E27FC236}">
                <a16:creationId xmlns:a16="http://schemas.microsoft.com/office/drawing/2014/main" id="{46E19E78-7C36-452D-8E1E-36174DE41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4069358"/>
            <a:ext cx="1780822" cy="105791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1329" y="505247"/>
            <a:ext cx="2855595" cy="409575"/>
          </a:xfrm>
          <a:prstGeom prst="rect">
            <a:avLst/>
          </a:prstGeom>
        </p:spPr>
        <p:txBody>
          <a:bodyPr vert="horz" wrap="square" lIns="0" tIns="15240" rIns="0" bIns="0" rtlCol="0">
            <a:spAutoFit/>
          </a:bodyPr>
          <a:lstStyle/>
          <a:p>
            <a:pPr marL="12700">
              <a:lnSpc>
                <a:spcPct val="100000"/>
              </a:lnSpc>
              <a:spcBef>
                <a:spcPts val="120"/>
              </a:spcBef>
            </a:pPr>
            <a:r>
              <a:rPr sz="2500" dirty="0"/>
              <a:t>Logistic</a:t>
            </a:r>
            <a:r>
              <a:rPr sz="2500" spc="-55" dirty="0"/>
              <a:t> </a:t>
            </a:r>
            <a:r>
              <a:rPr sz="2500" spc="5" dirty="0"/>
              <a:t>Regression</a:t>
            </a:r>
            <a:endParaRPr sz="2500"/>
          </a:p>
        </p:txBody>
      </p:sp>
      <p:sp>
        <p:nvSpPr>
          <p:cNvPr id="3" name="object 3"/>
          <p:cNvSpPr txBox="1"/>
          <p:nvPr/>
        </p:nvSpPr>
        <p:spPr>
          <a:xfrm>
            <a:off x="384724" y="1175208"/>
            <a:ext cx="7960995" cy="1602740"/>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Verdana"/>
                <a:cs typeface="Verdana"/>
              </a:rPr>
              <a:t>Logistic regression predicts the output of </a:t>
            </a:r>
            <a:r>
              <a:rPr sz="1800" dirty="0">
                <a:solidFill>
                  <a:srgbClr val="595959"/>
                </a:solidFill>
                <a:latin typeface="Verdana"/>
                <a:cs typeface="Verdana"/>
              </a:rPr>
              <a:t>a </a:t>
            </a:r>
            <a:r>
              <a:rPr sz="1800" spc="-5" dirty="0">
                <a:solidFill>
                  <a:srgbClr val="595959"/>
                </a:solidFill>
                <a:latin typeface="Verdana"/>
                <a:cs typeface="Verdana"/>
              </a:rPr>
              <a:t>categorical dependent  variable. Therefore the outcome in the project is </a:t>
            </a:r>
            <a:r>
              <a:rPr sz="1800" dirty="0">
                <a:solidFill>
                  <a:srgbClr val="595959"/>
                </a:solidFill>
                <a:latin typeface="Verdana"/>
                <a:cs typeface="Verdana"/>
              </a:rPr>
              <a:t>a </a:t>
            </a:r>
            <a:r>
              <a:rPr sz="1800" spc="-5" dirty="0">
                <a:solidFill>
                  <a:srgbClr val="595959"/>
                </a:solidFill>
                <a:latin typeface="Verdana"/>
                <a:cs typeface="Verdana"/>
              </a:rPr>
              <a:t>categorical or  discrete value. It is either Yes or No, </a:t>
            </a:r>
            <a:r>
              <a:rPr sz="1800" dirty="0">
                <a:solidFill>
                  <a:srgbClr val="595959"/>
                </a:solidFill>
                <a:latin typeface="Verdana"/>
                <a:cs typeface="Verdana"/>
              </a:rPr>
              <a:t>0 </a:t>
            </a:r>
            <a:r>
              <a:rPr sz="1800" spc="-5" dirty="0">
                <a:solidFill>
                  <a:srgbClr val="595959"/>
                </a:solidFill>
                <a:latin typeface="Verdana"/>
                <a:cs typeface="Verdana"/>
              </a:rPr>
              <a:t>or 1, true or False, etc. but  instead of giving the exact value as </a:t>
            </a:r>
            <a:r>
              <a:rPr sz="1800" dirty="0">
                <a:solidFill>
                  <a:srgbClr val="595959"/>
                </a:solidFill>
                <a:latin typeface="Verdana"/>
                <a:cs typeface="Verdana"/>
              </a:rPr>
              <a:t>0 </a:t>
            </a:r>
            <a:r>
              <a:rPr sz="1800" spc="-5" dirty="0">
                <a:solidFill>
                  <a:srgbClr val="595959"/>
                </a:solidFill>
                <a:latin typeface="Verdana"/>
                <a:cs typeface="Verdana"/>
              </a:rPr>
              <a:t>and 1, it gives the probabilistic  values which lie between </a:t>
            </a:r>
            <a:r>
              <a:rPr sz="1800" dirty="0">
                <a:solidFill>
                  <a:srgbClr val="595959"/>
                </a:solidFill>
                <a:latin typeface="Verdana"/>
                <a:cs typeface="Verdana"/>
              </a:rPr>
              <a:t>0 </a:t>
            </a:r>
            <a:r>
              <a:rPr sz="1800" spc="-5" dirty="0">
                <a:solidFill>
                  <a:srgbClr val="595959"/>
                </a:solidFill>
                <a:latin typeface="Verdana"/>
                <a:cs typeface="Verdana"/>
              </a:rPr>
              <a:t>and </a:t>
            </a:r>
            <a:r>
              <a:rPr sz="1800" dirty="0">
                <a:solidFill>
                  <a:srgbClr val="595959"/>
                </a:solidFill>
                <a:latin typeface="Verdana"/>
                <a:cs typeface="Verdana"/>
              </a:rPr>
              <a:t>1 </a:t>
            </a:r>
            <a:r>
              <a:rPr sz="1800" spc="-5" dirty="0">
                <a:solidFill>
                  <a:srgbClr val="595959"/>
                </a:solidFill>
                <a:latin typeface="Verdana"/>
                <a:cs typeface="Verdana"/>
              </a:rPr>
              <a:t>as Rock or Mine</a:t>
            </a:r>
            <a:r>
              <a:rPr sz="1800" spc="-50" dirty="0">
                <a:solidFill>
                  <a:srgbClr val="595959"/>
                </a:solidFill>
                <a:latin typeface="Verdana"/>
                <a:cs typeface="Verdana"/>
              </a:rPr>
              <a:t> </a:t>
            </a:r>
            <a:r>
              <a:rPr sz="1800" spc="-5" dirty="0">
                <a:solidFill>
                  <a:srgbClr val="595959"/>
                </a:solidFill>
                <a:latin typeface="Verdana"/>
                <a:cs typeface="Verdana"/>
              </a:rPr>
              <a:t>Respectively.</a:t>
            </a:r>
            <a:endParaRPr sz="1800">
              <a:latin typeface="Verdana"/>
              <a:cs typeface="Verdana"/>
            </a:endParaRPr>
          </a:p>
        </p:txBody>
      </p:sp>
      <p:pic>
        <p:nvPicPr>
          <p:cNvPr id="6" name="Picture 5">
            <a:extLst>
              <a:ext uri="{FF2B5EF4-FFF2-40B4-BE49-F238E27FC236}">
                <a16:creationId xmlns:a16="http://schemas.microsoft.com/office/drawing/2014/main" id="{A790AD7D-1646-483F-B898-3D1104114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07" y="4324350"/>
            <a:ext cx="1378903" cy="819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247"/>
            <a:ext cx="2745105" cy="409575"/>
          </a:xfrm>
          <a:prstGeom prst="rect">
            <a:avLst/>
          </a:prstGeom>
        </p:spPr>
        <p:txBody>
          <a:bodyPr vert="horz" wrap="square" lIns="0" tIns="15240" rIns="0" bIns="0" rtlCol="0">
            <a:spAutoFit/>
          </a:bodyPr>
          <a:lstStyle/>
          <a:p>
            <a:pPr marL="12700">
              <a:lnSpc>
                <a:spcPct val="100000"/>
              </a:lnSpc>
              <a:spcBef>
                <a:spcPts val="120"/>
              </a:spcBef>
            </a:pPr>
            <a:r>
              <a:rPr sz="2500" spc="5" dirty="0"/>
              <a:t>Training </a:t>
            </a:r>
            <a:r>
              <a:rPr sz="2500" spc="10" dirty="0"/>
              <a:t>ML</a:t>
            </a:r>
            <a:r>
              <a:rPr sz="2500" spc="-90" dirty="0"/>
              <a:t> </a:t>
            </a:r>
            <a:r>
              <a:rPr sz="2500" spc="5" dirty="0"/>
              <a:t>Model</a:t>
            </a:r>
            <a:endParaRPr sz="2500"/>
          </a:p>
        </p:txBody>
      </p:sp>
      <p:sp>
        <p:nvSpPr>
          <p:cNvPr id="3" name="object 3"/>
          <p:cNvSpPr txBox="1"/>
          <p:nvPr/>
        </p:nvSpPr>
        <p:spPr>
          <a:xfrm>
            <a:off x="384724" y="1175208"/>
            <a:ext cx="8340725" cy="1918335"/>
          </a:xfrm>
          <a:prstGeom prst="rect">
            <a:avLst/>
          </a:prstGeom>
        </p:spPr>
        <p:txBody>
          <a:bodyPr vert="horz" wrap="square" lIns="0" tIns="12700" rIns="0" bIns="0" rtlCol="0">
            <a:spAutoFit/>
          </a:bodyPr>
          <a:lstStyle/>
          <a:p>
            <a:pPr marL="12700" marR="5080">
              <a:lnSpc>
                <a:spcPct val="114999"/>
              </a:lnSpc>
              <a:spcBef>
                <a:spcPts val="100"/>
              </a:spcBef>
            </a:pPr>
            <a:r>
              <a:rPr sz="1800" dirty="0">
                <a:solidFill>
                  <a:srgbClr val="666666"/>
                </a:solidFill>
                <a:latin typeface="Verdana"/>
                <a:cs typeface="Verdana"/>
              </a:rPr>
              <a:t>A </a:t>
            </a:r>
            <a:r>
              <a:rPr sz="1800" spc="-5" dirty="0">
                <a:solidFill>
                  <a:srgbClr val="666666"/>
                </a:solidFill>
                <a:latin typeface="Verdana"/>
                <a:cs typeface="Verdana"/>
              </a:rPr>
              <a:t>training model is </a:t>
            </a:r>
            <a:r>
              <a:rPr sz="1800" dirty="0">
                <a:solidFill>
                  <a:srgbClr val="666666"/>
                </a:solidFill>
                <a:latin typeface="Verdana"/>
                <a:cs typeface="Verdana"/>
              </a:rPr>
              <a:t>a </a:t>
            </a:r>
            <a:r>
              <a:rPr sz="1800" spc="-5" dirty="0">
                <a:solidFill>
                  <a:srgbClr val="666666"/>
                </a:solidFill>
                <a:latin typeface="Verdana"/>
                <a:cs typeface="Verdana"/>
              </a:rPr>
              <a:t>dataset that is used to train an ML algorithm. It  consists of the sample output data and the corresponding sets of input  data that have an influence on the output. The training model is used to  run the input data through the algorithm to correlate the processed  output against the sample output. The result from this correlation is  used to modify the</a:t>
            </a:r>
            <a:r>
              <a:rPr sz="1800" spc="-10" dirty="0">
                <a:solidFill>
                  <a:srgbClr val="666666"/>
                </a:solidFill>
                <a:latin typeface="Verdana"/>
                <a:cs typeface="Verdana"/>
              </a:rPr>
              <a:t> </a:t>
            </a:r>
            <a:r>
              <a:rPr sz="1800" spc="-5" dirty="0">
                <a:solidFill>
                  <a:srgbClr val="666666"/>
                </a:solidFill>
                <a:latin typeface="Verdana"/>
                <a:cs typeface="Verdana"/>
              </a:rPr>
              <a:t>model.</a:t>
            </a:r>
            <a:endParaRPr sz="1800">
              <a:latin typeface="Verdana"/>
              <a:cs typeface="Verdana"/>
            </a:endParaRPr>
          </a:p>
        </p:txBody>
      </p:sp>
      <p:sp>
        <p:nvSpPr>
          <p:cNvPr id="5" name="object 5"/>
          <p:cNvSpPr/>
          <p:nvPr/>
        </p:nvSpPr>
        <p:spPr>
          <a:xfrm>
            <a:off x="1031997" y="3131918"/>
            <a:ext cx="6207437" cy="1841721"/>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C0C7B73B-3F74-48D3-AB59-A97B2DB1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4328688"/>
            <a:ext cx="1371600" cy="814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6005" y="505247"/>
            <a:ext cx="2249805" cy="409575"/>
          </a:xfrm>
          <a:prstGeom prst="rect">
            <a:avLst/>
          </a:prstGeom>
        </p:spPr>
        <p:txBody>
          <a:bodyPr vert="horz" wrap="square" lIns="0" tIns="15240" rIns="0" bIns="0" rtlCol="0">
            <a:spAutoFit/>
          </a:bodyPr>
          <a:lstStyle/>
          <a:p>
            <a:pPr marL="12700">
              <a:lnSpc>
                <a:spcPct val="100000"/>
              </a:lnSpc>
              <a:spcBef>
                <a:spcPts val="120"/>
              </a:spcBef>
            </a:pPr>
            <a:r>
              <a:rPr sz="2500" spc="5" dirty="0"/>
              <a:t>Accuracy</a:t>
            </a:r>
            <a:r>
              <a:rPr sz="2500" spc="-60" dirty="0"/>
              <a:t> </a:t>
            </a:r>
            <a:r>
              <a:rPr sz="2500" dirty="0"/>
              <a:t>Ratio</a:t>
            </a:r>
            <a:endParaRPr sz="2500"/>
          </a:p>
        </p:txBody>
      </p:sp>
      <p:sp>
        <p:nvSpPr>
          <p:cNvPr id="3" name="object 3"/>
          <p:cNvSpPr txBox="1"/>
          <p:nvPr/>
        </p:nvSpPr>
        <p:spPr>
          <a:xfrm>
            <a:off x="384724" y="1175208"/>
            <a:ext cx="8337550" cy="2691130"/>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Arial"/>
                <a:cs typeface="Arial"/>
              </a:rPr>
              <a:t>This project tests whether the accuracy of the </a:t>
            </a:r>
            <a:r>
              <a:rPr sz="1800" dirty="0">
                <a:solidFill>
                  <a:srgbClr val="595959"/>
                </a:solidFill>
                <a:latin typeface="Arial"/>
                <a:cs typeface="Arial"/>
              </a:rPr>
              <a:t>model </a:t>
            </a:r>
            <a:r>
              <a:rPr sz="1800" spc="-5" dirty="0">
                <a:solidFill>
                  <a:srgbClr val="595959"/>
                </a:solidFill>
                <a:latin typeface="Arial"/>
                <a:cs typeface="Arial"/>
              </a:rPr>
              <a:t>is likely to hold up when used  in the "real world". The prediction accuracy of the </a:t>
            </a:r>
            <a:r>
              <a:rPr sz="1800" dirty="0">
                <a:solidFill>
                  <a:srgbClr val="595959"/>
                </a:solidFill>
                <a:latin typeface="Arial"/>
                <a:cs typeface="Arial"/>
              </a:rPr>
              <a:t>model </a:t>
            </a:r>
            <a:r>
              <a:rPr sz="1800" spc="-5" dirty="0">
                <a:solidFill>
                  <a:srgbClr val="595959"/>
                </a:solidFill>
                <a:latin typeface="Arial"/>
                <a:cs typeface="Arial"/>
              </a:rPr>
              <a:t>when applied to </a:t>
            </a:r>
            <a:r>
              <a:rPr sz="1800" dirty="0">
                <a:solidFill>
                  <a:srgbClr val="595959"/>
                </a:solidFill>
                <a:latin typeface="Arial"/>
                <a:cs typeface="Arial"/>
              </a:rPr>
              <a:t>several  </a:t>
            </a:r>
            <a:r>
              <a:rPr sz="1800" spc="-5" dirty="0">
                <a:solidFill>
                  <a:srgbClr val="595959"/>
                </a:solidFill>
                <a:latin typeface="Arial"/>
                <a:cs typeface="Arial"/>
              </a:rPr>
              <a:t>observations that were not used when fitting the logistic </a:t>
            </a:r>
            <a:r>
              <a:rPr sz="1800" dirty="0">
                <a:solidFill>
                  <a:srgbClr val="595959"/>
                </a:solidFill>
                <a:latin typeface="Arial"/>
                <a:cs typeface="Arial"/>
              </a:rPr>
              <a:t>regression </a:t>
            </a:r>
            <a:r>
              <a:rPr sz="1800" spc="-5" dirty="0">
                <a:solidFill>
                  <a:srgbClr val="595959"/>
                </a:solidFill>
                <a:latin typeface="Arial"/>
                <a:cs typeface="Arial"/>
              </a:rPr>
              <a:t>is </a:t>
            </a:r>
            <a:r>
              <a:rPr sz="1800" dirty="0">
                <a:solidFill>
                  <a:srgbClr val="595959"/>
                </a:solidFill>
                <a:latin typeface="Arial"/>
                <a:cs typeface="Arial"/>
              </a:rPr>
              <a:t>concluded </a:t>
            </a:r>
            <a:r>
              <a:rPr sz="1800" spc="-5" dirty="0">
                <a:solidFill>
                  <a:srgbClr val="595959"/>
                </a:solidFill>
                <a:latin typeface="Arial"/>
                <a:cs typeface="Arial"/>
              </a:rPr>
              <a:t>to  be found </a:t>
            </a:r>
            <a:r>
              <a:rPr sz="1800" spc="-10" dirty="0">
                <a:solidFill>
                  <a:srgbClr val="595959"/>
                </a:solidFill>
                <a:latin typeface="Arial"/>
                <a:cs typeface="Arial"/>
              </a:rPr>
              <a:t>efficient </a:t>
            </a:r>
            <a:r>
              <a:rPr sz="1800" spc="-5" dirty="0">
                <a:solidFill>
                  <a:srgbClr val="595959"/>
                </a:solidFill>
                <a:latin typeface="Arial"/>
                <a:cs typeface="Arial"/>
              </a:rPr>
              <a:t>and best to implement.</a:t>
            </a:r>
            <a:endParaRPr sz="1800" dirty="0">
              <a:latin typeface="Arial"/>
              <a:cs typeface="Arial"/>
            </a:endParaRPr>
          </a:p>
          <a:p>
            <a:pPr>
              <a:lnSpc>
                <a:spcPct val="100000"/>
              </a:lnSpc>
            </a:pPr>
            <a:endParaRPr sz="2000" dirty="0">
              <a:latin typeface="Arial"/>
              <a:cs typeface="Arial"/>
            </a:endParaRPr>
          </a:p>
          <a:p>
            <a:pPr>
              <a:lnSpc>
                <a:spcPct val="100000"/>
              </a:lnSpc>
              <a:spcBef>
                <a:spcPts val="30"/>
              </a:spcBef>
            </a:pPr>
            <a:endParaRPr sz="2500" dirty="0">
              <a:latin typeface="Arial"/>
              <a:cs typeface="Arial"/>
            </a:endParaRPr>
          </a:p>
          <a:p>
            <a:pPr marL="12700">
              <a:lnSpc>
                <a:spcPct val="100000"/>
              </a:lnSpc>
            </a:pPr>
            <a:r>
              <a:rPr sz="1800" spc="-5" dirty="0">
                <a:solidFill>
                  <a:srgbClr val="595959"/>
                </a:solidFill>
                <a:latin typeface="Arial"/>
                <a:cs typeface="Arial"/>
              </a:rPr>
              <a:t>Source</a:t>
            </a:r>
            <a:r>
              <a:rPr sz="1800" spc="-15" dirty="0">
                <a:solidFill>
                  <a:srgbClr val="595959"/>
                </a:solidFill>
                <a:latin typeface="Arial"/>
                <a:cs typeface="Arial"/>
              </a:rPr>
              <a:t> </a:t>
            </a:r>
            <a:r>
              <a:rPr sz="1800" dirty="0">
                <a:solidFill>
                  <a:srgbClr val="595959"/>
                </a:solidFill>
                <a:latin typeface="Arial"/>
                <a:cs typeface="Arial"/>
              </a:rPr>
              <a:t>:</a:t>
            </a:r>
            <a:endParaRPr sz="1800" dirty="0">
              <a:latin typeface="Arial"/>
              <a:cs typeface="Arial"/>
            </a:endParaRPr>
          </a:p>
          <a:p>
            <a:pPr marL="12700">
              <a:lnSpc>
                <a:spcPct val="100000"/>
              </a:lnSpc>
              <a:spcBef>
                <a:spcPts val="1525"/>
              </a:spcBef>
            </a:pPr>
            <a:r>
              <a:rPr sz="1800" u="heavy" spc="-10" dirty="0">
                <a:solidFill>
                  <a:srgbClr val="0097A7"/>
                </a:solidFill>
                <a:uFill>
                  <a:solidFill>
                    <a:srgbClr val="0097A7"/>
                  </a:solidFill>
                </a:uFill>
                <a:latin typeface="Arial"/>
                <a:cs typeface="Arial"/>
                <a:hlinkClick r:id="rId2"/>
              </a:rPr>
              <a:t>https://www.displayr.com/how-to-interpret-logistic-regression-o</a:t>
            </a:r>
            <a:r>
              <a:rPr sz="1800" spc="-10" dirty="0">
                <a:solidFill>
                  <a:srgbClr val="595959"/>
                </a:solidFill>
                <a:latin typeface="Arial"/>
                <a:cs typeface="Arial"/>
              </a:rPr>
              <a:t>utputs/</a:t>
            </a:r>
            <a:endParaRPr sz="1800" dirty="0">
              <a:latin typeface="Arial"/>
              <a:cs typeface="Arial"/>
            </a:endParaRPr>
          </a:p>
        </p:txBody>
      </p:sp>
      <p:sp>
        <p:nvSpPr>
          <p:cNvPr id="5" name="object 5"/>
          <p:cNvSpPr/>
          <p:nvPr/>
        </p:nvSpPr>
        <p:spPr>
          <a:xfrm>
            <a:off x="5658563" y="2376770"/>
            <a:ext cx="3485417" cy="2667594"/>
          </a:xfrm>
          <a:prstGeom prst="rect">
            <a:avLst/>
          </a:prstGeom>
          <a:blipFill>
            <a:blip r:embed="rId3"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7F12DF50-1DFF-4A18-9F3D-C999BF044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8326" y="4476750"/>
            <a:ext cx="1005674" cy="597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31698"/>
            <a:ext cx="9143981" cy="41501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9374" y="320364"/>
            <a:ext cx="5349240" cy="375920"/>
          </a:xfrm>
          <a:prstGeom prst="rect">
            <a:avLst/>
          </a:prstGeom>
        </p:spPr>
        <p:txBody>
          <a:bodyPr vert="horz" wrap="square" lIns="0" tIns="12700" rIns="0" bIns="0" rtlCol="0">
            <a:spAutoFit/>
          </a:bodyPr>
          <a:lstStyle/>
          <a:p>
            <a:pPr marL="12700">
              <a:lnSpc>
                <a:spcPct val="100000"/>
              </a:lnSpc>
              <a:spcBef>
                <a:spcPts val="100"/>
              </a:spcBef>
            </a:pPr>
            <a:r>
              <a:rPr sz="2300" spc="-5" dirty="0"/>
              <a:t>Results after Training Prediction</a:t>
            </a:r>
            <a:r>
              <a:rPr sz="2300" spc="-85" dirty="0"/>
              <a:t> </a:t>
            </a:r>
            <a:r>
              <a:rPr sz="2300" spc="-5" dirty="0"/>
              <a:t>Model</a:t>
            </a:r>
            <a:endParaRPr sz="2300"/>
          </a:p>
        </p:txBody>
      </p:sp>
      <p:pic>
        <p:nvPicPr>
          <p:cNvPr id="5" name="Picture 4">
            <a:extLst>
              <a:ext uri="{FF2B5EF4-FFF2-40B4-BE49-F238E27FC236}">
                <a16:creationId xmlns:a16="http://schemas.microsoft.com/office/drawing/2014/main" id="{7AF2CC79-00A0-44C9-A00E-63146B1CF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4346953"/>
            <a:ext cx="1219200" cy="7242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5247"/>
            <a:ext cx="1639570" cy="409575"/>
          </a:xfrm>
          <a:prstGeom prst="rect">
            <a:avLst/>
          </a:prstGeom>
        </p:spPr>
        <p:txBody>
          <a:bodyPr vert="horz" wrap="square" lIns="0" tIns="15240" rIns="0" bIns="0" rtlCol="0">
            <a:spAutoFit/>
          </a:bodyPr>
          <a:lstStyle/>
          <a:p>
            <a:pPr marL="12700">
              <a:lnSpc>
                <a:spcPct val="100000"/>
              </a:lnSpc>
              <a:spcBef>
                <a:spcPts val="120"/>
              </a:spcBef>
            </a:pPr>
            <a:r>
              <a:rPr sz="2500" spc="5" dirty="0"/>
              <a:t>Conclusion</a:t>
            </a:r>
            <a:endParaRPr sz="2500"/>
          </a:p>
        </p:txBody>
      </p:sp>
      <p:sp>
        <p:nvSpPr>
          <p:cNvPr id="3" name="object 3"/>
          <p:cNvSpPr txBox="1"/>
          <p:nvPr/>
        </p:nvSpPr>
        <p:spPr>
          <a:xfrm>
            <a:off x="384724" y="1197560"/>
            <a:ext cx="8330565" cy="2794635"/>
          </a:xfrm>
          <a:prstGeom prst="rect">
            <a:avLst/>
          </a:prstGeom>
        </p:spPr>
        <p:txBody>
          <a:bodyPr vert="horz" wrap="square" lIns="0" tIns="12700" rIns="0" bIns="0" rtlCol="0">
            <a:spAutoFit/>
          </a:bodyPr>
          <a:lstStyle/>
          <a:p>
            <a:pPr marL="12700" marR="5080">
              <a:lnSpc>
                <a:spcPct val="105000"/>
              </a:lnSpc>
              <a:spcBef>
                <a:spcPts val="100"/>
              </a:spcBef>
            </a:pPr>
            <a:r>
              <a:rPr sz="2200" spc="-5" dirty="0">
                <a:solidFill>
                  <a:srgbClr val="595959"/>
                </a:solidFill>
                <a:latin typeface="Trebuchet MS"/>
                <a:cs typeface="Trebuchet MS"/>
              </a:rPr>
              <a:t>The main concern of Naval Defence to analyse in the field of  machine learning and to form </a:t>
            </a:r>
            <a:r>
              <a:rPr sz="2200" dirty="0">
                <a:solidFill>
                  <a:srgbClr val="595959"/>
                </a:solidFill>
                <a:latin typeface="Trebuchet MS"/>
                <a:cs typeface="Trebuchet MS"/>
              </a:rPr>
              <a:t>a </a:t>
            </a:r>
            <a:r>
              <a:rPr sz="2200" spc="-5" dirty="0">
                <a:solidFill>
                  <a:srgbClr val="595959"/>
                </a:solidFill>
                <a:latin typeface="Trebuchet MS"/>
                <a:cs typeface="Trebuchet MS"/>
              </a:rPr>
              <a:t>scheduled computational machine  for the categorizing the forecast of the objects, based on the  attainable</a:t>
            </a:r>
            <a:r>
              <a:rPr sz="2200" spc="-10" dirty="0">
                <a:solidFill>
                  <a:srgbClr val="595959"/>
                </a:solidFill>
                <a:latin typeface="Trebuchet MS"/>
                <a:cs typeface="Trebuchet MS"/>
              </a:rPr>
              <a:t> </a:t>
            </a:r>
            <a:r>
              <a:rPr sz="2200" spc="-5" dirty="0">
                <a:solidFill>
                  <a:srgbClr val="595959"/>
                </a:solidFill>
                <a:latin typeface="Trebuchet MS"/>
                <a:cs typeface="Trebuchet MS"/>
              </a:rPr>
              <a:t>information.</a:t>
            </a:r>
            <a:endParaRPr sz="2200">
              <a:latin typeface="Trebuchet MS"/>
              <a:cs typeface="Trebuchet MS"/>
            </a:endParaRPr>
          </a:p>
          <a:p>
            <a:pPr marL="12700" marR="1115695">
              <a:lnSpc>
                <a:spcPct val="105000"/>
              </a:lnSpc>
              <a:spcBef>
                <a:spcPts val="1200"/>
              </a:spcBef>
            </a:pPr>
            <a:r>
              <a:rPr sz="2200" spc="-5" dirty="0">
                <a:solidFill>
                  <a:srgbClr val="595959"/>
                </a:solidFill>
                <a:latin typeface="Trebuchet MS"/>
                <a:cs typeface="Trebuchet MS"/>
              </a:rPr>
              <a:t>The outcome of proposed framework helps to predict the  triggered sound waves reflect back from what</a:t>
            </a:r>
            <a:r>
              <a:rPr sz="2200" spc="-50" dirty="0">
                <a:solidFill>
                  <a:srgbClr val="595959"/>
                </a:solidFill>
                <a:latin typeface="Trebuchet MS"/>
                <a:cs typeface="Trebuchet MS"/>
              </a:rPr>
              <a:t> </a:t>
            </a:r>
            <a:r>
              <a:rPr sz="2200" spc="-5" dirty="0">
                <a:solidFill>
                  <a:srgbClr val="595959"/>
                </a:solidFill>
                <a:latin typeface="Trebuchet MS"/>
                <a:cs typeface="Trebuchet MS"/>
              </a:rPr>
              <a:t>surface:</a:t>
            </a:r>
            <a:endParaRPr sz="2200">
              <a:latin typeface="Trebuchet MS"/>
              <a:cs typeface="Trebuchet MS"/>
            </a:endParaRPr>
          </a:p>
          <a:p>
            <a:pPr marL="96520">
              <a:lnSpc>
                <a:spcPct val="100000"/>
              </a:lnSpc>
              <a:spcBef>
                <a:spcPts val="1330"/>
              </a:spcBef>
            </a:pPr>
            <a:r>
              <a:rPr sz="2200" spc="-5" dirty="0">
                <a:solidFill>
                  <a:srgbClr val="595959"/>
                </a:solidFill>
                <a:latin typeface="Trebuchet MS"/>
                <a:cs typeface="Trebuchet MS"/>
              </a:rPr>
              <a:t>Rock or </a:t>
            </a:r>
            <a:r>
              <a:rPr sz="2200" dirty="0">
                <a:solidFill>
                  <a:srgbClr val="595959"/>
                </a:solidFill>
                <a:latin typeface="Trebuchet MS"/>
                <a:cs typeface="Trebuchet MS"/>
              </a:rPr>
              <a:t>a</a:t>
            </a:r>
            <a:r>
              <a:rPr sz="2200" spc="-10" dirty="0">
                <a:solidFill>
                  <a:srgbClr val="595959"/>
                </a:solidFill>
                <a:latin typeface="Trebuchet MS"/>
                <a:cs typeface="Trebuchet MS"/>
              </a:rPr>
              <a:t> </a:t>
            </a:r>
            <a:r>
              <a:rPr sz="2200" spc="-5" dirty="0">
                <a:solidFill>
                  <a:srgbClr val="595959"/>
                </a:solidFill>
                <a:latin typeface="Trebuchet MS"/>
                <a:cs typeface="Trebuchet MS"/>
              </a:rPr>
              <a:t>Mine</a:t>
            </a:r>
            <a:endParaRPr sz="2200">
              <a:latin typeface="Trebuchet MS"/>
              <a:cs typeface="Trebuchet MS"/>
            </a:endParaRPr>
          </a:p>
        </p:txBody>
      </p:sp>
      <p:pic>
        <p:nvPicPr>
          <p:cNvPr id="6" name="Picture 5">
            <a:extLst>
              <a:ext uri="{FF2B5EF4-FFF2-40B4-BE49-F238E27FC236}">
                <a16:creationId xmlns:a16="http://schemas.microsoft.com/office/drawing/2014/main" id="{4B149394-A1B7-44D7-AA4B-B1A725762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4409930"/>
            <a:ext cx="1143000" cy="679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02423" y="358649"/>
            <a:ext cx="4493690" cy="44936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24887" y="1252922"/>
            <a:ext cx="2166445" cy="2637669"/>
          </a:xfrm>
          <a:prstGeom prst="rect">
            <a:avLst/>
          </a:prstGeom>
          <a:blipFill>
            <a:blip r:embed="rId3"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941144D6-2E97-4392-BDED-2153CEAFC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950" y="4020961"/>
            <a:ext cx="1924050"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2552" y="60223"/>
            <a:ext cx="1878330" cy="409575"/>
          </a:xfrm>
          <a:prstGeom prst="rect">
            <a:avLst/>
          </a:prstGeom>
        </p:spPr>
        <p:txBody>
          <a:bodyPr vert="horz" wrap="square" lIns="0" tIns="15240" rIns="0" bIns="0" rtlCol="0">
            <a:spAutoFit/>
          </a:bodyPr>
          <a:lstStyle/>
          <a:p>
            <a:pPr marL="12700">
              <a:lnSpc>
                <a:spcPct val="100000"/>
              </a:lnSpc>
              <a:spcBef>
                <a:spcPts val="120"/>
              </a:spcBef>
            </a:pPr>
            <a:r>
              <a:rPr sz="2500" dirty="0"/>
              <a:t>Introduction</a:t>
            </a:r>
            <a:endParaRPr sz="2500"/>
          </a:p>
        </p:txBody>
      </p:sp>
      <p:sp>
        <p:nvSpPr>
          <p:cNvPr id="3" name="object 3"/>
          <p:cNvSpPr txBox="1"/>
          <p:nvPr/>
        </p:nvSpPr>
        <p:spPr>
          <a:xfrm>
            <a:off x="183505" y="551862"/>
            <a:ext cx="7743190" cy="4389120"/>
          </a:xfrm>
          <a:prstGeom prst="rect">
            <a:avLst/>
          </a:prstGeom>
        </p:spPr>
        <p:txBody>
          <a:bodyPr vert="horz" wrap="square" lIns="0" tIns="17780" rIns="0" bIns="0" rtlCol="0">
            <a:spAutoFit/>
          </a:bodyPr>
          <a:lstStyle/>
          <a:p>
            <a:pPr marL="359410" indent="-347345">
              <a:lnSpc>
                <a:spcPct val="100000"/>
              </a:lnSpc>
              <a:spcBef>
                <a:spcPts val="140"/>
              </a:spcBef>
              <a:buFont typeface="Arial"/>
              <a:buChar char="●"/>
              <a:tabLst>
                <a:tab pos="358775" algn="l"/>
                <a:tab pos="360045" algn="l"/>
              </a:tabLst>
            </a:pPr>
            <a:r>
              <a:rPr sz="1500" spc="15" dirty="0">
                <a:solidFill>
                  <a:srgbClr val="595959"/>
                </a:solidFill>
                <a:latin typeface="Trebuchet MS"/>
                <a:cs typeface="Trebuchet MS"/>
              </a:rPr>
              <a:t>The </a:t>
            </a:r>
            <a:r>
              <a:rPr sz="1500" spc="10" dirty="0">
                <a:solidFill>
                  <a:srgbClr val="595959"/>
                </a:solidFill>
                <a:latin typeface="Trebuchet MS"/>
                <a:cs typeface="Trebuchet MS"/>
              </a:rPr>
              <a:t>discovery </a:t>
            </a:r>
            <a:r>
              <a:rPr sz="1500" spc="15" dirty="0">
                <a:solidFill>
                  <a:srgbClr val="595959"/>
                </a:solidFill>
                <a:latin typeface="Trebuchet MS"/>
                <a:cs typeface="Trebuchet MS"/>
              </a:rPr>
              <a:t>of </a:t>
            </a:r>
            <a:r>
              <a:rPr sz="1500" spc="10" dirty="0">
                <a:solidFill>
                  <a:srgbClr val="595959"/>
                </a:solidFill>
                <a:latin typeface="Trebuchet MS"/>
                <a:cs typeface="Trebuchet MS"/>
              </a:rPr>
              <a:t>rocks </a:t>
            </a:r>
            <a:r>
              <a:rPr sz="1500" spc="15" dirty="0">
                <a:solidFill>
                  <a:srgbClr val="595959"/>
                </a:solidFill>
                <a:latin typeface="Trebuchet MS"/>
                <a:cs typeface="Trebuchet MS"/>
              </a:rPr>
              <a:t>and </a:t>
            </a:r>
            <a:r>
              <a:rPr sz="1500" spc="10" dirty="0">
                <a:solidFill>
                  <a:srgbClr val="595959"/>
                </a:solidFill>
                <a:latin typeface="Trebuchet MS"/>
                <a:cs typeface="Trebuchet MS"/>
              </a:rPr>
              <a:t>minerals </a:t>
            </a:r>
            <a:r>
              <a:rPr sz="1500" spc="15" dirty="0">
                <a:solidFill>
                  <a:srgbClr val="595959"/>
                </a:solidFill>
                <a:latin typeface="Trebuchet MS"/>
                <a:cs typeface="Trebuchet MS"/>
              </a:rPr>
              <a:t>would have been very</a:t>
            </a:r>
            <a:r>
              <a:rPr sz="1500" spc="30" dirty="0">
                <a:solidFill>
                  <a:srgbClr val="595959"/>
                </a:solidFill>
                <a:latin typeface="Trebuchet MS"/>
                <a:cs typeface="Trebuchet MS"/>
              </a:rPr>
              <a:t> </a:t>
            </a:r>
            <a:r>
              <a:rPr sz="1500" spc="10" dirty="0">
                <a:solidFill>
                  <a:srgbClr val="595959"/>
                </a:solidFill>
                <a:latin typeface="Trebuchet MS"/>
                <a:cs typeface="Trebuchet MS"/>
              </a:rPr>
              <a:t>dicult</a:t>
            </a:r>
            <a:endParaRPr sz="1500">
              <a:latin typeface="Trebuchet MS"/>
              <a:cs typeface="Trebuchet MS"/>
            </a:endParaRPr>
          </a:p>
          <a:p>
            <a:pPr marL="431800" marR="5080">
              <a:lnSpc>
                <a:spcPct val="164200"/>
              </a:lnSpc>
            </a:pPr>
            <a:r>
              <a:rPr sz="1500" spc="15" dirty="0">
                <a:solidFill>
                  <a:srgbClr val="595959"/>
                </a:solidFill>
                <a:latin typeface="Trebuchet MS"/>
                <a:cs typeface="Trebuchet MS"/>
              </a:rPr>
              <a:t>past the development of the SONAR </a:t>
            </a:r>
            <a:r>
              <a:rPr sz="1500" spc="10" dirty="0">
                <a:solidFill>
                  <a:srgbClr val="595959"/>
                </a:solidFill>
                <a:latin typeface="Trebuchet MS"/>
                <a:cs typeface="Trebuchet MS"/>
              </a:rPr>
              <a:t>technique, </a:t>
            </a:r>
            <a:r>
              <a:rPr sz="1500" spc="15" dirty="0">
                <a:solidFill>
                  <a:srgbClr val="595959"/>
                </a:solidFill>
                <a:latin typeface="Trebuchet MS"/>
                <a:cs typeface="Trebuchet MS"/>
              </a:rPr>
              <a:t>which </a:t>
            </a:r>
            <a:r>
              <a:rPr sz="1500" spc="10" dirty="0">
                <a:solidFill>
                  <a:srgbClr val="595959"/>
                </a:solidFill>
                <a:latin typeface="Trebuchet MS"/>
                <a:cs typeface="Trebuchet MS"/>
              </a:rPr>
              <a:t>relays </a:t>
            </a:r>
            <a:r>
              <a:rPr sz="1500" spc="15" dirty="0">
                <a:solidFill>
                  <a:srgbClr val="595959"/>
                </a:solidFill>
                <a:latin typeface="Trebuchet MS"/>
                <a:cs typeface="Trebuchet MS"/>
              </a:rPr>
              <a:t>on </a:t>
            </a:r>
            <a:r>
              <a:rPr sz="1500" spc="10" dirty="0">
                <a:solidFill>
                  <a:srgbClr val="595959"/>
                </a:solidFill>
                <a:latin typeface="Trebuchet MS"/>
                <a:cs typeface="Trebuchet MS"/>
              </a:rPr>
              <a:t>certain </a:t>
            </a:r>
            <a:r>
              <a:rPr sz="1500" spc="15" dirty="0">
                <a:solidFill>
                  <a:srgbClr val="595959"/>
                </a:solidFill>
                <a:latin typeface="Trebuchet MS"/>
                <a:cs typeface="Trebuchet MS"/>
              </a:rPr>
              <a:t>parameters  to be able to detect the </a:t>
            </a:r>
            <a:r>
              <a:rPr sz="1500" spc="10" dirty="0">
                <a:solidFill>
                  <a:srgbClr val="595959"/>
                </a:solidFill>
                <a:latin typeface="Trebuchet MS"/>
                <a:cs typeface="Trebuchet MS"/>
              </a:rPr>
              <a:t>obstacle </a:t>
            </a:r>
            <a:r>
              <a:rPr sz="1500" spc="15" dirty="0">
                <a:solidFill>
                  <a:srgbClr val="595959"/>
                </a:solidFill>
                <a:latin typeface="Trebuchet MS"/>
                <a:cs typeface="Trebuchet MS"/>
              </a:rPr>
              <a:t>or the </a:t>
            </a:r>
            <a:r>
              <a:rPr sz="1500" spc="10" dirty="0">
                <a:solidFill>
                  <a:srgbClr val="595959"/>
                </a:solidFill>
                <a:latin typeface="Trebuchet MS"/>
                <a:cs typeface="Trebuchet MS"/>
              </a:rPr>
              <a:t>surface is </a:t>
            </a:r>
            <a:r>
              <a:rPr sz="1500" spc="20" dirty="0">
                <a:solidFill>
                  <a:srgbClr val="595959"/>
                </a:solidFill>
                <a:latin typeface="Trebuchet MS"/>
                <a:cs typeface="Trebuchet MS"/>
              </a:rPr>
              <a:t>a </a:t>
            </a:r>
            <a:r>
              <a:rPr sz="1500" spc="15" dirty="0">
                <a:solidFill>
                  <a:srgbClr val="595959"/>
                </a:solidFill>
                <a:latin typeface="Trebuchet MS"/>
                <a:cs typeface="Trebuchet MS"/>
              </a:rPr>
              <a:t>rock or </a:t>
            </a:r>
            <a:r>
              <a:rPr sz="1500" spc="20" dirty="0">
                <a:solidFill>
                  <a:srgbClr val="595959"/>
                </a:solidFill>
                <a:latin typeface="Trebuchet MS"/>
                <a:cs typeface="Trebuchet MS"/>
              </a:rPr>
              <a:t>a</a:t>
            </a:r>
            <a:r>
              <a:rPr sz="1500" spc="-75" dirty="0">
                <a:solidFill>
                  <a:srgbClr val="595959"/>
                </a:solidFill>
                <a:latin typeface="Trebuchet MS"/>
                <a:cs typeface="Trebuchet MS"/>
              </a:rPr>
              <a:t> </a:t>
            </a:r>
            <a:r>
              <a:rPr sz="1500" spc="15" dirty="0">
                <a:solidFill>
                  <a:srgbClr val="595959"/>
                </a:solidFill>
                <a:latin typeface="Trebuchet MS"/>
                <a:cs typeface="Trebuchet MS"/>
              </a:rPr>
              <a:t>mine.</a:t>
            </a:r>
            <a:endParaRPr sz="1500">
              <a:latin typeface="Trebuchet MS"/>
              <a:cs typeface="Trebuchet MS"/>
            </a:endParaRPr>
          </a:p>
          <a:p>
            <a:pPr marL="358775" marR="50800" indent="-358775">
              <a:lnSpc>
                <a:spcPct val="164200"/>
              </a:lnSpc>
              <a:buFont typeface="Arial"/>
              <a:buChar char="●"/>
              <a:tabLst>
                <a:tab pos="358775" algn="l"/>
                <a:tab pos="360045" algn="l"/>
              </a:tabLst>
            </a:pPr>
            <a:r>
              <a:rPr sz="1500" spc="15" dirty="0">
                <a:solidFill>
                  <a:srgbClr val="595959"/>
                </a:solidFill>
                <a:latin typeface="Trebuchet MS"/>
                <a:cs typeface="Trebuchet MS"/>
              </a:rPr>
              <a:t>Machine </a:t>
            </a:r>
            <a:r>
              <a:rPr sz="1500" spc="10" dirty="0">
                <a:solidFill>
                  <a:srgbClr val="595959"/>
                </a:solidFill>
                <a:latin typeface="Trebuchet MS"/>
                <a:cs typeface="Trebuchet MS"/>
              </a:rPr>
              <a:t>learning </a:t>
            </a:r>
            <a:r>
              <a:rPr sz="1500" spc="15" dirty="0">
                <a:solidFill>
                  <a:srgbClr val="595959"/>
                </a:solidFill>
                <a:latin typeface="Trebuchet MS"/>
                <a:cs typeface="Trebuchet MS"/>
              </a:rPr>
              <a:t>has drawn the </a:t>
            </a:r>
            <a:r>
              <a:rPr sz="1500" spc="10" dirty="0">
                <a:solidFill>
                  <a:srgbClr val="595959"/>
                </a:solidFill>
                <a:latin typeface="Trebuchet MS"/>
                <a:cs typeface="Trebuchet MS"/>
              </a:rPr>
              <a:t>attention </a:t>
            </a:r>
            <a:r>
              <a:rPr sz="1500" spc="15" dirty="0">
                <a:solidFill>
                  <a:srgbClr val="595959"/>
                </a:solidFill>
                <a:latin typeface="Trebuchet MS"/>
                <a:cs typeface="Trebuchet MS"/>
              </a:rPr>
              <a:t>of </a:t>
            </a:r>
            <a:r>
              <a:rPr sz="1500" spc="20" dirty="0">
                <a:solidFill>
                  <a:srgbClr val="595959"/>
                </a:solidFill>
                <a:latin typeface="Trebuchet MS"/>
                <a:cs typeface="Trebuchet MS"/>
              </a:rPr>
              <a:t>maximum </a:t>
            </a:r>
            <a:r>
              <a:rPr sz="1500" spc="10" dirty="0">
                <a:solidFill>
                  <a:srgbClr val="595959"/>
                </a:solidFill>
                <a:latin typeface="Trebuchet MS"/>
                <a:cs typeface="Trebuchet MS"/>
              </a:rPr>
              <a:t>part </a:t>
            </a:r>
            <a:r>
              <a:rPr sz="1500" spc="15" dirty="0">
                <a:solidFill>
                  <a:srgbClr val="595959"/>
                </a:solidFill>
                <a:latin typeface="Trebuchet MS"/>
                <a:cs typeface="Trebuchet MS"/>
              </a:rPr>
              <a:t>of the </a:t>
            </a:r>
            <a:r>
              <a:rPr sz="1500" spc="10" dirty="0">
                <a:solidFill>
                  <a:srgbClr val="595959"/>
                </a:solidFill>
                <a:latin typeface="Trebuchet MS"/>
                <a:cs typeface="Trebuchet MS"/>
              </a:rPr>
              <a:t>technology  related </a:t>
            </a:r>
            <a:r>
              <a:rPr sz="1500" spc="15" dirty="0">
                <a:solidFill>
                  <a:srgbClr val="595959"/>
                </a:solidFill>
                <a:latin typeface="Trebuchet MS"/>
                <a:cs typeface="Trebuchet MS"/>
              </a:rPr>
              <a:t>and based </a:t>
            </a:r>
            <a:r>
              <a:rPr sz="1500" spc="10" dirty="0">
                <a:solidFill>
                  <a:srgbClr val="595959"/>
                </a:solidFill>
                <a:latin typeface="Trebuchet MS"/>
                <a:cs typeface="Trebuchet MS"/>
              </a:rPr>
              <a:t>industries, </a:t>
            </a:r>
            <a:r>
              <a:rPr sz="1500" spc="15" dirty="0">
                <a:solidFill>
                  <a:srgbClr val="595959"/>
                </a:solidFill>
                <a:latin typeface="Trebuchet MS"/>
                <a:cs typeface="Trebuchet MS"/>
              </a:rPr>
              <a:t>by showing advancements </a:t>
            </a:r>
            <a:r>
              <a:rPr sz="1500" spc="10" dirty="0">
                <a:solidFill>
                  <a:srgbClr val="595959"/>
                </a:solidFill>
                <a:latin typeface="Trebuchet MS"/>
                <a:cs typeface="Trebuchet MS"/>
              </a:rPr>
              <a:t>in </a:t>
            </a:r>
            <a:r>
              <a:rPr sz="1500" spc="15" dirty="0">
                <a:solidFill>
                  <a:srgbClr val="595959"/>
                </a:solidFill>
                <a:latin typeface="Trebuchet MS"/>
                <a:cs typeface="Trebuchet MS"/>
              </a:rPr>
              <a:t>the </a:t>
            </a:r>
            <a:r>
              <a:rPr sz="1500" spc="10" dirty="0">
                <a:solidFill>
                  <a:srgbClr val="595959"/>
                </a:solidFill>
                <a:latin typeface="Trebuchet MS"/>
                <a:cs typeface="Trebuchet MS"/>
              </a:rPr>
              <a:t>predictive</a:t>
            </a:r>
            <a:r>
              <a:rPr sz="1500" spc="50" dirty="0">
                <a:solidFill>
                  <a:srgbClr val="595959"/>
                </a:solidFill>
                <a:latin typeface="Trebuchet MS"/>
                <a:cs typeface="Trebuchet MS"/>
              </a:rPr>
              <a:t> </a:t>
            </a:r>
            <a:r>
              <a:rPr sz="1500" spc="10" dirty="0">
                <a:solidFill>
                  <a:srgbClr val="595959"/>
                </a:solidFill>
                <a:latin typeface="Trebuchet MS"/>
                <a:cs typeface="Trebuchet MS"/>
              </a:rPr>
              <a:t>analytics.</a:t>
            </a:r>
            <a:endParaRPr sz="1500">
              <a:latin typeface="Trebuchet MS"/>
              <a:cs typeface="Trebuchet MS"/>
            </a:endParaRPr>
          </a:p>
          <a:p>
            <a:pPr marL="417830" indent="-405765">
              <a:lnSpc>
                <a:spcPct val="100000"/>
              </a:lnSpc>
              <a:spcBef>
                <a:spcPts val="1155"/>
              </a:spcBef>
              <a:buFont typeface="Arial"/>
              <a:buChar char="●"/>
              <a:tabLst>
                <a:tab pos="417830" algn="l"/>
                <a:tab pos="418465" algn="l"/>
              </a:tabLst>
            </a:pPr>
            <a:r>
              <a:rPr sz="1500" spc="15" dirty="0">
                <a:solidFill>
                  <a:srgbClr val="595959"/>
                </a:solidFill>
                <a:latin typeface="Trebuchet MS"/>
                <a:cs typeface="Trebuchet MS"/>
              </a:rPr>
              <a:t>The main aim </a:t>
            </a:r>
            <a:r>
              <a:rPr sz="1500" spc="10" dirty="0">
                <a:solidFill>
                  <a:srgbClr val="595959"/>
                </a:solidFill>
                <a:latin typeface="Trebuchet MS"/>
                <a:cs typeface="Trebuchet MS"/>
              </a:rPr>
              <a:t>is </a:t>
            </a:r>
            <a:r>
              <a:rPr sz="1500" spc="15" dirty="0">
                <a:solidFill>
                  <a:srgbClr val="595959"/>
                </a:solidFill>
                <a:latin typeface="Trebuchet MS"/>
                <a:cs typeface="Trebuchet MS"/>
              </a:rPr>
              <a:t>to emanate </a:t>
            </a:r>
            <a:r>
              <a:rPr sz="1500" spc="20" dirty="0">
                <a:solidFill>
                  <a:srgbClr val="595959"/>
                </a:solidFill>
                <a:latin typeface="Trebuchet MS"/>
                <a:cs typeface="Trebuchet MS"/>
              </a:rPr>
              <a:t>a </a:t>
            </a:r>
            <a:r>
              <a:rPr sz="1500" spc="15" dirty="0">
                <a:solidFill>
                  <a:srgbClr val="595959"/>
                </a:solidFill>
                <a:latin typeface="Trebuchet MS"/>
                <a:cs typeface="Trebuchet MS"/>
              </a:rPr>
              <a:t>capable </a:t>
            </a:r>
            <a:r>
              <a:rPr sz="1500" spc="10" dirty="0">
                <a:solidFill>
                  <a:srgbClr val="595959"/>
                </a:solidFill>
                <a:latin typeface="Trebuchet MS"/>
                <a:cs typeface="Trebuchet MS"/>
              </a:rPr>
              <a:t>prediction representative,</a:t>
            </a:r>
            <a:r>
              <a:rPr sz="1500" spc="-10" dirty="0">
                <a:solidFill>
                  <a:srgbClr val="595959"/>
                </a:solidFill>
                <a:latin typeface="Trebuchet MS"/>
                <a:cs typeface="Trebuchet MS"/>
              </a:rPr>
              <a:t> </a:t>
            </a:r>
            <a:r>
              <a:rPr sz="1500" spc="10" dirty="0">
                <a:solidFill>
                  <a:srgbClr val="595959"/>
                </a:solidFill>
                <a:latin typeface="Trebuchet MS"/>
                <a:cs typeface="Trebuchet MS"/>
              </a:rPr>
              <a:t>united</a:t>
            </a:r>
            <a:endParaRPr sz="1500">
              <a:latin typeface="Trebuchet MS"/>
              <a:cs typeface="Trebuchet MS"/>
            </a:endParaRPr>
          </a:p>
          <a:p>
            <a:pPr marL="431800" marR="323215">
              <a:lnSpc>
                <a:spcPct val="164200"/>
              </a:lnSpc>
            </a:pPr>
            <a:r>
              <a:rPr sz="1500" spc="15" dirty="0">
                <a:solidFill>
                  <a:srgbClr val="595959"/>
                </a:solidFill>
                <a:latin typeface="Trebuchet MS"/>
                <a:cs typeface="Trebuchet MS"/>
              </a:rPr>
              <a:t>by the machine </a:t>
            </a:r>
            <a:r>
              <a:rPr sz="1500" spc="10" dirty="0">
                <a:solidFill>
                  <a:srgbClr val="595959"/>
                </a:solidFill>
                <a:latin typeface="Trebuchet MS"/>
                <a:cs typeface="Trebuchet MS"/>
              </a:rPr>
              <a:t>learning algorithmic characteristics, </a:t>
            </a:r>
            <a:r>
              <a:rPr sz="1500" spc="15" dirty="0">
                <a:solidFill>
                  <a:srgbClr val="595959"/>
                </a:solidFill>
                <a:latin typeface="Trebuchet MS"/>
                <a:cs typeface="Trebuchet MS"/>
              </a:rPr>
              <a:t>which can </a:t>
            </a:r>
            <a:r>
              <a:rPr sz="1500" spc="10" dirty="0">
                <a:solidFill>
                  <a:srgbClr val="595959"/>
                </a:solidFill>
                <a:latin typeface="Trebuchet MS"/>
                <a:cs typeface="Trebuchet MS"/>
              </a:rPr>
              <a:t>figure </a:t>
            </a:r>
            <a:r>
              <a:rPr sz="1500" spc="15" dirty="0">
                <a:solidFill>
                  <a:srgbClr val="595959"/>
                </a:solidFill>
                <a:latin typeface="Trebuchet MS"/>
                <a:cs typeface="Trebuchet MS"/>
              </a:rPr>
              <a:t>out </a:t>
            </a:r>
            <a:r>
              <a:rPr sz="1500" spc="10" dirty="0">
                <a:solidFill>
                  <a:srgbClr val="595959"/>
                </a:solidFill>
                <a:latin typeface="Trebuchet MS"/>
                <a:cs typeface="Trebuchet MS"/>
              </a:rPr>
              <a:t>if the  target </a:t>
            </a:r>
            <a:r>
              <a:rPr sz="1500" spc="15" dirty="0">
                <a:solidFill>
                  <a:srgbClr val="595959"/>
                </a:solidFill>
                <a:latin typeface="Trebuchet MS"/>
                <a:cs typeface="Trebuchet MS"/>
              </a:rPr>
              <a:t>of the sound wave </a:t>
            </a:r>
            <a:r>
              <a:rPr sz="1500" spc="10" dirty="0">
                <a:solidFill>
                  <a:srgbClr val="595959"/>
                </a:solidFill>
                <a:latin typeface="Trebuchet MS"/>
                <a:cs typeface="Trebuchet MS"/>
              </a:rPr>
              <a:t>is either </a:t>
            </a:r>
            <a:r>
              <a:rPr sz="1500" spc="20" dirty="0">
                <a:solidFill>
                  <a:srgbClr val="595959"/>
                </a:solidFill>
                <a:latin typeface="Trebuchet MS"/>
                <a:cs typeface="Trebuchet MS"/>
              </a:rPr>
              <a:t>a </a:t>
            </a:r>
            <a:r>
              <a:rPr sz="1500" spc="15" dirty="0">
                <a:solidFill>
                  <a:srgbClr val="595959"/>
                </a:solidFill>
                <a:latin typeface="Trebuchet MS"/>
                <a:cs typeface="Trebuchet MS"/>
              </a:rPr>
              <a:t>rock or </a:t>
            </a:r>
            <a:r>
              <a:rPr sz="1500" spc="20" dirty="0">
                <a:solidFill>
                  <a:srgbClr val="595959"/>
                </a:solidFill>
                <a:latin typeface="Trebuchet MS"/>
                <a:cs typeface="Trebuchet MS"/>
              </a:rPr>
              <a:t>a </a:t>
            </a:r>
            <a:r>
              <a:rPr sz="1500" spc="15" dirty="0">
                <a:solidFill>
                  <a:srgbClr val="595959"/>
                </a:solidFill>
                <a:latin typeface="Trebuchet MS"/>
                <a:cs typeface="Trebuchet MS"/>
              </a:rPr>
              <a:t>mine or any other organism </a:t>
            </a:r>
            <a:r>
              <a:rPr sz="1500" spc="10" dirty="0">
                <a:solidFill>
                  <a:srgbClr val="595959"/>
                </a:solidFill>
                <a:latin typeface="Trebuchet MS"/>
                <a:cs typeface="Trebuchet MS"/>
              </a:rPr>
              <a:t>or  </a:t>
            </a:r>
            <a:r>
              <a:rPr sz="1500" spc="15" dirty="0">
                <a:solidFill>
                  <a:srgbClr val="595959"/>
                </a:solidFill>
                <a:latin typeface="Trebuchet MS"/>
                <a:cs typeface="Trebuchet MS"/>
              </a:rPr>
              <a:t>any kind of other</a:t>
            </a:r>
            <a:r>
              <a:rPr sz="1500" spc="-20" dirty="0">
                <a:solidFill>
                  <a:srgbClr val="595959"/>
                </a:solidFill>
                <a:latin typeface="Trebuchet MS"/>
                <a:cs typeface="Trebuchet MS"/>
              </a:rPr>
              <a:t> </a:t>
            </a:r>
            <a:r>
              <a:rPr sz="1500" spc="15" dirty="0">
                <a:solidFill>
                  <a:srgbClr val="595959"/>
                </a:solidFill>
                <a:latin typeface="Trebuchet MS"/>
                <a:cs typeface="Trebuchet MS"/>
              </a:rPr>
              <a:t>body.</a:t>
            </a:r>
            <a:endParaRPr sz="1500">
              <a:latin typeface="Trebuchet MS"/>
              <a:cs typeface="Trebuchet MS"/>
            </a:endParaRPr>
          </a:p>
          <a:p>
            <a:pPr marL="359410" indent="-347345">
              <a:lnSpc>
                <a:spcPct val="100000"/>
              </a:lnSpc>
              <a:spcBef>
                <a:spcPts val="1155"/>
              </a:spcBef>
              <a:buFont typeface="Arial"/>
              <a:buChar char="●"/>
              <a:tabLst>
                <a:tab pos="358775" algn="l"/>
                <a:tab pos="360045" algn="l"/>
              </a:tabLst>
            </a:pPr>
            <a:r>
              <a:rPr sz="1500" spc="10" dirty="0">
                <a:solidFill>
                  <a:srgbClr val="595959"/>
                </a:solidFill>
                <a:latin typeface="Trebuchet MS"/>
                <a:cs typeface="Trebuchet MS"/>
              </a:rPr>
              <a:t>This </a:t>
            </a:r>
            <a:r>
              <a:rPr sz="1500" spc="15" dirty="0">
                <a:solidFill>
                  <a:srgbClr val="595959"/>
                </a:solidFill>
                <a:latin typeface="Trebuchet MS"/>
                <a:cs typeface="Trebuchet MS"/>
              </a:rPr>
              <a:t>attempt </a:t>
            </a:r>
            <a:r>
              <a:rPr sz="1500" spc="10" dirty="0">
                <a:solidFill>
                  <a:srgbClr val="595959"/>
                </a:solidFill>
                <a:latin typeface="Trebuchet MS"/>
                <a:cs typeface="Trebuchet MS"/>
              </a:rPr>
              <a:t>is </a:t>
            </a:r>
            <a:r>
              <a:rPr sz="1500" spc="20" dirty="0">
                <a:solidFill>
                  <a:srgbClr val="595959"/>
                </a:solidFill>
                <a:latin typeface="Trebuchet MS"/>
                <a:cs typeface="Trebuchet MS"/>
              </a:rPr>
              <a:t>a </a:t>
            </a:r>
            <a:r>
              <a:rPr sz="1500" spc="10" dirty="0">
                <a:solidFill>
                  <a:srgbClr val="595959"/>
                </a:solidFill>
                <a:latin typeface="Trebuchet MS"/>
                <a:cs typeface="Trebuchet MS"/>
              </a:rPr>
              <a:t>clear-cut </a:t>
            </a:r>
            <a:r>
              <a:rPr sz="1500" spc="15" dirty="0">
                <a:solidFill>
                  <a:srgbClr val="595959"/>
                </a:solidFill>
                <a:latin typeface="Trebuchet MS"/>
                <a:cs typeface="Trebuchet MS"/>
              </a:rPr>
              <a:t>case study which comes</a:t>
            </a:r>
            <a:r>
              <a:rPr sz="1500" spc="-30" dirty="0">
                <a:solidFill>
                  <a:srgbClr val="595959"/>
                </a:solidFill>
                <a:latin typeface="Trebuchet MS"/>
                <a:cs typeface="Trebuchet MS"/>
              </a:rPr>
              <a:t> </a:t>
            </a:r>
            <a:r>
              <a:rPr sz="1500" spc="15" dirty="0">
                <a:solidFill>
                  <a:srgbClr val="595959"/>
                </a:solidFill>
                <a:latin typeface="Trebuchet MS"/>
                <a:cs typeface="Trebuchet MS"/>
              </a:rPr>
              <a:t>up</a:t>
            </a:r>
            <a:endParaRPr sz="1500">
              <a:latin typeface="Trebuchet MS"/>
              <a:cs typeface="Trebuchet MS"/>
            </a:endParaRPr>
          </a:p>
          <a:p>
            <a:pPr marL="372745" marR="582295">
              <a:lnSpc>
                <a:spcPct val="164200"/>
              </a:lnSpc>
            </a:pPr>
            <a:r>
              <a:rPr sz="1500" spc="15" dirty="0">
                <a:solidFill>
                  <a:srgbClr val="595959"/>
                </a:solidFill>
                <a:latin typeface="Trebuchet MS"/>
                <a:cs typeface="Trebuchet MS"/>
              </a:rPr>
              <a:t>with </a:t>
            </a:r>
            <a:r>
              <a:rPr sz="1500" spc="20" dirty="0">
                <a:solidFill>
                  <a:srgbClr val="595959"/>
                </a:solidFill>
                <a:latin typeface="Trebuchet MS"/>
                <a:cs typeface="Trebuchet MS"/>
              </a:rPr>
              <a:t>a </a:t>
            </a:r>
            <a:r>
              <a:rPr sz="1500" spc="15" dirty="0">
                <a:solidFill>
                  <a:srgbClr val="595959"/>
                </a:solidFill>
                <a:latin typeface="Trebuchet MS"/>
                <a:cs typeface="Trebuchet MS"/>
              </a:rPr>
              <a:t>machine </a:t>
            </a:r>
            <a:r>
              <a:rPr sz="1500" spc="10" dirty="0">
                <a:solidFill>
                  <a:srgbClr val="595959"/>
                </a:solidFill>
                <a:latin typeface="Trebuchet MS"/>
                <a:cs typeface="Trebuchet MS"/>
              </a:rPr>
              <a:t>learning </a:t>
            </a:r>
            <a:r>
              <a:rPr sz="1500" spc="15" dirty="0">
                <a:solidFill>
                  <a:srgbClr val="595959"/>
                </a:solidFill>
                <a:latin typeface="Trebuchet MS"/>
                <a:cs typeface="Trebuchet MS"/>
              </a:rPr>
              <a:t>plan </a:t>
            </a:r>
            <a:r>
              <a:rPr sz="1500" spc="10" dirty="0">
                <a:solidFill>
                  <a:srgbClr val="595959"/>
                </a:solidFill>
                <a:latin typeface="Trebuchet MS"/>
                <a:cs typeface="Trebuchet MS"/>
              </a:rPr>
              <a:t>for </a:t>
            </a:r>
            <a:r>
              <a:rPr sz="1500" spc="15" dirty="0">
                <a:solidFill>
                  <a:srgbClr val="595959"/>
                </a:solidFill>
                <a:latin typeface="Trebuchet MS"/>
                <a:cs typeface="Trebuchet MS"/>
              </a:rPr>
              <a:t>the </a:t>
            </a:r>
            <a:r>
              <a:rPr sz="1500" spc="10" dirty="0">
                <a:solidFill>
                  <a:srgbClr val="595959"/>
                </a:solidFill>
                <a:latin typeface="Trebuchet MS"/>
                <a:cs typeface="Trebuchet MS"/>
              </a:rPr>
              <a:t>grading </a:t>
            </a:r>
            <a:r>
              <a:rPr sz="1500" spc="15" dirty="0">
                <a:solidFill>
                  <a:srgbClr val="595959"/>
                </a:solidFill>
                <a:latin typeface="Trebuchet MS"/>
                <a:cs typeface="Trebuchet MS"/>
              </a:rPr>
              <a:t>of </a:t>
            </a:r>
            <a:r>
              <a:rPr sz="1500" spc="10" dirty="0">
                <a:solidFill>
                  <a:srgbClr val="595959"/>
                </a:solidFill>
                <a:latin typeface="Trebuchet MS"/>
                <a:cs typeface="Trebuchet MS"/>
              </a:rPr>
              <a:t>rocks </a:t>
            </a:r>
            <a:r>
              <a:rPr sz="1500" spc="15" dirty="0">
                <a:solidFill>
                  <a:srgbClr val="595959"/>
                </a:solidFill>
                <a:latin typeface="Trebuchet MS"/>
                <a:cs typeface="Trebuchet MS"/>
              </a:rPr>
              <a:t>and </a:t>
            </a:r>
            <a:r>
              <a:rPr sz="1500" spc="10" dirty="0">
                <a:solidFill>
                  <a:srgbClr val="595959"/>
                </a:solidFill>
                <a:latin typeface="Trebuchet MS"/>
                <a:cs typeface="Trebuchet MS"/>
              </a:rPr>
              <a:t>minerals, </a:t>
            </a:r>
            <a:r>
              <a:rPr sz="1500" spc="15" dirty="0">
                <a:solidFill>
                  <a:srgbClr val="595959"/>
                </a:solidFill>
                <a:latin typeface="Trebuchet MS"/>
                <a:cs typeface="Trebuchet MS"/>
              </a:rPr>
              <a:t>executed  on </a:t>
            </a:r>
            <a:r>
              <a:rPr sz="1500" spc="20" dirty="0">
                <a:solidFill>
                  <a:srgbClr val="595959"/>
                </a:solidFill>
                <a:latin typeface="Trebuchet MS"/>
                <a:cs typeface="Trebuchet MS"/>
              </a:rPr>
              <a:t>a </a:t>
            </a:r>
            <a:r>
              <a:rPr sz="1500" spc="15" dirty="0">
                <a:solidFill>
                  <a:srgbClr val="595959"/>
                </a:solidFill>
                <a:latin typeface="Trebuchet MS"/>
                <a:cs typeface="Trebuchet MS"/>
              </a:rPr>
              <a:t>huge, </a:t>
            </a:r>
            <a:r>
              <a:rPr sz="1500" spc="10" dirty="0">
                <a:solidFill>
                  <a:srgbClr val="595959"/>
                </a:solidFill>
                <a:latin typeface="Trebuchet MS"/>
                <a:cs typeface="Trebuchet MS"/>
              </a:rPr>
              <a:t>highly spatial </a:t>
            </a:r>
            <a:r>
              <a:rPr sz="1500" spc="15" dirty="0">
                <a:solidFill>
                  <a:srgbClr val="595959"/>
                </a:solidFill>
                <a:latin typeface="Trebuchet MS"/>
                <a:cs typeface="Trebuchet MS"/>
              </a:rPr>
              <a:t>and complex SONAR</a:t>
            </a:r>
            <a:r>
              <a:rPr sz="1500" spc="-30" dirty="0">
                <a:solidFill>
                  <a:srgbClr val="595959"/>
                </a:solidFill>
                <a:latin typeface="Trebuchet MS"/>
                <a:cs typeface="Trebuchet MS"/>
              </a:rPr>
              <a:t> </a:t>
            </a:r>
            <a:r>
              <a:rPr sz="1500" spc="10" dirty="0">
                <a:solidFill>
                  <a:srgbClr val="595959"/>
                </a:solidFill>
                <a:latin typeface="Trebuchet MS"/>
                <a:cs typeface="Trebuchet MS"/>
              </a:rPr>
              <a:t>dataset.</a:t>
            </a:r>
            <a:endParaRPr sz="1500">
              <a:latin typeface="Trebuchet MS"/>
              <a:cs typeface="Trebuchet MS"/>
            </a:endParaRPr>
          </a:p>
        </p:txBody>
      </p:sp>
      <p:pic>
        <p:nvPicPr>
          <p:cNvPr id="6" name="Picture 5">
            <a:extLst>
              <a:ext uri="{FF2B5EF4-FFF2-40B4-BE49-F238E27FC236}">
                <a16:creationId xmlns:a16="http://schemas.microsoft.com/office/drawing/2014/main" id="{B19ACF32-B73B-401F-8F0E-673D1CB6D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200" y="4248150"/>
            <a:ext cx="1513110" cy="898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9323" y="184548"/>
            <a:ext cx="2841625" cy="409575"/>
          </a:xfrm>
          <a:prstGeom prst="rect">
            <a:avLst/>
          </a:prstGeom>
        </p:spPr>
        <p:txBody>
          <a:bodyPr vert="horz" wrap="square" lIns="0" tIns="15240" rIns="0" bIns="0" rtlCol="0">
            <a:spAutoFit/>
          </a:bodyPr>
          <a:lstStyle/>
          <a:p>
            <a:pPr marL="12700">
              <a:lnSpc>
                <a:spcPct val="100000"/>
              </a:lnSpc>
              <a:spcBef>
                <a:spcPts val="120"/>
              </a:spcBef>
            </a:pPr>
            <a:r>
              <a:rPr sz="2500" spc="5" dirty="0"/>
              <a:t>Problem</a:t>
            </a:r>
            <a:r>
              <a:rPr sz="2500" spc="-40" dirty="0"/>
              <a:t> </a:t>
            </a:r>
            <a:r>
              <a:rPr sz="2500" dirty="0"/>
              <a:t>Definition</a:t>
            </a:r>
            <a:endParaRPr sz="2500"/>
          </a:p>
        </p:txBody>
      </p:sp>
      <p:sp>
        <p:nvSpPr>
          <p:cNvPr id="3" name="object 3"/>
          <p:cNvSpPr txBox="1"/>
          <p:nvPr/>
        </p:nvSpPr>
        <p:spPr>
          <a:xfrm>
            <a:off x="335374" y="659295"/>
            <a:ext cx="8315325" cy="1587500"/>
          </a:xfrm>
          <a:prstGeom prst="rect">
            <a:avLst/>
          </a:prstGeom>
        </p:spPr>
        <p:txBody>
          <a:bodyPr vert="horz" wrap="square" lIns="0" tIns="12065" rIns="0" bIns="0" rtlCol="0">
            <a:spAutoFit/>
          </a:bodyPr>
          <a:lstStyle/>
          <a:p>
            <a:pPr marL="12700" marR="5080">
              <a:lnSpc>
                <a:spcPct val="117100"/>
              </a:lnSpc>
              <a:spcBef>
                <a:spcPts val="95"/>
              </a:spcBef>
            </a:pPr>
            <a:r>
              <a:rPr sz="1750" b="1" spc="10" dirty="0">
                <a:solidFill>
                  <a:srgbClr val="595959"/>
                </a:solidFill>
                <a:latin typeface="Trebuchet MS"/>
                <a:cs typeface="Trebuchet MS"/>
              </a:rPr>
              <a:t>Currently, Naval forces are relied </a:t>
            </a:r>
            <a:r>
              <a:rPr sz="1750" b="1" spc="15" dirty="0">
                <a:solidFill>
                  <a:srgbClr val="595959"/>
                </a:solidFill>
                <a:latin typeface="Trebuchet MS"/>
                <a:cs typeface="Trebuchet MS"/>
              </a:rPr>
              <a:t>upon </a:t>
            </a:r>
            <a:r>
              <a:rPr sz="1750" b="1" spc="10" dirty="0">
                <a:solidFill>
                  <a:srgbClr val="595959"/>
                </a:solidFill>
                <a:latin typeface="Trebuchet MS"/>
                <a:cs typeface="Trebuchet MS"/>
              </a:rPr>
              <a:t>the use of sidescan sonar imagery  </a:t>
            </a:r>
            <a:r>
              <a:rPr sz="1750" b="1" spc="15" dirty="0">
                <a:solidFill>
                  <a:srgbClr val="595959"/>
                </a:solidFill>
                <a:latin typeface="Trebuchet MS"/>
                <a:cs typeface="Trebuchet MS"/>
              </a:rPr>
              <a:t>where </a:t>
            </a:r>
            <a:r>
              <a:rPr sz="1750" b="1" spc="10" dirty="0">
                <a:solidFill>
                  <a:srgbClr val="595959"/>
                </a:solidFill>
                <a:latin typeface="Trebuchet MS"/>
                <a:cs typeface="Trebuchet MS"/>
              </a:rPr>
              <a:t>the accuracy of the model </a:t>
            </a:r>
            <a:r>
              <a:rPr sz="1750" b="1" spc="5" dirty="0">
                <a:solidFill>
                  <a:srgbClr val="595959"/>
                </a:solidFill>
                <a:latin typeface="Trebuchet MS"/>
                <a:cs typeface="Trebuchet MS"/>
              </a:rPr>
              <a:t>is </a:t>
            </a:r>
            <a:r>
              <a:rPr sz="1750" b="1" spc="10" dirty="0">
                <a:solidFill>
                  <a:srgbClr val="595959"/>
                </a:solidFill>
                <a:latin typeface="Trebuchet MS"/>
                <a:cs typeface="Trebuchet MS"/>
              </a:rPr>
              <a:t>concerning. </a:t>
            </a:r>
            <a:r>
              <a:rPr sz="1750" b="1" spc="5" dirty="0">
                <a:solidFill>
                  <a:srgbClr val="595959"/>
                </a:solidFill>
                <a:latin typeface="Trebuchet MS"/>
                <a:cs typeface="Trebuchet MS"/>
              </a:rPr>
              <a:t>It is </a:t>
            </a:r>
            <a:r>
              <a:rPr sz="1750" b="1" spc="10" dirty="0">
                <a:solidFill>
                  <a:srgbClr val="595959"/>
                </a:solidFill>
                <a:latin typeface="Trebuchet MS"/>
                <a:cs typeface="Trebuchet MS"/>
              </a:rPr>
              <a:t>susceptible to false alarm  in rigorous geographic locations.The purpose of this project </a:t>
            </a:r>
            <a:r>
              <a:rPr sz="1750" b="1" spc="5" dirty="0">
                <a:solidFill>
                  <a:srgbClr val="595959"/>
                </a:solidFill>
                <a:latin typeface="Trebuchet MS"/>
                <a:cs typeface="Trebuchet MS"/>
              </a:rPr>
              <a:t>is </a:t>
            </a:r>
            <a:r>
              <a:rPr sz="1750" b="1" spc="10" dirty="0">
                <a:solidFill>
                  <a:srgbClr val="595959"/>
                </a:solidFill>
                <a:latin typeface="Trebuchet MS"/>
                <a:cs typeface="Trebuchet MS"/>
              </a:rPr>
              <a:t>to investigate </a:t>
            </a:r>
            <a:r>
              <a:rPr sz="1750" b="1" spc="15" dirty="0">
                <a:solidFill>
                  <a:srgbClr val="595959"/>
                </a:solidFill>
                <a:latin typeface="Trebuchet MS"/>
                <a:cs typeface="Trebuchet MS"/>
              </a:rPr>
              <a:t>a  </a:t>
            </a:r>
            <a:r>
              <a:rPr sz="1750" b="1" spc="10" dirty="0">
                <a:solidFill>
                  <a:srgbClr val="595959"/>
                </a:solidFill>
                <a:latin typeface="Trebuchet MS"/>
                <a:cs typeface="Trebuchet MS"/>
              </a:rPr>
              <a:t>system that can provide the naval forces with accurate data in shortest time  </a:t>
            </a:r>
            <a:r>
              <a:rPr sz="1750" b="1" spc="5" dirty="0">
                <a:solidFill>
                  <a:srgbClr val="595959"/>
                </a:solidFill>
                <a:latin typeface="Trebuchet MS"/>
                <a:cs typeface="Trebuchet MS"/>
              </a:rPr>
              <a:t>possible.</a:t>
            </a:r>
            <a:endParaRPr sz="1750">
              <a:latin typeface="Trebuchet MS"/>
              <a:cs typeface="Trebuchet MS"/>
            </a:endParaRPr>
          </a:p>
        </p:txBody>
      </p:sp>
      <p:sp>
        <p:nvSpPr>
          <p:cNvPr id="4" name="object 4"/>
          <p:cNvSpPr/>
          <p:nvPr/>
        </p:nvSpPr>
        <p:spPr>
          <a:xfrm>
            <a:off x="262349" y="2300370"/>
            <a:ext cx="8049158" cy="2430220"/>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0511A205-408A-4C10-BF79-F8D5FAEA3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6254" y="4484204"/>
            <a:ext cx="1077746" cy="640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8595" y="60223"/>
            <a:ext cx="2720975" cy="409575"/>
          </a:xfrm>
          <a:prstGeom prst="rect">
            <a:avLst/>
          </a:prstGeom>
        </p:spPr>
        <p:txBody>
          <a:bodyPr vert="horz" wrap="square" lIns="0" tIns="15240" rIns="0" bIns="0" rtlCol="0">
            <a:spAutoFit/>
          </a:bodyPr>
          <a:lstStyle/>
          <a:p>
            <a:pPr marL="12700">
              <a:lnSpc>
                <a:spcPct val="100000"/>
              </a:lnSpc>
              <a:spcBef>
                <a:spcPts val="120"/>
              </a:spcBef>
            </a:pPr>
            <a:r>
              <a:rPr sz="2500" spc="5" dirty="0"/>
              <a:t>Literature</a:t>
            </a:r>
            <a:r>
              <a:rPr sz="2500" spc="-80" dirty="0"/>
              <a:t> </a:t>
            </a:r>
            <a:r>
              <a:rPr sz="2500" spc="5" dirty="0"/>
              <a:t>Review</a:t>
            </a:r>
            <a:endParaRPr sz="2500"/>
          </a:p>
        </p:txBody>
      </p:sp>
      <p:graphicFrame>
        <p:nvGraphicFramePr>
          <p:cNvPr id="3" name="object 3"/>
          <p:cNvGraphicFramePr>
            <a:graphicFrameLocks noGrp="1"/>
          </p:cNvGraphicFramePr>
          <p:nvPr/>
        </p:nvGraphicFramePr>
        <p:xfrm>
          <a:off x="306936" y="567936"/>
          <a:ext cx="7972424" cy="4194341"/>
        </p:xfrm>
        <a:graphic>
          <a:graphicData uri="http://schemas.openxmlformats.org/drawingml/2006/table">
            <a:tbl>
              <a:tblPr firstRow="1" bandRow="1">
                <a:tableStyleId>{2D5ABB26-0587-4C30-8999-92F81FD0307C}</a:tableStyleId>
              </a:tblPr>
              <a:tblGrid>
                <a:gridCol w="1594485">
                  <a:extLst>
                    <a:ext uri="{9D8B030D-6E8A-4147-A177-3AD203B41FA5}">
                      <a16:colId xmlns:a16="http://schemas.microsoft.com/office/drawing/2014/main" val="20000"/>
                    </a:ext>
                  </a:extLst>
                </a:gridCol>
                <a:gridCol w="1594485">
                  <a:extLst>
                    <a:ext uri="{9D8B030D-6E8A-4147-A177-3AD203B41FA5}">
                      <a16:colId xmlns:a16="http://schemas.microsoft.com/office/drawing/2014/main" val="20001"/>
                    </a:ext>
                  </a:extLst>
                </a:gridCol>
                <a:gridCol w="1594484">
                  <a:extLst>
                    <a:ext uri="{9D8B030D-6E8A-4147-A177-3AD203B41FA5}">
                      <a16:colId xmlns:a16="http://schemas.microsoft.com/office/drawing/2014/main" val="20002"/>
                    </a:ext>
                  </a:extLst>
                </a:gridCol>
                <a:gridCol w="1594485">
                  <a:extLst>
                    <a:ext uri="{9D8B030D-6E8A-4147-A177-3AD203B41FA5}">
                      <a16:colId xmlns:a16="http://schemas.microsoft.com/office/drawing/2014/main" val="20003"/>
                    </a:ext>
                  </a:extLst>
                </a:gridCol>
                <a:gridCol w="1594485">
                  <a:extLst>
                    <a:ext uri="{9D8B030D-6E8A-4147-A177-3AD203B41FA5}">
                      <a16:colId xmlns:a16="http://schemas.microsoft.com/office/drawing/2014/main" val="20004"/>
                    </a:ext>
                  </a:extLst>
                </a:gridCol>
              </a:tblGrid>
              <a:tr h="1258072">
                <a:tc>
                  <a:txBody>
                    <a:bodyPr/>
                    <a:lstStyle/>
                    <a:p>
                      <a:pPr marL="85090">
                        <a:lnSpc>
                          <a:spcPct val="100000"/>
                        </a:lnSpc>
                        <a:spcBef>
                          <a:spcPts val="615"/>
                        </a:spcBef>
                      </a:pPr>
                      <a:r>
                        <a:rPr sz="1400" b="1" spc="-25" dirty="0">
                          <a:latin typeface="Arial"/>
                          <a:cs typeface="Arial"/>
                        </a:rPr>
                        <a:t>Year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b="1" spc="-5" dirty="0">
                          <a:latin typeface="Arial"/>
                          <a:cs typeface="Arial"/>
                        </a:rPr>
                        <a:t>Author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b="1" spc="-5" dirty="0">
                          <a:latin typeface="Arial"/>
                          <a:cs typeface="Arial"/>
                        </a:rPr>
                        <a:t>Purpose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68935">
                        <a:lnSpc>
                          <a:spcPct val="100000"/>
                        </a:lnSpc>
                        <a:spcBef>
                          <a:spcPts val="615"/>
                        </a:spcBef>
                      </a:pPr>
                      <a:r>
                        <a:rPr sz="1400" b="1" spc="-105" dirty="0">
                          <a:latin typeface="Arial"/>
                          <a:cs typeface="Arial"/>
                        </a:rPr>
                        <a:t>T</a:t>
                      </a:r>
                      <a:r>
                        <a:rPr sz="1400" b="1" spc="-5" dirty="0">
                          <a:latin typeface="Arial"/>
                          <a:cs typeface="Arial"/>
                        </a:rPr>
                        <a:t>echnologies  used</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Accuracy</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473272">
                <a:tc>
                  <a:txBody>
                    <a:bodyPr/>
                    <a:lstStyle/>
                    <a:p>
                      <a:pPr marL="85090">
                        <a:lnSpc>
                          <a:spcPct val="100000"/>
                        </a:lnSpc>
                        <a:spcBef>
                          <a:spcPts val="615"/>
                        </a:spcBef>
                      </a:pPr>
                      <a:r>
                        <a:rPr sz="1400" spc="-5" dirty="0">
                          <a:latin typeface="Arial"/>
                          <a:cs typeface="Arial"/>
                        </a:rPr>
                        <a:t>April-2020</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06070">
                        <a:lnSpc>
                          <a:spcPct val="100000"/>
                        </a:lnSpc>
                        <a:spcBef>
                          <a:spcPts val="615"/>
                        </a:spcBef>
                      </a:pPr>
                      <a:r>
                        <a:rPr sz="1400" spc="-5" dirty="0">
                          <a:latin typeface="Arial"/>
                          <a:cs typeface="Arial"/>
                        </a:rPr>
                        <a:t>Aman Saraf  Shantanu  </a:t>
                      </a:r>
                      <a:r>
                        <a:rPr sz="1400" dirty="0">
                          <a:latin typeface="Arial"/>
                          <a:cs typeface="Arial"/>
                        </a:rPr>
                        <a:t>Mukesh</a:t>
                      </a:r>
                      <a:r>
                        <a:rPr sz="1400" spc="-100" dirty="0">
                          <a:latin typeface="Arial"/>
                          <a:cs typeface="Arial"/>
                        </a:rPr>
                        <a:t> </a:t>
                      </a:r>
                      <a:r>
                        <a:rPr sz="1400" spc="-5" dirty="0">
                          <a:latin typeface="Arial"/>
                          <a:cs typeface="Arial"/>
                        </a:rPr>
                        <a:t>Kumar  Atharv</a:t>
                      </a:r>
                      <a:r>
                        <a:rPr sz="1400" spc="-50" dirty="0">
                          <a:latin typeface="Arial"/>
                          <a:cs typeface="Arial"/>
                        </a:rPr>
                        <a:t> </a:t>
                      </a:r>
                      <a:r>
                        <a:rPr sz="1400" spc="-15" dirty="0">
                          <a:latin typeface="Arial"/>
                          <a:cs typeface="Arial"/>
                        </a:rPr>
                        <a:t>Tiwari</a:t>
                      </a:r>
                      <a:endParaRPr sz="14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226695">
                        <a:lnSpc>
                          <a:spcPct val="100000"/>
                        </a:lnSpc>
                        <a:spcBef>
                          <a:spcPts val="615"/>
                        </a:spcBef>
                      </a:pPr>
                      <a:r>
                        <a:rPr sz="1400" spc="-5" dirty="0">
                          <a:latin typeface="Arial"/>
                          <a:cs typeface="Arial"/>
                        </a:rPr>
                        <a:t>Underwater  </a:t>
                      </a:r>
                      <a:r>
                        <a:rPr sz="1400" dirty="0">
                          <a:latin typeface="Arial"/>
                          <a:cs typeface="Arial"/>
                        </a:rPr>
                        <a:t>Mines</a:t>
                      </a:r>
                      <a:r>
                        <a:rPr sz="1400" spc="-95" dirty="0">
                          <a:latin typeface="Arial"/>
                          <a:cs typeface="Arial"/>
                        </a:rPr>
                        <a:t> </a:t>
                      </a:r>
                      <a:r>
                        <a:rPr sz="1400" spc="-5" dirty="0">
                          <a:latin typeface="Arial"/>
                          <a:cs typeface="Arial"/>
                        </a:rPr>
                        <a:t>Detection  using Neural  Network</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spc="-5" dirty="0">
                          <a:latin typeface="Arial"/>
                          <a:cs typeface="Arial"/>
                        </a:rPr>
                        <a:t>RCNN</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364490">
                        <a:lnSpc>
                          <a:spcPct val="100000"/>
                        </a:lnSpc>
                        <a:spcBef>
                          <a:spcPts val="615"/>
                        </a:spcBef>
                      </a:pPr>
                      <a:r>
                        <a:rPr sz="1400" dirty="0">
                          <a:latin typeface="Arial"/>
                          <a:cs typeface="Arial"/>
                        </a:rPr>
                        <a:t>mAP </a:t>
                      </a:r>
                      <a:r>
                        <a:rPr sz="1400" spc="-5" dirty="0">
                          <a:latin typeface="Arial"/>
                          <a:cs typeface="Arial"/>
                        </a:rPr>
                        <a:t>is 0.740  </a:t>
                      </a:r>
                      <a:r>
                        <a:rPr sz="1400" dirty="0">
                          <a:latin typeface="Arial"/>
                          <a:cs typeface="Arial"/>
                        </a:rPr>
                        <a:t>Mean</a:t>
                      </a:r>
                      <a:r>
                        <a:rPr sz="1400" spc="-95" dirty="0">
                          <a:latin typeface="Arial"/>
                          <a:cs typeface="Arial"/>
                        </a:rPr>
                        <a:t> </a:t>
                      </a:r>
                      <a:r>
                        <a:rPr sz="1400" spc="-5" dirty="0">
                          <a:latin typeface="Arial"/>
                          <a:cs typeface="Arial"/>
                        </a:rPr>
                        <a:t>average  Precison</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462997">
                <a:tc>
                  <a:txBody>
                    <a:bodyPr/>
                    <a:lstStyle/>
                    <a:p>
                      <a:pPr marL="85090">
                        <a:lnSpc>
                          <a:spcPct val="100000"/>
                        </a:lnSpc>
                        <a:spcBef>
                          <a:spcPts val="620"/>
                        </a:spcBef>
                      </a:pPr>
                      <a:r>
                        <a:rPr sz="1400" spc="-5" dirty="0">
                          <a:latin typeface="Arial"/>
                          <a:cs typeface="Arial"/>
                        </a:rPr>
                        <a:t>Feb-</a:t>
                      </a:r>
                      <a:r>
                        <a:rPr sz="1400" spc="-15" dirty="0">
                          <a:latin typeface="Arial"/>
                          <a:cs typeface="Arial"/>
                        </a:rPr>
                        <a:t> </a:t>
                      </a:r>
                      <a:r>
                        <a:rPr sz="1400" spc="-5" dirty="0">
                          <a:latin typeface="Arial"/>
                          <a:cs typeface="Arial"/>
                        </a:rPr>
                        <a:t>2020</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28600">
                        <a:lnSpc>
                          <a:spcPct val="100000"/>
                        </a:lnSpc>
                        <a:spcBef>
                          <a:spcPts val="620"/>
                        </a:spcBef>
                      </a:pPr>
                      <a:r>
                        <a:rPr sz="1400" spc="-5" dirty="0">
                          <a:latin typeface="Arial"/>
                          <a:cs typeface="Arial"/>
                        </a:rPr>
                        <a:t>Harvinder</a:t>
                      </a:r>
                      <a:r>
                        <a:rPr sz="1400" spc="-90" dirty="0">
                          <a:latin typeface="Arial"/>
                          <a:cs typeface="Arial"/>
                        </a:rPr>
                        <a:t> </a:t>
                      </a:r>
                      <a:r>
                        <a:rPr sz="1400" spc="-5" dirty="0">
                          <a:latin typeface="Arial"/>
                          <a:cs typeface="Arial"/>
                        </a:rPr>
                        <a:t>Singh  and Nishtha  Hooda</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87630">
                        <a:lnSpc>
                          <a:spcPct val="100000"/>
                        </a:lnSpc>
                        <a:spcBef>
                          <a:spcPts val="620"/>
                        </a:spcBef>
                      </a:pPr>
                      <a:r>
                        <a:rPr sz="1400" spc="-5" dirty="0">
                          <a:latin typeface="Arial"/>
                          <a:cs typeface="Arial"/>
                        </a:rPr>
                        <a:t>Prediction of  Underwater  Surface </a:t>
                      </a:r>
                      <a:r>
                        <a:rPr sz="1400" spc="-35" dirty="0">
                          <a:latin typeface="Arial"/>
                          <a:cs typeface="Arial"/>
                        </a:rPr>
                        <a:t>Target  </a:t>
                      </a:r>
                      <a:r>
                        <a:rPr sz="1400" spc="-5" dirty="0">
                          <a:latin typeface="Arial"/>
                          <a:cs typeface="Arial"/>
                        </a:rPr>
                        <a:t>through SONAR:  </a:t>
                      </a:r>
                      <a:r>
                        <a:rPr sz="1400" dirty="0">
                          <a:latin typeface="Arial"/>
                          <a:cs typeface="Arial"/>
                        </a:rPr>
                        <a:t>A </a:t>
                      </a:r>
                      <a:r>
                        <a:rPr sz="1400" spc="-5" dirty="0">
                          <a:latin typeface="Arial"/>
                          <a:cs typeface="Arial"/>
                        </a:rPr>
                        <a:t>Case Study of  </a:t>
                      </a:r>
                      <a:r>
                        <a:rPr sz="1400" dirty="0">
                          <a:latin typeface="Arial"/>
                          <a:cs typeface="Arial"/>
                        </a:rPr>
                        <a:t>Machine</a:t>
                      </a:r>
                      <a:r>
                        <a:rPr sz="1400" spc="-95" dirty="0">
                          <a:latin typeface="Arial"/>
                          <a:cs typeface="Arial"/>
                        </a:rPr>
                        <a:t> </a:t>
                      </a:r>
                      <a:r>
                        <a:rPr sz="1400" spc="-5" dirty="0">
                          <a:latin typeface="Arial"/>
                          <a:cs typeface="Arial"/>
                        </a:rPr>
                        <a:t>Learning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spc="-5" dirty="0">
                          <a:latin typeface="Arial"/>
                          <a:cs typeface="Arial"/>
                        </a:rPr>
                        <a:t>Random</a:t>
                      </a:r>
                      <a:r>
                        <a:rPr sz="1400" spc="-20" dirty="0">
                          <a:latin typeface="Arial"/>
                          <a:cs typeface="Arial"/>
                        </a:rPr>
                        <a:t> </a:t>
                      </a:r>
                      <a:r>
                        <a:rPr sz="1400" spc="-5" dirty="0">
                          <a:latin typeface="Arial"/>
                          <a:cs typeface="Arial"/>
                        </a:rPr>
                        <a:t>forest</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20"/>
                        </a:spcBef>
                      </a:pPr>
                      <a:r>
                        <a:rPr sz="1400" spc="-5" dirty="0">
                          <a:latin typeface="Arial"/>
                          <a:cs typeface="Arial"/>
                        </a:rPr>
                        <a:t>83.17%</a:t>
                      </a:r>
                      <a:endParaRPr sz="1400" dirty="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pic>
        <p:nvPicPr>
          <p:cNvPr id="6" name="Picture 5">
            <a:extLst>
              <a:ext uri="{FF2B5EF4-FFF2-40B4-BE49-F238E27FC236}">
                <a16:creationId xmlns:a16="http://schemas.microsoft.com/office/drawing/2014/main" id="{3906D948-C46A-4CDE-A84D-248FC533F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656" y="4400550"/>
            <a:ext cx="1218565" cy="723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7735" y="366636"/>
          <a:ext cx="7240269" cy="3746942"/>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522095">
                  <a:extLst>
                    <a:ext uri="{9D8B030D-6E8A-4147-A177-3AD203B41FA5}">
                      <a16:colId xmlns:a16="http://schemas.microsoft.com/office/drawing/2014/main" val="20002"/>
                    </a:ext>
                  </a:extLst>
                </a:gridCol>
                <a:gridCol w="1374139">
                  <a:extLst>
                    <a:ext uri="{9D8B030D-6E8A-4147-A177-3AD203B41FA5}">
                      <a16:colId xmlns:a16="http://schemas.microsoft.com/office/drawing/2014/main" val="20003"/>
                    </a:ext>
                  </a:extLst>
                </a:gridCol>
                <a:gridCol w="1448435">
                  <a:extLst>
                    <a:ext uri="{9D8B030D-6E8A-4147-A177-3AD203B41FA5}">
                      <a16:colId xmlns:a16="http://schemas.microsoft.com/office/drawing/2014/main" val="20004"/>
                    </a:ext>
                  </a:extLst>
                </a:gridCol>
              </a:tblGrid>
              <a:tr h="1873471">
                <a:tc>
                  <a:txBody>
                    <a:bodyPr/>
                    <a:lstStyle/>
                    <a:p>
                      <a:pPr marL="85090">
                        <a:lnSpc>
                          <a:spcPct val="100000"/>
                        </a:lnSpc>
                        <a:spcBef>
                          <a:spcPts val="615"/>
                        </a:spcBef>
                      </a:pPr>
                      <a:r>
                        <a:rPr sz="1400" spc="-5" dirty="0">
                          <a:latin typeface="Arial"/>
                          <a:cs typeface="Arial"/>
                        </a:rPr>
                        <a:t>Nov </a:t>
                      </a:r>
                      <a:r>
                        <a:rPr sz="1400" dirty="0">
                          <a:latin typeface="Arial"/>
                          <a:cs typeface="Arial"/>
                        </a:rPr>
                        <a:t>-</a:t>
                      </a:r>
                      <a:r>
                        <a:rPr sz="1400" spc="-25" dirty="0">
                          <a:latin typeface="Arial"/>
                          <a:cs typeface="Arial"/>
                        </a:rPr>
                        <a:t> </a:t>
                      </a:r>
                      <a:r>
                        <a:rPr sz="1400" spc="-5" dirty="0">
                          <a:latin typeface="Arial"/>
                          <a:cs typeface="Arial"/>
                        </a:rPr>
                        <a:t>2019</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23189">
                        <a:lnSpc>
                          <a:spcPct val="100000"/>
                        </a:lnSpc>
                        <a:spcBef>
                          <a:spcPts val="615"/>
                        </a:spcBef>
                      </a:pPr>
                      <a:r>
                        <a:rPr sz="1400" spc="-5" dirty="0">
                          <a:latin typeface="Arial"/>
                          <a:cs typeface="Arial"/>
                        </a:rPr>
                        <a:t>S. N.  Geethalakshmi,</a:t>
                      </a:r>
                      <a:endParaRPr sz="1400">
                        <a:latin typeface="Arial"/>
                        <a:cs typeface="Arial"/>
                      </a:endParaRPr>
                    </a:p>
                    <a:p>
                      <a:pPr marL="85090" marR="116839">
                        <a:lnSpc>
                          <a:spcPct val="100000"/>
                        </a:lnSpc>
                      </a:pPr>
                      <a:r>
                        <a:rPr sz="1400" spc="-95" dirty="0">
                          <a:latin typeface="Arial"/>
                          <a:cs typeface="Arial"/>
                        </a:rPr>
                        <a:t>P. </a:t>
                      </a:r>
                      <a:r>
                        <a:rPr sz="1400" spc="-5" dirty="0">
                          <a:latin typeface="Arial"/>
                          <a:cs typeface="Arial"/>
                        </a:rPr>
                        <a:t>Subashini, S.  Ramya</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4935">
                        <a:lnSpc>
                          <a:spcPct val="100000"/>
                        </a:lnSpc>
                        <a:spcBef>
                          <a:spcPts val="615"/>
                        </a:spcBef>
                      </a:pPr>
                      <a:r>
                        <a:rPr sz="1400" dirty="0">
                          <a:latin typeface="Arial"/>
                          <a:cs typeface="Arial"/>
                        </a:rPr>
                        <a:t>A </a:t>
                      </a:r>
                      <a:r>
                        <a:rPr sz="1400" spc="-5" dirty="0">
                          <a:latin typeface="Arial"/>
                          <a:cs typeface="Arial"/>
                        </a:rPr>
                        <a:t>Study on  Detection and  Classification of  Underwater  </a:t>
                      </a:r>
                      <a:r>
                        <a:rPr sz="1400" dirty="0">
                          <a:latin typeface="Arial"/>
                          <a:cs typeface="Arial"/>
                        </a:rPr>
                        <a:t>Mines </a:t>
                      </a:r>
                      <a:r>
                        <a:rPr sz="1400" spc="-5" dirty="0">
                          <a:latin typeface="Arial"/>
                          <a:cs typeface="Arial"/>
                        </a:rPr>
                        <a:t>using  Neural</a:t>
                      </a:r>
                      <a:r>
                        <a:rPr sz="1400" spc="-85" dirty="0">
                          <a:latin typeface="Arial"/>
                          <a:cs typeface="Arial"/>
                        </a:rPr>
                        <a:t> </a:t>
                      </a:r>
                      <a:r>
                        <a:rPr sz="1400" spc="-5" dirty="0">
                          <a:latin typeface="Arial"/>
                          <a:cs typeface="Arial"/>
                        </a:rPr>
                        <a:t>Networks</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14935">
                        <a:lnSpc>
                          <a:spcPct val="100000"/>
                        </a:lnSpc>
                        <a:spcBef>
                          <a:spcPts val="615"/>
                        </a:spcBef>
                      </a:pPr>
                      <a:r>
                        <a:rPr sz="1400" spc="-5" dirty="0">
                          <a:latin typeface="Arial"/>
                          <a:cs typeface="Arial"/>
                        </a:rPr>
                        <a:t>Back  propagation  neural</a:t>
                      </a:r>
                      <a:r>
                        <a:rPr sz="1400" spc="-85" dirty="0">
                          <a:latin typeface="Arial"/>
                          <a:cs typeface="Arial"/>
                        </a:rPr>
                        <a:t> </a:t>
                      </a:r>
                      <a:r>
                        <a:rPr sz="1400" spc="-5" dirty="0">
                          <a:latin typeface="Arial"/>
                          <a:cs typeface="Arial"/>
                        </a:rPr>
                        <a:t>network  </a:t>
                      </a:r>
                      <a:r>
                        <a:rPr sz="1400" dirty="0">
                          <a:latin typeface="Arial"/>
                          <a:cs typeface="Arial"/>
                        </a:rPr>
                        <a:t>(BPNN)</a:t>
                      </a:r>
                      <a:endParaRPr sz="1400">
                        <a:latin typeface="Arial"/>
                        <a:cs typeface="Arial"/>
                      </a:endParaRPr>
                    </a:p>
                    <a:p>
                      <a:pPr marL="85090">
                        <a:lnSpc>
                          <a:spcPct val="100000"/>
                        </a:lnSpc>
                      </a:pPr>
                      <a:r>
                        <a:rPr sz="1400" dirty="0">
                          <a:latin typeface="Arial"/>
                          <a:cs typeface="Arial"/>
                        </a:rPr>
                        <a:t>classifier</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82%</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873471">
                <a:tc>
                  <a:txBody>
                    <a:bodyPr/>
                    <a:lstStyle/>
                    <a:p>
                      <a:pPr marL="85090">
                        <a:lnSpc>
                          <a:spcPct val="100000"/>
                        </a:lnSpc>
                        <a:spcBef>
                          <a:spcPts val="615"/>
                        </a:spcBef>
                      </a:pPr>
                      <a:r>
                        <a:rPr sz="1400" spc="-5" dirty="0">
                          <a:latin typeface="Arial"/>
                          <a:cs typeface="Arial"/>
                        </a:rPr>
                        <a:t>Feb </a:t>
                      </a:r>
                      <a:r>
                        <a:rPr sz="1400" dirty="0">
                          <a:latin typeface="Arial"/>
                          <a:cs typeface="Arial"/>
                        </a:rPr>
                        <a:t>-</a:t>
                      </a:r>
                      <a:r>
                        <a:rPr sz="1400" spc="-25" dirty="0">
                          <a:latin typeface="Arial"/>
                          <a:cs typeface="Arial"/>
                        </a:rPr>
                        <a:t> </a:t>
                      </a:r>
                      <a:r>
                        <a:rPr sz="1400" spc="-5" dirty="0">
                          <a:latin typeface="Arial"/>
                          <a:cs typeface="Arial"/>
                        </a:rPr>
                        <a:t>2018</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68910">
                        <a:lnSpc>
                          <a:spcPct val="100000"/>
                        </a:lnSpc>
                        <a:spcBef>
                          <a:spcPts val="615"/>
                        </a:spcBef>
                      </a:pPr>
                      <a:r>
                        <a:rPr sz="1400" spc="-5" dirty="0">
                          <a:latin typeface="Arial"/>
                          <a:cs typeface="Arial"/>
                        </a:rPr>
                        <a:t>Prof.  </a:t>
                      </a:r>
                      <a:r>
                        <a:rPr sz="1400" spc="-15" dirty="0">
                          <a:latin typeface="Arial"/>
                          <a:cs typeface="Arial"/>
                        </a:rPr>
                        <a:t>S.Veerabhadrh</a:t>
                      </a:r>
                      <a:endParaRPr sz="1400">
                        <a:latin typeface="Arial"/>
                        <a:cs typeface="Arial"/>
                      </a:endParaRPr>
                    </a:p>
                    <a:p>
                      <a:pPr>
                        <a:lnSpc>
                          <a:spcPct val="100000"/>
                        </a:lnSpc>
                        <a:spcBef>
                          <a:spcPts val="15"/>
                        </a:spcBef>
                      </a:pPr>
                      <a:endParaRPr sz="1450">
                        <a:latin typeface="Times New Roman"/>
                        <a:cs typeface="Times New Roman"/>
                      </a:endParaRPr>
                    </a:p>
                    <a:p>
                      <a:pPr marL="85090" marR="170180">
                        <a:lnSpc>
                          <a:spcPct val="100000"/>
                        </a:lnSpc>
                      </a:pPr>
                      <a:r>
                        <a:rPr sz="1400" spc="-5" dirty="0">
                          <a:latin typeface="Arial"/>
                          <a:cs typeface="Arial"/>
                        </a:rPr>
                        <a:t>D</a:t>
                      </a:r>
                      <a:r>
                        <a:rPr sz="1400" spc="-80" dirty="0">
                          <a:latin typeface="Arial"/>
                          <a:cs typeface="Arial"/>
                        </a:rPr>
                        <a:t>r</a:t>
                      </a:r>
                      <a:r>
                        <a:rPr sz="1400" spc="-5" dirty="0">
                          <a:latin typeface="Arial"/>
                          <a:cs typeface="Arial"/>
                        </a:rPr>
                        <a:t>.M.Purnacha  ndra</a:t>
                      </a:r>
                      <a:r>
                        <a:rPr sz="1400" spc="-15" dirty="0">
                          <a:latin typeface="Arial"/>
                          <a:cs typeface="Arial"/>
                        </a:rPr>
                        <a:t> </a:t>
                      </a:r>
                      <a:r>
                        <a:rPr sz="1400" spc="-5" dirty="0">
                          <a:latin typeface="Arial"/>
                          <a:cs typeface="Arial"/>
                        </a:rPr>
                        <a:t>Rao</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78435" algn="just">
                        <a:lnSpc>
                          <a:spcPct val="100000"/>
                        </a:lnSpc>
                        <a:spcBef>
                          <a:spcPts val="615"/>
                        </a:spcBef>
                      </a:pPr>
                      <a:r>
                        <a:rPr sz="1400" spc="-5" dirty="0">
                          <a:latin typeface="Arial"/>
                          <a:cs typeface="Arial"/>
                        </a:rPr>
                        <a:t>UNDE</a:t>
                      </a:r>
                      <a:r>
                        <a:rPr sz="1400" spc="-30" dirty="0">
                          <a:latin typeface="Arial"/>
                          <a:cs typeface="Arial"/>
                        </a:rPr>
                        <a:t>R</a:t>
                      </a:r>
                      <a:r>
                        <a:rPr sz="1400" spc="-55" dirty="0">
                          <a:latin typeface="Arial"/>
                          <a:cs typeface="Arial"/>
                        </a:rPr>
                        <a:t>W</a:t>
                      </a:r>
                      <a:r>
                        <a:rPr sz="1400" spc="-105" dirty="0">
                          <a:latin typeface="Arial"/>
                          <a:cs typeface="Arial"/>
                        </a:rPr>
                        <a:t>A</a:t>
                      </a:r>
                      <a:r>
                        <a:rPr sz="1400" spc="-5" dirty="0">
                          <a:latin typeface="Arial"/>
                          <a:cs typeface="Arial"/>
                        </a:rPr>
                        <a:t>TER  </a:t>
                      </a:r>
                      <a:r>
                        <a:rPr sz="1400" dirty="0">
                          <a:latin typeface="Arial"/>
                          <a:cs typeface="Arial"/>
                        </a:rPr>
                        <a:t>MINES - </a:t>
                      </a:r>
                      <a:r>
                        <a:rPr sz="1400" spc="-55" dirty="0">
                          <a:latin typeface="Arial"/>
                          <a:cs typeface="Arial"/>
                        </a:rPr>
                        <a:t>PAST,  </a:t>
                      </a:r>
                      <a:r>
                        <a:rPr sz="1400" spc="-5" dirty="0">
                          <a:latin typeface="Arial"/>
                          <a:cs typeface="Arial"/>
                        </a:rPr>
                        <a:t>PRESENT</a:t>
                      </a:r>
                      <a:r>
                        <a:rPr sz="1400" spc="-190" dirty="0">
                          <a:latin typeface="Arial"/>
                          <a:cs typeface="Arial"/>
                        </a:rPr>
                        <a:t> </a:t>
                      </a:r>
                      <a:r>
                        <a:rPr sz="1400" spc="-5" dirty="0">
                          <a:latin typeface="Arial"/>
                          <a:cs typeface="Arial"/>
                        </a:rPr>
                        <a:t>AND  FUTURE</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470534">
                        <a:lnSpc>
                          <a:spcPct val="100000"/>
                        </a:lnSpc>
                        <a:spcBef>
                          <a:spcPts val="615"/>
                        </a:spcBef>
                      </a:pPr>
                      <a:r>
                        <a:rPr sz="1400" dirty="0">
                          <a:latin typeface="Arial"/>
                          <a:cs typeface="Arial"/>
                        </a:rPr>
                        <a:t>K -</a:t>
                      </a:r>
                      <a:r>
                        <a:rPr sz="1400" spc="-110" dirty="0">
                          <a:latin typeface="Arial"/>
                          <a:cs typeface="Arial"/>
                        </a:rPr>
                        <a:t> </a:t>
                      </a:r>
                      <a:r>
                        <a:rPr sz="1400" dirty="0">
                          <a:latin typeface="Arial"/>
                          <a:cs typeface="Arial"/>
                        </a:rPr>
                        <a:t>Means  </a:t>
                      </a:r>
                      <a:r>
                        <a:rPr sz="1400" spc="-5" dirty="0">
                          <a:latin typeface="Arial"/>
                          <a:cs typeface="Arial"/>
                        </a:rPr>
                        <a:t>Clustering</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15"/>
                        </a:spcBef>
                      </a:pPr>
                      <a:r>
                        <a:rPr sz="1400" spc="-5" dirty="0">
                          <a:latin typeface="Arial"/>
                          <a:cs typeface="Arial"/>
                        </a:rPr>
                        <a:t>72.3%</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AB9DBAFD-6E6D-4F17-B629-7CA0CF90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009" y="4281041"/>
            <a:ext cx="1433991" cy="8518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408" y="0"/>
            <a:ext cx="8941157" cy="514348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609" y="168251"/>
            <a:ext cx="4366260" cy="864235"/>
          </a:xfrm>
          <a:prstGeom prst="rect">
            <a:avLst/>
          </a:prstGeom>
        </p:spPr>
        <p:txBody>
          <a:bodyPr vert="horz" wrap="square" lIns="0" tIns="109220" rIns="0" bIns="0" rtlCol="0">
            <a:spAutoFit/>
          </a:bodyPr>
          <a:lstStyle/>
          <a:p>
            <a:pPr marL="12700">
              <a:lnSpc>
                <a:spcPct val="100000"/>
              </a:lnSpc>
              <a:spcBef>
                <a:spcPts val="860"/>
              </a:spcBef>
            </a:pPr>
            <a:r>
              <a:rPr sz="2500" spc="5" dirty="0"/>
              <a:t>System Architecture</a:t>
            </a:r>
            <a:r>
              <a:rPr sz="2500" spc="-80" dirty="0"/>
              <a:t> </a:t>
            </a:r>
            <a:r>
              <a:rPr sz="2500" spc="5" dirty="0"/>
              <a:t>diagram</a:t>
            </a:r>
            <a:endParaRPr sz="2500"/>
          </a:p>
          <a:p>
            <a:pPr marL="336550">
              <a:lnSpc>
                <a:spcPct val="100000"/>
              </a:lnSpc>
              <a:spcBef>
                <a:spcPts val="560"/>
              </a:spcBef>
            </a:pPr>
            <a:r>
              <a:rPr sz="1900" spc="-5" dirty="0">
                <a:solidFill>
                  <a:srgbClr val="000000"/>
                </a:solidFill>
              </a:rPr>
              <a:t>Proposed Prediction</a:t>
            </a:r>
            <a:r>
              <a:rPr sz="1900" spc="-30" dirty="0">
                <a:solidFill>
                  <a:srgbClr val="000000"/>
                </a:solidFill>
              </a:rPr>
              <a:t> </a:t>
            </a:r>
            <a:r>
              <a:rPr sz="1900" spc="-5" dirty="0">
                <a:solidFill>
                  <a:srgbClr val="000000"/>
                </a:solidFill>
              </a:rPr>
              <a:t>Framework</a:t>
            </a:r>
            <a:endParaRPr sz="1900"/>
          </a:p>
        </p:txBody>
      </p:sp>
      <p:sp>
        <p:nvSpPr>
          <p:cNvPr id="4" name="object 4"/>
          <p:cNvSpPr/>
          <p:nvPr/>
        </p:nvSpPr>
        <p:spPr>
          <a:xfrm>
            <a:off x="1819253" y="1225416"/>
            <a:ext cx="5264172" cy="3835667"/>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C3152A1E-9D29-4C62-AD5D-D1C99F9EA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781" y="4201654"/>
            <a:ext cx="1476397" cy="8770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8119" y="505247"/>
            <a:ext cx="2564130" cy="409575"/>
          </a:xfrm>
          <a:prstGeom prst="rect">
            <a:avLst/>
          </a:prstGeom>
        </p:spPr>
        <p:txBody>
          <a:bodyPr vert="horz" wrap="square" lIns="0" tIns="15240" rIns="0" bIns="0" rtlCol="0">
            <a:spAutoFit/>
          </a:bodyPr>
          <a:lstStyle/>
          <a:p>
            <a:pPr marL="12700">
              <a:lnSpc>
                <a:spcPct val="100000"/>
              </a:lnSpc>
              <a:spcBef>
                <a:spcPts val="120"/>
              </a:spcBef>
            </a:pPr>
            <a:r>
              <a:rPr sz="2500" spc="5" dirty="0"/>
              <a:t>Acquring</a:t>
            </a:r>
            <a:r>
              <a:rPr sz="2500" spc="-80" dirty="0"/>
              <a:t> </a:t>
            </a:r>
            <a:r>
              <a:rPr sz="2500" spc="5" dirty="0"/>
              <a:t>Dataset</a:t>
            </a:r>
            <a:endParaRPr sz="2500"/>
          </a:p>
        </p:txBody>
      </p:sp>
      <p:sp>
        <p:nvSpPr>
          <p:cNvPr id="3" name="object 3"/>
          <p:cNvSpPr txBox="1"/>
          <p:nvPr/>
        </p:nvSpPr>
        <p:spPr>
          <a:xfrm>
            <a:off x="384724" y="1216356"/>
            <a:ext cx="206756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595959"/>
                </a:solidFill>
                <a:latin typeface="Arial"/>
                <a:cs typeface="Arial"/>
              </a:rPr>
              <a:t>Sonar_Dataset.csv</a:t>
            </a:r>
            <a:endParaRPr sz="1800">
              <a:latin typeface="Arial"/>
              <a:cs typeface="Arial"/>
            </a:endParaRPr>
          </a:p>
        </p:txBody>
      </p:sp>
      <p:sp>
        <p:nvSpPr>
          <p:cNvPr id="4" name="object 4"/>
          <p:cNvSpPr txBox="1"/>
          <p:nvPr/>
        </p:nvSpPr>
        <p:spPr>
          <a:xfrm>
            <a:off x="384724" y="2619957"/>
            <a:ext cx="8042909" cy="76771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595959"/>
                </a:solidFill>
                <a:latin typeface="Arial"/>
                <a:cs typeface="Arial"/>
              </a:rPr>
              <a:t>Source:</a:t>
            </a:r>
            <a:endParaRPr sz="1800">
              <a:latin typeface="Arial"/>
              <a:cs typeface="Arial"/>
            </a:endParaRPr>
          </a:p>
          <a:p>
            <a:pPr marL="12700">
              <a:lnSpc>
                <a:spcPct val="100000"/>
              </a:lnSpc>
              <a:spcBef>
                <a:spcPts val="1520"/>
              </a:spcBef>
            </a:pPr>
            <a:r>
              <a:rPr sz="1800" b="1" u="heavy" spc="-10" dirty="0">
                <a:solidFill>
                  <a:srgbClr val="0097A7"/>
                </a:solidFill>
                <a:uFill>
                  <a:solidFill>
                    <a:srgbClr val="0097A7"/>
                  </a:solidFill>
                </a:uFill>
                <a:latin typeface="Arial"/>
                <a:cs typeface="Arial"/>
                <a:hlinkClick r:id="rId2"/>
              </a:rPr>
              <a:t>https://drive.google.com/file/d/1pQxtljlNVh0DHYg-Ye7dtpDTlFceHVfa/view</a:t>
            </a:r>
            <a:endParaRPr sz="1800">
              <a:latin typeface="Arial"/>
              <a:cs typeface="Arial"/>
            </a:endParaRPr>
          </a:p>
        </p:txBody>
      </p:sp>
      <p:sp>
        <p:nvSpPr>
          <p:cNvPr id="5" name="object 5"/>
          <p:cNvSpPr/>
          <p:nvPr/>
        </p:nvSpPr>
        <p:spPr>
          <a:xfrm>
            <a:off x="5546938" y="1310247"/>
            <a:ext cx="3285343" cy="1261497"/>
          </a:xfrm>
          <a:prstGeom prst="rect">
            <a:avLst/>
          </a:prstGeom>
          <a:blipFill>
            <a:blip r:embed="rId3"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7254A0EA-91B9-4E8C-89E1-984445272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0999" y="4472100"/>
            <a:ext cx="1084437" cy="6442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1111</Words>
  <Application>Microsoft Office PowerPoint</Application>
  <PresentationFormat>On-screen Show (16:9)</PresentationFormat>
  <Paragraphs>108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AoyagiKouzanFontT</vt:lpstr>
      <vt:lpstr>Arial</vt:lpstr>
      <vt:lpstr>Calibri</vt:lpstr>
      <vt:lpstr>Times New Roman</vt:lpstr>
      <vt:lpstr>Trebuchet MS</vt:lpstr>
      <vt:lpstr>Verdana</vt:lpstr>
      <vt:lpstr>Office Theme</vt:lpstr>
      <vt:lpstr>“Underwater Surface Target detection using Sound  Navigation and Ranging to identify Mines with Machine  Learning Prediction”</vt:lpstr>
      <vt:lpstr>Content</vt:lpstr>
      <vt:lpstr>Introduction</vt:lpstr>
      <vt:lpstr>Problem Definition</vt:lpstr>
      <vt:lpstr>Literature Review</vt:lpstr>
      <vt:lpstr>PowerPoint Presentation</vt:lpstr>
      <vt:lpstr>PowerPoint Presentation</vt:lpstr>
      <vt:lpstr>System Architecture diagram Proposed Prediction Framework</vt:lpstr>
      <vt:lpstr>Acquring Dataset</vt:lpstr>
      <vt:lpstr>PowerPoint Presentation</vt:lpstr>
      <vt:lpstr>Install Dependencies</vt:lpstr>
      <vt:lpstr>PowerPoint Presentation</vt:lpstr>
      <vt:lpstr>Expected Outcome</vt:lpstr>
      <vt:lpstr>PowerPoint Presentation</vt:lpstr>
      <vt:lpstr>Libraries used in the Project</vt:lpstr>
      <vt:lpstr>PowerPoint Presentation</vt:lpstr>
      <vt:lpstr>PowerPoint Presentation</vt:lpstr>
      <vt:lpstr>PowerPoint Presentation</vt:lpstr>
      <vt:lpstr>PowerPoint Presentation</vt:lpstr>
      <vt:lpstr>Logistic Regression</vt:lpstr>
      <vt:lpstr>Training ML Model</vt:lpstr>
      <vt:lpstr>Accuracy Ratio</vt:lpstr>
      <vt:lpstr>Results after Training Prediction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admin</dc:creator>
  <cp:lastModifiedBy>Aniket Talekar</cp:lastModifiedBy>
  <cp:revision>10</cp:revision>
  <dcterms:created xsi:type="dcterms:W3CDTF">2022-01-05T09:43:07Z</dcterms:created>
  <dcterms:modified xsi:type="dcterms:W3CDTF">2022-12-05T17:32:34Z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2022-01-05T00:00:00Z</vt:filetime>
  </property>
</Properties>
</file>