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9" r:id="rId4"/>
    <p:sldId id="260"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3FB0B-0F7B-45CF-8BBE-F888C2FE6625}" v="153" dt="2022-10-26T15:01:22.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10/26/2022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87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10/26/2022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22723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10/26/2022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46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10/26/2022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1355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10/26/2022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75618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10/26/2022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76916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10/26/2022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525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10/26/2022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23299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10/26/2022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048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10/26/2022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50055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10/26/2022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93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10/26/2022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370074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D1878A9-17C0-4239-55E3-BBBA335E9FBA}"/>
              </a:ext>
            </a:extLst>
          </p:cNvPr>
          <p:cNvPicPr>
            <a:picLocks noChangeAspect="1"/>
          </p:cNvPicPr>
          <p:nvPr/>
        </p:nvPicPr>
        <p:blipFill rotWithShape="1">
          <a:blip r:embed="rId2">
            <a:alphaModFix amt="40000"/>
          </a:blip>
          <a:srcRect r="-2" b="-2"/>
          <a:stretch/>
        </p:blipFill>
        <p:spPr>
          <a:xfrm>
            <a:off x="-2" y="-2"/>
            <a:ext cx="12192001" cy="6858001"/>
          </a:xfrm>
          <a:prstGeom prst="rect">
            <a:avLst/>
          </a:prstGeom>
        </p:spPr>
      </p:pic>
      <p:sp>
        <p:nvSpPr>
          <p:cNvPr id="2" name="Title 1"/>
          <p:cNvSpPr>
            <a:spLocks noGrp="1"/>
          </p:cNvSpPr>
          <p:nvPr>
            <p:ph type="ctrTitle"/>
          </p:nvPr>
        </p:nvSpPr>
        <p:spPr>
          <a:xfrm>
            <a:off x="517870" y="978408"/>
            <a:ext cx="5021182" cy="2334248"/>
          </a:xfrm>
        </p:spPr>
        <p:txBody>
          <a:bodyPr anchor="t">
            <a:normAutofit/>
          </a:bodyPr>
          <a:lstStyle/>
          <a:p>
            <a:r>
              <a:rPr lang="en-US">
                <a:solidFill>
                  <a:srgbClr val="FFFFFF"/>
                </a:solidFill>
                <a:cs typeface="Calibri Light"/>
              </a:rPr>
              <a:t>ML Model Interpretability</a:t>
            </a:r>
            <a:endParaRPr lang="en-US">
              <a:solidFill>
                <a:srgbClr val="FFFFFF"/>
              </a:solidFill>
            </a:endParaRPr>
          </a:p>
        </p:txBody>
      </p:sp>
      <p:sp>
        <p:nvSpPr>
          <p:cNvPr id="3" name="Subtitle 2"/>
          <p:cNvSpPr>
            <a:spLocks noGrp="1"/>
          </p:cNvSpPr>
          <p:nvPr>
            <p:ph type="subTitle" idx="1"/>
          </p:nvPr>
        </p:nvSpPr>
        <p:spPr>
          <a:xfrm>
            <a:off x="517870" y="4482450"/>
            <a:ext cx="5040785" cy="1724029"/>
          </a:xfrm>
        </p:spPr>
        <p:txBody>
          <a:bodyPr anchor="t">
            <a:normAutofit/>
          </a:bodyPr>
          <a:lstStyle/>
          <a:p>
            <a:endParaRPr lang="en-US">
              <a:solidFill>
                <a:srgbClr val="FFFFFF"/>
              </a:solidFill>
            </a:endParaRP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F1ECFA-4F17-0203-4728-3BA2225FB807}"/>
              </a:ext>
            </a:extLst>
          </p:cNvPr>
          <p:cNvSpPr>
            <a:spLocks noGrp="1"/>
          </p:cNvSpPr>
          <p:nvPr>
            <p:ph type="title"/>
          </p:nvPr>
        </p:nvSpPr>
        <p:spPr>
          <a:xfrm>
            <a:off x="517869" y="838577"/>
            <a:ext cx="11332632" cy="822922"/>
          </a:xfrm>
        </p:spPr>
        <p:txBody>
          <a:bodyPr>
            <a:normAutofit fontScale="90000"/>
          </a:bodyPr>
          <a:lstStyle/>
          <a:p>
            <a:r>
              <a:rPr lang="en-US" b="0" dirty="0">
                <a:ea typeface="+mj-lt"/>
                <a:cs typeface="+mj-lt"/>
              </a:rPr>
              <a:t>Interpreting the predictions of the model</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B84B13-F0FA-EF20-2EA8-DE1A2A8C6AEA}"/>
              </a:ext>
            </a:extLst>
          </p:cNvPr>
          <p:cNvSpPr>
            <a:spLocks noGrp="1"/>
          </p:cNvSpPr>
          <p:nvPr>
            <p:ph idx="1"/>
          </p:nvPr>
        </p:nvSpPr>
        <p:spPr>
          <a:xfrm>
            <a:off x="517869" y="1860237"/>
            <a:ext cx="10930466" cy="4328627"/>
          </a:xfrm>
        </p:spPr>
        <p:txBody>
          <a:bodyPr vert="horz" lIns="91440" tIns="45720" rIns="91440" bIns="45720" rtlCol="0" anchor="t">
            <a:normAutofit lnSpcReduction="10000"/>
          </a:bodyPr>
          <a:lstStyle/>
          <a:p>
            <a:r>
              <a:rPr lang="en-US" dirty="0">
                <a:ea typeface="+mn-lt"/>
                <a:cs typeface="+mn-lt"/>
              </a:rPr>
              <a:t>The Azure Machine Learning workspace integrates with </a:t>
            </a:r>
            <a:r>
              <a:rPr lang="en-US" dirty="0" err="1">
                <a:ea typeface="+mn-lt"/>
                <a:cs typeface="+mn-lt"/>
              </a:rPr>
              <a:t>InterpretML</a:t>
            </a:r>
            <a:r>
              <a:rPr lang="en-US" dirty="0">
                <a:ea typeface="+mn-lt"/>
                <a:cs typeface="+mn-lt"/>
              </a:rPr>
              <a:t> to provide these capabilities. </a:t>
            </a:r>
            <a:r>
              <a:rPr lang="en-US" dirty="0" err="1">
                <a:ea typeface="+mn-lt"/>
                <a:cs typeface="+mn-lt"/>
              </a:rPr>
              <a:t>InterpretML</a:t>
            </a:r>
            <a:r>
              <a:rPr lang="en-US" dirty="0">
                <a:ea typeface="+mn-lt"/>
                <a:cs typeface="+mn-lt"/>
              </a:rPr>
              <a:t> is an open source community that provides tools to perform model interpretability. The community contains a couple of projects. The most famous ones are as follows:</a:t>
            </a:r>
          </a:p>
          <a:p>
            <a:r>
              <a:rPr lang="en-US" dirty="0">
                <a:ea typeface="+mn-lt"/>
                <a:cs typeface="+mn-lt"/>
              </a:rPr>
              <a:t>• Interpret and Interpret-Community repositories, which focus on interpreting models that use tabular data, such as the diabetes dataset.</a:t>
            </a:r>
          </a:p>
          <a:p>
            <a:r>
              <a:rPr lang="en-US" dirty="0">
                <a:ea typeface="+mn-lt"/>
                <a:cs typeface="+mn-lt"/>
              </a:rPr>
              <a:t>• Interpret-text extends the interpretability efforts into text classification models.</a:t>
            </a:r>
          </a:p>
          <a:p>
            <a:r>
              <a:rPr lang="en-US" dirty="0">
                <a:ea typeface="+mn-lt"/>
                <a:cs typeface="+mn-lt"/>
              </a:rPr>
              <a:t>• Diverse Counterfactual Explanations (</a:t>
            </a:r>
            <a:r>
              <a:rPr lang="en-US" dirty="0" err="1">
                <a:ea typeface="+mn-lt"/>
                <a:cs typeface="+mn-lt"/>
              </a:rPr>
              <a:t>DiCE</a:t>
            </a:r>
            <a:r>
              <a:rPr lang="en-US" dirty="0">
                <a:ea typeface="+mn-lt"/>
                <a:cs typeface="+mn-lt"/>
              </a:rPr>
              <a:t>) for machine learning allows you to detect the minimum number of changes that you need to perform in a data row to change the model's output. For example, suppose you have a loan approval model that just rejected a loan application. The customer asks what can be done to get the loan approved. </a:t>
            </a:r>
            <a:r>
              <a:rPr lang="en-US" dirty="0" err="1">
                <a:ea typeface="+mn-lt"/>
                <a:cs typeface="+mn-lt"/>
              </a:rPr>
              <a:t>DiCE</a:t>
            </a:r>
            <a:r>
              <a:rPr lang="en-US" dirty="0">
                <a:ea typeface="+mn-lt"/>
                <a:cs typeface="+mn-lt"/>
              </a:rPr>
              <a:t> could provide the minimum changes to approve the loan, such as reducing the number of credit cards or increasing the annual salary by 1%.</a:t>
            </a:r>
            <a:endParaRPr lang="en-US" dirty="0"/>
          </a:p>
          <a:p>
            <a:endParaRPr lang="en-US" dirty="0">
              <a:ea typeface="+mn-lt"/>
              <a:cs typeface="+mn-lt"/>
            </a:endParaRPr>
          </a:p>
        </p:txBody>
      </p:sp>
    </p:spTree>
    <p:extLst>
      <p:ext uri="{BB962C8B-B14F-4D97-AF65-F5344CB8AC3E}">
        <p14:creationId xmlns:p14="http://schemas.microsoft.com/office/powerpoint/2010/main" val="2169536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F1ECFA-4F17-0203-4728-3BA2225FB807}"/>
              </a:ext>
            </a:extLst>
          </p:cNvPr>
          <p:cNvSpPr>
            <a:spLocks noGrp="1"/>
          </p:cNvSpPr>
          <p:nvPr>
            <p:ph type="title"/>
          </p:nvPr>
        </p:nvSpPr>
        <p:spPr>
          <a:xfrm>
            <a:off x="517869" y="838577"/>
            <a:ext cx="10930466" cy="822922"/>
          </a:xfrm>
        </p:spPr>
        <p:txBody>
          <a:bodyPr>
            <a:normAutofit fontScale="90000"/>
          </a:bodyPr>
          <a:lstStyle/>
          <a:p>
            <a:r>
              <a:rPr lang="en-US" b="0" dirty="0">
                <a:ea typeface="+mj-lt"/>
                <a:cs typeface="+mj-lt"/>
              </a:rPr>
              <a:t>Approaches to Interpreting Models</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B84B13-F0FA-EF20-2EA8-DE1A2A8C6AEA}"/>
              </a:ext>
            </a:extLst>
          </p:cNvPr>
          <p:cNvSpPr>
            <a:spLocks noGrp="1"/>
          </p:cNvSpPr>
          <p:nvPr>
            <p:ph idx="1"/>
          </p:nvPr>
        </p:nvSpPr>
        <p:spPr>
          <a:xfrm>
            <a:off x="517869" y="1860237"/>
            <a:ext cx="10930466" cy="4328627"/>
          </a:xfrm>
        </p:spPr>
        <p:txBody>
          <a:bodyPr vert="horz" lIns="91440" tIns="45720" rIns="91440" bIns="45720" rtlCol="0" anchor="t">
            <a:normAutofit/>
          </a:bodyPr>
          <a:lstStyle/>
          <a:p>
            <a:r>
              <a:rPr lang="en-US" dirty="0">
                <a:ea typeface="+mn-lt"/>
                <a:cs typeface="+mn-lt"/>
              </a:rPr>
              <a:t>There are two approaches when it comes to interpreting machine learning models:</a:t>
            </a:r>
          </a:p>
          <a:p>
            <a:r>
              <a:rPr lang="en-US" b="1" dirty="0" err="1">
                <a:ea typeface="+mn-lt"/>
                <a:cs typeface="+mn-lt"/>
              </a:rPr>
              <a:t>Glassbox</a:t>
            </a:r>
            <a:r>
              <a:rPr lang="en-US" b="1" dirty="0">
                <a:ea typeface="+mn-lt"/>
                <a:cs typeface="+mn-lt"/>
              </a:rPr>
              <a:t> models</a:t>
            </a:r>
            <a:r>
              <a:rPr lang="en-US" dirty="0">
                <a:ea typeface="+mn-lt"/>
                <a:cs typeface="+mn-lt"/>
              </a:rPr>
              <a:t>: </a:t>
            </a:r>
          </a:p>
          <a:p>
            <a:r>
              <a:rPr lang="en-US" dirty="0">
                <a:ea typeface="+mn-lt"/>
                <a:cs typeface="+mn-lt"/>
              </a:rPr>
              <a:t>These are self-explanatory models, such as decision trees. For example, the </a:t>
            </a:r>
            <a:r>
              <a:rPr lang="en-US" dirty="0" err="1">
                <a:ea typeface="+mn-lt"/>
                <a:cs typeface="+mn-lt"/>
              </a:rPr>
              <a:t>sklearn</a:t>
            </a:r>
            <a:r>
              <a:rPr lang="en-US" dirty="0">
                <a:ea typeface="+mn-lt"/>
                <a:cs typeface="+mn-lt"/>
              </a:rPr>
              <a:t> </a:t>
            </a:r>
            <a:r>
              <a:rPr lang="en-US" dirty="0" err="1">
                <a:ea typeface="+mn-lt"/>
                <a:cs typeface="+mn-lt"/>
              </a:rPr>
              <a:t>DecisionTreeClassifier</a:t>
            </a:r>
            <a:r>
              <a:rPr lang="en-US" dirty="0">
                <a:ea typeface="+mn-lt"/>
                <a:cs typeface="+mn-lt"/>
              </a:rPr>
              <a:t> offers the feature_ </a:t>
            </a:r>
            <a:r>
              <a:rPr lang="en-US" dirty="0" err="1">
                <a:ea typeface="+mn-lt"/>
                <a:cs typeface="+mn-lt"/>
              </a:rPr>
              <a:t>importances</a:t>
            </a:r>
            <a:r>
              <a:rPr lang="en-US" dirty="0">
                <a:ea typeface="+mn-lt"/>
                <a:cs typeface="+mn-lt"/>
              </a:rPr>
              <a:t>_ attribute, which allows you to understand how features affect the model's predictions. </a:t>
            </a:r>
            <a:endParaRPr lang="en-US"/>
          </a:p>
          <a:p>
            <a:r>
              <a:rPr lang="en-US" dirty="0">
                <a:ea typeface="+mn-lt"/>
                <a:cs typeface="+mn-lt"/>
              </a:rPr>
              <a:t>The </a:t>
            </a:r>
            <a:r>
              <a:rPr lang="en-US" dirty="0" err="1">
                <a:ea typeface="+mn-lt"/>
                <a:cs typeface="+mn-lt"/>
              </a:rPr>
              <a:t>InterpretML</a:t>
            </a:r>
            <a:r>
              <a:rPr lang="en-US" dirty="0">
                <a:ea typeface="+mn-lt"/>
                <a:cs typeface="+mn-lt"/>
              </a:rPr>
              <a:t> community provides a couple more advanced </a:t>
            </a:r>
            <a:r>
              <a:rPr lang="en-US" dirty="0" err="1">
                <a:ea typeface="+mn-lt"/>
                <a:cs typeface="+mn-lt"/>
              </a:rPr>
              <a:t>glassbox</a:t>
            </a:r>
            <a:r>
              <a:rPr lang="en-US" dirty="0">
                <a:ea typeface="+mn-lt"/>
                <a:cs typeface="+mn-lt"/>
              </a:rPr>
              <a:t> model implementations. These models, once trained, allow you to retrieve an explainer and review which feature is driving what result, also known as interpretability results. Explainers for these models are lossless, meaning that they explain the importance of each feature accurately</a:t>
            </a:r>
            <a:endParaRPr lang="en-US" dirty="0"/>
          </a:p>
          <a:p>
            <a:endParaRPr lang="en-US" dirty="0">
              <a:ea typeface="+mn-lt"/>
              <a:cs typeface="+mn-lt"/>
            </a:endParaRPr>
          </a:p>
        </p:txBody>
      </p:sp>
    </p:spTree>
    <p:extLst>
      <p:ext uri="{BB962C8B-B14F-4D97-AF65-F5344CB8AC3E}">
        <p14:creationId xmlns:p14="http://schemas.microsoft.com/office/powerpoint/2010/main" val="423199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F1ECFA-4F17-0203-4728-3BA2225FB807}"/>
              </a:ext>
            </a:extLst>
          </p:cNvPr>
          <p:cNvSpPr>
            <a:spLocks noGrp="1"/>
          </p:cNvSpPr>
          <p:nvPr>
            <p:ph type="title"/>
          </p:nvPr>
        </p:nvSpPr>
        <p:spPr>
          <a:xfrm>
            <a:off x="517869" y="838577"/>
            <a:ext cx="10930466" cy="822922"/>
          </a:xfrm>
        </p:spPr>
        <p:txBody>
          <a:bodyPr>
            <a:normAutofit fontScale="90000"/>
          </a:bodyPr>
          <a:lstStyle/>
          <a:p>
            <a:r>
              <a:rPr lang="en-US" b="0" dirty="0">
                <a:ea typeface="+mj-lt"/>
                <a:cs typeface="+mj-lt"/>
              </a:rPr>
              <a:t>Approaches to Interpreting Models</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B84B13-F0FA-EF20-2EA8-DE1A2A8C6AEA}"/>
              </a:ext>
            </a:extLst>
          </p:cNvPr>
          <p:cNvSpPr>
            <a:spLocks noGrp="1"/>
          </p:cNvSpPr>
          <p:nvPr>
            <p:ph idx="1"/>
          </p:nvPr>
        </p:nvSpPr>
        <p:spPr>
          <a:xfrm>
            <a:off x="517869" y="1860237"/>
            <a:ext cx="10930466" cy="4328627"/>
          </a:xfrm>
        </p:spPr>
        <p:txBody>
          <a:bodyPr vert="horz" lIns="91440" tIns="45720" rIns="91440" bIns="45720" rtlCol="0" anchor="t">
            <a:normAutofit/>
          </a:bodyPr>
          <a:lstStyle/>
          <a:p>
            <a:r>
              <a:rPr lang="en-US" b="1" dirty="0">
                <a:ea typeface="+mn-lt"/>
                <a:cs typeface="+mn-lt"/>
              </a:rPr>
              <a:t> Black box explanations</a:t>
            </a:r>
            <a:r>
              <a:rPr lang="en-US" dirty="0">
                <a:ea typeface="+mn-lt"/>
                <a:cs typeface="+mn-lt"/>
              </a:rPr>
              <a:t>: </a:t>
            </a:r>
          </a:p>
          <a:p>
            <a:r>
              <a:rPr lang="en-US" dirty="0">
                <a:ea typeface="+mn-lt"/>
                <a:cs typeface="+mn-lt"/>
              </a:rPr>
              <a:t>If the model you are training doesn't come with a native explainer, you can create a black box explainer to interpret the model's results. You must provide the trained model and a test dataset, and the explainer observes how the value permutations affect the model's predictions. For example, in the loan approval model, this may tweak the age and the income of a rejected record to observe whether that changes the prediction. The information that's gained by performing these experiments is used to produce interpretations of the feature's importance.</a:t>
            </a:r>
          </a:p>
          <a:p>
            <a:r>
              <a:rPr lang="en-US" dirty="0">
                <a:ea typeface="+mn-lt"/>
                <a:cs typeface="+mn-lt"/>
              </a:rPr>
              <a:t>This technique can be applied to any machine learning model, so it is considered model agnostic. Due to their nature, these explainers are lossy, meaning that they may not accurately represent each feature's importance.</a:t>
            </a:r>
            <a:endParaRPr lang="en-US" dirty="0"/>
          </a:p>
        </p:txBody>
      </p:sp>
    </p:spTree>
    <p:extLst>
      <p:ext uri="{BB962C8B-B14F-4D97-AF65-F5344CB8AC3E}">
        <p14:creationId xmlns:p14="http://schemas.microsoft.com/office/powerpoint/2010/main" val="115560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F1ECFA-4F17-0203-4728-3BA2225FB807}"/>
              </a:ext>
            </a:extLst>
          </p:cNvPr>
          <p:cNvSpPr>
            <a:spLocks noGrp="1"/>
          </p:cNvSpPr>
          <p:nvPr>
            <p:ph type="title"/>
          </p:nvPr>
        </p:nvSpPr>
        <p:spPr>
          <a:xfrm>
            <a:off x="517869" y="838577"/>
            <a:ext cx="10930466" cy="822922"/>
          </a:xfrm>
        </p:spPr>
        <p:txBody>
          <a:bodyPr>
            <a:normAutofit fontScale="90000"/>
          </a:bodyPr>
          <a:lstStyle/>
          <a:p>
            <a:r>
              <a:rPr lang="en-US" b="0" dirty="0">
                <a:ea typeface="+mj-lt"/>
                <a:cs typeface="+mj-lt"/>
              </a:rPr>
              <a:t>Approaches to Interpreting Models</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B84B13-F0FA-EF20-2EA8-DE1A2A8C6AEA}"/>
              </a:ext>
            </a:extLst>
          </p:cNvPr>
          <p:cNvSpPr>
            <a:spLocks noGrp="1"/>
          </p:cNvSpPr>
          <p:nvPr>
            <p:ph idx="1"/>
          </p:nvPr>
        </p:nvSpPr>
        <p:spPr>
          <a:xfrm>
            <a:off x="517869" y="1860237"/>
            <a:ext cx="10930466" cy="4328627"/>
          </a:xfrm>
        </p:spPr>
        <p:txBody>
          <a:bodyPr vert="horz" lIns="91440" tIns="45720" rIns="91440" bIns="45720" rtlCol="0" anchor="t">
            <a:normAutofit/>
          </a:bodyPr>
          <a:lstStyle/>
          <a:p>
            <a:r>
              <a:rPr lang="en-US" b="1" dirty="0">
                <a:ea typeface="+mn-lt"/>
                <a:cs typeface="+mn-lt"/>
              </a:rPr>
              <a:t> Black box explanations</a:t>
            </a:r>
            <a:r>
              <a:rPr lang="en-US" dirty="0">
                <a:ea typeface="+mn-lt"/>
                <a:cs typeface="+mn-lt"/>
              </a:rPr>
              <a:t>: </a:t>
            </a:r>
          </a:p>
          <a:p>
            <a:r>
              <a:rPr lang="en-US" dirty="0">
                <a:ea typeface="+mn-lt"/>
                <a:cs typeface="+mn-lt"/>
              </a:rPr>
              <a:t>There are a couple of well-known black-box techniques in the scientific literature, such as Shapley Additive Explanations (SHAP), Local Interpretable </a:t>
            </a:r>
            <a:r>
              <a:rPr lang="en-US" dirty="0" err="1">
                <a:ea typeface="+mn-lt"/>
                <a:cs typeface="+mn-lt"/>
              </a:rPr>
              <a:t>ModelAgnostic</a:t>
            </a:r>
            <a:r>
              <a:rPr lang="en-US" dirty="0">
                <a:ea typeface="+mn-lt"/>
                <a:cs typeface="+mn-lt"/>
              </a:rPr>
              <a:t> Explanations (LIME), Partial Dependence (PD), Permutation Feature Importance (PFI), feature interaction, and Morris sensitivity analysis. A subcategory of the black box explainers is the gray box explainers, which utilize information regarding the model's structure to get better and faster explanations.</a:t>
            </a:r>
            <a:endParaRPr lang="en-US" dirty="0"/>
          </a:p>
        </p:txBody>
      </p:sp>
    </p:spTree>
    <p:extLst>
      <p:ext uri="{BB962C8B-B14F-4D97-AF65-F5344CB8AC3E}">
        <p14:creationId xmlns:p14="http://schemas.microsoft.com/office/powerpoint/2010/main" val="358097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F1ECFA-4F17-0203-4728-3BA2225FB807}"/>
              </a:ext>
            </a:extLst>
          </p:cNvPr>
          <p:cNvSpPr>
            <a:spLocks noGrp="1"/>
          </p:cNvSpPr>
          <p:nvPr>
            <p:ph type="title"/>
          </p:nvPr>
        </p:nvSpPr>
        <p:spPr>
          <a:xfrm>
            <a:off x="517869" y="838577"/>
            <a:ext cx="10930466" cy="822922"/>
          </a:xfrm>
        </p:spPr>
        <p:txBody>
          <a:bodyPr>
            <a:normAutofit fontScale="90000"/>
          </a:bodyPr>
          <a:lstStyle/>
          <a:p>
            <a:r>
              <a:rPr lang="en-US" b="0" dirty="0">
                <a:ea typeface="+mj-lt"/>
                <a:cs typeface="+mj-lt"/>
              </a:rPr>
              <a:t>Types of Explanations  </a:t>
            </a:r>
            <a:endParaRPr lang="en-US"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B84B13-F0FA-EF20-2EA8-DE1A2A8C6AEA}"/>
              </a:ext>
            </a:extLst>
          </p:cNvPr>
          <p:cNvSpPr>
            <a:spLocks noGrp="1"/>
          </p:cNvSpPr>
          <p:nvPr>
            <p:ph idx="1"/>
          </p:nvPr>
        </p:nvSpPr>
        <p:spPr>
          <a:xfrm>
            <a:off x="517869" y="1860237"/>
            <a:ext cx="10930466" cy="4328627"/>
          </a:xfrm>
        </p:spPr>
        <p:txBody>
          <a:bodyPr vert="horz" lIns="91440" tIns="45720" rIns="91440" bIns="45720" rtlCol="0" anchor="t">
            <a:normAutofit/>
          </a:bodyPr>
          <a:lstStyle/>
          <a:p>
            <a:r>
              <a:rPr lang="en-US" dirty="0">
                <a:ea typeface="+mn-lt"/>
                <a:cs typeface="+mn-lt"/>
              </a:rPr>
              <a:t>Model explainers can provide two types of explanations:</a:t>
            </a:r>
          </a:p>
          <a:p>
            <a:r>
              <a:rPr lang="en-US" dirty="0">
                <a:ea typeface="+mn-lt"/>
                <a:cs typeface="+mn-lt"/>
              </a:rPr>
              <a:t>• Local- or instance-level feature importance focuses on the contribution of features for a specific prediction. For example, it can assist in answering why the model denied a particular customer's loan. Not all techniques support local explanations. For instance, PFI-based ones do not support instance-level feature importance. </a:t>
            </a:r>
          </a:p>
          <a:p>
            <a:r>
              <a:rPr lang="en-US" dirty="0">
                <a:ea typeface="+mn-lt"/>
                <a:cs typeface="+mn-lt"/>
              </a:rPr>
              <a:t>• Global- or aggregate-level feature importance explains how the model performs overall, considering all predictions done by the model. For example, it can answer which feature is the most important one regarding loan approval.</a:t>
            </a:r>
            <a:endParaRPr lang="en-US" dirty="0"/>
          </a:p>
        </p:txBody>
      </p:sp>
    </p:spTree>
    <p:extLst>
      <p:ext uri="{BB962C8B-B14F-4D97-AF65-F5344CB8AC3E}">
        <p14:creationId xmlns:p14="http://schemas.microsoft.com/office/powerpoint/2010/main" val="3938943009"/>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321C1C"/>
      </a:dk2>
      <a:lt2>
        <a:srgbClr val="F0F2F3"/>
      </a:lt2>
      <a:accent1>
        <a:srgbClr val="E77429"/>
      </a:accent1>
      <a:accent2>
        <a:srgbClr val="D5171B"/>
      </a:accent2>
      <a:accent3>
        <a:srgbClr val="E7297C"/>
      </a:accent3>
      <a:accent4>
        <a:srgbClr val="D517B9"/>
      </a:accent4>
      <a:accent5>
        <a:srgbClr val="B429E7"/>
      </a:accent5>
      <a:accent6>
        <a:srgbClr val="5C24D7"/>
      </a:accent6>
      <a:hlink>
        <a:srgbClr val="B23FBF"/>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GestaltVTI</vt:lpstr>
      <vt:lpstr>ML Model Interpretability</vt:lpstr>
      <vt:lpstr>Interpreting the predictions of the model</vt:lpstr>
      <vt:lpstr>Approaches to Interpreting Models</vt:lpstr>
      <vt:lpstr>Approaches to Interpreting Models</vt:lpstr>
      <vt:lpstr>Approaches to Interpreting Models</vt:lpstr>
      <vt:lpstr>Types of Explanations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67</cp:revision>
  <dcterms:created xsi:type="dcterms:W3CDTF">2022-10-26T11:12:23Z</dcterms:created>
  <dcterms:modified xsi:type="dcterms:W3CDTF">2022-10-26T15:01:55Z</dcterms:modified>
</cp:coreProperties>
</file>