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8" r:id="rId3"/>
    <p:sldId id="275" r:id="rId4"/>
    <p:sldId id="291" r:id="rId5"/>
    <p:sldId id="292" r:id="rId6"/>
    <p:sldId id="293" r:id="rId7"/>
    <p:sldId id="294" r:id="rId8"/>
    <p:sldId id="295" r:id="rId9"/>
    <p:sldId id="296" r:id="rId10"/>
    <p:sldId id="297" r:id="rId11"/>
    <p:sldId id="300" r:id="rId12"/>
    <p:sldId id="298" r:id="rId13"/>
    <p:sldId id="299" r:id="rId14"/>
    <p:sldId id="301" r:id="rId15"/>
    <p:sldId id="302" r:id="rId16"/>
    <p:sldId id="304" r:id="rId17"/>
    <p:sldId id="305" r:id="rId18"/>
    <p:sldId id="288" r:id="rId19"/>
    <p:sldId id="28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1C26"/>
    <a:srgbClr val="AF1E2D"/>
    <a:srgbClr val="A91726"/>
    <a:srgbClr val="A61321"/>
    <a:srgbClr val="AD1D28"/>
    <a:srgbClr val="112A44"/>
    <a:srgbClr val="FEF2CA"/>
    <a:srgbClr val="A3A7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40DE0-CE50-44CC-81A6-3EDDDDE5075B}" type="datetimeFigureOut">
              <a:rPr lang="en-IN" smtClean="0"/>
              <a:t>14-12-2020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852CE-B788-444C-AC3D-F21032E70795}" type="slidenum">
              <a:rPr lang="en-IN" smtClean="0"/>
              <a:t>‹#›</a:t>
            </a:fld>
            <a:endParaRPr lang="en-IN"/>
          </a:p>
        </p:txBody>
      </p:sp>
    </p:spTree>
    <p:extLst>
      <p:ext uri="{BB962C8B-B14F-4D97-AF65-F5344CB8AC3E}">
        <p14:creationId xmlns:p14="http://schemas.microsoft.com/office/powerpoint/2010/main" val="45187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DE67E2-901F-4F43-9FC9-10C9DDD5F08D}" type="datetime1">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368246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8D736-B411-49B5-8F67-2F5A8752D5E3}" type="datetime1">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79119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BC944-A900-4F39-8DC1-B320DB245873}" type="datetime1">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241928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E6F96-D4B7-4F5B-B707-29380ABF2808}" type="datetime1">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25354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7C76F-75D1-4BEA-8736-57AFF12ED564}" type="datetime1">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393276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95845-475D-4566-9189-826B45F4050D}" type="datetime1">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215926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01B99-5B59-4CAF-8C27-A1BB2F1AB384}" type="datetime1">
              <a:rPr lang="en-IN" smtClean="0"/>
              <a:t>14-12-2020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354900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E7DD9-608B-43ED-9FE7-85AD6A469CBF}" type="datetime1">
              <a:rPr lang="en-IN" smtClean="0"/>
              <a:t>14-12-2020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50865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2D199-12FD-4FE3-87EB-3B44D3E4E398}" type="datetime1">
              <a:rPr lang="en-IN" smtClean="0"/>
              <a:t>14-12-2020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228971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06409-1842-4157-9A1E-2B19528F149F}" type="datetime1">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341662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31CD0-A52B-4BC4-91AD-C431848E83E7}" type="datetime1">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6DD8-0DA6-4115-B2AD-948568CA6C84}" type="slidenum">
              <a:rPr lang="en-IN" smtClean="0"/>
              <a:t>‹#›</a:t>
            </a:fld>
            <a:endParaRPr lang="en-IN"/>
          </a:p>
        </p:txBody>
      </p:sp>
    </p:spTree>
    <p:extLst>
      <p:ext uri="{BB962C8B-B14F-4D97-AF65-F5344CB8AC3E}">
        <p14:creationId xmlns:p14="http://schemas.microsoft.com/office/powerpoint/2010/main" val="69269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20748-5CFF-4A2F-A0E1-24917ECDE498}" type="datetime1">
              <a:rPr lang="en-IN" smtClean="0"/>
              <a:t>14-12-2020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D6DD8-0DA6-4115-B2AD-948568CA6C84}" type="slidenum">
              <a:rPr lang="en-IN" smtClean="0"/>
              <a:t>‹#›</a:t>
            </a:fld>
            <a:endParaRPr lang="en-IN"/>
          </a:p>
        </p:txBody>
      </p:sp>
    </p:spTree>
    <p:extLst>
      <p:ext uri="{BB962C8B-B14F-4D97-AF65-F5344CB8AC3E}">
        <p14:creationId xmlns:p14="http://schemas.microsoft.com/office/powerpoint/2010/main" val="2073380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735495" y="3101007"/>
            <a:ext cx="7881731" cy="3411332"/>
          </a:xfrm>
        </p:spPr>
        <p:txBody>
          <a:bodyPr>
            <a:normAutofit lnSpcReduction="10000"/>
          </a:bodyPr>
          <a:lstStyle/>
          <a:p>
            <a:endParaRPr lang="en-US" dirty="0"/>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pPr algn="r"/>
            <a:endParaRPr lang="en-US" sz="2800" b="1" dirty="0">
              <a:latin typeface="Arial" panose="020B0604020202020204" pitchFamily="34" charset="0"/>
              <a:cs typeface="Arial" panose="020B0604020202020204" pitchFamily="34" charset="0"/>
            </a:endParaRPr>
          </a:p>
          <a:p>
            <a:pPr algn="r"/>
            <a:endParaRPr lang="en-US" sz="2800" b="1" dirty="0">
              <a:latin typeface="Arial" panose="020B0604020202020204" pitchFamily="34" charset="0"/>
              <a:cs typeface="Arial" panose="020B0604020202020204" pitchFamily="34" charset="0"/>
            </a:endParaRPr>
          </a:p>
          <a:p>
            <a:pPr algn="r"/>
            <a:r>
              <a:rPr lang="en-US" sz="2800" b="1" dirty="0">
                <a:latin typeface="Arial" panose="020B0604020202020204" pitchFamily="34" charset="0"/>
                <a:cs typeface="Arial" panose="020B0604020202020204" pitchFamily="34" charset="0"/>
              </a:rPr>
              <a:t>Mr. Kamal Kant Hiran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337929" y="781085"/>
            <a:ext cx="8468139" cy="178904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CT-2002	  </a:t>
            </a:r>
            <a:r>
              <a:rPr lang="en-IN" sz="5400" dirty="0"/>
              <a:t>Cloud Computing </a:t>
            </a:r>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erson wearing a suit and tie&#10;&#10;Description automatically generated">
            <a:extLst>
              <a:ext uri="{FF2B5EF4-FFF2-40B4-BE49-F238E27FC236}">
                <a16:creationId xmlns:a16="http://schemas.microsoft.com/office/drawing/2014/main" id="{5EB2D106-1960-415A-ADD2-727136320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810" y="3946239"/>
            <a:ext cx="1745540" cy="1720868"/>
          </a:xfrm>
          <a:prstGeom prst="rect">
            <a:avLst/>
          </a:prstGeom>
        </p:spPr>
      </p:pic>
    </p:spTree>
    <p:extLst>
      <p:ext uri="{BB962C8B-B14F-4D97-AF65-F5344CB8AC3E}">
        <p14:creationId xmlns:p14="http://schemas.microsoft.com/office/powerpoint/2010/main" val="16574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On-demand self-service</a:t>
            </a:r>
          </a:p>
          <a:p>
            <a:pPr marL="457200" indent="-457200" algn="just">
              <a:buFont typeface="Arial" panose="020B0604020202020204" pitchFamily="34" charset="0"/>
              <a:buChar char="•"/>
            </a:pPr>
            <a:r>
              <a:rPr lang="en-US" sz="3200" dirty="0">
                <a:latin typeface="Palatino-Roman"/>
              </a:rPr>
              <a:t>Broad network access</a:t>
            </a:r>
          </a:p>
          <a:p>
            <a:pPr marL="457200" indent="-457200" algn="just">
              <a:buFont typeface="Arial" panose="020B0604020202020204" pitchFamily="34" charset="0"/>
              <a:buChar char="•"/>
            </a:pPr>
            <a:r>
              <a:rPr lang="en-US" sz="3200" dirty="0">
                <a:latin typeface="Palatino-Roman"/>
              </a:rPr>
              <a:t>Measured service</a:t>
            </a:r>
          </a:p>
          <a:p>
            <a:pPr marL="457200" indent="-457200" algn="just">
              <a:buFont typeface="Arial" panose="020B0604020202020204" pitchFamily="34" charset="0"/>
              <a:buChar char="•"/>
            </a:pPr>
            <a:r>
              <a:rPr lang="en-US" sz="3200" dirty="0">
                <a:latin typeface="Palatino-Roman"/>
              </a:rPr>
              <a:t>Multitenancy </a:t>
            </a:r>
          </a:p>
          <a:p>
            <a:pPr marL="457200" indent="-457200" algn="just">
              <a:buFont typeface="Arial" panose="020B0604020202020204" pitchFamily="34" charset="0"/>
              <a:buChar char="•"/>
            </a:pPr>
            <a:r>
              <a:rPr lang="en-US" sz="3200" dirty="0">
                <a:latin typeface="Palatino-Roman"/>
              </a:rPr>
              <a:t>Reliability</a:t>
            </a:r>
          </a:p>
          <a:p>
            <a:pPr marL="457200" indent="-457200" algn="just">
              <a:buFont typeface="Arial" panose="020B0604020202020204" pitchFamily="34" charset="0"/>
              <a:buChar char="•"/>
            </a:pPr>
            <a:r>
              <a:rPr lang="en-US" sz="3200" dirty="0">
                <a:latin typeface="Palatino-Roman"/>
              </a:rPr>
              <a:t>Cost-effectiveness</a:t>
            </a:r>
          </a:p>
          <a:p>
            <a:pPr marL="457200" indent="-457200" algn="just">
              <a:buFont typeface="Arial" panose="020B0604020202020204" pitchFamily="34" charset="0"/>
              <a:buChar char="•"/>
            </a:pPr>
            <a:r>
              <a:rPr lang="en-US" sz="3200" dirty="0">
                <a:latin typeface="Palatino-Roman"/>
              </a:rPr>
              <a:t>Customization  </a:t>
            </a:r>
          </a:p>
          <a:p>
            <a:pPr marL="457200" indent="-457200" algn="just">
              <a:buFont typeface="Arial" panose="020B0604020202020204" pitchFamily="34" charset="0"/>
              <a:buChar char="•"/>
            </a:pPr>
            <a:endParaRPr lang="en-US" sz="3200" dirty="0">
              <a:latin typeface="Palatino-Roman"/>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Basic Characteristics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838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Efficient resource utilization</a:t>
            </a:r>
          </a:p>
          <a:p>
            <a:pPr marL="457200" indent="-457200" algn="just">
              <a:buFont typeface="Arial" panose="020B0604020202020204" pitchFamily="34" charset="0"/>
              <a:buChar char="•"/>
            </a:pPr>
            <a:r>
              <a:rPr lang="en-US" sz="3200" dirty="0">
                <a:latin typeface="Palatino-Roman"/>
              </a:rPr>
              <a:t>Maintainability </a:t>
            </a:r>
          </a:p>
          <a:p>
            <a:pPr marL="457200" indent="-457200" algn="just">
              <a:buFont typeface="Arial" panose="020B0604020202020204" pitchFamily="34" charset="0"/>
              <a:buChar char="•"/>
            </a:pPr>
            <a:r>
              <a:rPr lang="en-US" sz="3200" dirty="0">
                <a:latin typeface="Palatino-Roman"/>
              </a:rPr>
              <a:t>Collaboration </a:t>
            </a:r>
          </a:p>
          <a:p>
            <a:pPr marL="457200" indent="-457200" algn="just">
              <a:buFont typeface="Arial" panose="020B0604020202020204" pitchFamily="34" charset="0"/>
              <a:buChar char="•"/>
            </a:pPr>
            <a:r>
              <a:rPr lang="en-US" sz="3200" dirty="0">
                <a:latin typeface="Palatino-Roman"/>
              </a:rPr>
              <a:t>Green Technology </a:t>
            </a:r>
          </a:p>
          <a:p>
            <a:pPr marL="457200" indent="-457200" algn="just">
              <a:buFont typeface="Arial" panose="020B0604020202020204" pitchFamily="34" charset="0"/>
              <a:buChar char="•"/>
            </a:pPr>
            <a:r>
              <a:rPr lang="en-US" sz="3200" dirty="0">
                <a:latin typeface="Palatino-Roman"/>
              </a:rPr>
              <a:t>High Performance </a:t>
            </a:r>
          </a:p>
          <a:p>
            <a:pPr marL="457200" indent="-457200" algn="just">
              <a:buFont typeface="Arial" panose="020B0604020202020204" pitchFamily="34" charset="0"/>
              <a:buChar char="•"/>
            </a:pPr>
            <a:r>
              <a:rPr lang="en-US" sz="3200" dirty="0">
                <a:latin typeface="Palatino-Roman"/>
              </a:rPr>
              <a:t>Shared infrastructure </a:t>
            </a:r>
          </a:p>
          <a:p>
            <a:pPr marL="457200" indent="-457200" algn="just">
              <a:buFont typeface="Arial" panose="020B0604020202020204" pitchFamily="34" charset="0"/>
              <a:buChar char="•"/>
            </a:pPr>
            <a:r>
              <a:rPr lang="en-US" sz="3200" dirty="0">
                <a:latin typeface="Palatino-Roman"/>
              </a:rPr>
              <a:t>Network Access</a:t>
            </a: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Basic Characteristics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873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just"/>
            <a:r>
              <a:rPr lang="en-US" sz="3200" dirty="0">
                <a:latin typeface="Palatino-Roman"/>
              </a:rPr>
              <a:t>The following are the advantages of cloud computing:</a:t>
            </a:r>
          </a:p>
          <a:p>
            <a:pPr algn="just"/>
            <a:endParaRPr lang="en-US" sz="3200" dirty="0">
              <a:latin typeface="Palatino-Roman"/>
            </a:endParaRPr>
          </a:p>
          <a:p>
            <a:pPr marL="457200" indent="-457200" algn="just">
              <a:buFont typeface="Arial" panose="020B0604020202020204" pitchFamily="34" charset="0"/>
              <a:buChar char="•"/>
            </a:pPr>
            <a:r>
              <a:rPr lang="en-US" sz="3200" dirty="0">
                <a:latin typeface="Palatino-Roman"/>
              </a:rPr>
              <a:t>Economical</a:t>
            </a:r>
          </a:p>
          <a:p>
            <a:pPr marL="457200" indent="-457200" algn="just">
              <a:buFont typeface="Arial" panose="020B0604020202020204" pitchFamily="34" charset="0"/>
              <a:buChar char="•"/>
            </a:pPr>
            <a:r>
              <a:rPr lang="en-US" sz="3200" dirty="0">
                <a:latin typeface="Palatino-Roman"/>
              </a:rPr>
              <a:t>Abundant storage</a:t>
            </a:r>
          </a:p>
          <a:p>
            <a:pPr marL="457200" indent="-457200" algn="just">
              <a:buFont typeface="Arial" panose="020B0604020202020204" pitchFamily="34" charset="0"/>
              <a:buChar char="•"/>
            </a:pPr>
            <a:r>
              <a:rPr lang="en-US" sz="3200" dirty="0">
                <a:latin typeface="Palatino-Roman"/>
              </a:rPr>
              <a:t>Backup and recovery</a:t>
            </a:r>
          </a:p>
          <a:p>
            <a:pPr marL="457200" indent="-457200" algn="just">
              <a:buFont typeface="Arial" panose="020B0604020202020204" pitchFamily="34" charset="0"/>
              <a:buChar char="•"/>
            </a:pPr>
            <a:r>
              <a:rPr lang="en-US" sz="3200" dirty="0">
                <a:latin typeface="Palatino-Roman"/>
              </a:rPr>
              <a:t>Automatic software integration </a:t>
            </a:r>
          </a:p>
          <a:p>
            <a:pPr marL="457200" indent="-457200" algn="just">
              <a:buFont typeface="Arial" panose="020B0604020202020204" pitchFamily="34" charset="0"/>
              <a:buChar char="•"/>
            </a:pPr>
            <a:r>
              <a:rPr lang="en-US" sz="3200" dirty="0">
                <a:latin typeface="Palatino-Roman"/>
              </a:rPr>
              <a:t>Easy access to information </a:t>
            </a:r>
          </a:p>
          <a:p>
            <a:pPr marL="457200" indent="-457200" algn="just">
              <a:buFont typeface="Arial" panose="020B0604020202020204" pitchFamily="34" charset="0"/>
              <a:buChar char="•"/>
            </a:pPr>
            <a:r>
              <a:rPr lang="en-US" sz="3200" dirty="0">
                <a:latin typeface="Palatino-Roman"/>
              </a:rPr>
              <a:t>Quick deployment</a:t>
            </a:r>
          </a:p>
          <a:p>
            <a:pPr marL="457200" indent="-457200" algn="just">
              <a:buFont typeface="Arial" panose="020B0604020202020204" pitchFamily="34" charset="0"/>
              <a:buChar char="•"/>
            </a:pPr>
            <a:endParaRPr lang="en-US" sz="3200" dirty="0">
              <a:latin typeface="Palatino-Roman"/>
            </a:endParaRPr>
          </a:p>
          <a:p>
            <a:pPr algn="just"/>
            <a:endParaRPr lang="en-US" sz="3200" dirty="0">
              <a:latin typeface="Palatino-Roman"/>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Advantages and disadvantages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906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Technical issues</a:t>
            </a:r>
          </a:p>
          <a:p>
            <a:pPr marL="457200" indent="-457200" algn="just">
              <a:buFont typeface="Arial" panose="020B0604020202020204" pitchFamily="34" charset="0"/>
              <a:buChar char="•"/>
            </a:pPr>
            <a:r>
              <a:rPr lang="en-US" sz="3200" dirty="0">
                <a:latin typeface="Palatino-Roman"/>
              </a:rPr>
              <a:t>Prone to attack</a:t>
            </a:r>
          </a:p>
          <a:p>
            <a:pPr marL="457200" indent="-457200" algn="just">
              <a:buFont typeface="Arial" panose="020B0604020202020204" pitchFamily="34" charset="0"/>
              <a:buChar char="•"/>
            </a:pPr>
            <a:r>
              <a:rPr lang="en-US" sz="3200" dirty="0">
                <a:latin typeface="Palatino-Roman"/>
              </a:rPr>
              <a:t>Security and privacy </a:t>
            </a:r>
          </a:p>
          <a:p>
            <a:pPr marL="457200" indent="-457200" algn="just">
              <a:buFont typeface="Arial" panose="020B0604020202020204" pitchFamily="34" charset="0"/>
              <a:buChar char="•"/>
            </a:pPr>
            <a:r>
              <a:rPr lang="en-US" sz="3200" dirty="0">
                <a:latin typeface="Palatino-Roman"/>
              </a:rPr>
              <a:t>Compliance concerns</a:t>
            </a:r>
          </a:p>
          <a:p>
            <a:pPr marL="457200" indent="-457200" algn="just">
              <a:buFont typeface="Arial" panose="020B0604020202020204" pitchFamily="34" charset="0"/>
              <a:buChar char="•"/>
            </a:pPr>
            <a:r>
              <a:rPr lang="en-US" sz="3200" dirty="0">
                <a:latin typeface="Palatino-Roman"/>
              </a:rPr>
              <a:t>Service migration </a:t>
            </a:r>
          </a:p>
          <a:p>
            <a:pPr algn="just"/>
            <a:endParaRPr lang="en-US" sz="3200" dirty="0">
              <a:latin typeface="Palatino-Roman"/>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Disadvantages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36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Technical issues</a:t>
            </a:r>
          </a:p>
          <a:p>
            <a:pPr marL="457200" indent="-457200" algn="just">
              <a:buFont typeface="Arial" panose="020B0604020202020204" pitchFamily="34" charset="0"/>
              <a:buChar char="•"/>
            </a:pPr>
            <a:r>
              <a:rPr lang="en-US" sz="3200" dirty="0">
                <a:latin typeface="Palatino-Roman"/>
              </a:rPr>
              <a:t>Prone to attack</a:t>
            </a:r>
          </a:p>
          <a:p>
            <a:pPr marL="457200" indent="-457200" algn="just">
              <a:buFont typeface="Arial" panose="020B0604020202020204" pitchFamily="34" charset="0"/>
              <a:buChar char="•"/>
            </a:pPr>
            <a:r>
              <a:rPr lang="en-US" sz="3200" dirty="0">
                <a:latin typeface="Palatino-Roman"/>
              </a:rPr>
              <a:t>Security and privacy </a:t>
            </a:r>
          </a:p>
          <a:p>
            <a:pPr marL="457200" indent="-457200" algn="just">
              <a:buFont typeface="Arial" panose="020B0604020202020204" pitchFamily="34" charset="0"/>
              <a:buChar char="•"/>
            </a:pPr>
            <a:r>
              <a:rPr lang="en-US" sz="3200" dirty="0">
                <a:latin typeface="Palatino-Roman"/>
              </a:rPr>
              <a:t>Compliance concerns</a:t>
            </a:r>
          </a:p>
          <a:p>
            <a:pPr marL="457200" indent="-457200" algn="just">
              <a:buFont typeface="Arial" panose="020B0604020202020204" pitchFamily="34" charset="0"/>
              <a:buChar char="•"/>
            </a:pPr>
            <a:r>
              <a:rPr lang="en-US" sz="3200" dirty="0">
                <a:latin typeface="Palatino-Roman"/>
              </a:rPr>
              <a:t>Service migration </a:t>
            </a:r>
          </a:p>
          <a:p>
            <a:pPr algn="just"/>
            <a:endParaRPr lang="en-US" sz="3200" dirty="0">
              <a:latin typeface="Palatino-Roman"/>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Disadvantages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689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Technical issues</a:t>
            </a:r>
          </a:p>
          <a:p>
            <a:pPr marL="457200" indent="-457200" algn="just">
              <a:buFont typeface="Arial" panose="020B0604020202020204" pitchFamily="34" charset="0"/>
              <a:buChar char="•"/>
            </a:pPr>
            <a:r>
              <a:rPr lang="en-US" sz="3200" dirty="0">
                <a:latin typeface="Palatino-Roman"/>
              </a:rPr>
              <a:t>Prone to attack</a:t>
            </a:r>
          </a:p>
          <a:p>
            <a:pPr marL="457200" indent="-457200" algn="just">
              <a:buFont typeface="Arial" panose="020B0604020202020204" pitchFamily="34" charset="0"/>
              <a:buChar char="•"/>
            </a:pPr>
            <a:r>
              <a:rPr lang="en-US" sz="3200" dirty="0">
                <a:latin typeface="Palatino-Roman"/>
              </a:rPr>
              <a:t>Security and privacy </a:t>
            </a:r>
          </a:p>
          <a:p>
            <a:pPr marL="457200" indent="-457200" algn="just">
              <a:buFont typeface="Arial" panose="020B0604020202020204" pitchFamily="34" charset="0"/>
              <a:buChar char="•"/>
            </a:pPr>
            <a:r>
              <a:rPr lang="en-US" sz="3200" dirty="0">
                <a:latin typeface="Palatino-Roman"/>
              </a:rPr>
              <a:t>Compliance concerns</a:t>
            </a:r>
          </a:p>
          <a:p>
            <a:pPr marL="457200" indent="-457200" algn="just">
              <a:buFont typeface="Arial" panose="020B0604020202020204" pitchFamily="34" charset="0"/>
              <a:buChar char="•"/>
            </a:pPr>
            <a:r>
              <a:rPr lang="en-US" sz="3200" dirty="0">
                <a:latin typeface="Palatino-Roman"/>
              </a:rPr>
              <a:t>Service migration </a:t>
            </a:r>
          </a:p>
          <a:p>
            <a:pPr algn="just"/>
            <a:endParaRPr lang="en-US" sz="3200" dirty="0">
              <a:latin typeface="Palatino-Roman"/>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Disadvantages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07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lnSpcReduction="10000"/>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000" dirty="0">
                <a:latin typeface="Palatino-Roman"/>
              </a:rPr>
              <a:t>NIST defines cloud computing as a model for enabling ubiquitous, convenient, on-demand network access to a shared pool of configurable computing resources that can be rapidly provisioned and released with minimal management effort or service provider interaction.</a:t>
            </a:r>
          </a:p>
          <a:p>
            <a:pPr marL="457200" indent="-457200" algn="just">
              <a:buFont typeface="Arial" panose="020B0604020202020204" pitchFamily="34" charset="0"/>
              <a:buChar char="•"/>
            </a:pPr>
            <a:r>
              <a:rPr lang="en-US" sz="3000" dirty="0">
                <a:latin typeface="Palatino-Roman"/>
              </a:rPr>
              <a:t>The CCE is a dynamic and complex community of the cloud computing system components and the stakeholders. The three primary stakeholders of the cloud include the end users, the cloud users and the cloud providers.</a:t>
            </a: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Summary</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98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Cloud computing characteristics are typically the distinctive features and qualities that differentiate such systems from other seemingly-related systems.</a:t>
            </a:r>
          </a:p>
          <a:p>
            <a:pPr marL="457200" indent="-457200" algn="just">
              <a:buFont typeface="Arial" panose="020B0604020202020204" pitchFamily="34" charset="0"/>
              <a:buChar char="•"/>
            </a:pPr>
            <a:r>
              <a:rPr lang="en-US" sz="3200" dirty="0">
                <a:latin typeface="Palatino-Roman"/>
              </a:rPr>
              <a:t>There are basically five technical characteristics of cloud computing</a:t>
            </a:r>
          </a:p>
          <a:p>
            <a:pPr marL="457200" indent="-457200" algn="just">
              <a:buFont typeface="Arial" panose="020B0604020202020204" pitchFamily="34" charset="0"/>
              <a:buChar char="•"/>
            </a:pPr>
            <a:r>
              <a:rPr lang="en-US" sz="3200" dirty="0">
                <a:latin typeface="Palatino-Roman"/>
              </a:rPr>
              <a:t>Advantages of cloud computing</a:t>
            </a:r>
          </a:p>
          <a:p>
            <a:pPr marL="457200" indent="-457200" algn="just">
              <a:buFont typeface="Arial" panose="020B0604020202020204" pitchFamily="34" charset="0"/>
              <a:buChar char="•"/>
            </a:pPr>
            <a:r>
              <a:rPr lang="en-US" sz="3200" dirty="0">
                <a:latin typeface="Palatino-Roman"/>
              </a:rPr>
              <a:t>Disadvantages of cloud computing</a:t>
            </a: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Summary</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385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6596B-3795-4726-9606-BFF8043CB937}"/>
              </a:ext>
            </a:extLst>
          </p:cNvPr>
          <p:cNvSpPr>
            <a:spLocks noGrp="1"/>
          </p:cNvSpPr>
          <p:nvPr>
            <p:ph type="title"/>
          </p:nvPr>
        </p:nvSpPr>
        <p:spPr>
          <a:xfrm>
            <a:off x="442170" y="856180"/>
            <a:ext cx="3959556" cy="1128068"/>
          </a:xfrm>
        </p:spPr>
        <p:txBody>
          <a:bodyPr anchor="ctr">
            <a:normAutofit/>
          </a:bodyPr>
          <a:lstStyle/>
          <a:p>
            <a:r>
              <a:rPr lang="en-IN" sz="3500" b="1" dirty="0"/>
              <a:t>Suggested Readings</a:t>
            </a: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308B5C-0851-48A7-80FA-C02934A1C8F5}"/>
              </a:ext>
            </a:extLst>
          </p:cNvPr>
          <p:cNvSpPr>
            <a:spLocks noGrp="1"/>
          </p:cNvSpPr>
          <p:nvPr>
            <p:ph idx="1"/>
          </p:nvPr>
        </p:nvSpPr>
        <p:spPr>
          <a:xfrm>
            <a:off x="443039" y="2330505"/>
            <a:ext cx="4321608" cy="4161735"/>
          </a:xfrm>
        </p:spPr>
        <p:txBody>
          <a:bodyPr anchor="ctr">
            <a:normAutofit/>
          </a:bodyPr>
          <a:lstStyle/>
          <a:p>
            <a:pPr algn="just"/>
            <a:r>
              <a:rPr lang="en-US" sz="2000" dirty="0" err="1"/>
              <a:t>Silberschatz</a:t>
            </a:r>
            <a:r>
              <a:rPr lang="en-US" sz="2000" dirty="0"/>
              <a:t>, A., </a:t>
            </a:r>
            <a:r>
              <a:rPr lang="en-US" sz="2000" dirty="0" err="1"/>
              <a:t>Korth</a:t>
            </a:r>
            <a:r>
              <a:rPr lang="en-US" sz="2000" dirty="0"/>
              <a:t>, H. F., &amp; Sudarshan, S. (1997). Database system concepts (Vol. 5). New York: McGraw-Hill.</a:t>
            </a:r>
          </a:p>
          <a:p>
            <a:pPr marL="0" indent="0">
              <a:buNone/>
            </a:pPr>
            <a:endParaRPr lang="en-US" sz="2000" dirty="0"/>
          </a:p>
          <a:p>
            <a:pPr algn="just"/>
            <a:r>
              <a:rPr lang="en-US" sz="2000" dirty="0" err="1"/>
              <a:t>Elmasri</a:t>
            </a:r>
            <a:r>
              <a:rPr lang="en-US" sz="2000" dirty="0"/>
              <a:t>, R. (2008). Fundamentals of database systems. Pearson Education India</a:t>
            </a:r>
            <a:r>
              <a:rPr lang="en-US" sz="1700" dirty="0"/>
              <a:t>.</a:t>
            </a:r>
            <a:endParaRPr lang="en-IN" sz="17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18B8D0B-F0A6-44FB-B74A-515616725339}"/>
              </a:ext>
            </a:extLst>
          </p:cNvPr>
          <p:cNvSpPr>
            <a:spLocks noGrp="1"/>
          </p:cNvSpPr>
          <p:nvPr>
            <p:ph type="sldNum" sz="quarter" idx="12"/>
          </p:nvPr>
        </p:nvSpPr>
        <p:spPr>
          <a:xfrm>
            <a:off x="7038802" y="6492240"/>
            <a:ext cx="791787" cy="365125"/>
          </a:xfrm>
        </p:spPr>
        <p:txBody>
          <a:bodyPr>
            <a:normAutofit/>
          </a:bodyPr>
          <a:lstStyle/>
          <a:p>
            <a:pPr>
              <a:spcAft>
                <a:spcPts val="600"/>
              </a:spcAft>
            </a:pPr>
            <a:fld id="{61AD6DD8-0DA6-4115-B2AD-948568CA6C84}" type="slidenum">
              <a:rPr lang="en-IN" smtClean="0"/>
              <a:pPr>
                <a:spcAft>
                  <a:spcPts val="600"/>
                </a:spcAft>
              </a:pPr>
              <a:t>18</a:t>
            </a:fld>
            <a:endParaRPr lang="en-IN"/>
          </a:p>
        </p:txBody>
      </p:sp>
      <p:pic>
        <p:nvPicPr>
          <p:cNvPr id="1026" name="Picture 2" descr="undefined">
            <a:extLst>
              <a:ext uri="{FF2B5EF4-FFF2-40B4-BE49-F238E27FC236}">
                <a16:creationId xmlns:a16="http://schemas.microsoft.com/office/drawing/2014/main" id="{6011C105-9294-4B92-A43C-E96B9BCE1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976" y="561432"/>
            <a:ext cx="2033456" cy="2515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ndamentals of Database Systems (Old Edition) eBook: Ramez Elmasri,  Shamkant B. Navathe: Amazon.in: Kindle Store">
            <a:extLst>
              <a:ext uri="{FF2B5EF4-FFF2-40B4-BE49-F238E27FC236}">
                <a16:creationId xmlns:a16="http://schemas.microsoft.com/office/drawing/2014/main" id="{92B741E6-2423-4537-8CA0-4318C02FC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470" y="3485019"/>
            <a:ext cx="1993962" cy="265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86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Any query?</a:t>
            </a:r>
            <a:endParaRPr lang="en-IN" sz="54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Zavi Medicare">
            <a:extLst>
              <a:ext uri="{FF2B5EF4-FFF2-40B4-BE49-F238E27FC236}">
                <a16:creationId xmlns:a16="http://schemas.microsoft.com/office/drawing/2014/main" id="{0D9CCAF7-2004-4BBD-AE54-60707A219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571" y="1831284"/>
            <a:ext cx="6472858" cy="388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72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735495" y="1480929"/>
            <a:ext cx="7673009" cy="3411332"/>
          </a:xfrm>
        </p:spPr>
        <p:txBody>
          <a:bodyPr>
            <a:normAutofit fontScale="62500" lnSpcReduction="20000"/>
          </a:bodyPr>
          <a:lstStyle/>
          <a:p>
            <a:endParaRPr lang="en-US" dirty="0"/>
          </a:p>
          <a:p>
            <a:r>
              <a:rPr lang="en-US" sz="8800" dirty="0">
                <a:solidFill>
                  <a:schemeClr val="accent6">
                    <a:lumMod val="50000"/>
                  </a:schemeClr>
                </a:solidFill>
                <a:latin typeface="Aharoni" panose="02010803020104030203" pitchFamily="2" charset="-79"/>
                <a:cs typeface="Aharoni" panose="02010803020104030203" pitchFamily="2" charset="-79"/>
              </a:rPr>
              <a:t>Fundamentals of Cloud Computing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“Cloud computing is a spectrum of things complementing one another and building on a foundation of sharing.”</a:t>
            </a:r>
          </a:p>
          <a:p>
            <a:pPr algn="r"/>
            <a:endParaRPr lang="en-US" dirty="0">
              <a:latin typeface="Arial" panose="020B0604020202020204" pitchFamily="34" charset="0"/>
              <a:cs typeface="Arial" panose="020B0604020202020204" pitchFamily="34" charset="0"/>
            </a:endParaRPr>
          </a:p>
          <a:p>
            <a:pPr algn="r"/>
            <a:r>
              <a:rPr lang="en-US" dirty="0">
                <a:latin typeface="Arial" panose="020B0604020202020204" pitchFamily="34" charset="0"/>
                <a:cs typeface="Arial" panose="020B0604020202020204" pitchFamily="34" charset="0"/>
              </a:rPr>
              <a:t>~ Chris Howard, Research Vice President at Gartner</a:t>
            </a: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Module 01</a:t>
            </a:r>
            <a:endParaRPr lang="en-IN" sz="54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415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A dynamically scalable system that provides internet-based services often virtually.</a:t>
            </a:r>
          </a:p>
          <a:p>
            <a:pPr marL="457200" indent="-457200" algn="just">
              <a:buFont typeface="Arial" panose="020B0604020202020204" pitchFamily="34" charset="0"/>
              <a:buChar char="•"/>
            </a:pPr>
            <a:r>
              <a:rPr lang="en-US" sz="3200" dirty="0">
                <a:latin typeface="Palatino-Roman"/>
              </a:rPr>
              <a:t>Forrester defines cloud computing as “</a:t>
            </a:r>
            <a:r>
              <a:rPr lang="en-US" sz="3200" dirty="0">
                <a:latin typeface="Palatino-Italic"/>
              </a:rPr>
              <a:t>A pool of abstracted, highly scalable, and managed compute infrastructure capable of hosting end-customer applications and billed by consumption.</a:t>
            </a:r>
            <a:r>
              <a:rPr lang="en-US" sz="3200" dirty="0">
                <a:latin typeface="Palatino-Roman"/>
              </a:rPr>
              <a:t>”</a:t>
            </a:r>
            <a:endParaRPr lang="en-US" sz="3200" b="1" dirty="0">
              <a:solidFill>
                <a:schemeClr val="accent5">
                  <a:lumMod val="50000"/>
                </a:schemeClr>
              </a:solidFill>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Introduction to cloud computing</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420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DEE443-24D4-4C17-86A8-2B234EAFCADB}"/>
              </a:ext>
            </a:extLst>
          </p:cNvPr>
          <p:cNvPicPr>
            <a:picLocks noChangeAspect="1"/>
          </p:cNvPicPr>
          <p:nvPr/>
        </p:nvPicPr>
        <p:blipFill>
          <a:blip r:embed="rId2"/>
          <a:stretch>
            <a:fillRect/>
          </a:stretch>
        </p:blipFill>
        <p:spPr>
          <a:xfrm>
            <a:off x="987241" y="1313504"/>
            <a:ext cx="7169517" cy="4230991"/>
          </a:xfrm>
          <a:prstGeom prst="rect">
            <a:avLst/>
          </a:prstGeom>
        </p:spPr>
      </p:pic>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Basic operating mode of a cloud</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815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Amazon Elastic Cloud.</a:t>
            </a:r>
          </a:p>
          <a:p>
            <a:pPr marL="457200" indent="-457200" algn="just">
              <a:buFont typeface="Arial" panose="020B0604020202020204" pitchFamily="34" charset="0"/>
              <a:buChar char="•"/>
            </a:pPr>
            <a:r>
              <a:rPr lang="en-US" sz="3200" dirty="0">
                <a:latin typeface="Palatino-Roman"/>
              </a:rPr>
              <a:t>Google Sites and </a:t>
            </a:r>
            <a:r>
              <a:rPr lang="en-US" sz="3200" dirty="0" err="1">
                <a:latin typeface="Palatino-Roman"/>
              </a:rPr>
              <a:t>Coghead</a:t>
            </a:r>
            <a:r>
              <a:rPr lang="en-US" sz="3200" dirty="0">
                <a:latin typeface="Palatino-Roman"/>
              </a:rPr>
              <a:t>. </a:t>
            </a:r>
            <a:endParaRPr lang="en-US" sz="3200" b="1" dirty="0">
              <a:solidFill>
                <a:schemeClr val="accent5">
                  <a:lumMod val="50000"/>
                </a:schemeClr>
              </a:solidFill>
            </a:endParaRP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Examples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020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buFont typeface="Arial" panose="020B0604020202020204" pitchFamily="34" charset="0"/>
              <a:buChar char="•"/>
            </a:pPr>
            <a:r>
              <a:rPr lang="en-US" sz="3200" dirty="0">
                <a:latin typeface="Palatino-Roman"/>
              </a:rPr>
              <a:t>Cloud Computing Ecosystem (CCE) is a dynamic and complex community of the cloud computing system components and the stakeholders.</a:t>
            </a: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Cloud computing Ecosystem</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253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lnSpc>
                <a:spcPct val="150000"/>
              </a:lnSpc>
              <a:buFont typeface="Arial" panose="020B0604020202020204" pitchFamily="34" charset="0"/>
              <a:buChar char="•"/>
            </a:pPr>
            <a:r>
              <a:rPr lang="en-US" sz="3200" dirty="0">
                <a:latin typeface="Palatino-Roman"/>
              </a:rPr>
              <a:t>Cloud service providers</a:t>
            </a:r>
          </a:p>
          <a:p>
            <a:pPr marL="457200" indent="-457200" algn="just">
              <a:lnSpc>
                <a:spcPct val="150000"/>
              </a:lnSpc>
              <a:buFont typeface="Arial" panose="020B0604020202020204" pitchFamily="34" charset="0"/>
              <a:buChar char="•"/>
            </a:pPr>
            <a:r>
              <a:rPr lang="en-US" sz="3200" dirty="0">
                <a:latin typeface="Palatino-Roman"/>
              </a:rPr>
              <a:t>The Cloud users</a:t>
            </a:r>
          </a:p>
          <a:p>
            <a:pPr marL="457200" indent="-457200" algn="just">
              <a:lnSpc>
                <a:spcPct val="150000"/>
              </a:lnSpc>
              <a:buFont typeface="Arial" panose="020B0604020202020204" pitchFamily="34" charset="0"/>
              <a:buChar char="•"/>
            </a:pPr>
            <a:r>
              <a:rPr lang="en-US" sz="3200" dirty="0">
                <a:latin typeface="Palatino-Roman"/>
              </a:rPr>
              <a:t>The End users</a:t>
            </a: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Cloud stakeholders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039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342900" indent="-342900" algn="l">
              <a:buFont typeface="Arial" panose="020B0604020202020204" pitchFamily="34" charset="0"/>
              <a:buChar char="•"/>
            </a:pPr>
            <a:r>
              <a:rPr lang="en-US" sz="3200" dirty="0">
                <a:latin typeface="Palatino-Roman"/>
              </a:rPr>
              <a:t>Technical characteristics of cloud computing</a:t>
            </a:r>
          </a:p>
          <a:p>
            <a:pPr marL="342900" indent="-342900" algn="l">
              <a:buFont typeface="Arial" panose="020B0604020202020204" pitchFamily="34" charset="0"/>
              <a:buChar char="•"/>
            </a:pPr>
            <a:r>
              <a:rPr lang="en-US" sz="3200" dirty="0">
                <a:latin typeface="Palatino-Roman"/>
              </a:rPr>
              <a:t>Basic characteristics of cloud computing</a:t>
            </a: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Cloud computing Characteristics</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162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FBAF4-637B-4CA0-BE99-A0E8FBBE59D2}"/>
              </a:ext>
            </a:extLst>
          </p:cNvPr>
          <p:cNvSpPr>
            <a:spLocks noGrp="1"/>
          </p:cNvSpPr>
          <p:nvPr>
            <p:ph type="subTitle" idx="1"/>
          </p:nvPr>
        </p:nvSpPr>
        <p:spPr>
          <a:xfrm>
            <a:off x="99390" y="1202632"/>
            <a:ext cx="8855767" cy="5405161"/>
          </a:xfrm>
        </p:spPr>
        <p:txBody>
          <a:bodyPr>
            <a:normAutofit/>
          </a:bodyPr>
          <a:lstStyle/>
          <a:p>
            <a:pPr algn="l"/>
            <a:endParaRPr lang="en-IN" sz="4400" dirty="0">
              <a:solidFill>
                <a:srgbClr val="000000"/>
              </a:solidFill>
              <a:latin typeface="Palatino-Roman"/>
            </a:endParaRPr>
          </a:p>
          <a:p>
            <a:pPr marL="457200" indent="-457200" algn="just">
              <a:lnSpc>
                <a:spcPct val="100000"/>
              </a:lnSpc>
              <a:buFont typeface="Arial" panose="020B0604020202020204" pitchFamily="34" charset="0"/>
              <a:buChar char="•"/>
            </a:pPr>
            <a:r>
              <a:rPr lang="en-US" sz="3200" dirty="0">
                <a:latin typeface="Palatino-Roman"/>
              </a:rPr>
              <a:t>Large-scale computing resources</a:t>
            </a:r>
          </a:p>
          <a:p>
            <a:pPr marL="457200" indent="-457200" algn="just">
              <a:lnSpc>
                <a:spcPct val="100000"/>
              </a:lnSpc>
              <a:buFont typeface="Arial" panose="020B0604020202020204" pitchFamily="34" charset="0"/>
              <a:buChar char="•"/>
            </a:pPr>
            <a:r>
              <a:rPr lang="en-US" sz="3200" dirty="0">
                <a:latin typeface="Palatino-Roman"/>
              </a:rPr>
              <a:t>Shared resource pooling</a:t>
            </a:r>
          </a:p>
          <a:p>
            <a:pPr marL="457200" indent="-457200" algn="just">
              <a:lnSpc>
                <a:spcPct val="100000"/>
              </a:lnSpc>
              <a:buFont typeface="Arial" panose="020B0604020202020204" pitchFamily="34" charset="0"/>
              <a:buChar char="•"/>
            </a:pPr>
            <a:r>
              <a:rPr lang="en-US" sz="3200" dirty="0">
                <a:latin typeface="Palatino-Roman"/>
              </a:rPr>
              <a:t>Dynamic resource scheduling </a:t>
            </a:r>
          </a:p>
          <a:p>
            <a:pPr marL="457200" indent="-457200" algn="just">
              <a:lnSpc>
                <a:spcPct val="100000"/>
              </a:lnSpc>
              <a:buFont typeface="Arial" panose="020B0604020202020204" pitchFamily="34" charset="0"/>
              <a:buChar char="•"/>
            </a:pPr>
            <a:r>
              <a:rPr lang="en-US" sz="3200" dirty="0">
                <a:latin typeface="Palatino-Roman"/>
              </a:rPr>
              <a:t>High Scalability </a:t>
            </a:r>
          </a:p>
          <a:p>
            <a:pPr marL="457200" indent="-457200" algn="just">
              <a:lnSpc>
                <a:spcPct val="100000"/>
              </a:lnSpc>
              <a:buFont typeface="Arial" panose="020B0604020202020204" pitchFamily="34" charset="0"/>
              <a:buChar char="•"/>
            </a:pPr>
            <a:r>
              <a:rPr lang="en-US" sz="3200" dirty="0">
                <a:latin typeface="Palatino-Roman"/>
              </a:rPr>
              <a:t>Rapid Elasticity</a:t>
            </a:r>
          </a:p>
        </p:txBody>
      </p:sp>
      <p:sp>
        <p:nvSpPr>
          <p:cNvPr id="4" name="Rectangle: Rounded Corners 3">
            <a:extLst>
              <a:ext uri="{FF2B5EF4-FFF2-40B4-BE49-F238E27FC236}">
                <a16:creationId xmlns:a16="http://schemas.microsoft.com/office/drawing/2014/main" id="{8B160FE9-91FC-4E2D-8FC8-067FCF1B9903}"/>
              </a:ext>
            </a:extLst>
          </p:cNvPr>
          <p:cNvSpPr/>
          <p:nvPr/>
        </p:nvSpPr>
        <p:spPr>
          <a:xfrm>
            <a:off x="0" y="250206"/>
            <a:ext cx="9144000" cy="7934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Technical characteristics </a:t>
            </a:r>
            <a:endParaRPr lang="en-IN" sz="3600" dirty="0"/>
          </a:p>
        </p:txBody>
      </p:sp>
      <p:sp>
        <p:nvSpPr>
          <p:cNvPr id="9" name="Rectangle 8">
            <a:extLst>
              <a:ext uri="{FF2B5EF4-FFF2-40B4-BE49-F238E27FC236}">
                <a16:creationId xmlns:a16="http://schemas.microsoft.com/office/drawing/2014/main" id="{5EB952F8-DFC4-40FB-821F-4047473FDADA}"/>
              </a:ext>
            </a:extLst>
          </p:cNvPr>
          <p:cNvSpPr/>
          <p:nvPr/>
        </p:nvSpPr>
        <p:spPr>
          <a:xfrm>
            <a:off x="0" y="0"/>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58B983-AC42-4B11-9B01-9DD1D8885F4D}"/>
              </a:ext>
            </a:extLst>
          </p:cNvPr>
          <p:cNvSpPr/>
          <p:nvPr/>
        </p:nvSpPr>
        <p:spPr>
          <a:xfrm>
            <a:off x="0" y="6607794"/>
            <a:ext cx="9144000" cy="2502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8708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430</Words>
  <Application>Microsoft Office PowerPoint</Application>
  <PresentationFormat>On-screen Show (4:3)</PresentationFormat>
  <Paragraphs>111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Aharoni</vt:lpstr>
      <vt:lpstr>Arial</vt:lpstr>
      <vt:lpstr>Calibri</vt:lpstr>
      <vt:lpstr>Calibri Light</vt:lpstr>
      <vt:lpstr>Palatino-Italic</vt:lpstr>
      <vt:lpstr>Palatino-Roman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Suggested Readings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Kant Hiran</dc:creator>
  <cp:lastModifiedBy>Kamal Kant Hiran</cp:lastModifiedBy>
  <cp:revision>57</cp:revision>
  <dcterms:created xsi:type="dcterms:W3CDTF">2020-07-01T15:07:41Z</dcterms:created>
  <dcterms:modified xsi:type="dcterms:W3CDTF">2020-12-14T10:06:50Z</dcterms:modified>
</cp:coreProperties>
</file>