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21"/>
  </p:notesMasterIdLst>
  <p:sldIdLst>
    <p:sldId id="256" r:id="rId2"/>
    <p:sldId id="257" r:id="rId3"/>
    <p:sldId id="258" r:id="rId4"/>
    <p:sldId id="260" r:id="rId5"/>
    <p:sldId id="259" r:id="rId6"/>
    <p:sldId id="261" r:id="rId7"/>
    <p:sldId id="262" r:id="rId8"/>
    <p:sldId id="267" r:id="rId9"/>
    <p:sldId id="263" r:id="rId10"/>
    <p:sldId id="275" r:id="rId11"/>
    <p:sldId id="271" r:id="rId12"/>
    <p:sldId id="272" r:id="rId13"/>
    <p:sldId id="274" r:id="rId14"/>
    <p:sldId id="277" r:id="rId15"/>
    <p:sldId id="276" r:id="rId16"/>
    <p:sldId id="265" r:id="rId17"/>
    <p:sldId id="273" r:id="rId18"/>
    <p:sldId id="26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p:scale>
          <a:sx n="75" d="100"/>
          <a:sy n="75" d="100"/>
        </p:scale>
        <p:origin x="-946" y="-3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974ED8-C2AB-49DC-86C3-62BADBE9E185}" type="datetimeFigureOut">
              <a:rPr lang="en-US" smtClean="0"/>
              <a:t>10/30/2023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7D88B9-C5B1-4429-AF3C-6309E5511CDE}" type="slidenum">
              <a:rPr lang="en-US" smtClean="0"/>
              <a:t>‹#›</a:t>
            </a:fld>
            <a:endParaRPr lang="en-US"/>
          </a:p>
        </p:txBody>
      </p:sp>
    </p:spTree>
    <p:extLst>
      <p:ext uri="{BB962C8B-B14F-4D97-AF65-F5344CB8AC3E}">
        <p14:creationId xmlns:p14="http://schemas.microsoft.com/office/powerpoint/2010/main" val="1428269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8" name="Slide Number Placeholder 7"/>
          <p:cNvSpPr>
            <a:spLocks noGrp="1"/>
          </p:cNvSpPr>
          <p:nvPr>
            <p:ph type="sldNum" sz="quarter" idx="11"/>
          </p:nvPr>
        </p:nvSpPr>
        <p:spPr/>
        <p:txBody>
          <a:bodyPr/>
          <a:lstStyle/>
          <a:p>
            <a:fld id="{6D22F896-40B5-4ADD-8801-0D06FADFA095}"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D22F896-40B5-4ADD-8801-0D06FADFA095}" type="slidenum">
              <a:rPr lang="en-US" smtClean="0"/>
              <a:t>‹#›</a:t>
            </a:fld>
            <a:endParaRPr lang="en-US" dirty="0"/>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48A87A34-81AB-432B-8DAE-1953F412C126}" type="datetimeFigureOut">
              <a:rPr lang="en-US" smtClean="0"/>
              <a:pPr/>
              <a:t>10/30/2023</a:t>
            </a:fld>
            <a:endParaRPr lang="en-US" dirty="0"/>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6D22F896-40B5-4ADD-8801-0D06FADFA095}" type="slidenum">
              <a:rPr lang="en-US" smtClean="0"/>
              <a:pPr/>
              <a:t>‹#›</a:t>
            </a:fld>
            <a:endParaRPr lang="en-US" dirty="0"/>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healthline.com/" TargetMode="External"/><Relationship Id="rId2" Type="http://schemas.openxmlformats.org/officeDocument/2006/relationships/hyperlink" Target="https://www.nih.gov/" TargetMode="External"/><Relationship Id="rId1" Type="http://schemas.openxmlformats.org/officeDocument/2006/relationships/slideLayout" Target="../slideLayouts/slideLayout3.xml"/><Relationship Id="rId4" Type="http://schemas.openxmlformats.org/officeDocument/2006/relationships/hyperlink" Target="https://www.techpout.com/hospital-management-software/#1_Soft_Clini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1000">
              <a:schemeClr val="bg1">
                <a:tint val="90000"/>
                <a:lumMod val="110000"/>
                <a:alpha val="9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7549" y="78507"/>
            <a:ext cx="9998691" cy="2044933"/>
          </a:xfrm>
          <a:ln>
            <a:solidFill>
              <a:schemeClr val="accent1"/>
            </a:solidFill>
          </a:ln>
          <a:effectLst/>
        </p:spPr>
        <p:txBody>
          <a:bodyPr anchor="t">
            <a:noAutofit/>
          </a:bodyPr>
          <a:lstStyle/>
          <a:p>
            <a:pPr algn="l"/>
            <a:r>
              <a:rPr lang="en-US" sz="4400" b="1" dirty="0" smtClean="0">
                <a:latin typeface="Times New Roman" panose="02020603050405020304" pitchFamily="18" charset="0"/>
                <a:cs typeface="Times New Roman" panose="02020603050405020304" pitchFamily="18" charset="0"/>
              </a:rPr>
              <a:t>BANGLADESH ARMY UNIVERSITY OF SCINCE AND TECHNOLOGY</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DEPARTMENT OF COMPUTER SCINCE AND ENGINEERING</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body" idx="1"/>
          </p:nvPr>
        </p:nvSpPr>
        <p:spPr>
          <a:xfrm>
            <a:off x="875506" y="2363917"/>
            <a:ext cx="10364451" cy="809102"/>
          </a:xfrm>
        </p:spPr>
        <p:txBody>
          <a:bodyPr>
            <a:norm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HOSPITAL MANAGEMENT SYSTEM</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 xmlns:a16="http://schemas.microsoft.com/office/drawing/2014/main" id="{CB413DAA-C20F-4FED-8C45-9AAA26314FA7}"/>
              </a:ext>
            </a:extLst>
          </p:cNvPr>
          <p:cNvSpPr>
            <a:spLocks noGrp="1"/>
          </p:cNvSpPr>
          <p:nvPr>
            <p:ph sz="half" idx="2"/>
          </p:nvPr>
        </p:nvSpPr>
        <p:spPr>
          <a:xfrm>
            <a:off x="1119347" y="3377543"/>
            <a:ext cx="4651534" cy="3130373"/>
          </a:xfrm>
        </p:spPr>
        <p:txBody>
          <a:bodyPr>
            <a:noAutofit/>
          </a:bodyPr>
          <a:lstStyle/>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2000" b="1" dirty="0" smtClean="0">
                <a:solidFill>
                  <a:schemeClr val="tx1"/>
                </a:solidFill>
                <a:latin typeface="Times New Roman" panose="02020603050405020304" pitchFamily="18" charset="0"/>
                <a:cs typeface="Times New Roman" panose="02020603050405020304" pitchFamily="18" charset="0"/>
              </a:rPr>
              <a:t>Presented </a:t>
            </a:r>
            <a:r>
              <a:rPr lang="en-US" sz="2000" b="1" dirty="0">
                <a:solidFill>
                  <a:schemeClr val="tx1"/>
                </a:solidFill>
                <a:latin typeface="Times New Roman" panose="02020603050405020304" pitchFamily="18" charset="0"/>
                <a:cs typeface="Times New Roman" panose="02020603050405020304" pitchFamily="18" charset="0"/>
              </a:rPr>
              <a:t>by:</a:t>
            </a:r>
          </a:p>
          <a:p>
            <a:pPr marL="457200" indent="-457200">
              <a:buFont typeface="+mj-lt"/>
              <a:buAutoNum type="arabicPeriod"/>
            </a:pPr>
            <a:r>
              <a:rPr lang="en-US" sz="2000" b="1" dirty="0" err="1" smtClean="0">
                <a:solidFill>
                  <a:schemeClr val="tx1"/>
                </a:solidFill>
                <a:latin typeface="Times New Roman" panose="02020603050405020304" pitchFamily="18" charset="0"/>
                <a:cs typeface="Times New Roman" panose="02020603050405020304" pitchFamily="18" charset="0"/>
              </a:rPr>
              <a:t>Shadekujjaman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Anik</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Id:210201040</a:t>
            </a:r>
            <a:endParaRPr lang="en-US" sz="2000" b="1"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err="1" smtClean="0">
                <a:solidFill>
                  <a:schemeClr val="tx1"/>
                </a:solidFill>
                <a:latin typeface="Times New Roman" panose="02020603050405020304" pitchFamily="18" charset="0"/>
                <a:cs typeface="Times New Roman" panose="02020603050405020304" pitchFamily="18" charset="0"/>
              </a:rPr>
              <a:t>Sharifa</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Rahman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Sweety</a:t>
            </a:r>
            <a:r>
              <a:rPr lang="en-US" sz="2000" b="1" i="0" dirty="0">
                <a:solidFill>
                  <a:schemeClr val="tx1"/>
                </a:solidFill>
                <a:effectLst/>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I</a:t>
            </a:r>
            <a:r>
              <a:rPr lang="en-US" sz="2000" b="1" i="0" dirty="0" smtClean="0">
                <a:solidFill>
                  <a:schemeClr val="tx1"/>
                </a:solidFill>
                <a:effectLst/>
                <a:latin typeface="Times New Roman" panose="02020603050405020304" pitchFamily="18" charset="0"/>
                <a:cs typeface="Times New Roman" panose="02020603050405020304" pitchFamily="18" charset="0"/>
              </a:rPr>
              <a:t>d:210201019</a:t>
            </a:r>
          </a:p>
          <a:p>
            <a:pPr marL="457200" indent="-457200">
              <a:buFont typeface="+mj-lt"/>
              <a:buAutoNum type="arabicPeriod"/>
            </a:pPr>
            <a:r>
              <a:rPr lang="en-US" sz="2000" b="1" dirty="0" err="1" smtClean="0">
                <a:solidFill>
                  <a:schemeClr val="tx1"/>
                </a:solidFill>
                <a:latin typeface="Times New Roman" panose="02020603050405020304" pitchFamily="18" charset="0"/>
                <a:cs typeface="Times New Roman" panose="02020603050405020304" pitchFamily="18" charset="0"/>
              </a:rPr>
              <a:t>Tasnimuzzaman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Tasin</a:t>
            </a:r>
            <a:r>
              <a:rPr lang="en-US" sz="2000" b="1" dirty="0">
                <a:solidFill>
                  <a:schemeClr val="tx1"/>
                </a:solidFill>
                <a:latin typeface="Times New Roman" panose="02020603050405020304" pitchFamily="18" charset="0"/>
                <a:cs typeface="Times New Roman" panose="02020603050405020304" pitchFamily="18" charset="0"/>
              </a:rPr>
              <a:t>		I</a:t>
            </a:r>
            <a:r>
              <a:rPr lang="en-US" sz="2000" b="1" dirty="0" smtClean="0">
                <a:solidFill>
                  <a:schemeClr val="tx1"/>
                </a:solidFill>
                <a:latin typeface="Times New Roman" panose="02020603050405020304" pitchFamily="18" charset="0"/>
                <a:cs typeface="Times New Roman" panose="02020603050405020304" pitchFamily="18" charset="0"/>
              </a:rPr>
              <a:t>d:210201015</a:t>
            </a:r>
          </a:p>
        </p:txBody>
      </p:sp>
      <p:sp>
        <p:nvSpPr>
          <p:cNvPr id="7" name="Content Placeholder 6">
            <a:extLst>
              <a:ext uri="{FF2B5EF4-FFF2-40B4-BE49-F238E27FC236}">
                <a16:creationId xmlns="" xmlns:a16="http://schemas.microsoft.com/office/drawing/2014/main" id="{67CE20D1-3BED-49A7-A4E8-7C481F4A2220}"/>
              </a:ext>
            </a:extLst>
          </p:cNvPr>
          <p:cNvSpPr>
            <a:spLocks noGrp="1"/>
          </p:cNvSpPr>
          <p:nvPr>
            <p:ph sz="quarter" idx="4"/>
          </p:nvPr>
        </p:nvSpPr>
        <p:spPr>
          <a:xfrm>
            <a:off x="6499235" y="3484863"/>
            <a:ext cx="4280526" cy="2838387"/>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             </a:t>
            </a:r>
          </a:p>
          <a:p>
            <a:pPr marL="0" indent="0">
              <a:buNone/>
            </a:pPr>
            <a:r>
              <a:rPr lang="en-US" sz="2000" b="1" dirty="0" smtClean="0">
                <a:solidFill>
                  <a:schemeClr val="tx1"/>
                </a:solidFill>
                <a:latin typeface="Times New Roman" panose="02020603050405020304" pitchFamily="18" charset="0"/>
                <a:cs typeface="Times New Roman" panose="02020603050405020304" pitchFamily="18" charset="0"/>
              </a:rPr>
              <a:t>Presented </a:t>
            </a:r>
            <a:r>
              <a:rPr lang="en-US" sz="2000" b="1" dirty="0">
                <a:solidFill>
                  <a:schemeClr val="tx1"/>
                </a:solidFill>
                <a:latin typeface="Times New Roman" panose="02020603050405020304" pitchFamily="18" charset="0"/>
                <a:cs typeface="Times New Roman" panose="02020603050405020304" pitchFamily="18" charset="0"/>
              </a:rPr>
              <a:t>to:</a:t>
            </a:r>
          </a:p>
          <a:p>
            <a:pPr marL="0" indent="0">
              <a:buNone/>
            </a:pPr>
            <a:r>
              <a:rPr lang="en-US" sz="2000" b="1" dirty="0" err="1" smtClean="0">
                <a:solidFill>
                  <a:schemeClr val="tx1"/>
                </a:solidFill>
                <a:latin typeface="Times New Roman" panose="02020603050405020304" pitchFamily="18" charset="0"/>
                <a:cs typeface="Times New Roman" panose="02020603050405020304" pitchFamily="18" charset="0"/>
              </a:rPr>
              <a:t>Hasan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Muhammad </a:t>
            </a:r>
            <a:r>
              <a:rPr lang="en-US" sz="2000" b="1" dirty="0" err="1">
                <a:solidFill>
                  <a:schemeClr val="tx1"/>
                </a:solidFill>
                <a:latin typeface="Times New Roman" panose="02020603050405020304" pitchFamily="18" charset="0"/>
                <a:cs typeface="Times New Roman" panose="02020603050405020304" pitchFamily="18" charset="0"/>
              </a:rPr>
              <a:t>kafi</a:t>
            </a:r>
            <a:endParaRPr 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smtClean="0">
                <a:solidFill>
                  <a:schemeClr val="tx1"/>
                </a:solidFill>
                <a:latin typeface="Times New Roman" panose="02020603050405020304" pitchFamily="18" charset="0"/>
                <a:cs typeface="Times New Roman" panose="02020603050405020304" pitchFamily="18" charset="0"/>
              </a:rPr>
              <a:t>Assistant </a:t>
            </a:r>
            <a:r>
              <a:rPr lang="en-US" sz="2000" b="1" dirty="0">
                <a:solidFill>
                  <a:schemeClr val="tx1"/>
                </a:solidFill>
                <a:latin typeface="Times New Roman" panose="02020603050405020304" pitchFamily="18" charset="0"/>
                <a:cs typeface="Times New Roman" panose="02020603050405020304" pitchFamily="18" charset="0"/>
              </a:rPr>
              <a:t>professor</a:t>
            </a:r>
          </a:p>
          <a:p>
            <a:pPr marL="0" indent="0">
              <a:buNone/>
            </a:pPr>
            <a:r>
              <a:rPr lang="en-US" sz="2000" b="1" dirty="0" smtClean="0">
                <a:solidFill>
                  <a:schemeClr val="tx1"/>
                </a:solidFill>
                <a:latin typeface="Times New Roman" panose="02020603050405020304" pitchFamily="18" charset="0"/>
                <a:cs typeface="Times New Roman" panose="02020603050405020304" pitchFamily="18" charset="0"/>
              </a:rPr>
              <a:t>(</a:t>
            </a:r>
            <a:r>
              <a:rPr lang="en-US" sz="2000" b="1" dirty="0">
                <a:solidFill>
                  <a:schemeClr val="tx1"/>
                </a:solidFill>
                <a:latin typeface="Times New Roman" panose="02020603050405020304" pitchFamily="18" charset="0"/>
                <a:cs typeface="Times New Roman" panose="02020603050405020304" pitchFamily="18" charset="0"/>
              </a:rPr>
              <a:t>DEPT. </a:t>
            </a:r>
            <a:r>
              <a:rPr lang="en-US" sz="2000" b="1" dirty="0" smtClean="0">
                <a:solidFill>
                  <a:schemeClr val="tx1"/>
                </a:solidFill>
                <a:latin typeface="Times New Roman" panose="02020603050405020304" pitchFamily="18" charset="0"/>
                <a:cs typeface="Times New Roman" panose="02020603050405020304" pitchFamily="18" charset="0"/>
              </a:rPr>
              <a:t>of CSE</a:t>
            </a:r>
            <a:r>
              <a:rPr lang="en-US" sz="1800" b="1" dirty="0" smtClean="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 xmlns:a16="http://schemas.microsoft.com/office/drawing/2014/main" id="{8E10C192-711E-4CE3-BD3F-2CE9AD3A5DDF}"/>
              </a:ext>
            </a:extLst>
          </p:cNvPr>
          <p:cNvPicPr>
            <a:picLocks noChangeAspect="1"/>
          </p:cNvPicPr>
          <p:nvPr/>
        </p:nvPicPr>
        <p:blipFill rotWithShape="1">
          <a:blip r:embed="rId2"/>
          <a:srcRect l="-262" r="-262"/>
          <a:stretch/>
        </p:blipFill>
        <p:spPr>
          <a:xfrm>
            <a:off x="0" y="0"/>
            <a:ext cx="1751012" cy="1674684"/>
          </a:xfrm>
          <a:prstGeom prst="ellipse">
            <a:avLst/>
          </a:prstGeom>
          <a:ln>
            <a:solidFill>
              <a:schemeClr val="bg1"/>
            </a:solidFill>
          </a:ln>
          <a:effectLst/>
        </p:spPr>
      </p:pic>
      <p:sp>
        <p:nvSpPr>
          <p:cNvPr id="5" name="TextBox 4"/>
          <p:cNvSpPr txBox="1"/>
          <p:nvPr/>
        </p:nvSpPr>
        <p:spPr>
          <a:xfrm>
            <a:off x="10617200" y="6323250"/>
            <a:ext cx="1223031" cy="369332"/>
          </a:xfrm>
          <a:prstGeom prst="rect">
            <a:avLst/>
          </a:prstGeom>
          <a:noFill/>
        </p:spPr>
        <p:txBody>
          <a:bodyPr wrap="square" rtlCol="0">
            <a:spAutoFit/>
          </a:bodyPr>
          <a:lstStyle/>
          <a:p>
            <a:r>
              <a:rPr lang="en-US" dirty="0" smtClean="0"/>
              <a:t>Page:01</a:t>
            </a:r>
            <a:endParaRPr lang="en-US" dirty="0"/>
          </a:p>
        </p:txBody>
      </p:sp>
    </p:spTree>
    <p:extLst>
      <p:ext uri="{BB962C8B-B14F-4D97-AF65-F5344CB8AC3E}">
        <p14:creationId xmlns:p14="http://schemas.microsoft.com/office/powerpoint/2010/main" val="2565697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680" y="386079"/>
            <a:ext cx="6979920" cy="646331"/>
          </a:xfrm>
          <a:prstGeom prst="rect">
            <a:avLst/>
          </a:prstGeom>
          <a:noFill/>
        </p:spPr>
        <p:txBody>
          <a:bodyPr wrap="square" rtlCol="0">
            <a:spAutoFit/>
          </a:bodyPr>
          <a:lstStyle/>
          <a:p>
            <a:r>
              <a:rPr lang="en-US" sz="3600" b="1" dirty="0" smtClean="0">
                <a:latin typeface="Calibri" pitchFamily="34" charset="0"/>
                <a:ea typeface="Calibri" pitchFamily="34" charset="0"/>
                <a:cs typeface="Calibri" pitchFamily="34" charset="0"/>
              </a:rPr>
              <a:t>IMPLEMENTATION(</a:t>
            </a:r>
            <a:r>
              <a:rPr lang="en-US" sz="2800" b="1" dirty="0" smtClean="0">
                <a:latin typeface="Calibri" pitchFamily="34" charset="0"/>
                <a:ea typeface="Calibri" pitchFamily="34" charset="0"/>
                <a:cs typeface="Calibri" pitchFamily="34" charset="0"/>
              </a:rPr>
              <a:t>HOMEPAGE)</a:t>
            </a:r>
            <a:endParaRPr lang="en-US" sz="2800" b="1" dirty="0" smtClean="0">
              <a:latin typeface="Calibri" pitchFamily="34" charset="0"/>
              <a:ea typeface="Calibri" pitchFamily="34" charset="0"/>
              <a:cs typeface="Calibr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640" y="1235721"/>
            <a:ext cx="9798107" cy="510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708640" y="6339840"/>
            <a:ext cx="1107440" cy="369332"/>
          </a:xfrm>
          <a:prstGeom prst="rect">
            <a:avLst/>
          </a:prstGeom>
          <a:noFill/>
        </p:spPr>
        <p:txBody>
          <a:bodyPr wrap="square" rtlCol="0">
            <a:spAutoFit/>
          </a:bodyPr>
          <a:lstStyle/>
          <a:p>
            <a:r>
              <a:rPr lang="en-US" dirty="0" smtClean="0"/>
              <a:t>Page:10</a:t>
            </a:r>
            <a:endParaRPr lang="en-US" dirty="0"/>
          </a:p>
        </p:txBody>
      </p:sp>
    </p:spTree>
    <p:extLst>
      <p:ext uri="{BB962C8B-B14F-4D97-AF65-F5344CB8AC3E}">
        <p14:creationId xmlns:p14="http://schemas.microsoft.com/office/powerpoint/2010/main" val="243819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27358" y="6393452"/>
            <a:ext cx="1300482" cy="369332"/>
          </a:xfrm>
          <a:prstGeom prst="rect">
            <a:avLst/>
          </a:prstGeom>
          <a:noFill/>
        </p:spPr>
        <p:txBody>
          <a:bodyPr wrap="square" rtlCol="0">
            <a:spAutoFit/>
          </a:bodyPr>
          <a:lstStyle/>
          <a:p>
            <a:r>
              <a:rPr lang="en-US" dirty="0" smtClean="0"/>
              <a:t>Page :</a:t>
            </a:r>
            <a:r>
              <a:rPr lang="en-US" dirty="0" smtClean="0"/>
              <a:t>11</a:t>
            </a:r>
            <a:endParaRPr lang="en-US" dirty="0"/>
          </a:p>
        </p:txBody>
      </p:sp>
      <p:sp>
        <p:nvSpPr>
          <p:cNvPr id="3" name="TextBox 2"/>
          <p:cNvSpPr txBox="1"/>
          <p:nvPr/>
        </p:nvSpPr>
        <p:spPr>
          <a:xfrm>
            <a:off x="599440" y="142240"/>
            <a:ext cx="6675120" cy="646331"/>
          </a:xfrm>
          <a:prstGeom prst="rect">
            <a:avLst/>
          </a:prstGeom>
          <a:noFill/>
        </p:spPr>
        <p:txBody>
          <a:bodyPr wrap="square" rtlCol="0">
            <a:spAutoFit/>
          </a:bodyPr>
          <a:lstStyle/>
          <a:p>
            <a:r>
              <a:rPr lang="en-US" sz="3600" b="1" dirty="0" smtClean="0">
                <a:latin typeface="Calibri" pitchFamily="34" charset="0"/>
                <a:ea typeface="Calibri" pitchFamily="34" charset="0"/>
                <a:cs typeface="Calibri" pitchFamily="34" charset="0"/>
              </a:rPr>
              <a:t>IMPLEMENTATION</a:t>
            </a:r>
            <a:r>
              <a:rPr lang="en-US" sz="2800" b="1" dirty="0" smtClean="0">
                <a:latin typeface="Calibri" pitchFamily="34" charset="0"/>
                <a:ea typeface="Calibri" pitchFamily="34" charset="0"/>
                <a:cs typeface="Calibri" pitchFamily="34" charset="0"/>
              </a:rPr>
              <a:t>(LOGIN PAGE)</a:t>
            </a:r>
            <a:endParaRPr lang="en-US" sz="2800" dirty="0">
              <a:latin typeface="Calibri" pitchFamily="34" charset="0"/>
              <a:ea typeface="Calibri" pitchFamily="34" charset="0"/>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40" y="1244600"/>
            <a:ext cx="3758881" cy="4866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321" y="1262621"/>
            <a:ext cx="3698559" cy="483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6880" y="1262621"/>
            <a:ext cx="3556000" cy="483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747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3978" y="257294"/>
            <a:ext cx="6201942" cy="646331"/>
          </a:xfrm>
          <a:prstGeom prst="rect">
            <a:avLst/>
          </a:prstGeom>
        </p:spPr>
        <p:txBody>
          <a:bodyPr wrap="square">
            <a:spAutoFit/>
          </a:bodyPr>
          <a:lstStyle/>
          <a:p>
            <a:r>
              <a:rPr lang="en-US" sz="3600" b="1" dirty="0" smtClean="0">
                <a:latin typeface="Calibri" pitchFamily="34" charset="0"/>
                <a:ea typeface="Calibri" pitchFamily="34" charset="0"/>
                <a:cs typeface="Calibri" pitchFamily="34" charset="0"/>
              </a:rPr>
              <a:t>IMPLEMENTATION</a:t>
            </a:r>
            <a:r>
              <a:rPr lang="en-US" sz="2800" b="1" dirty="0" smtClean="0">
                <a:latin typeface="Calibri" pitchFamily="34" charset="0"/>
                <a:ea typeface="Calibri" pitchFamily="34" charset="0"/>
                <a:cs typeface="Calibri" pitchFamily="34" charset="0"/>
              </a:rPr>
              <a:t>(DASHBORD)</a:t>
            </a:r>
            <a:endParaRPr lang="en-US" sz="2800" dirty="0">
              <a:latin typeface="Calibri" pitchFamily="34" charset="0"/>
              <a:ea typeface="Calibri" pitchFamily="34" charset="0"/>
              <a:cs typeface="Calibri" pitchFamily="34" charset="0"/>
            </a:endParaRPr>
          </a:p>
        </p:txBody>
      </p:sp>
      <p:sp>
        <p:nvSpPr>
          <p:cNvPr id="7" name="Rectangle 6"/>
          <p:cNvSpPr/>
          <p:nvPr/>
        </p:nvSpPr>
        <p:spPr>
          <a:xfrm>
            <a:off x="10625861" y="6393934"/>
            <a:ext cx="1107996" cy="369332"/>
          </a:xfrm>
          <a:prstGeom prst="rect">
            <a:avLst/>
          </a:prstGeom>
        </p:spPr>
        <p:txBody>
          <a:bodyPr wrap="none">
            <a:spAutoFit/>
          </a:bodyPr>
          <a:lstStyle/>
          <a:p>
            <a:r>
              <a:rPr lang="en-US" dirty="0"/>
              <a:t>Page </a:t>
            </a:r>
            <a:r>
              <a:rPr lang="en-US" dirty="0" smtClean="0"/>
              <a:t>:12</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89" y="1218585"/>
            <a:ext cx="5829731"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680" y="1218585"/>
            <a:ext cx="5740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673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1200" y="412878"/>
            <a:ext cx="6431280" cy="646331"/>
          </a:xfrm>
          <a:prstGeom prst="rect">
            <a:avLst/>
          </a:prstGeom>
        </p:spPr>
        <p:txBody>
          <a:bodyPr wrap="square">
            <a:spAutoFit/>
          </a:bodyPr>
          <a:lstStyle/>
          <a:p>
            <a:pPr lvl="0"/>
            <a:r>
              <a:rPr lang="en-US" sz="3600" b="1" dirty="0" smtClean="0">
                <a:solidFill>
                  <a:srgbClr val="000000"/>
                </a:solidFill>
                <a:latin typeface="Calibri" pitchFamily="34" charset="0"/>
                <a:ea typeface="Calibri" pitchFamily="34" charset="0"/>
                <a:cs typeface="Calibri" pitchFamily="34" charset="0"/>
              </a:rPr>
              <a:t>IMPLEMENTATION</a:t>
            </a:r>
            <a:r>
              <a:rPr lang="en-US" sz="2800" b="1" dirty="0" smtClean="0">
                <a:solidFill>
                  <a:srgbClr val="000000"/>
                </a:solidFill>
                <a:latin typeface="Calibri" pitchFamily="34" charset="0"/>
                <a:ea typeface="Calibri" pitchFamily="34" charset="0"/>
                <a:cs typeface="Calibri" pitchFamily="34" charset="0"/>
              </a:rPr>
              <a:t>(DASHBORD)</a:t>
            </a:r>
            <a:endParaRPr lang="en-US" sz="2800" b="1" dirty="0">
              <a:solidFill>
                <a:srgbClr val="000000"/>
              </a:solidFill>
              <a:latin typeface="Calibri" pitchFamily="34" charset="0"/>
              <a:ea typeface="Calibri" pitchFamily="34" charset="0"/>
              <a:cs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 y="1157289"/>
            <a:ext cx="9845041" cy="5375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789920" y="6299200"/>
            <a:ext cx="1076960" cy="369332"/>
          </a:xfrm>
          <a:prstGeom prst="rect">
            <a:avLst/>
          </a:prstGeom>
          <a:noFill/>
        </p:spPr>
        <p:txBody>
          <a:bodyPr wrap="square" rtlCol="0">
            <a:spAutoFit/>
          </a:bodyPr>
          <a:lstStyle/>
          <a:p>
            <a:r>
              <a:rPr lang="en-US" dirty="0" smtClean="0"/>
              <a:t>Page:13</a:t>
            </a:r>
            <a:endParaRPr lang="en-US" dirty="0"/>
          </a:p>
        </p:txBody>
      </p:sp>
    </p:spTree>
    <p:extLst>
      <p:ext uri="{BB962C8B-B14F-4D97-AF65-F5344CB8AC3E}">
        <p14:creationId xmlns:p14="http://schemas.microsoft.com/office/powerpoint/2010/main" val="3604974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148080"/>
            <a:ext cx="5862320" cy="515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0560" y="1148080"/>
            <a:ext cx="6096000" cy="515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8480" y="416560"/>
            <a:ext cx="9509760" cy="646331"/>
          </a:xfrm>
          <a:prstGeom prst="rect">
            <a:avLst/>
          </a:prstGeom>
          <a:noFill/>
        </p:spPr>
        <p:txBody>
          <a:bodyPr wrap="square" rtlCol="0">
            <a:spAutoFit/>
          </a:bodyPr>
          <a:lstStyle/>
          <a:p>
            <a:r>
              <a:rPr lang="en-US" sz="3600" b="1" dirty="0" smtClean="0">
                <a:latin typeface="Calibri" pitchFamily="34" charset="0"/>
                <a:ea typeface="Calibri" pitchFamily="34" charset="0"/>
                <a:cs typeface="Calibri" pitchFamily="34" charset="0"/>
              </a:rPr>
              <a:t>IMPLEMENTATION</a:t>
            </a:r>
            <a:r>
              <a:rPr lang="en-US" sz="2800" b="1" dirty="0" smtClean="0">
                <a:latin typeface="Calibri" pitchFamily="34" charset="0"/>
                <a:ea typeface="Calibri" pitchFamily="34" charset="0"/>
                <a:cs typeface="Calibri" pitchFamily="34" charset="0"/>
              </a:rPr>
              <a:t>(ADD DOCTOR AND PATIENT)</a:t>
            </a:r>
            <a:endParaRPr lang="en-US" sz="2800" b="1" dirty="0">
              <a:latin typeface="Calibri" pitchFamily="34" charset="0"/>
              <a:ea typeface="Calibri" pitchFamily="34" charset="0"/>
              <a:cs typeface="Calibri" pitchFamily="34" charset="0"/>
            </a:endParaRPr>
          </a:p>
        </p:txBody>
      </p:sp>
      <p:sp>
        <p:nvSpPr>
          <p:cNvPr id="3" name="TextBox 2"/>
          <p:cNvSpPr txBox="1"/>
          <p:nvPr/>
        </p:nvSpPr>
        <p:spPr>
          <a:xfrm>
            <a:off x="10678160" y="6345872"/>
            <a:ext cx="1280160" cy="369332"/>
          </a:xfrm>
          <a:prstGeom prst="rect">
            <a:avLst/>
          </a:prstGeom>
          <a:noFill/>
        </p:spPr>
        <p:txBody>
          <a:bodyPr wrap="square" rtlCol="0">
            <a:spAutoFit/>
          </a:bodyPr>
          <a:lstStyle/>
          <a:p>
            <a:r>
              <a:rPr lang="en-US" dirty="0" smtClean="0"/>
              <a:t>Page:14</a:t>
            </a:r>
            <a:endParaRPr lang="en-US" dirty="0"/>
          </a:p>
        </p:txBody>
      </p:sp>
    </p:spTree>
    <p:extLst>
      <p:ext uri="{BB962C8B-B14F-4D97-AF65-F5344CB8AC3E}">
        <p14:creationId xmlns:p14="http://schemas.microsoft.com/office/powerpoint/2010/main" val="1442903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3280" y="518160"/>
            <a:ext cx="4551680" cy="646331"/>
          </a:xfrm>
          <a:prstGeom prst="rect">
            <a:avLst/>
          </a:prstGeom>
          <a:noFill/>
        </p:spPr>
        <p:txBody>
          <a:bodyPr wrap="square" rtlCol="0">
            <a:spAutoFit/>
          </a:bodyPr>
          <a:lstStyle/>
          <a:p>
            <a:r>
              <a:rPr lang="en-US" sz="3600" b="1" dirty="0" smtClean="0">
                <a:latin typeface="Calibri" pitchFamily="34" charset="0"/>
                <a:ea typeface="Calibri" pitchFamily="34" charset="0"/>
                <a:cs typeface="Calibri" pitchFamily="34" charset="0"/>
              </a:rPr>
              <a:t>IMPLEMENTATION</a:t>
            </a:r>
            <a:endParaRPr lang="en-US" sz="3600" b="1" dirty="0">
              <a:latin typeface="Calibri" pitchFamily="34" charset="0"/>
              <a:ea typeface="Calibri" pitchFamily="34" charset="0"/>
              <a:cs typeface="Calibri" pitchFamily="34" charset="0"/>
            </a:endParaRPr>
          </a:p>
        </p:txBody>
      </p:sp>
      <p:sp>
        <p:nvSpPr>
          <p:cNvPr id="3" name="TextBox 2"/>
          <p:cNvSpPr txBox="1"/>
          <p:nvPr/>
        </p:nvSpPr>
        <p:spPr>
          <a:xfrm>
            <a:off x="10586720" y="6410960"/>
            <a:ext cx="1351280" cy="369332"/>
          </a:xfrm>
          <a:prstGeom prst="rect">
            <a:avLst/>
          </a:prstGeom>
          <a:noFill/>
        </p:spPr>
        <p:txBody>
          <a:bodyPr wrap="square" rtlCol="0">
            <a:spAutoFit/>
          </a:bodyPr>
          <a:lstStyle/>
          <a:p>
            <a:r>
              <a:rPr lang="en-US" dirty="0" smtClean="0"/>
              <a:t>Page:15</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 y="1367691"/>
            <a:ext cx="5842000" cy="493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480" y="1374785"/>
            <a:ext cx="5303520" cy="4823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792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1000237"/>
          </a:xfrm>
        </p:spPr>
        <p:txBody>
          <a:bodyPr/>
          <a:lstStyle/>
          <a:p>
            <a:r>
              <a:rPr lang="en-US" sz="4400" b="1" dirty="0">
                <a:latin typeface="Calibri" pitchFamily="34" charset="0"/>
                <a:ea typeface="Calibri" pitchFamily="34" charset="0"/>
                <a:cs typeface="Calibri" pitchFamily="34" charset="0"/>
              </a:rPr>
              <a:t>Conclusion</a:t>
            </a:r>
          </a:p>
        </p:txBody>
      </p:sp>
      <p:sp>
        <p:nvSpPr>
          <p:cNvPr id="3" name="Text Placeholder 2"/>
          <p:cNvSpPr>
            <a:spLocks noGrp="1"/>
          </p:cNvSpPr>
          <p:nvPr>
            <p:ph type="body" idx="1"/>
          </p:nvPr>
        </p:nvSpPr>
        <p:spPr>
          <a:xfrm>
            <a:off x="975320" y="2312378"/>
            <a:ext cx="10351752" cy="3196840"/>
          </a:xfrm>
        </p:spPr>
        <p:txBody>
          <a:bodyPr anchor="t"/>
          <a:lstStyle/>
          <a:p>
            <a:pPr algn="just"/>
            <a:r>
              <a:rPr lang="en-US" dirty="0">
                <a:solidFill>
                  <a:schemeClr val="tx1"/>
                </a:solidFill>
                <a:latin typeface="Calibri" pitchFamily="34" charset="0"/>
                <a:ea typeface="Calibri" pitchFamily="34" charset="0"/>
                <a:cs typeface="Calibri" pitchFamily="34" charset="0"/>
              </a:rPr>
              <a:t>A hospital management system is a vital tool for modern healthcare facilities, streamlining administrative tasks and improving overall patient care. It enhances efficiency by digitizing patient records, appointment scheduling, and billing processes. Moreover, it facilitates data management and analysis, enabling better decision-making. Ultimately, a well-implemented hospital management system can lead to cost savings, improved patient satisfaction, and better healthcare outcomes.</a:t>
            </a:r>
          </a:p>
        </p:txBody>
      </p:sp>
      <p:sp>
        <p:nvSpPr>
          <p:cNvPr id="4" name="TextBox 3"/>
          <p:cNvSpPr txBox="1"/>
          <p:nvPr/>
        </p:nvSpPr>
        <p:spPr>
          <a:xfrm>
            <a:off x="10647680" y="6378158"/>
            <a:ext cx="1249680" cy="369332"/>
          </a:xfrm>
          <a:prstGeom prst="rect">
            <a:avLst/>
          </a:prstGeom>
          <a:noFill/>
        </p:spPr>
        <p:txBody>
          <a:bodyPr wrap="square" rtlCol="0">
            <a:spAutoFit/>
          </a:bodyPr>
          <a:lstStyle/>
          <a:p>
            <a:r>
              <a:rPr lang="en-US" dirty="0" smtClean="0"/>
              <a:t>Page :16</a:t>
            </a:r>
            <a:endParaRPr lang="en-US" dirty="0"/>
          </a:p>
        </p:txBody>
      </p:sp>
    </p:spTree>
    <p:extLst>
      <p:ext uri="{BB962C8B-B14F-4D97-AF65-F5344CB8AC3E}">
        <p14:creationId xmlns:p14="http://schemas.microsoft.com/office/powerpoint/2010/main" val="1513460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85221" y="6383774"/>
            <a:ext cx="1119099" cy="369332"/>
          </a:xfrm>
          <a:prstGeom prst="rect">
            <a:avLst/>
          </a:prstGeom>
        </p:spPr>
        <p:txBody>
          <a:bodyPr wrap="square">
            <a:spAutoFit/>
          </a:bodyPr>
          <a:lstStyle/>
          <a:p>
            <a:r>
              <a:rPr lang="en-US" dirty="0"/>
              <a:t>Page :</a:t>
            </a:r>
            <a:r>
              <a:rPr lang="en-US" dirty="0" smtClean="0"/>
              <a:t>17</a:t>
            </a:r>
            <a:endParaRPr lang="en-US" dirty="0"/>
          </a:p>
        </p:txBody>
      </p:sp>
      <p:sp>
        <p:nvSpPr>
          <p:cNvPr id="3" name="TextBox 2"/>
          <p:cNvSpPr txBox="1"/>
          <p:nvPr/>
        </p:nvSpPr>
        <p:spPr>
          <a:xfrm>
            <a:off x="924560" y="579120"/>
            <a:ext cx="7579360"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LIMITATIONS</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07439" y="1937165"/>
            <a:ext cx="10861041" cy="3416320"/>
          </a:xfrm>
          <a:prstGeom prst="rect">
            <a:avLst/>
          </a:prstGeom>
          <a:noFill/>
        </p:spPr>
        <p:txBody>
          <a:bodyPr wrap="square" rtlCol="0">
            <a:spAutoFit/>
          </a:bodyPr>
          <a:lstStyle/>
          <a:p>
            <a:pPr marL="457200" indent="-457200">
              <a:buFont typeface="+mj-lt"/>
              <a:buAutoNum type="arabicPeriod"/>
            </a:pPr>
            <a:r>
              <a:rPr lang="en-US" sz="2400" b="1" dirty="0">
                <a:latin typeface="Calibri" pitchFamily="34" charset="0"/>
                <a:ea typeface="Calibri" pitchFamily="34" charset="0"/>
                <a:cs typeface="Calibri" pitchFamily="34" charset="0"/>
              </a:rPr>
              <a:t>High Implementation Costs</a:t>
            </a:r>
            <a:r>
              <a:rPr lang="en-US" sz="2400" dirty="0">
                <a:latin typeface="Calibri" pitchFamily="34" charset="0"/>
                <a:ea typeface="Calibri" pitchFamily="34" charset="0"/>
                <a:cs typeface="Calibri" pitchFamily="34" charset="0"/>
              </a:rPr>
              <a:t>: </a:t>
            </a:r>
            <a:r>
              <a:rPr lang="en-US" sz="2000" dirty="0">
                <a:latin typeface="Calibri" pitchFamily="34" charset="0"/>
                <a:ea typeface="Calibri" pitchFamily="34" charset="0"/>
                <a:cs typeface="Calibri" pitchFamily="34" charset="0"/>
              </a:rPr>
              <a:t>Setting up and customizing a Hospital Management System can be expensive, including the costs of software, hardware, training, and ongoing maintenance</a:t>
            </a:r>
            <a:r>
              <a:rPr lang="en-US" sz="2400" dirty="0" smtClean="0"/>
              <a:t>.</a:t>
            </a:r>
          </a:p>
          <a:p>
            <a:endParaRPr lang="en-US" sz="2400" dirty="0" smtClean="0"/>
          </a:p>
          <a:p>
            <a:pPr marL="457200" indent="-457200">
              <a:buAutoNum type="arabicPeriod" startAt="2"/>
            </a:pPr>
            <a:r>
              <a:rPr lang="en-US" sz="2400" b="1" dirty="0" smtClean="0">
                <a:latin typeface="Calibri" pitchFamily="34" charset="0"/>
                <a:ea typeface="Calibri" pitchFamily="34" charset="0"/>
                <a:cs typeface="Calibri" pitchFamily="34" charset="0"/>
              </a:rPr>
              <a:t>Complex </a:t>
            </a:r>
            <a:r>
              <a:rPr lang="en-US" sz="2400" b="1" dirty="0">
                <a:latin typeface="Calibri" pitchFamily="34" charset="0"/>
                <a:ea typeface="Calibri" pitchFamily="34" charset="0"/>
                <a:cs typeface="Calibri" pitchFamily="34" charset="0"/>
              </a:rPr>
              <a:t>Implementation</a:t>
            </a:r>
            <a:r>
              <a:rPr lang="en-US" sz="2400" dirty="0"/>
              <a:t>: </a:t>
            </a:r>
            <a:r>
              <a:rPr lang="en-US" sz="2400" dirty="0">
                <a:latin typeface="Calibri" pitchFamily="34" charset="0"/>
                <a:ea typeface="Calibri" pitchFamily="34" charset="0"/>
                <a:cs typeface="Calibri" pitchFamily="34" charset="0"/>
              </a:rPr>
              <a:t>I</a:t>
            </a:r>
            <a:r>
              <a:rPr lang="en-US" sz="2000" dirty="0" smtClean="0">
                <a:latin typeface="Calibri" pitchFamily="34" charset="0"/>
                <a:ea typeface="Calibri" pitchFamily="34" charset="0"/>
                <a:cs typeface="Calibri" pitchFamily="34" charset="0"/>
              </a:rPr>
              <a:t>mplementing </a:t>
            </a:r>
            <a:r>
              <a:rPr lang="en-US" sz="2000" dirty="0">
                <a:latin typeface="Calibri" pitchFamily="34" charset="0"/>
                <a:ea typeface="Calibri" pitchFamily="34" charset="0"/>
                <a:cs typeface="Calibri" pitchFamily="34" charset="0"/>
              </a:rPr>
              <a:t>these systems in a healthcare facility can be a complex and time-consuming process, often requiring significant changes in workflow and staff training</a:t>
            </a:r>
            <a:r>
              <a:rPr lang="en-US" sz="2000" dirty="0" smtClean="0">
                <a:latin typeface="Calibri" pitchFamily="34" charset="0"/>
                <a:ea typeface="Calibri" pitchFamily="34" charset="0"/>
                <a:cs typeface="Calibri" pitchFamily="34" charset="0"/>
              </a:rPr>
              <a:t>.</a:t>
            </a:r>
          </a:p>
          <a:p>
            <a:pPr marL="457200" indent="-457200">
              <a:buAutoNum type="arabicPeriod" startAt="2"/>
            </a:pPr>
            <a:endParaRPr lang="en-US" sz="2000" dirty="0">
              <a:latin typeface="Calibri" pitchFamily="34" charset="0"/>
              <a:ea typeface="Calibri" pitchFamily="34" charset="0"/>
              <a:cs typeface="Calibri" pitchFamily="34" charset="0"/>
            </a:endParaRPr>
          </a:p>
          <a:p>
            <a:pPr marL="457200" indent="-457200">
              <a:buAutoNum type="arabicPeriod" startAt="2"/>
            </a:pPr>
            <a:r>
              <a:rPr lang="en-US" sz="2000" b="1" dirty="0"/>
              <a:t>Scalability Challenges</a:t>
            </a:r>
            <a:r>
              <a:rPr lang="en-US" sz="2000" dirty="0"/>
              <a:t>: Adapting the system to accommodate the needs of growing or changing healthcare facilities can be a challenge.</a:t>
            </a:r>
            <a:endParaRPr lang="en-US" sz="2000" dirty="0" smtClean="0">
              <a:latin typeface="Calibri" pitchFamily="34" charset="0"/>
              <a:ea typeface="Calibri" pitchFamily="34" charset="0"/>
              <a:cs typeface="Calibri" pitchFamily="34" charset="0"/>
            </a:endParaRPr>
          </a:p>
          <a:p>
            <a:pPr marL="457200" indent="-457200">
              <a:buFont typeface="+mj-lt"/>
              <a:buAutoNum type="arabicPeriod"/>
            </a:pPr>
            <a:endParaRPr lang="en-US" sz="20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747782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64794"/>
            <a:ext cx="10351752" cy="1000237"/>
          </a:xfrm>
        </p:spPr>
        <p:txBody>
          <a:bodyPr/>
          <a:lstStyle/>
          <a:p>
            <a:r>
              <a:rPr lang="en-US" sz="4400" b="1" dirty="0">
                <a:latin typeface="Calibri" pitchFamily="34" charset="0"/>
                <a:ea typeface="Calibri" pitchFamily="34" charset="0"/>
                <a:cs typeface="Calibri" pitchFamily="34" charset="0"/>
              </a:rPr>
              <a:t>references</a:t>
            </a:r>
          </a:p>
        </p:txBody>
      </p:sp>
      <p:sp>
        <p:nvSpPr>
          <p:cNvPr id="3" name="Text Placeholder 2"/>
          <p:cNvSpPr>
            <a:spLocks noGrp="1"/>
          </p:cNvSpPr>
          <p:nvPr>
            <p:ph type="body" idx="1"/>
          </p:nvPr>
        </p:nvSpPr>
        <p:spPr>
          <a:xfrm>
            <a:off x="913774" y="2130641"/>
            <a:ext cx="10351752" cy="4270159"/>
          </a:xfrm>
        </p:spPr>
        <p:txBody>
          <a:bodyPr anchor="t">
            <a:normAutofit/>
          </a:bodyPr>
          <a:lstStyle/>
          <a:p>
            <a:pPr marL="457200" indent="-457200">
              <a:buFont typeface="+mj-lt"/>
              <a:buAutoNum type="arabicPeriod"/>
            </a:pPr>
            <a:r>
              <a:rPr lang="en-US" sz="1800" dirty="0">
                <a:solidFill>
                  <a:schemeClr val="tx1"/>
                </a:solidFill>
                <a:latin typeface="Calibri" pitchFamily="34" charset="0"/>
                <a:ea typeface="Calibri" pitchFamily="34" charset="0"/>
                <a:cs typeface="Calibri" pitchFamily="34" charset="0"/>
                <a:hlinkClick r:id="rId2"/>
              </a:rPr>
              <a:t>https://www.nih.gov/</a:t>
            </a:r>
            <a:r>
              <a:rPr lang="en-US" sz="1800" dirty="0">
                <a:solidFill>
                  <a:schemeClr val="tx1"/>
                </a:solidFill>
                <a:latin typeface="Calibri" pitchFamily="34" charset="0"/>
                <a:ea typeface="Calibri" pitchFamily="34" charset="0"/>
                <a:cs typeface="Calibri" pitchFamily="34" charset="0"/>
              </a:rPr>
              <a:t>								</a:t>
            </a:r>
          </a:p>
          <a:p>
            <a:pPr marL="457200" indent="-457200">
              <a:buFont typeface="+mj-lt"/>
              <a:buAutoNum type="arabicPeriod"/>
            </a:pPr>
            <a:r>
              <a:rPr lang="en-US" sz="1800" dirty="0">
                <a:solidFill>
                  <a:schemeClr val="tx1"/>
                </a:solidFill>
                <a:latin typeface="Calibri" pitchFamily="34" charset="0"/>
                <a:ea typeface="Calibri" pitchFamily="34" charset="0"/>
                <a:cs typeface="Calibri" pitchFamily="34" charset="0"/>
                <a:hlinkClick r:id="rId3"/>
              </a:rPr>
              <a:t>https://www.healthline.com</a:t>
            </a:r>
            <a:endParaRPr lang="en-US" sz="1800" dirty="0">
              <a:solidFill>
                <a:schemeClr val="tx1"/>
              </a:solidFill>
              <a:latin typeface="Calibri" pitchFamily="34" charset="0"/>
              <a:ea typeface="Calibri" pitchFamily="34" charset="0"/>
              <a:cs typeface="Calibri" pitchFamily="34" charset="0"/>
            </a:endParaRPr>
          </a:p>
          <a:p>
            <a:pPr marL="457200" indent="-457200">
              <a:buFont typeface="+mj-lt"/>
              <a:buAutoNum type="arabicPeriod"/>
            </a:pPr>
            <a:r>
              <a:rPr lang="en-US" sz="1800" dirty="0">
                <a:solidFill>
                  <a:schemeClr val="tx1"/>
                </a:solidFill>
                <a:latin typeface="Calibri" pitchFamily="34" charset="0"/>
                <a:ea typeface="Calibri" pitchFamily="34" charset="0"/>
                <a:cs typeface="Calibri" pitchFamily="34" charset="0"/>
                <a:hlinkClick r:id="rId4"/>
              </a:rPr>
              <a:t>https://www.techpout.com/hospital-management-software/#1_Soft_Clinic</a:t>
            </a:r>
            <a:r>
              <a:rPr lang="en-US" sz="1800" dirty="0">
                <a:solidFill>
                  <a:schemeClr val="tx1"/>
                </a:solidFill>
                <a:latin typeface="Calibri" pitchFamily="34" charset="0"/>
                <a:ea typeface="Calibri" pitchFamily="34" charset="0"/>
                <a:cs typeface="Calibri" pitchFamily="34" charset="0"/>
              </a:rPr>
              <a:t> </a:t>
            </a:r>
          </a:p>
        </p:txBody>
      </p:sp>
      <p:sp>
        <p:nvSpPr>
          <p:cNvPr id="4" name="TextBox 3"/>
          <p:cNvSpPr txBox="1"/>
          <p:nvPr/>
        </p:nvSpPr>
        <p:spPr>
          <a:xfrm>
            <a:off x="10647054" y="6400800"/>
            <a:ext cx="1199506" cy="369332"/>
          </a:xfrm>
          <a:prstGeom prst="rect">
            <a:avLst/>
          </a:prstGeom>
          <a:noFill/>
        </p:spPr>
        <p:txBody>
          <a:bodyPr wrap="square" rtlCol="0">
            <a:spAutoFit/>
          </a:bodyPr>
          <a:lstStyle/>
          <a:p>
            <a:r>
              <a:rPr lang="en-US" dirty="0" smtClean="0"/>
              <a:t>Page :18</a:t>
            </a:r>
            <a:endParaRPr lang="en-US" dirty="0"/>
          </a:p>
        </p:txBody>
      </p:sp>
    </p:spTree>
    <p:extLst>
      <p:ext uri="{BB962C8B-B14F-4D97-AF65-F5344CB8AC3E}">
        <p14:creationId xmlns:p14="http://schemas.microsoft.com/office/powerpoint/2010/main" val="1942238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608" y="1767253"/>
            <a:ext cx="6013938" cy="2308324"/>
          </a:xfrm>
          <a:prstGeom prst="rect">
            <a:avLst/>
          </a:prstGeom>
          <a:noFill/>
        </p:spPr>
        <p:txBody>
          <a:bodyPr wrap="square" rtlCol="0">
            <a:spAutoFit/>
          </a:bodyPr>
          <a:lstStyle/>
          <a:p>
            <a:r>
              <a:rPr lang="en-US" sz="7200" b="1" dirty="0" smtClean="0">
                <a:latin typeface="Calibri" pitchFamily="34" charset="0"/>
                <a:ea typeface="Calibri" pitchFamily="34" charset="0"/>
                <a:cs typeface="Calibri" pitchFamily="34" charset="0"/>
              </a:rPr>
              <a:t>THANK  YOU </a:t>
            </a:r>
          </a:p>
          <a:p>
            <a:r>
              <a:rPr lang="en-US" sz="7200" b="1" dirty="0" smtClean="0">
                <a:latin typeface="Calibri" pitchFamily="34" charset="0"/>
                <a:ea typeface="Calibri" pitchFamily="34" charset="0"/>
                <a:cs typeface="Calibri" pitchFamily="34" charset="0"/>
              </a:rPr>
              <a:t>  EVERYONE</a:t>
            </a:r>
          </a:p>
        </p:txBody>
      </p:sp>
      <p:sp>
        <p:nvSpPr>
          <p:cNvPr id="3" name="TextBox 2"/>
          <p:cNvSpPr txBox="1"/>
          <p:nvPr/>
        </p:nvSpPr>
        <p:spPr>
          <a:xfrm>
            <a:off x="10667374" y="6378158"/>
            <a:ext cx="1209666" cy="369332"/>
          </a:xfrm>
          <a:prstGeom prst="rect">
            <a:avLst/>
          </a:prstGeom>
          <a:noFill/>
        </p:spPr>
        <p:txBody>
          <a:bodyPr wrap="square" rtlCol="0">
            <a:spAutoFit/>
          </a:bodyPr>
          <a:lstStyle/>
          <a:p>
            <a:r>
              <a:rPr lang="en-US" dirty="0" smtClean="0"/>
              <a:t>Page :19</a:t>
            </a:r>
            <a:endParaRPr lang="en-US" dirty="0"/>
          </a:p>
        </p:txBody>
      </p:sp>
    </p:spTree>
    <p:extLst>
      <p:ext uri="{BB962C8B-B14F-4D97-AF65-F5344CB8AC3E}">
        <p14:creationId xmlns:p14="http://schemas.microsoft.com/office/powerpoint/2010/main" val="1850142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3825" cy="1126307"/>
          </a:xfrm>
        </p:spPr>
        <p:txBody>
          <a:bodyPr anchor="t">
            <a:normAutofit/>
          </a:bodyPr>
          <a:lstStyle/>
          <a:p>
            <a:r>
              <a:rPr lang="en-US" sz="4400" b="1" dirty="0" smtClean="0">
                <a:solidFill>
                  <a:schemeClr val="tx1">
                    <a:lumMod val="95000"/>
                    <a:lumOff val="5000"/>
                  </a:schemeClr>
                </a:solidFill>
                <a:latin typeface="Georgia" panose="02040502050405020303" pitchFamily="18" charset="0"/>
              </a:rPr>
              <a:t>   </a:t>
            </a:r>
            <a:r>
              <a:rPr lang="en-US" sz="4400" b="1" dirty="0" smtClean="0">
                <a:solidFill>
                  <a:schemeClr val="tx1">
                    <a:lumMod val="95000"/>
                    <a:lumOff val="5000"/>
                  </a:schemeClr>
                </a:solidFill>
                <a:latin typeface="Calibri" pitchFamily="34" charset="0"/>
                <a:ea typeface="Calibri" pitchFamily="34" charset="0"/>
                <a:cs typeface="Calibri" pitchFamily="34" charset="0"/>
              </a:rPr>
              <a:t>outline</a:t>
            </a:r>
            <a:endParaRPr lang="en-US" sz="4400" b="1" dirty="0">
              <a:solidFill>
                <a:schemeClr val="tx1">
                  <a:lumMod val="95000"/>
                  <a:lumOff val="5000"/>
                </a:schemeClr>
              </a:solidFill>
              <a:latin typeface="Calibri" pitchFamily="34" charset="0"/>
              <a:ea typeface="Calibri" pitchFamily="34" charset="0"/>
              <a:cs typeface="Calibri" pitchFamily="34" charset="0"/>
            </a:endParaRPr>
          </a:p>
        </p:txBody>
      </p:sp>
      <p:sp>
        <p:nvSpPr>
          <p:cNvPr id="3" name="Content Placeholder 2"/>
          <p:cNvSpPr>
            <a:spLocks noGrp="1"/>
          </p:cNvSpPr>
          <p:nvPr>
            <p:ph idx="1"/>
          </p:nvPr>
        </p:nvSpPr>
        <p:spPr>
          <a:xfrm>
            <a:off x="1995853" y="1744824"/>
            <a:ext cx="9281747" cy="4633334"/>
          </a:xfrm>
        </p:spPr>
        <p:txBody>
          <a:bodyPr>
            <a:noAutofit/>
          </a:bodyPr>
          <a:lstStyle/>
          <a:p>
            <a:pPr marL="457200" indent="-457200" algn="just">
              <a:buFont typeface="+mj-lt"/>
              <a:buAutoNum type="arabicPeriod"/>
            </a:pPr>
            <a:r>
              <a:rPr lang="en-US" sz="2800" b="1" dirty="0" smtClean="0">
                <a:solidFill>
                  <a:schemeClr val="tx1"/>
                </a:solidFill>
                <a:latin typeface="Calibri" pitchFamily="34" charset="0"/>
                <a:ea typeface="Calibri" pitchFamily="34" charset="0"/>
                <a:cs typeface="Calibri" pitchFamily="34" charset="0"/>
              </a:rPr>
              <a:t>INTRODUCTION</a:t>
            </a:r>
          </a:p>
          <a:p>
            <a:pPr marL="457200" indent="-457200" algn="just">
              <a:buFont typeface="+mj-lt"/>
              <a:buAutoNum type="arabicPeriod"/>
            </a:pPr>
            <a:r>
              <a:rPr lang="en-US" sz="2800" b="1" dirty="0" smtClean="0">
                <a:solidFill>
                  <a:schemeClr val="tx1"/>
                </a:solidFill>
                <a:latin typeface="Calibri" pitchFamily="34" charset="0"/>
                <a:ea typeface="Calibri" pitchFamily="34" charset="0"/>
                <a:cs typeface="Calibri" pitchFamily="34" charset="0"/>
              </a:rPr>
              <a:t>OBJECTIVES</a:t>
            </a:r>
          </a:p>
          <a:p>
            <a:pPr marL="457200" indent="-457200" algn="just">
              <a:buFont typeface="+mj-lt"/>
              <a:buAutoNum type="arabicPeriod"/>
            </a:pPr>
            <a:r>
              <a:rPr lang="en-US" sz="2800" b="1" dirty="0" smtClean="0">
                <a:solidFill>
                  <a:schemeClr val="tx1"/>
                </a:solidFill>
                <a:latin typeface="Calibri" pitchFamily="34" charset="0"/>
                <a:ea typeface="Calibri" pitchFamily="34" charset="0"/>
                <a:cs typeface="Calibri" pitchFamily="34" charset="0"/>
              </a:rPr>
              <a:t>PROBLEM DEFINITION</a:t>
            </a:r>
          </a:p>
          <a:p>
            <a:pPr marL="457200" indent="-457200" algn="just">
              <a:buFont typeface="+mj-lt"/>
              <a:buAutoNum type="arabicPeriod"/>
            </a:pPr>
            <a:r>
              <a:rPr lang="en-US" sz="2800" b="1" dirty="0" smtClean="0">
                <a:solidFill>
                  <a:schemeClr val="tx1"/>
                </a:solidFill>
                <a:latin typeface="Calibri" pitchFamily="34" charset="0"/>
                <a:ea typeface="Calibri" pitchFamily="34" charset="0"/>
                <a:cs typeface="Calibri" pitchFamily="34" charset="0"/>
              </a:rPr>
              <a:t>RELATED APPLICATIONS</a:t>
            </a:r>
          </a:p>
          <a:p>
            <a:pPr marL="457200" indent="-457200" algn="just">
              <a:buFont typeface="+mj-lt"/>
              <a:buAutoNum type="arabicPeriod"/>
            </a:pPr>
            <a:r>
              <a:rPr lang="en-US" sz="2800" b="1" dirty="0" smtClean="0">
                <a:solidFill>
                  <a:schemeClr val="tx1"/>
                </a:solidFill>
                <a:latin typeface="Calibri" pitchFamily="34" charset="0"/>
                <a:ea typeface="Calibri" pitchFamily="34" charset="0"/>
                <a:cs typeface="Calibri" pitchFamily="34" charset="0"/>
              </a:rPr>
              <a:t>METHODOLOGY</a:t>
            </a:r>
          </a:p>
          <a:p>
            <a:pPr marL="457200" indent="-457200" algn="just">
              <a:buFont typeface="+mj-lt"/>
              <a:buAutoNum type="arabicPeriod"/>
            </a:pPr>
            <a:r>
              <a:rPr lang="en-US" sz="2800" b="1" dirty="0" smtClean="0">
                <a:solidFill>
                  <a:schemeClr val="tx1"/>
                </a:solidFill>
                <a:latin typeface="Calibri" pitchFamily="34" charset="0"/>
                <a:ea typeface="Calibri" pitchFamily="34" charset="0"/>
                <a:cs typeface="Calibri" pitchFamily="34" charset="0"/>
              </a:rPr>
              <a:t>TOOLS AND TECHNOLOGY</a:t>
            </a:r>
          </a:p>
          <a:p>
            <a:pPr marL="457200" indent="-457200" algn="just">
              <a:buFont typeface="+mj-lt"/>
              <a:buAutoNum type="arabicPeriod"/>
            </a:pPr>
            <a:r>
              <a:rPr lang="en-US" sz="2800" b="1" dirty="0" smtClean="0">
                <a:solidFill>
                  <a:schemeClr val="tx1"/>
                </a:solidFill>
                <a:latin typeface="Calibri" pitchFamily="34" charset="0"/>
                <a:ea typeface="Calibri" pitchFamily="34" charset="0"/>
                <a:cs typeface="Calibri" pitchFamily="34" charset="0"/>
              </a:rPr>
              <a:t>CONCLUSIONS</a:t>
            </a:r>
          </a:p>
          <a:p>
            <a:pPr marL="457200" indent="-457200" algn="just">
              <a:buFont typeface="+mj-lt"/>
              <a:buAutoNum type="arabicPeriod"/>
            </a:pPr>
            <a:r>
              <a:rPr lang="en-US" sz="2800" b="1" i="0" dirty="0" smtClean="0">
                <a:solidFill>
                  <a:schemeClr val="tx1"/>
                </a:solidFill>
                <a:effectLst/>
                <a:latin typeface="Calibri" pitchFamily="34" charset="0"/>
                <a:ea typeface="Calibri" pitchFamily="34" charset="0"/>
                <a:cs typeface="Calibri" pitchFamily="34" charset="0"/>
              </a:rPr>
              <a:t>REFERENCES</a:t>
            </a:r>
            <a:endParaRPr lang="en-US" sz="2800" b="1" dirty="0">
              <a:solidFill>
                <a:schemeClr val="tx1"/>
              </a:solidFill>
              <a:latin typeface="Calibri" pitchFamily="34" charset="0"/>
              <a:ea typeface="Calibri" pitchFamily="34" charset="0"/>
              <a:cs typeface="Calibri" pitchFamily="34" charset="0"/>
            </a:endParaRPr>
          </a:p>
        </p:txBody>
      </p:sp>
      <p:sp>
        <p:nvSpPr>
          <p:cNvPr id="4" name="TextBox 3"/>
          <p:cNvSpPr txBox="1"/>
          <p:nvPr/>
        </p:nvSpPr>
        <p:spPr>
          <a:xfrm>
            <a:off x="10271760" y="6378158"/>
            <a:ext cx="1462416" cy="369332"/>
          </a:xfrm>
          <a:prstGeom prst="rect">
            <a:avLst/>
          </a:prstGeom>
          <a:noFill/>
        </p:spPr>
        <p:txBody>
          <a:bodyPr wrap="square" rtlCol="0">
            <a:spAutoFit/>
          </a:bodyPr>
          <a:lstStyle/>
          <a:p>
            <a:r>
              <a:rPr lang="en-US" dirty="0" smtClean="0"/>
              <a:t>Page :02</a:t>
            </a:r>
            <a:endParaRPr lang="en-US" dirty="0"/>
          </a:p>
        </p:txBody>
      </p:sp>
    </p:spTree>
    <p:extLst>
      <p:ext uri="{BB962C8B-B14F-4D97-AF65-F5344CB8AC3E}">
        <p14:creationId xmlns:p14="http://schemas.microsoft.com/office/powerpoint/2010/main" val="3744935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574" y="487679"/>
            <a:ext cx="10351752" cy="932025"/>
          </a:xfrm>
        </p:spPr>
        <p:txBody>
          <a:bodyPr/>
          <a:lstStyle/>
          <a:p>
            <a:r>
              <a:rPr lang="en-US" sz="4400" b="1" dirty="0">
                <a:latin typeface="Calibri" pitchFamily="34" charset="0"/>
                <a:ea typeface="Calibri" pitchFamily="34" charset="0"/>
                <a:cs typeface="Calibri" pitchFamily="34" charset="0"/>
              </a:rPr>
              <a:t>Introduction</a:t>
            </a:r>
          </a:p>
        </p:txBody>
      </p:sp>
      <p:sp>
        <p:nvSpPr>
          <p:cNvPr id="3" name="Text Placeholder 2"/>
          <p:cNvSpPr>
            <a:spLocks noGrp="1"/>
          </p:cNvSpPr>
          <p:nvPr>
            <p:ph type="body" idx="1"/>
          </p:nvPr>
        </p:nvSpPr>
        <p:spPr>
          <a:xfrm>
            <a:off x="903614" y="2514848"/>
            <a:ext cx="6401426" cy="2422911"/>
          </a:xfrm>
        </p:spPr>
        <p:txBody>
          <a:bodyPr anchor="t">
            <a:normAutofit fontScale="92500" lnSpcReduction="10000"/>
          </a:bodyPr>
          <a:lstStyle/>
          <a:p>
            <a:pPr marL="514350" indent="-514350" algn="l">
              <a:buFont typeface="+mj-lt"/>
              <a:buAutoNum type="arabicPeriod"/>
            </a:pPr>
            <a:r>
              <a:rPr lang="en-US" sz="2800" b="1" dirty="0">
                <a:solidFill>
                  <a:schemeClr val="tx1"/>
                </a:solidFill>
                <a:latin typeface="Calibri" pitchFamily="34" charset="0"/>
                <a:ea typeface="Calibri" pitchFamily="34" charset="0"/>
                <a:cs typeface="Calibri" pitchFamily="34" charset="0"/>
              </a:rPr>
              <a:t>Patient Information </a:t>
            </a:r>
            <a:r>
              <a:rPr lang="en-US" sz="2800" b="1" dirty="0" smtClean="0">
                <a:solidFill>
                  <a:schemeClr val="tx1"/>
                </a:solidFill>
                <a:latin typeface="Calibri" pitchFamily="34" charset="0"/>
                <a:ea typeface="Calibri" pitchFamily="34" charset="0"/>
                <a:cs typeface="Calibri" pitchFamily="34" charset="0"/>
              </a:rPr>
              <a:t>Management</a:t>
            </a:r>
          </a:p>
          <a:p>
            <a:pPr marL="514350" indent="-514350" algn="l">
              <a:buFont typeface="+mj-lt"/>
              <a:buAutoNum type="arabicPeriod"/>
            </a:pPr>
            <a:r>
              <a:rPr lang="en-US" sz="2800" b="1" dirty="0">
                <a:solidFill>
                  <a:schemeClr val="tx1"/>
                </a:solidFill>
                <a:latin typeface="Calibri" pitchFamily="34" charset="0"/>
                <a:ea typeface="Calibri" pitchFamily="34" charset="0"/>
                <a:cs typeface="Calibri" pitchFamily="34" charset="0"/>
              </a:rPr>
              <a:t>Electronic Health Records (EHR</a:t>
            </a:r>
            <a:r>
              <a:rPr lang="en-US" sz="2800" b="1" dirty="0" smtClean="0">
                <a:solidFill>
                  <a:schemeClr val="tx1"/>
                </a:solidFill>
                <a:latin typeface="Calibri" pitchFamily="34" charset="0"/>
                <a:ea typeface="Calibri" pitchFamily="34" charset="0"/>
                <a:cs typeface="Calibri" pitchFamily="34" charset="0"/>
              </a:rPr>
              <a:t>)</a:t>
            </a:r>
          </a:p>
          <a:p>
            <a:pPr marL="514350" indent="-514350" algn="l">
              <a:buFont typeface="+mj-lt"/>
              <a:buAutoNum type="arabicPeriod"/>
            </a:pPr>
            <a:r>
              <a:rPr lang="en-US" sz="2800" b="1" dirty="0" err="1">
                <a:solidFill>
                  <a:schemeClr val="tx1"/>
                </a:solidFill>
                <a:latin typeface="Calibri" pitchFamily="34" charset="0"/>
                <a:ea typeface="Calibri" pitchFamily="34" charset="0"/>
                <a:cs typeface="Calibri" pitchFamily="34" charset="0"/>
              </a:rPr>
              <a:t>Telehealth</a:t>
            </a:r>
            <a:r>
              <a:rPr lang="en-US" sz="2800" b="1" dirty="0">
                <a:solidFill>
                  <a:schemeClr val="tx1"/>
                </a:solidFill>
                <a:latin typeface="Calibri" pitchFamily="34" charset="0"/>
                <a:ea typeface="Calibri" pitchFamily="34" charset="0"/>
                <a:cs typeface="Calibri" pitchFamily="34" charset="0"/>
              </a:rPr>
              <a:t> </a:t>
            </a:r>
            <a:r>
              <a:rPr lang="en-US" sz="2800" b="1" dirty="0" smtClean="0">
                <a:solidFill>
                  <a:schemeClr val="tx1"/>
                </a:solidFill>
                <a:latin typeface="Calibri" pitchFamily="34" charset="0"/>
                <a:ea typeface="Calibri" pitchFamily="34" charset="0"/>
                <a:cs typeface="Calibri" pitchFamily="34" charset="0"/>
              </a:rPr>
              <a:t>Support</a:t>
            </a:r>
          </a:p>
          <a:p>
            <a:pPr marL="514350" indent="-514350" algn="l">
              <a:buFont typeface="+mj-lt"/>
              <a:buAutoNum type="arabicPeriod"/>
            </a:pPr>
            <a:r>
              <a:rPr lang="en-US" sz="2800" b="1" dirty="0">
                <a:solidFill>
                  <a:schemeClr val="tx1"/>
                </a:solidFill>
                <a:latin typeface="Calibri" pitchFamily="34" charset="0"/>
                <a:ea typeface="Calibri" pitchFamily="34" charset="0"/>
                <a:cs typeface="Calibri" pitchFamily="34" charset="0"/>
              </a:rPr>
              <a:t>Improved Patient Care</a:t>
            </a:r>
            <a:endParaRPr lang="en-US" sz="2800" dirty="0">
              <a:solidFill>
                <a:schemeClr val="tx1"/>
              </a:solidFill>
              <a:latin typeface="Calibri" pitchFamily="34" charset="0"/>
              <a:ea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307" y="2250688"/>
            <a:ext cx="3170959" cy="2445361"/>
          </a:xfrm>
          <a:prstGeom prst="rect">
            <a:avLst/>
          </a:prstGeom>
        </p:spPr>
      </p:pic>
      <p:sp>
        <p:nvSpPr>
          <p:cNvPr id="5" name="TextBox 4"/>
          <p:cNvSpPr txBox="1"/>
          <p:nvPr/>
        </p:nvSpPr>
        <p:spPr>
          <a:xfrm>
            <a:off x="10363200" y="6378158"/>
            <a:ext cx="1370976" cy="369332"/>
          </a:xfrm>
          <a:prstGeom prst="rect">
            <a:avLst/>
          </a:prstGeom>
          <a:noFill/>
        </p:spPr>
        <p:txBody>
          <a:bodyPr wrap="square" rtlCol="0">
            <a:spAutoFit/>
          </a:bodyPr>
          <a:lstStyle/>
          <a:p>
            <a:r>
              <a:rPr lang="en-US" dirty="0" smtClean="0"/>
              <a:t>Page :03</a:t>
            </a:r>
            <a:endParaRPr lang="en-US" dirty="0"/>
          </a:p>
        </p:txBody>
      </p:sp>
    </p:spTree>
    <p:extLst>
      <p:ext uri="{BB962C8B-B14F-4D97-AF65-F5344CB8AC3E}">
        <p14:creationId xmlns:p14="http://schemas.microsoft.com/office/powerpoint/2010/main" val="1090258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124" y="482335"/>
            <a:ext cx="10351752" cy="836114"/>
          </a:xfrm>
        </p:spPr>
        <p:txBody>
          <a:bodyPr/>
          <a:lstStyle/>
          <a:p>
            <a:r>
              <a:rPr lang="en-US" sz="4400" b="1" dirty="0">
                <a:latin typeface="Times New Roman" panose="02020603050405020304" pitchFamily="18" charset="0"/>
                <a:cs typeface="Times New Roman" panose="02020603050405020304" pitchFamily="18" charset="0"/>
              </a:rPr>
              <a:t>Objective</a:t>
            </a:r>
          </a:p>
        </p:txBody>
      </p:sp>
      <p:sp>
        <p:nvSpPr>
          <p:cNvPr id="3" name="Text Placeholder 2"/>
          <p:cNvSpPr>
            <a:spLocks noGrp="1"/>
          </p:cNvSpPr>
          <p:nvPr>
            <p:ph type="body" idx="1"/>
          </p:nvPr>
        </p:nvSpPr>
        <p:spPr>
          <a:xfrm>
            <a:off x="1285903" y="2330147"/>
            <a:ext cx="10351752" cy="2699053"/>
          </a:xfrm>
        </p:spPr>
        <p:txBody>
          <a:bodyPr anchor="t">
            <a:normAutofit/>
          </a:bodyPr>
          <a:lstStyle/>
          <a:p>
            <a:pPr marL="457200" indent="-457200" algn="just">
              <a:buFont typeface="Wingdings" pitchFamily="2" charset="2"/>
              <a:buChar char="Ø"/>
            </a:pPr>
            <a:r>
              <a:rPr lang="en-US" sz="2800" b="1" dirty="0" smtClean="0">
                <a:solidFill>
                  <a:schemeClr val="tx1"/>
                </a:solidFill>
                <a:latin typeface="Calibri" pitchFamily="34" charset="0"/>
                <a:ea typeface="Calibri" pitchFamily="34" charset="0"/>
                <a:cs typeface="Calibri" pitchFamily="34" charset="0"/>
              </a:rPr>
              <a:t>Patient can choose their desired doctor and their availability. </a:t>
            </a:r>
          </a:p>
          <a:p>
            <a:pPr marL="457200" indent="-457200" algn="just">
              <a:buFont typeface="Wingdings" pitchFamily="2" charset="2"/>
              <a:buChar char="Ø"/>
            </a:pPr>
            <a:r>
              <a:rPr lang="en-US" sz="2800" b="1" dirty="0" smtClean="0">
                <a:solidFill>
                  <a:schemeClr val="tx1"/>
                </a:solidFill>
                <a:latin typeface="Calibri" pitchFamily="34" charset="0"/>
                <a:ea typeface="Calibri" pitchFamily="34" charset="0"/>
                <a:cs typeface="Calibri" pitchFamily="34" charset="0"/>
              </a:rPr>
              <a:t>Patient can look up to their medical conditions</a:t>
            </a:r>
          </a:p>
          <a:p>
            <a:pPr marL="457200" indent="-457200" algn="just">
              <a:buFont typeface="Wingdings" pitchFamily="2" charset="2"/>
              <a:buChar char="Ø"/>
            </a:pPr>
            <a:r>
              <a:rPr lang="en-US" sz="2800" b="1" dirty="0" smtClean="0">
                <a:solidFill>
                  <a:schemeClr val="tx1"/>
                </a:solidFill>
                <a:latin typeface="Calibri" pitchFamily="34" charset="0"/>
                <a:ea typeface="Calibri" pitchFamily="34" charset="0"/>
                <a:cs typeface="Calibri" pitchFamily="34" charset="0"/>
              </a:rPr>
              <a:t>Doctors can too read up on their patients’ health details and can analyze.</a:t>
            </a:r>
          </a:p>
          <a:p>
            <a:pPr algn="just"/>
            <a:endParaRPr lang="en-US" sz="2800" dirty="0">
              <a:solidFill>
                <a:schemeClr val="tx1"/>
              </a:solidFill>
              <a:latin typeface="Calibri" pitchFamily="34" charset="0"/>
              <a:ea typeface="Calibri" pitchFamily="34" charset="0"/>
              <a:cs typeface="Calibri" pitchFamily="34" charset="0"/>
            </a:endParaRPr>
          </a:p>
        </p:txBody>
      </p:sp>
      <p:sp>
        <p:nvSpPr>
          <p:cNvPr id="4" name="TextBox 3"/>
          <p:cNvSpPr txBox="1"/>
          <p:nvPr/>
        </p:nvSpPr>
        <p:spPr>
          <a:xfrm>
            <a:off x="10444480" y="6378158"/>
            <a:ext cx="1289696" cy="369332"/>
          </a:xfrm>
          <a:prstGeom prst="rect">
            <a:avLst/>
          </a:prstGeom>
          <a:noFill/>
        </p:spPr>
        <p:txBody>
          <a:bodyPr wrap="square" rtlCol="0">
            <a:spAutoFit/>
          </a:bodyPr>
          <a:lstStyle/>
          <a:p>
            <a:r>
              <a:rPr lang="en-US" dirty="0" smtClean="0"/>
              <a:t>Page :04</a:t>
            </a:r>
            <a:endParaRPr lang="en-US" dirty="0"/>
          </a:p>
        </p:txBody>
      </p:sp>
    </p:spTree>
    <p:extLst>
      <p:ext uri="{BB962C8B-B14F-4D97-AF65-F5344CB8AC3E}">
        <p14:creationId xmlns:p14="http://schemas.microsoft.com/office/powerpoint/2010/main" val="2634811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65778"/>
            <a:ext cx="10351752" cy="1032003"/>
          </a:xfrm>
        </p:spPr>
        <p:txBody>
          <a:bodyPr>
            <a:normAutofit/>
          </a:bodyPr>
          <a:lstStyle/>
          <a:p>
            <a:r>
              <a:rPr lang="en-US" sz="4400" b="1" dirty="0">
                <a:latin typeface="Georgia" panose="02040502050405020303" pitchFamily="18" charset="0"/>
              </a:rPr>
              <a:t>Problem Definition</a:t>
            </a:r>
          </a:p>
        </p:txBody>
      </p:sp>
      <p:sp>
        <p:nvSpPr>
          <p:cNvPr id="4" name="TextBox 3"/>
          <p:cNvSpPr txBox="1"/>
          <p:nvPr/>
        </p:nvSpPr>
        <p:spPr>
          <a:xfrm>
            <a:off x="10414000" y="6378158"/>
            <a:ext cx="1320176" cy="369332"/>
          </a:xfrm>
          <a:prstGeom prst="rect">
            <a:avLst/>
          </a:prstGeom>
          <a:noFill/>
        </p:spPr>
        <p:txBody>
          <a:bodyPr wrap="square" rtlCol="0">
            <a:spAutoFit/>
          </a:bodyPr>
          <a:lstStyle/>
          <a:p>
            <a:r>
              <a:rPr lang="en-US" dirty="0" smtClean="0"/>
              <a:t>Page :05</a:t>
            </a:r>
            <a:endParaRPr lang="en-US" dirty="0"/>
          </a:p>
        </p:txBody>
      </p:sp>
      <p:sp>
        <p:nvSpPr>
          <p:cNvPr id="6" name="TextBox 5"/>
          <p:cNvSpPr txBox="1"/>
          <p:nvPr/>
        </p:nvSpPr>
        <p:spPr>
          <a:xfrm>
            <a:off x="1223655" y="1697781"/>
            <a:ext cx="9977120" cy="3785652"/>
          </a:xfrm>
          <a:prstGeom prst="rect">
            <a:avLst/>
          </a:prstGeom>
          <a:noFill/>
        </p:spPr>
        <p:txBody>
          <a:bodyPr wrap="square" rtlCol="0">
            <a:spAutoFit/>
          </a:bodyPr>
          <a:lstStyle/>
          <a:p>
            <a:pPr marL="457200" indent="-457200">
              <a:buFont typeface="+mj-lt"/>
              <a:buAutoNum type="arabicPeriod"/>
            </a:pPr>
            <a:endParaRPr lang="en-US" sz="2400" b="1" dirty="0" smtClean="0"/>
          </a:p>
          <a:p>
            <a:pPr marL="457200" indent="-457200">
              <a:buFont typeface="+mj-lt"/>
              <a:buAutoNum type="arabicPeriod"/>
            </a:pPr>
            <a:r>
              <a:rPr lang="en-US" sz="2400" b="1" dirty="0" smtClean="0"/>
              <a:t>PATIENT DATA DISORGANIZATION</a:t>
            </a:r>
          </a:p>
          <a:p>
            <a:pPr marL="457200" indent="-457200">
              <a:buFont typeface="+mj-lt"/>
              <a:buAutoNum type="arabicPeriod"/>
            </a:pPr>
            <a:endParaRPr lang="en-US" sz="2400" b="1" dirty="0" smtClean="0"/>
          </a:p>
          <a:p>
            <a:pPr marL="457200" indent="-457200">
              <a:buFont typeface="+mj-lt"/>
              <a:buAutoNum type="arabicPeriod"/>
            </a:pPr>
            <a:r>
              <a:rPr lang="en-US" sz="2400" b="1" dirty="0" smtClean="0"/>
              <a:t>APPOINTMENT BACKLOGS</a:t>
            </a:r>
            <a:endParaRPr lang="en-US" sz="2000" dirty="0" smtClean="0"/>
          </a:p>
          <a:p>
            <a:pPr marL="457200" indent="-457200">
              <a:buFont typeface="+mj-lt"/>
              <a:buAutoNum type="arabicPeriod"/>
            </a:pPr>
            <a:endParaRPr lang="en-US" sz="2400" b="1" dirty="0" smtClean="0"/>
          </a:p>
          <a:p>
            <a:pPr marL="457200" indent="-457200">
              <a:buFont typeface="+mj-lt"/>
              <a:buAutoNum type="arabicPeriod"/>
            </a:pPr>
            <a:r>
              <a:rPr lang="en-US" sz="2400" b="1" dirty="0" smtClean="0"/>
              <a:t>DATA SECURITY AND PRIVACY</a:t>
            </a:r>
          </a:p>
          <a:p>
            <a:pPr marL="457200" indent="-457200">
              <a:buFont typeface="+mj-lt"/>
              <a:buAutoNum type="arabicPeriod"/>
            </a:pPr>
            <a:endParaRPr lang="en-US" sz="2400" b="1" dirty="0" smtClean="0"/>
          </a:p>
          <a:p>
            <a:pPr marL="457200" indent="-457200">
              <a:buFont typeface="+mj-lt"/>
              <a:buAutoNum type="arabicPeriod"/>
            </a:pPr>
            <a:r>
              <a:rPr lang="en-US" sz="2400" b="1" dirty="0" smtClean="0"/>
              <a:t>PATIENT ENGAGEMENT AND ACCESS</a:t>
            </a:r>
            <a:endParaRPr lang="en-US" sz="2400" dirty="0" smtClean="0"/>
          </a:p>
          <a:p>
            <a:pPr marL="457200" indent="-457200">
              <a:buFont typeface="+mj-lt"/>
              <a:buAutoNum type="arabicPeriod"/>
            </a:pPr>
            <a:endParaRPr lang="en-US" sz="2400" b="1" dirty="0" smtClean="0"/>
          </a:p>
          <a:p>
            <a:pPr marL="457200" indent="-457200">
              <a:buFont typeface="+mj-lt"/>
              <a:buAutoNum type="arabicPeriod"/>
            </a:pPr>
            <a:r>
              <a:rPr lang="en-US" sz="2400" b="1" dirty="0" smtClean="0"/>
              <a:t>MAINTENANCE AND UPDATES</a:t>
            </a:r>
            <a:endParaRPr lang="en-US" sz="2000" b="1" dirty="0"/>
          </a:p>
        </p:txBody>
      </p:sp>
    </p:spTree>
    <p:extLst>
      <p:ext uri="{BB962C8B-B14F-4D97-AF65-F5344CB8AC3E}">
        <p14:creationId xmlns:p14="http://schemas.microsoft.com/office/powerpoint/2010/main" val="3205848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6324" y="425478"/>
            <a:ext cx="10364451" cy="801910"/>
          </a:xfrm>
        </p:spPr>
        <p:txBody>
          <a:bodyPr anchor="t"/>
          <a:lstStyle/>
          <a:p>
            <a:r>
              <a:rPr lang="en-US" b="1" dirty="0">
                <a:solidFill>
                  <a:schemeClr val="tx1">
                    <a:lumMod val="95000"/>
                    <a:lumOff val="5000"/>
                  </a:schemeClr>
                </a:solidFill>
                <a:latin typeface="Calibri" pitchFamily="34" charset="0"/>
                <a:ea typeface="Calibri" pitchFamily="34" charset="0"/>
                <a:cs typeface="Calibri" pitchFamily="34" charset="0"/>
              </a:rPr>
              <a:t>Related application</a:t>
            </a:r>
          </a:p>
        </p:txBody>
      </p:sp>
      <p:sp>
        <p:nvSpPr>
          <p:cNvPr id="5" name="Content Placeholder 4"/>
          <p:cNvSpPr>
            <a:spLocks noGrp="1"/>
          </p:cNvSpPr>
          <p:nvPr>
            <p:ph idx="1"/>
          </p:nvPr>
        </p:nvSpPr>
        <p:spPr>
          <a:xfrm>
            <a:off x="913774" y="1420428"/>
            <a:ext cx="10363826" cy="4370771"/>
          </a:xfrm>
        </p:spPr>
        <p:txBody>
          <a:bodyPr>
            <a:normAutofit lnSpcReduction="10000"/>
          </a:bodyPr>
          <a:lstStyle/>
          <a:p>
            <a:pPr marL="0" indent="0" algn="just">
              <a:buNone/>
            </a:pPr>
            <a:r>
              <a:rPr lang="en-US" sz="2400" b="1" dirty="0">
                <a:solidFill>
                  <a:schemeClr val="tx1"/>
                </a:solidFill>
                <a:latin typeface="Calibri" pitchFamily="34" charset="0"/>
                <a:ea typeface="Calibri" pitchFamily="34" charset="0"/>
                <a:cs typeface="Calibri" pitchFamily="34" charset="0"/>
              </a:rPr>
              <a:t>There are a few websites and apps such as</a:t>
            </a:r>
            <a:r>
              <a:rPr lang="en-US" sz="2400" dirty="0">
                <a:solidFill>
                  <a:schemeClr val="tx1"/>
                </a:solidFill>
                <a:latin typeface="Calibri" pitchFamily="34" charset="0"/>
                <a:ea typeface="Calibri" pitchFamily="34" charset="0"/>
                <a:cs typeface="Calibri" pitchFamily="34" charset="0"/>
              </a:rPr>
              <a:t>:</a:t>
            </a:r>
          </a:p>
          <a:p>
            <a:pPr marL="342900" indent="-342900" algn="just">
              <a:buFont typeface="Wingdings" pitchFamily="2" charset="2"/>
              <a:buChar char="§"/>
            </a:pPr>
            <a:r>
              <a:rPr lang="en-US" sz="2400" b="1" dirty="0">
                <a:solidFill>
                  <a:schemeClr val="tx1"/>
                </a:solidFill>
                <a:latin typeface="Calibri" pitchFamily="34" charset="0"/>
                <a:ea typeface="Calibri" pitchFamily="34" charset="0"/>
                <a:cs typeface="Calibri" pitchFamily="34" charset="0"/>
              </a:rPr>
              <a:t>Nih.gov[1]</a:t>
            </a:r>
          </a:p>
          <a:p>
            <a:pPr marL="342900" indent="-342900" algn="just">
              <a:buFont typeface="Wingdings" pitchFamily="2" charset="2"/>
              <a:buChar char="§"/>
            </a:pPr>
            <a:r>
              <a:rPr lang="en-US" sz="2400" b="1" i="0" dirty="0">
                <a:solidFill>
                  <a:schemeClr val="tx1"/>
                </a:solidFill>
                <a:effectLst/>
                <a:latin typeface="Calibri" pitchFamily="34" charset="0"/>
                <a:ea typeface="Calibri" pitchFamily="34" charset="0"/>
                <a:cs typeface="Calibri" pitchFamily="34" charset="0"/>
              </a:rPr>
              <a:t>healthline.com[2]</a:t>
            </a:r>
          </a:p>
          <a:p>
            <a:pPr marL="342900" indent="-342900" algn="just">
              <a:buFont typeface="Wingdings" pitchFamily="2" charset="2"/>
              <a:buChar char="§"/>
            </a:pPr>
            <a:r>
              <a:rPr lang="en-US" sz="2400" b="1" i="0" dirty="0">
                <a:solidFill>
                  <a:srgbClr val="212529"/>
                </a:solidFill>
                <a:effectLst/>
                <a:latin typeface="Calibri" pitchFamily="34" charset="0"/>
                <a:ea typeface="Calibri" pitchFamily="34" charset="0"/>
                <a:cs typeface="Calibri" pitchFamily="34" charset="0"/>
              </a:rPr>
              <a:t>Soft Clinic</a:t>
            </a:r>
            <a:r>
              <a:rPr lang="en-US" sz="2400" b="1" i="0" cap="all" dirty="0">
                <a:solidFill>
                  <a:schemeClr val="tx1"/>
                </a:solidFill>
                <a:effectLst/>
                <a:latin typeface="Calibri" pitchFamily="34" charset="0"/>
                <a:ea typeface="Calibri" pitchFamily="34" charset="0"/>
                <a:cs typeface="Calibri" pitchFamily="34" charset="0"/>
              </a:rPr>
              <a:t>[3]</a:t>
            </a:r>
          </a:p>
          <a:p>
            <a:pPr marL="0" indent="0" algn="just">
              <a:buNone/>
            </a:pPr>
            <a:r>
              <a:rPr lang="en-US" sz="2400" b="1" dirty="0" smtClean="0">
                <a:solidFill>
                  <a:schemeClr val="tx1"/>
                </a:solidFill>
                <a:latin typeface="Calibri" pitchFamily="34" charset="0"/>
                <a:ea typeface="Calibri" pitchFamily="34" charset="0"/>
                <a:cs typeface="Calibri" pitchFamily="34" charset="0"/>
              </a:rPr>
              <a:t>Although </a:t>
            </a:r>
            <a:r>
              <a:rPr lang="en-US" sz="2400" b="1" dirty="0">
                <a:solidFill>
                  <a:schemeClr val="tx1"/>
                </a:solidFill>
                <a:latin typeface="Calibri" pitchFamily="34" charset="0"/>
                <a:ea typeface="Calibri" pitchFamily="34" charset="0"/>
                <a:cs typeface="Calibri" pitchFamily="34" charset="0"/>
              </a:rPr>
              <a:t>these websites are meant to be for medical purposes. They don’t give all the necessary facilities</a:t>
            </a:r>
            <a:r>
              <a:rPr lang="en-US" sz="2400" b="1" dirty="0" smtClean="0">
                <a:solidFill>
                  <a:schemeClr val="tx1"/>
                </a:solidFill>
                <a:latin typeface="Calibri" pitchFamily="34" charset="0"/>
                <a:ea typeface="Calibri" pitchFamily="34" charset="0"/>
                <a:cs typeface="Calibri" pitchFamily="34" charset="0"/>
              </a:rPr>
              <a:t>.</a:t>
            </a:r>
          </a:p>
          <a:p>
            <a:pPr marL="0" indent="0" algn="just">
              <a:buNone/>
            </a:pPr>
            <a:endParaRPr lang="en-US" sz="2400" b="0" dirty="0">
              <a:solidFill>
                <a:schemeClr val="tx1"/>
              </a:solidFill>
              <a:latin typeface="Calibri" pitchFamily="34" charset="0"/>
              <a:ea typeface="Calibri" pitchFamily="34" charset="0"/>
              <a:cs typeface="Calibri" pitchFamily="34" charset="0"/>
            </a:endParaRPr>
          </a:p>
          <a:p>
            <a:pPr marL="0" indent="0" algn="just">
              <a:buNone/>
            </a:pPr>
            <a:r>
              <a:rPr lang="en-US" sz="2400" i="0" dirty="0" smtClean="0">
                <a:solidFill>
                  <a:schemeClr val="tx1"/>
                </a:solidFill>
                <a:effectLst/>
                <a:latin typeface="Calibri" pitchFamily="34" charset="0"/>
                <a:ea typeface="Calibri" pitchFamily="34" charset="0"/>
                <a:cs typeface="Calibri" pitchFamily="34" charset="0"/>
              </a:rPr>
              <a:t>Their main problem is that they are only made and concentrated for certain regions of the world. Some are only for research purposes which is not very helpful for non-medical personals.</a:t>
            </a:r>
          </a:p>
          <a:p>
            <a:pPr algn="just"/>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515600" y="6378158"/>
            <a:ext cx="1218576" cy="369332"/>
          </a:xfrm>
          <a:prstGeom prst="rect">
            <a:avLst/>
          </a:prstGeom>
          <a:noFill/>
        </p:spPr>
        <p:txBody>
          <a:bodyPr wrap="square" rtlCol="0">
            <a:spAutoFit/>
          </a:bodyPr>
          <a:lstStyle/>
          <a:p>
            <a:r>
              <a:rPr lang="en-US" dirty="0" smtClean="0"/>
              <a:t>Page :06</a:t>
            </a:r>
            <a:endParaRPr lang="en-US" dirty="0"/>
          </a:p>
        </p:txBody>
      </p:sp>
    </p:spTree>
    <p:extLst>
      <p:ext uri="{BB962C8B-B14F-4D97-AF65-F5344CB8AC3E}">
        <p14:creationId xmlns:p14="http://schemas.microsoft.com/office/powerpoint/2010/main" val="47876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6997" y="-14509"/>
            <a:ext cx="10364451" cy="596982"/>
          </a:xfrm>
        </p:spPr>
        <p:txBody>
          <a:bodyPr>
            <a:normAutofit fontScale="90000"/>
          </a:bodyPr>
          <a:lstStyle/>
          <a:p>
            <a:r>
              <a:rPr lang="en-US" b="1" dirty="0" smtClean="0">
                <a:solidFill>
                  <a:schemeClr val="tx1"/>
                </a:solidFill>
              </a:rPr>
              <a:t>System Architecture</a:t>
            </a:r>
            <a:endParaRPr lang="en-US" b="1" dirty="0">
              <a:solidFill>
                <a:schemeClr val="tx1"/>
              </a:solidFill>
            </a:endParaRPr>
          </a:p>
        </p:txBody>
      </p:sp>
      <p:sp>
        <p:nvSpPr>
          <p:cNvPr id="169" name="Rectangle 168"/>
          <p:cNvSpPr/>
          <p:nvPr/>
        </p:nvSpPr>
        <p:spPr>
          <a:xfrm>
            <a:off x="314702" y="3262412"/>
            <a:ext cx="582295" cy="266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dirty="0">
                <a:solidFill>
                  <a:srgbClr val="000000"/>
                </a:solidFill>
                <a:effectLst/>
                <a:ea typeface="Calibri" panose="020F0502020204030204" pitchFamily="34" charset="0"/>
                <a:cs typeface="Times New Roman" panose="02020603050405020304" pitchFamily="18" charset="0"/>
              </a:rPr>
              <a:t>User</a:t>
            </a:r>
            <a:endParaRPr lang="en-US" sz="1100" kern="100" dirty="0">
              <a:effectLst/>
              <a:ea typeface="Calibri" panose="020F0502020204030204" pitchFamily="34" charset="0"/>
              <a:cs typeface="Times New Roman" panose="02020603050405020304" pitchFamily="18" charset="0"/>
            </a:endParaRPr>
          </a:p>
        </p:txBody>
      </p:sp>
      <p:sp>
        <p:nvSpPr>
          <p:cNvPr id="171" name="Oval 170"/>
          <p:cNvSpPr/>
          <p:nvPr/>
        </p:nvSpPr>
        <p:spPr>
          <a:xfrm>
            <a:off x="1243435" y="3031271"/>
            <a:ext cx="812800" cy="7619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dirty="0">
                <a:solidFill>
                  <a:srgbClr val="000000"/>
                </a:solidFill>
                <a:effectLst/>
                <a:ea typeface="Calibri" panose="020F0502020204030204" pitchFamily="34" charset="0"/>
                <a:cs typeface="Times New Roman" panose="02020603050405020304" pitchFamily="18" charset="0"/>
              </a:rPr>
              <a:t>User type</a:t>
            </a:r>
            <a:endParaRPr lang="en-US" sz="1100" kern="100" dirty="0">
              <a:effectLst/>
              <a:ea typeface="Calibri" panose="020F0502020204030204" pitchFamily="34" charset="0"/>
              <a:cs typeface="Times New Roman" panose="02020603050405020304" pitchFamily="18" charset="0"/>
            </a:endParaRPr>
          </a:p>
        </p:txBody>
      </p:sp>
      <p:sp>
        <p:nvSpPr>
          <p:cNvPr id="172" name="Rectangle 171"/>
          <p:cNvSpPr/>
          <p:nvPr/>
        </p:nvSpPr>
        <p:spPr>
          <a:xfrm>
            <a:off x="2516577" y="2589311"/>
            <a:ext cx="1085215" cy="4419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dirty="0">
                <a:solidFill>
                  <a:srgbClr val="000000"/>
                </a:solidFill>
                <a:effectLst/>
                <a:ea typeface="Calibri" panose="020F0502020204030204" pitchFamily="34" charset="0"/>
                <a:cs typeface="Times New Roman" panose="02020603050405020304" pitchFamily="18" charset="0"/>
              </a:rPr>
              <a:t>Patient </a:t>
            </a:r>
            <a:endParaRPr lang="en-US" sz="1100" kern="100" dirty="0">
              <a:effectLst/>
              <a:ea typeface="Calibri" panose="020F0502020204030204" pitchFamily="34" charset="0"/>
              <a:cs typeface="Times New Roman" panose="02020603050405020304" pitchFamily="18" charset="0"/>
            </a:endParaRPr>
          </a:p>
        </p:txBody>
      </p:sp>
      <p:sp>
        <p:nvSpPr>
          <p:cNvPr id="173" name="Rectangle 172"/>
          <p:cNvSpPr/>
          <p:nvPr/>
        </p:nvSpPr>
        <p:spPr>
          <a:xfrm>
            <a:off x="2516577" y="3756328"/>
            <a:ext cx="1049655" cy="331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dirty="0">
                <a:solidFill>
                  <a:srgbClr val="000000"/>
                </a:solidFill>
                <a:effectLst/>
                <a:ea typeface="Calibri" panose="020F0502020204030204" pitchFamily="34" charset="0"/>
                <a:cs typeface="Times New Roman" panose="02020603050405020304" pitchFamily="18" charset="0"/>
              </a:rPr>
              <a:t>Admin</a:t>
            </a:r>
            <a:endParaRPr lang="en-US" sz="1100" kern="100" dirty="0">
              <a:effectLst/>
              <a:ea typeface="Calibri" panose="020F0502020204030204" pitchFamily="34" charset="0"/>
              <a:cs typeface="Times New Roman" panose="02020603050405020304" pitchFamily="18" charset="0"/>
            </a:endParaRPr>
          </a:p>
        </p:txBody>
      </p:sp>
      <p:sp>
        <p:nvSpPr>
          <p:cNvPr id="180" name="Oval 179"/>
          <p:cNvSpPr/>
          <p:nvPr/>
        </p:nvSpPr>
        <p:spPr>
          <a:xfrm>
            <a:off x="6079220" y="1268311"/>
            <a:ext cx="758190" cy="486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kern="100" dirty="0">
                <a:solidFill>
                  <a:srgbClr val="000000"/>
                </a:solidFill>
                <a:effectLst/>
                <a:ea typeface="Calibri" panose="020F0502020204030204" pitchFamily="34" charset="0"/>
                <a:cs typeface="Times New Roman" panose="02020603050405020304" pitchFamily="18" charset="0"/>
              </a:rPr>
              <a:t>Read</a:t>
            </a:r>
            <a:endParaRPr lang="en-US" sz="1100" kern="100" dirty="0">
              <a:effectLst/>
              <a:ea typeface="Calibri" panose="020F0502020204030204" pitchFamily="34" charset="0"/>
              <a:cs typeface="Times New Roman" panose="02020603050405020304" pitchFamily="18" charset="0"/>
            </a:endParaRPr>
          </a:p>
        </p:txBody>
      </p:sp>
      <p:sp>
        <p:nvSpPr>
          <p:cNvPr id="181" name="Oval 180"/>
          <p:cNvSpPr/>
          <p:nvPr/>
        </p:nvSpPr>
        <p:spPr>
          <a:xfrm>
            <a:off x="6009050" y="2522162"/>
            <a:ext cx="898525" cy="4667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Create</a:t>
            </a:r>
            <a:endParaRPr lang="en-US" sz="1100" kern="100">
              <a:effectLst/>
              <a:ea typeface="Calibri" panose="020F0502020204030204" pitchFamily="34" charset="0"/>
              <a:cs typeface="Times New Roman" panose="02020603050405020304" pitchFamily="18" charset="0"/>
            </a:endParaRPr>
          </a:p>
        </p:txBody>
      </p:sp>
      <p:sp>
        <p:nvSpPr>
          <p:cNvPr id="183" name="Oval 182"/>
          <p:cNvSpPr/>
          <p:nvPr/>
        </p:nvSpPr>
        <p:spPr>
          <a:xfrm>
            <a:off x="5920786" y="3756328"/>
            <a:ext cx="1075055" cy="4667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Update</a:t>
            </a:r>
            <a:endParaRPr lang="en-US" sz="1100" kern="100">
              <a:effectLst/>
              <a:ea typeface="Calibri" panose="020F0502020204030204" pitchFamily="34" charset="0"/>
              <a:cs typeface="Times New Roman" panose="02020603050405020304" pitchFamily="18" charset="0"/>
            </a:endParaRPr>
          </a:p>
        </p:txBody>
      </p:sp>
      <p:sp>
        <p:nvSpPr>
          <p:cNvPr id="184" name="Oval 183"/>
          <p:cNvSpPr/>
          <p:nvPr/>
        </p:nvSpPr>
        <p:spPr>
          <a:xfrm>
            <a:off x="6016669" y="4990494"/>
            <a:ext cx="883285" cy="4667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Delete</a:t>
            </a:r>
            <a:endParaRPr lang="en-US" sz="1100" kern="100">
              <a:effectLst/>
              <a:ea typeface="Calibri" panose="020F0502020204030204" pitchFamily="34" charset="0"/>
              <a:cs typeface="Times New Roman" panose="02020603050405020304" pitchFamily="18" charset="0"/>
            </a:endParaRPr>
          </a:p>
        </p:txBody>
      </p:sp>
      <p:sp>
        <p:nvSpPr>
          <p:cNvPr id="185" name="Rectangle 184"/>
          <p:cNvSpPr/>
          <p:nvPr/>
        </p:nvSpPr>
        <p:spPr>
          <a:xfrm>
            <a:off x="9925312" y="631635"/>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dirty="0" smtClean="0">
                <a:solidFill>
                  <a:srgbClr val="000000"/>
                </a:solidFill>
                <a:ea typeface="Calibri" panose="020F0502020204030204" pitchFamily="34" charset="0"/>
                <a:cs typeface="Times New Roman" panose="02020603050405020304" pitchFamily="18" charset="0"/>
              </a:rPr>
              <a:t>Use id</a:t>
            </a:r>
            <a:endParaRPr lang="en-US" sz="1100" kern="100" dirty="0">
              <a:effectLst/>
              <a:ea typeface="Calibri" panose="020F0502020204030204" pitchFamily="34" charset="0"/>
              <a:cs typeface="Times New Roman" panose="02020603050405020304" pitchFamily="18" charset="0"/>
            </a:endParaRPr>
          </a:p>
        </p:txBody>
      </p:sp>
      <p:sp>
        <p:nvSpPr>
          <p:cNvPr id="186" name="Rectangle 185"/>
          <p:cNvSpPr/>
          <p:nvPr/>
        </p:nvSpPr>
        <p:spPr>
          <a:xfrm>
            <a:off x="9925312" y="1307530"/>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dirty="0" smtClean="0">
                <a:solidFill>
                  <a:srgbClr val="000000"/>
                </a:solidFill>
                <a:ea typeface="Calibri" panose="020F0502020204030204" pitchFamily="34" charset="0"/>
                <a:cs typeface="Times New Roman" panose="02020603050405020304" pitchFamily="18" charset="0"/>
              </a:rPr>
              <a:t>patient</a:t>
            </a:r>
            <a:endParaRPr lang="en-US" sz="1100" kern="100" dirty="0">
              <a:effectLst/>
              <a:ea typeface="Calibri" panose="020F0502020204030204" pitchFamily="34" charset="0"/>
              <a:cs typeface="Times New Roman" panose="02020603050405020304" pitchFamily="18" charset="0"/>
            </a:endParaRPr>
          </a:p>
        </p:txBody>
      </p:sp>
      <p:sp>
        <p:nvSpPr>
          <p:cNvPr id="187" name="Rectangle 186"/>
          <p:cNvSpPr/>
          <p:nvPr/>
        </p:nvSpPr>
        <p:spPr>
          <a:xfrm>
            <a:off x="9925312" y="1983425"/>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dirty="0" smtClean="0">
                <a:solidFill>
                  <a:srgbClr val="000000"/>
                </a:solidFill>
                <a:ea typeface="Calibri" panose="020F0502020204030204" pitchFamily="34" charset="0"/>
                <a:cs typeface="Times New Roman" panose="02020603050405020304" pitchFamily="18" charset="0"/>
              </a:rPr>
              <a:t>report</a:t>
            </a:r>
            <a:endParaRPr lang="en-US" sz="1100" kern="100" dirty="0">
              <a:effectLst/>
              <a:ea typeface="Calibri" panose="020F0502020204030204" pitchFamily="34" charset="0"/>
              <a:cs typeface="Times New Roman" panose="02020603050405020304" pitchFamily="18" charset="0"/>
            </a:endParaRPr>
          </a:p>
        </p:txBody>
      </p:sp>
      <p:sp>
        <p:nvSpPr>
          <p:cNvPr id="188" name="Rectangle 187"/>
          <p:cNvSpPr/>
          <p:nvPr/>
        </p:nvSpPr>
        <p:spPr>
          <a:xfrm>
            <a:off x="9930905" y="2659320"/>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dirty="0" smtClean="0">
                <a:solidFill>
                  <a:srgbClr val="000000"/>
                </a:solidFill>
                <a:ea typeface="Calibri" panose="020F0502020204030204" pitchFamily="34" charset="0"/>
                <a:cs typeface="Times New Roman" panose="02020603050405020304" pitchFamily="18" charset="0"/>
              </a:rPr>
              <a:t>appointment</a:t>
            </a:r>
            <a:endParaRPr lang="en-US" sz="1100" kern="100" dirty="0">
              <a:effectLst/>
              <a:ea typeface="Calibri" panose="020F0502020204030204" pitchFamily="34" charset="0"/>
              <a:cs typeface="Times New Roman" panose="02020603050405020304" pitchFamily="18" charset="0"/>
            </a:endParaRPr>
          </a:p>
        </p:txBody>
      </p:sp>
      <p:sp>
        <p:nvSpPr>
          <p:cNvPr id="189" name="Rectangle 188"/>
          <p:cNvSpPr/>
          <p:nvPr/>
        </p:nvSpPr>
        <p:spPr>
          <a:xfrm>
            <a:off x="9925312" y="3338270"/>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Nurse</a:t>
            </a:r>
            <a:endParaRPr lang="en-US" sz="1100" kern="100">
              <a:effectLst/>
              <a:ea typeface="Calibri" panose="020F0502020204030204" pitchFamily="34" charset="0"/>
              <a:cs typeface="Times New Roman" panose="02020603050405020304" pitchFamily="18" charset="0"/>
            </a:endParaRPr>
          </a:p>
        </p:txBody>
      </p:sp>
      <p:sp>
        <p:nvSpPr>
          <p:cNvPr id="190" name="Rectangle 189"/>
          <p:cNvSpPr/>
          <p:nvPr/>
        </p:nvSpPr>
        <p:spPr>
          <a:xfrm>
            <a:off x="9925312" y="4011979"/>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dirty="0" smtClean="0">
                <a:solidFill>
                  <a:srgbClr val="000000"/>
                </a:solidFill>
                <a:ea typeface="Calibri" panose="020F0502020204030204" pitchFamily="34" charset="0"/>
                <a:cs typeface="Times New Roman" panose="02020603050405020304" pitchFamily="18" charset="0"/>
              </a:rPr>
              <a:t>payment</a:t>
            </a:r>
            <a:endParaRPr lang="en-US" sz="1100" kern="100" dirty="0">
              <a:effectLst/>
              <a:ea typeface="Calibri" panose="020F0502020204030204" pitchFamily="34" charset="0"/>
              <a:cs typeface="Times New Roman" panose="02020603050405020304" pitchFamily="18" charset="0"/>
            </a:endParaRPr>
          </a:p>
        </p:txBody>
      </p:sp>
      <p:sp>
        <p:nvSpPr>
          <p:cNvPr id="192" name="Rectangle 191"/>
          <p:cNvSpPr/>
          <p:nvPr/>
        </p:nvSpPr>
        <p:spPr>
          <a:xfrm>
            <a:off x="9930905" y="4732049"/>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Doctor</a:t>
            </a:r>
            <a:endParaRPr lang="en-US" sz="1100" kern="100">
              <a:effectLst/>
              <a:ea typeface="Calibri" panose="020F0502020204030204" pitchFamily="34" charset="0"/>
              <a:cs typeface="Times New Roman" panose="02020603050405020304" pitchFamily="18" charset="0"/>
            </a:endParaRPr>
          </a:p>
        </p:txBody>
      </p:sp>
      <p:cxnSp>
        <p:nvCxnSpPr>
          <p:cNvPr id="199" name="Straight Arrow Connector 198"/>
          <p:cNvCxnSpPr>
            <a:stCxn id="180" idx="6"/>
            <a:endCxn id="187" idx="1"/>
          </p:cNvCxnSpPr>
          <p:nvPr/>
        </p:nvCxnSpPr>
        <p:spPr>
          <a:xfrm>
            <a:off x="6837410" y="1511516"/>
            <a:ext cx="3087902" cy="73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80" idx="6"/>
            <a:endCxn id="188" idx="1"/>
          </p:cNvCxnSpPr>
          <p:nvPr/>
        </p:nvCxnSpPr>
        <p:spPr>
          <a:xfrm>
            <a:off x="6837410" y="1511516"/>
            <a:ext cx="3093495" cy="140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80" idx="6"/>
            <a:endCxn id="189" idx="1"/>
          </p:cNvCxnSpPr>
          <p:nvPr/>
        </p:nvCxnSpPr>
        <p:spPr>
          <a:xfrm>
            <a:off x="6837410" y="1511516"/>
            <a:ext cx="3087902" cy="208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80" idx="6"/>
            <a:endCxn id="190" idx="1"/>
          </p:cNvCxnSpPr>
          <p:nvPr/>
        </p:nvCxnSpPr>
        <p:spPr>
          <a:xfrm>
            <a:off x="6837410" y="1511516"/>
            <a:ext cx="3087902" cy="2758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180" idx="6"/>
            <a:endCxn id="192" idx="1"/>
          </p:cNvCxnSpPr>
          <p:nvPr/>
        </p:nvCxnSpPr>
        <p:spPr>
          <a:xfrm>
            <a:off x="6837410" y="1511516"/>
            <a:ext cx="3093495" cy="347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181" idx="6"/>
            <a:endCxn id="185" idx="1"/>
          </p:cNvCxnSpPr>
          <p:nvPr/>
        </p:nvCxnSpPr>
        <p:spPr>
          <a:xfrm flipV="1">
            <a:off x="6907575" y="890080"/>
            <a:ext cx="3017737" cy="186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81" idx="6"/>
            <a:endCxn id="186" idx="1"/>
          </p:cNvCxnSpPr>
          <p:nvPr/>
        </p:nvCxnSpPr>
        <p:spPr>
          <a:xfrm flipV="1">
            <a:off x="6907575" y="1565975"/>
            <a:ext cx="3017737" cy="118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181" idx="6"/>
            <a:endCxn id="187" idx="1"/>
          </p:cNvCxnSpPr>
          <p:nvPr/>
        </p:nvCxnSpPr>
        <p:spPr>
          <a:xfrm flipV="1">
            <a:off x="6907575" y="2241870"/>
            <a:ext cx="3017737" cy="51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81" idx="6"/>
            <a:endCxn id="188" idx="1"/>
          </p:cNvCxnSpPr>
          <p:nvPr/>
        </p:nvCxnSpPr>
        <p:spPr>
          <a:xfrm>
            <a:off x="6907575" y="2755525"/>
            <a:ext cx="3023330" cy="16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181" idx="6"/>
            <a:endCxn id="189" idx="1"/>
          </p:cNvCxnSpPr>
          <p:nvPr/>
        </p:nvCxnSpPr>
        <p:spPr>
          <a:xfrm>
            <a:off x="6907575" y="2755525"/>
            <a:ext cx="3017737" cy="84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181" idx="6"/>
            <a:endCxn id="190" idx="1"/>
          </p:cNvCxnSpPr>
          <p:nvPr/>
        </p:nvCxnSpPr>
        <p:spPr>
          <a:xfrm>
            <a:off x="6907575" y="2755525"/>
            <a:ext cx="3017737" cy="1514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81" idx="6"/>
            <a:endCxn id="192" idx="1"/>
          </p:cNvCxnSpPr>
          <p:nvPr/>
        </p:nvCxnSpPr>
        <p:spPr>
          <a:xfrm>
            <a:off x="6907575" y="2755525"/>
            <a:ext cx="3023330" cy="2234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83" idx="6"/>
            <a:endCxn id="185" idx="1"/>
          </p:cNvCxnSpPr>
          <p:nvPr/>
        </p:nvCxnSpPr>
        <p:spPr>
          <a:xfrm flipV="1">
            <a:off x="6995841" y="890080"/>
            <a:ext cx="2929471" cy="309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a:stCxn id="183" idx="6"/>
            <a:endCxn id="186" idx="1"/>
          </p:cNvCxnSpPr>
          <p:nvPr/>
        </p:nvCxnSpPr>
        <p:spPr>
          <a:xfrm flipV="1">
            <a:off x="6995841" y="1565975"/>
            <a:ext cx="2929471" cy="2423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stCxn id="183" idx="6"/>
            <a:endCxn id="187" idx="1"/>
          </p:cNvCxnSpPr>
          <p:nvPr/>
        </p:nvCxnSpPr>
        <p:spPr>
          <a:xfrm flipV="1">
            <a:off x="6995841" y="2241870"/>
            <a:ext cx="2929471" cy="1747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183" idx="6"/>
            <a:endCxn id="188" idx="1"/>
          </p:cNvCxnSpPr>
          <p:nvPr/>
        </p:nvCxnSpPr>
        <p:spPr>
          <a:xfrm flipV="1">
            <a:off x="6995841" y="2917765"/>
            <a:ext cx="2935064" cy="107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183" idx="6"/>
            <a:endCxn id="189" idx="1"/>
          </p:cNvCxnSpPr>
          <p:nvPr/>
        </p:nvCxnSpPr>
        <p:spPr>
          <a:xfrm flipV="1">
            <a:off x="6995841" y="3596715"/>
            <a:ext cx="2929471" cy="39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183" idx="6"/>
            <a:endCxn id="192" idx="1"/>
          </p:cNvCxnSpPr>
          <p:nvPr/>
        </p:nvCxnSpPr>
        <p:spPr>
          <a:xfrm>
            <a:off x="6995841" y="3989691"/>
            <a:ext cx="2935064" cy="1000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184" idx="6"/>
            <a:endCxn id="185" idx="1"/>
          </p:cNvCxnSpPr>
          <p:nvPr/>
        </p:nvCxnSpPr>
        <p:spPr>
          <a:xfrm flipV="1">
            <a:off x="6899954" y="890080"/>
            <a:ext cx="3025358" cy="433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184" idx="6"/>
            <a:endCxn id="186" idx="1"/>
          </p:cNvCxnSpPr>
          <p:nvPr/>
        </p:nvCxnSpPr>
        <p:spPr>
          <a:xfrm flipV="1">
            <a:off x="6899954" y="1565975"/>
            <a:ext cx="3025358" cy="365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184" idx="6"/>
            <a:endCxn id="187" idx="1"/>
          </p:cNvCxnSpPr>
          <p:nvPr/>
        </p:nvCxnSpPr>
        <p:spPr>
          <a:xfrm flipV="1">
            <a:off x="6899954" y="2241870"/>
            <a:ext cx="3025358" cy="2981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184" idx="6"/>
            <a:endCxn id="188" idx="1"/>
          </p:cNvCxnSpPr>
          <p:nvPr/>
        </p:nvCxnSpPr>
        <p:spPr>
          <a:xfrm flipV="1">
            <a:off x="6899954" y="2917765"/>
            <a:ext cx="3030951" cy="230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184" idx="6"/>
            <a:endCxn id="189" idx="1"/>
          </p:cNvCxnSpPr>
          <p:nvPr/>
        </p:nvCxnSpPr>
        <p:spPr>
          <a:xfrm flipV="1">
            <a:off x="6899954" y="3596715"/>
            <a:ext cx="3025358" cy="162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184" idx="6"/>
            <a:endCxn id="190" idx="1"/>
          </p:cNvCxnSpPr>
          <p:nvPr/>
        </p:nvCxnSpPr>
        <p:spPr>
          <a:xfrm flipV="1">
            <a:off x="6899954" y="4270424"/>
            <a:ext cx="3025358" cy="95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84" idx="6"/>
            <a:endCxn id="192" idx="1"/>
          </p:cNvCxnSpPr>
          <p:nvPr/>
        </p:nvCxnSpPr>
        <p:spPr>
          <a:xfrm flipV="1">
            <a:off x="6899954" y="4990494"/>
            <a:ext cx="3030951" cy="23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a:stCxn id="172" idx="3"/>
            <a:endCxn id="180" idx="2"/>
          </p:cNvCxnSpPr>
          <p:nvPr/>
        </p:nvCxnSpPr>
        <p:spPr>
          <a:xfrm flipV="1">
            <a:off x="3601792" y="1511516"/>
            <a:ext cx="2477428" cy="1298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a:stCxn id="173" idx="3"/>
            <a:endCxn id="180" idx="2"/>
          </p:cNvCxnSpPr>
          <p:nvPr/>
        </p:nvCxnSpPr>
        <p:spPr>
          <a:xfrm flipV="1">
            <a:off x="3566232" y="1511516"/>
            <a:ext cx="2512988" cy="2410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173" idx="3"/>
            <a:endCxn id="181" idx="2"/>
          </p:cNvCxnSpPr>
          <p:nvPr/>
        </p:nvCxnSpPr>
        <p:spPr>
          <a:xfrm flipV="1">
            <a:off x="3566232" y="2755525"/>
            <a:ext cx="2442818" cy="1166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a:stCxn id="173" idx="3"/>
            <a:endCxn id="183" idx="2"/>
          </p:cNvCxnSpPr>
          <p:nvPr/>
        </p:nvCxnSpPr>
        <p:spPr>
          <a:xfrm>
            <a:off x="3566232" y="3922063"/>
            <a:ext cx="2354554" cy="6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a:stCxn id="173" idx="3"/>
            <a:endCxn id="184" idx="2"/>
          </p:cNvCxnSpPr>
          <p:nvPr/>
        </p:nvCxnSpPr>
        <p:spPr>
          <a:xfrm>
            <a:off x="3566232" y="3922063"/>
            <a:ext cx="2450437" cy="130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169" idx="3"/>
            <a:endCxn id="171" idx="2"/>
          </p:cNvCxnSpPr>
          <p:nvPr/>
        </p:nvCxnSpPr>
        <p:spPr>
          <a:xfrm>
            <a:off x="896997" y="3395445"/>
            <a:ext cx="346438" cy="1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171" idx="6"/>
            <a:endCxn id="172" idx="1"/>
          </p:cNvCxnSpPr>
          <p:nvPr/>
        </p:nvCxnSpPr>
        <p:spPr>
          <a:xfrm flipV="1">
            <a:off x="2056235" y="2810291"/>
            <a:ext cx="460342" cy="60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a:stCxn id="171" idx="6"/>
            <a:endCxn id="173" idx="1"/>
          </p:cNvCxnSpPr>
          <p:nvPr/>
        </p:nvCxnSpPr>
        <p:spPr>
          <a:xfrm>
            <a:off x="2056235" y="3412237"/>
            <a:ext cx="460342" cy="509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0820400" y="6488668"/>
            <a:ext cx="1137920" cy="369332"/>
          </a:xfrm>
          <a:prstGeom prst="rect">
            <a:avLst/>
          </a:prstGeom>
          <a:noFill/>
        </p:spPr>
        <p:txBody>
          <a:bodyPr wrap="square" rtlCol="0">
            <a:spAutoFit/>
          </a:bodyPr>
          <a:lstStyle/>
          <a:p>
            <a:r>
              <a:rPr lang="en-US" dirty="0" smtClean="0"/>
              <a:t>Page :07</a:t>
            </a:r>
            <a:endParaRPr lang="en-US" dirty="0"/>
          </a:p>
        </p:txBody>
      </p:sp>
      <p:cxnSp>
        <p:nvCxnSpPr>
          <p:cNvPr id="7" name="Straight Arrow Connector 6"/>
          <p:cNvCxnSpPr>
            <a:stCxn id="171" idx="6"/>
          </p:cNvCxnSpPr>
          <p:nvPr/>
        </p:nvCxnSpPr>
        <p:spPr>
          <a:xfrm>
            <a:off x="2056235" y="3412237"/>
            <a:ext cx="630558" cy="1334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86793" y="4747140"/>
            <a:ext cx="1052087" cy="3978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
            </a:r>
            <a:r>
              <a:rPr lang="en-US" sz="1100" dirty="0" smtClean="0">
                <a:solidFill>
                  <a:schemeClr val="tx1"/>
                </a:solidFill>
              </a:rPr>
              <a:t>octor</a:t>
            </a:r>
            <a:endParaRPr lang="en-US" sz="1100" dirty="0">
              <a:solidFill>
                <a:schemeClr val="tx1"/>
              </a:solidFill>
            </a:endParaRPr>
          </a:p>
        </p:txBody>
      </p:sp>
      <p:cxnSp>
        <p:nvCxnSpPr>
          <p:cNvPr id="10" name="Straight Arrow Connector 9"/>
          <p:cNvCxnSpPr>
            <a:stCxn id="172" idx="3"/>
            <a:endCxn id="181" idx="2"/>
          </p:cNvCxnSpPr>
          <p:nvPr/>
        </p:nvCxnSpPr>
        <p:spPr>
          <a:xfrm flipV="1">
            <a:off x="3601792" y="2755525"/>
            <a:ext cx="2407258" cy="54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0" idx="6"/>
            <a:endCxn id="185" idx="1"/>
          </p:cNvCxnSpPr>
          <p:nvPr/>
        </p:nvCxnSpPr>
        <p:spPr>
          <a:xfrm flipV="1">
            <a:off x="6837410" y="890080"/>
            <a:ext cx="3087902" cy="621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738880" y="1710444"/>
            <a:ext cx="2340340" cy="3235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793685" y="4150144"/>
            <a:ext cx="2181906" cy="757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181" idx="2"/>
          </p:cNvCxnSpPr>
          <p:nvPr/>
        </p:nvCxnSpPr>
        <p:spPr>
          <a:xfrm flipV="1">
            <a:off x="3738880" y="2755525"/>
            <a:ext cx="2270170" cy="2190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940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735" y="349229"/>
            <a:ext cx="10364451" cy="673141"/>
          </a:xfrm>
        </p:spPr>
        <p:txBody>
          <a:bodyPr>
            <a:normAutofit/>
          </a:bodyPr>
          <a:lstStyle/>
          <a:p>
            <a:r>
              <a:rPr lang="en-US" b="1" dirty="0" smtClean="0">
                <a:solidFill>
                  <a:schemeClr val="tx1">
                    <a:lumMod val="95000"/>
                    <a:lumOff val="5000"/>
                  </a:schemeClr>
                </a:solidFill>
                <a:latin typeface="Calibri" pitchFamily="34" charset="0"/>
                <a:ea typeface="Calibri" pitchFamily="34" charset="0"/>
                <a:cs typeface="Calibri" pitchFamily="34" charset="0"/>
              </a:rPr>
              <a:t>Database system</a:t>
            </a:r>
            <a:endParaRPr lang="en-US" b="1" dirty="0">
              <a:solidFill>
                <a:schemeClr val="tx1">
                  <a:lumMod val="95000"/>
                  <a:lumOff val="5000"/>
                </a:schemeClr>
              </a:solidFill>
              <a:latin typeface="Calibri" pitchFamily="34" charset="0"/>
              <a:ea typeface="Calibri" pitchFamily="34" charset="0"/>
              <a:cs typeface="Calibri" pitchFamily="34" charset="0"/>
            </a:endParaRPr>
          </a:p>
        </p:txBody>
      </p:sp>
      <p:sp>
        <p:nvSpPr>
          <p:cNvPr id="96" name="Rectangle 12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descr="https://documents.lucid.app/documents/65744ef4-d289-4231-9710-2f5f63fe2f78/pages/0_0?a=1295&amp;x=302&amp;y=221&amp;w=1695&amp;h=1079&amp;store=1&amp;accept=image%2F*&amp;auth=LCA%208cf184b3dc9c1bfb80c7d29aaf17f3b38b7a82a760d19bc1cb1bf2d724c83090-ts%3D16985909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 y="1168400"/>
            <a:ext cx="12070080" cy="516128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10637520" y="6458608"/>
            <a:ext cx="1412240" cy="369332"/>
          </a:xfrm>
          <a:prstGeom prst="rect">
            <a:avLst/>
          </a:prstGeom>
          <a:noFill/>
        </p:spPr>
        <p:txBody>
          <a:bodyPr wrap="square" rtlCol="0">
            <a:spAutoFit/>
          </a:bodyPr>
          <a:lstStyle/>
          <a:p>
            <a:r>
              <a:rPr lang="en-US" dirty="0" smtClean="0"/>
              <a:t>Page :</a:t>
            </a:r>
            <a:r>
              <a:rPr lang="en-US" dirty="0" smtClean="0"/>
              <a:t>08</a:t>
            </a:r>
            <a:endParaRPr lang="en-US" dirty="0"/>
          </a:p>
        </p:txBody>
      </p:sp>
    </p:spTree>
    <p:extLst>
      <p:ext uri="{BB962C8B-B14F-4D97-AF65-F5344CB8AC3E}">
        <p14:creationId xmlns:p14="http://schemas.microsoft.com/office/powerpoint/2010/main" val="1655532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1070575"/>
          </a:xfrm>
        </p:spPr>
        <p:txBody>
          <a:bodyPr/>
          <a:lstStyle/>
          <a:p>
            <a:r>
              <a:rPr lang="en-US" sz="4400" b="1" dirty="0">
                <a:latin typeface="Calibri" pitchFamily="34" charset="0"/>
                <a:ea typeface="Calibri" pitchFamily="34" charset="0"/>
                <a:cs typeface="Calibri" pitchFamily="34" charset="0"/>
              </a:rPr>
              <a:t>Tools and technology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576" y="2562641"/>
            <a:ext cx="4839119" cy="2796782"/>
          </a:xfrm>
          <a:prstGeom prst="rect">
            <a:avLst/>
          </a:prstGeom>
        </p:spPr>
      </p:pic>
      <p:sp>
        <p:nvSpPr>
          <p:cNvPr id="6" name="TextBox 5"/>
          <p:cNvSpPr txBox="1"/>
          <p:nvPr/>
        </p:nvSpPr>
        <p:spPr>
          <a:xfrm>
            <a:off x="10667374" y="6378158"/>
            <a:ext cx="1209666" cy="369332"/>
          </a:xfrm>
          <a:prstGeom prst="rect">
            <a:avLst/>
          </a:prstGeom>
          <a:noFill/>
        </p:spPr>
        <p:txBody>
          <a:bodyPr wrap="square" rtlCol="0">
            <a:spAutoFit/>
          </a:bodyPr>
          <a:lstStyle/>
          <a:p>
            <a:r>
              <a:rPr lang="en-US" dirty="0" smtClean="0"/>
              <a:t>Page :</a:t>
            </a:r>
            <a:r>
              <a:rPr lang="en-US" dirty="0" smtClean="0"/>
              <a:t>09</a:t>
            </a:r>
            <a:endParaRPr lang="en-US" dirty="0"/>
          </a:p>
        </p:txBody>
      </p:sp>
      <p:sp>
        <p:nvSpPr>
          <p:cNvPr id="8" name="TextBox 7"/>
          <p:cNvSpPr txBox="1"/>
          <p:nvPr/>
        </p:nvSpPr>
        <p:spPr>
          <a:xfrm>
            <a:off x="1373096" y="2989361"/>
            <a:ext cx="4946424" cy="2246769"/>
          </a:xfrm>
          <a:prstGeom prst="rect">
            <a:avLst/>
          </a:prstGeom>
          <a:noFill/>
        </p:spPr>
        <p:txBody>
          <a:bodyPr wrap="square" rtlCol="0">
            <a:spAutoFit/>
          </a:bodyPr>
          <a:lstStyle/>
          <a:p>
            <a:pPr marL="342900" indent="-342900">
              <a:buFont typeface="+mj-lt"/>
              <a:buAutoNum type="arabicPeriod"/>
            </a:pPr>
            <a:r>
              <a:rPr lang="en-US" sz="2800" b="1" dirty="0" smtClean="0">
                <a:latin typeface="Calibri" pitchFamily="34" charset="0"/>
                <a:ea typeface="Calibri" pitchFamily="34" charset="0"/>
                <a:cs typeface="Calibri" pitchFamily="34" charset="0"/>
              </a:rPr>
              <a:t>HTML</a:t>
            </a:r>
          </a:p>
          <a:p>
            <a:pPr marL="342900" indent="-342900">
              <a:buFont typeface="+mj-lt"/>
              <a:buAutoNum type="arabicPeriod"/>
            </a:pPr>
            <a:r>
              <a:rPr lang="en-US" sz="2800" b="1" dirty="0" smtClean="0">
                <a:latin typeface="Calibri" pitchFamily="34" charset="0"/>
                <a:ea typeface="Calibri" pitchFamily="34" charset="0"/>
                <a:cs typeface="Calibri" pitchFamily="34" charset="0"/>
              </a:rPr>
              <a:t>CSS</a:t>
            </a:r>
          </a:p>
          <a:p>
            <a:pPr marL="342900" indent="-342900">
              <a:buFont typeface="+mj-lt"/>
              <a:buAutoNum type="arabicPeriod"/>
            </a:pPr>
            <a:r>
              <a:rPr lang="en-US" sz="2800" b="1" dirty="0" smtClean="0">
                <a:latin typeface="Calibri" pitchFamily="34" charset="0"/>
                <a:ea typeface="Calibri" pitchFamily="34" charset="0"/>
                <a:cs typeface="Calibri" pitchFamily="34" charset="0"/>
              </a:rPr>
              <a:t>BOOTSTRAP</a:t>
            </a:r>
          </a:p>
          <a:p>
            <a:pPr marL="342900" indent="-342900">
              <a:buFont typeface="+mj-lt"/>
              <a:buAutoNum type="arabicPeriod"/>
            </a:pPr>
            <a:r>
              <a:rPr lang="en-US" sz="2800" b="1" dirty="0" smtClean="0">
                <a:latin typeface="Calibri" pitchFamily="34" charset="0"/>
                <a:ea typeface="Calibri" pitchFamily="34" charset="0"/>
                <a:cs typeface="Calibri" pitchFamily="34" charset="0"/>
              </a:rPr>
              <a:t>MYSQL</a:t>
            </a:r>
          </a:p>
          <a:p>
            <a:pPr marL="342900" indent="-342900">
              <a:buFont typeface="+mj-lt"/>
              <a:buAutoNum type="arabicPeriod"/>
            </a:pPr>
            <a:r>
              <a:rPr lang="en-US" sz="2800" b="1" dirty="0" smtClean="0">
                <a:latin typeface="Calibri" pitchFamily="34" charset="0"/>
                <a:ea typeface="Calibri" pitchFamily="34" charset="0"/>
                <a:cs typeface="Calibri" pitchFamily="34" charset="0"/>
              </a:rPr>
              <a:t>PHP</a:t>
            </a:r>
            <a:endParaRPr lang="en-US" sz="2800"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925608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1091</TotalTime>
  <Words>436</Words>
  <Application>Microsoft Office PowerPoint</Application>
  <PresentationFormat>Custom</PresentationFormat>
  <Paragraphs>112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Essential</vt:lpstr>
      <vt:lpstr>BANGLADESH ARMY UNIVERSITY OF SCINCE AND TECHNOLOGY DEPARTMENT OF COMPUTER SCINCE AND ENGINEERING</vt:lpstr>
      <vt:lpstr>   outline</vt:lpstr>
      <vt:lpstr>Introduction</vt:lpstr>
      <vt:lpstr>Objective</vt:lpstr>
      <vt:lpstr>Problem Definition</vt:lpstr>
      <vt:lpstr>Related application</vt:lpstr>
      <vt:lpstr>System Architecture</vt:lpstr>
      <vt:lpstr>Database system</vt:lpstr>
      <vt:lpstr>Tools and technology</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Mehedi Hasan</dc:creator>
  <cp:lastModifiedBy>Asus</cp:lastModifiedBy>
  <cp:revision>79</cp:revision>
  <dcterms:created xsi:type="dcterms:W3CDTF">2023-07-24T13:37:06Z</dcterms:created>
  <dcterms:modified xsi:type="dcterms:W3CDTF">2023-10-30T03:35:59Z</dcterms:modified>
</cp:coreProperties>
</file>