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120779-EDC5-415C-B2C9-2E5DDCA6B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561543-9AB0-4832-8C47-A192B6B92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53B046-6D1D-4844-A93C-A72DD4F3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72BC-4569-466F-8538-89D284BAEC86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E7021F-44E7-41E6-A01B-28BA15A2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7BCA0E-F43E-4A56-A27E-5C535B26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1F69-5996-4170-81A2-92A9BA18D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67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B1E539-162D-4871-90A3-086DF7F7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0E715A-9B2B-425E-9637-D003E14A1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1685E5-6C33-464F-83C1-2856FD26E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72BC-4569-466F-8538-89D284BAEC86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CDEB03-BD43-4A33-9663-CEFEB3CA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F93B1D-C5B1-44C4-A146-5268FDE32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1F69-5996-4170-81A2-92A9BA18D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758C0FA-7994-467D-89DC-693DC2139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4ECBA53-2097-40BC-BB7E-C455A9883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25AC22-F0FB-4487-8FEA-5AE2C818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72BC-4569-466F-8538-89D284BAEC86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EDD7EB-AA98-4B4A-99C8-1355D8F3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FA48EE-7BFE-4846-9E63-7C09C84C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1F69-5996-4170-81A2-92A9BA18D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70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0B5C3F-F5AB-405C-9F72-0469AF967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02582A-D872-4D54-88CF-D9B4ECFA4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74C0F2-F20C-45FE-91FE-745DCE17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72BC-4569-466F-8538-89D284BAEC86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008C25-3720-4E13-A392-385FEB11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DFA12E-B91A-4586-A98C-8AA9BB0BC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1F69-5996-4170-81A2-92A9BA18D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52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7B0AD4-43B1-4ADF-A17A-20FC9459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60A47E-AA5D-4C95-A2D8-69A36084E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E19CE-42C6-4D37-A490-45B1D1A7F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72BC-4569-466F-8538-89D284BAEC86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E9E9AF-C7F7-4CED-BD42-1A6855C5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DFA164-1623-4902-9946-E26E66B7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1F69-5996-4170-81A2-92A9BA18D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24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59A8B-2063-44D8-ABDA-6FEF67126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51206E-38FC-450B-A91A-EF65AB31E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24024D-4D06-4FD7-B180-B751D5693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142CA3-8FE7-4428-AE38-5EC5B9FE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72BC-4569-466F-8538-89D284BAEC86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6513D8-82AE-4AF0-A861-1BBB2854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7FC014-D76D-4306-AE47-DA593F60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1F69-5996-4170-81A2-92A9BA18D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0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7B72C4-5EFA-45ED-AC21-3FCC1A6D5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8F3490-190F-49AF-960D-8CE765535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882D19-FBE9-40F7-ACDD-5931A20AB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488B86-910E-44A8-9057-E74D099E7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0533A00-A6C8-448B-941F-446A112670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C72F850-0AD3-4973-AAF0-BBD1B4D4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72BC-4569-466F-8538-89D284BAEC86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0EF1E05-0BB6-4DAA-ADF6-1B5470FF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15A6474-85C1-468B-9B18-5A907105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1F69-5996-4170-81A2-92A9BA18D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85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1F5561-C539-41CF-9779-F0A7EF31B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BF4248-4F49-41B9-B6F0-9A988A95C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72BC-4569-466F-8538-89D284BAEC86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B6B3793-70C4-45A8-93A6-9EF8C2702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6C472A7-5759-4AAB-B8F3-B296AC70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1F69-5996-4170-81A2-92A9BA18D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44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4861A3-5E70-4CD1-8D60-D536CB5BF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72BC-4569-466F-8538-89D284BAEC86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5017F62-584D-430F-B34F-ADD730787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DC71A7-65DE-426D-A9A7-E939D69B9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1F69-5996-4170-81A2-92A9BA18D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6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5D763D-C088-40EE-87AD-A6694FBF1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F9AD27-4D28-4819-977B-1A2A54F83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39E13D-F54A-45E8-AC6F-C49411175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C9AE4E-73AE-4C72-AADF-BB6FA0351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72BC-4569-466F-8538-89D284BAEC86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65F023-BB47-4FA1-A424-CE618FCF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28D66D-766C-4444-AE70-52868BD5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1F69-5996-4170-81A2-92A9BA18D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38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2E8C54-7559-466A-B347-2C42BD237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A8BF30B-EA0B-4E48-AFAF-ACF3C0EE26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2A685C-4232-422D-8CB4-655D26BFF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AC3ED9-C63B-4615-B7A6-A9F49C99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72BC-4569-466F-8538-89D284BAEC86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B85A68-26F2-4C2C-B0C3-3B26818A1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9FEAFE-D2F5-4120-A16E-878417B0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1F69-5996-4170-81A2-92A9BA18D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20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945A0E-C4D6-45F7-87CE-38D338A00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FD9809-9CC0-49C6-A781-ECA66AF59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21C647-9C61-4F74-B984-E18A53E65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B72BC-4569-466F-8538-89D284BAEC86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3A4A69-6DAE-4418-B12A-0926457C5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D2DC46-D74D-455F-8582-74941BD73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D1F69-5996-4170-81A2-92A9BA18D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39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1031C-29E0-470E-B91D-D6FCFDC82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7660"/>
            <a:ext cx="9144000" cy="502251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Множества Жюлиа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97FB668-2A27-4A59-9EF6-2CFC4117B11E}"/>
              </a:ext>
            </a:extLst>
          </p:cNvPr>
          <p:cNvSpPr/>
          <p:nvPr/>
        </p:nvSpPr>
        <p:spPr>
          <a:xfrm>
            <a:off x="660936" y="1320352"/>
            <a:ext cx="112936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Множество Жюлиа́ — множество, определяемое для рационального отображения  как совокупность точек, динамика в окрестности которых в определённом смысле неустойчива по отношению к малым возмущениям начального положения.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D7BD835-505E-4CC8-BB36-41979A1B4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415" y="5213577"/>
            <a:ext cx="1594585" cy="159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3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1031C-29E0-470E-B91D-D6FCFDC82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7660"/>
            <a:ext cx="9144000" cy="502251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Множества Жюлиа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97FB668-2A27-4A59-9EF6-2CFC4117B11E}"/>
              </a:ext>
            </a:extLst>
          </p:cNvPr>
          <p:cNvSpPr/>
          <p:nvPr/>
        </p:nvSpPr>
        <p:spPr>
          <a:xfrm>
            <a:off x="660936" y="1320352"/>
            <a:ext cx="112936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Множество Жюлиа́ может быть построено с помощью ЭВМ. В качестве опорного языка программирования мы использовали </a:t>
            </a:r>
            <a:r>
              <a:rPr lang="en-US" dirty="0"/>
              <a:t>Python </a:t>
            </a:r>
            <a:r>
              <a:rPr lang="ru-RU" dirty="0"/>
              <a:t>и библиотеку </a:t>
            </a:r>
            <a:r>
              <a:rPr lang="en-US" dirty="0"/>
              <a:t>Pillow (PIL).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5616742-50E4-4EBC-A59B-DC017B4B11D2}"/>
              </a:ext>
            </a:extLst>
          </p:cNvPr>
          <p:cNvSpPr/>
          <p:nvPr/>
        </p:nvSpPr>
        <p:spPr>
          <a:xfrm>
            <a:off x="747562" y="2337124"/>
            <a:ext cx="112070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Любая точка z комплексной плоскости имеет свой характер поведения (остается конечной, стремится к бесконечности, принимает фиксированные значения) при итерациях функции f(z), а вся плоскость делится на части. При этом точки, лежащие на границах этих частей, обладают таким свойством: при сколь угодно малом смещении характер их поведения резко меняется (такие точки называют точками бифуркации). При этом множества точек, имеющих один конкретный тип поведения, а также множества </a:t>
            </a:r>
            <a:r>
              <a:rPr lang="ru-RU" dirty="0" err="1"/>
              <a:t>бифуркационных</a:t>
            </a:r>
            <a:r>
              <a:rPr lang="ru-RU" dirty="0"/>
              <a:t> точек часто имеют фрактальные свойства. Это и есть множества Жюлиа для функции f(z).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A8F05C-5E0A-4600-A4A2-16F55F309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415" y="5213577"/>
            <a:ext cx="1594585" cy="159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3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1031C-29E0-470E-B91D-D6FCFDC82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7660"/>
            <a:ext cx="9144000" cy="502251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Множества Жюлиа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91DFE73-BD1D-4745-ABB2-6C6FF18A97B4}"/>
              </a:ext>
            </a:extLst>
          </p:cNvPr>
          <p:cNvSpPr/>
          <p:nvPr/>
        </p:nvSpPr>
        <p:spPr>
          <a:xfrm>
            <a:off x="5178922" y="1030523"/>
            <a:ext cx="1834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Как это рисовать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C1FE819-3EA0-4173-B10A-07CD29191A25}"/>
              </a:ext>
            </a:extLst>
          </p:cNvPr>
          <p:cNvSpPr/>
          <p:nvPr/>
        </p:nvSpPr>
        <p:spPr>
          <a:xfrm>
            <a:off x="139567" y="1502688"/>
            <a:ext cx="1191286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Опишем в общих чертах процедуру рисования множества Жюлиа многочлена z</a:t>
            </a:r>
            <a:r>
              <a:rPr lang="en-US" dirty="0"/>
              <a:t>^</a:t>
            </a:r>
            <a:r>
              <a:rPr lang="ru-RU" dirty="0"/>
              <a:t>2 + c для конкретного значения комплексного параметра c = p + </a:t>
            </a:r>
            <a:r>
              <a:rPr lang="ru-RU" dirty="0" err="1"/>
              <a:t>iq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Будем считать, что экран прямоугольный и состоит из a × b точек и что изображение будет покрашено в K + 1 цвет (то есть цвета пронумерованы от 0 до K, причем цвет номер 0 — черный, а для других цветов условимся, что чем больше номер цвета, тем быстрее «убегает на бесконечность» точка, которую мы покрасим в этот цвет). Еще необходимо выбрать область плоскости, которую выведем на экран (для начала подойдет квадрат {|</a:t>
            </a:r>
            <a:r>
              <a:rPr lang="ru-RU" dirty="0" err="1"/>
              <a:t>Re</a:t>
            </a:r>
            <a:r>
              <a:rPr lang="ru-RU" dirty="0"/>
              <a:t> z| ≤ 1,5, |</a:t>
            </a:r>
            <a:r>
              <a:rPr lang="ru-RU" dirty="0" err="1"/>
              <a:t>Im</a:t>
            </a:r>
            <a:r>
              <a:rPr lang="ru-RU" dirty="0"/>
              <a:t> z| ≤ 1,5}; его нужно разрезать на a × b прямоугольников, каждый из которых будет выступать в роли точки экрана), и радиус R круга D, точки снаружи которого будем считать «бесконечно далекими» (можно взять R = 10).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B83FFA1-2C9A-476A-A0AD-2B3DADCF5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415" y="5213577"/>
            <a:ext cx="1594585" cy="159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55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1031C-29E0-470E-B91D-D6FCFDC82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7660"/>
            <a:ext cx="9144000" cy="502251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Множества Жюлиа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91DFE73-BD1D-4745-ABB2-6C6FF18A97B4}"/>
              </a:ext>
            </a:extLst>
          </p:cNvPr>
          <p:cNvSpPr/>
          <p:nvPr/>
        </p:nvSpPr>
        <p:spPr>
          <a:xfrm>
            <a:off x="5178922" y="1030523"/>
            <a:ext cx="1834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Как это рисовать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E8F2BED-02C6-47F8-9580-8C75652BD9D8}"/>
              </a:ext>
            </a:extLst>
          </p:cNvPr>
          <p:cNvSpPr/>
          <p:nvPr/>
        </p:nvSpPr>
        <p:spPr>
          <a:xfrm>
            <a:off x="200526" y="1480467"/>
            <a:ext cx="1179094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каждой точки z0 = (x0; y0) экрана (то есть центра соответствующего прямоугольника) нужно в цикле последовательно вычислять zk+1 по </a:t>
            </a:r>
            <a:r>
              <a:rPr lang="ru-RU" dirty="0" err="1"/>
              <a:t>zk</a:t>
            </a:r>
            <a:r>
              <a:rPr lang="ru-RU" dirty="0"/>
              <a:t>, используя формулу  (в координатах это выглядит так: , yk+1 = 2xkyk + q). Признаком остановки цикла является выполнение одного из двух условий: либо на k-м шаге точка </a:t>
            </a:r>
            <a:r>
              <a:rPr lang="ru-RU" dirty="0" err="1"/>
              <a:t>zk</a:t>
            </a:r>
            <a:r>
              <a:rPr lang="ru-RU" dirty="0"/>
              <a:t> вышла из круга D (то есть верно неравенство , и тогда точку z0 нужно покрасить в цвет номер k, либо оказалось, что k = K + 1, тогда мы считаем, что точка z0 лежит внутри множества Жюлиа, и красим ее в черный.</a:t>
            </a:r>
          </a:p>
          <a:p>
            <a:endParaRPr lang="ru-RU" dirty="0"/>
          </a:p>
          <a:p>
            <a:r>
              <a:rPr lang="ru-RU" dirty="0"/>
              <a:t>В результате работы программы на экран будет выведена квадратная область комплексной плоскости {|</a:t>
            </a:r>
            <a:r>
              <a:rPr lang="ru-RU" dirty="0" err="1"/>
              <a:t>Re</a:t>
            </a:r>
            <a:r>
              <a:rPr lang="ru-RU" dirty="0"/>
              <a:t> z| ≤ 1,5, |</a:t>
            </a:r>
            <a:r>
              <a:rPr lang="ru-RU" dirty="0" err="1"/>
              <a:t>Im</a:t>
            </a:r>
            <a:r>
              <a:rPr lang="ru-RU" dirty="0"/>
              <a:t> z| ≤ 1,5}, на которой черным цветом будет изображено множество Жюлиа многочлена z2 + c для выбранного параметра c = p + </a:t>
            </a:r>
            <a:r>
              <a:rPr lang="ru-RU" dirty="0" err="1"/>
              <a:t>iq</a:t>
            </a:r>
            <a:r>
              <a:rPr lang="ru-RU" dirty="0"/>
              <a:t>, а остальные точки будут раскрашены в K цветов.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97D4985-C7D7-440D-813D-56E4AB47E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415" y="5213577"/>
            <a:ext cx="1594585" cy="159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4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1031C-29E0-470E-B91D-D6FCFDC82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7660"/>
            <a:ext cx="9144000" cy="502251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Множества Жюлиа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91DFE73-BD1D-4745-ABB2-6C6FF18A97B4}"/>
              </a:ext>
            </a:extLst>
          </p:cNvPr>
          <p:cNvSpPr/>
          <p:nvPr/>
        </p:nvSpPr>
        <p:spPr>
          <a:xfrm>
            <a:off x="5178922" y="1030523"/>
            <a:ext cx="22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Фракталы в природе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497B90-78AC-4994-9C12-77E5591D1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657349"/>
            <a:ext cx="11571448" cy="430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441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1031C-29E0-470E-B91D-D6FCFDC82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7660"/>
            <a:ext cx="9144000" cy="502251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Множества Жюлиа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91DFE73-BD1D-4745-ABB2-6C6FF18A97B4}"/>
              </a:ext>
            </a:extLst>
          </p:cNvPr>
          <p:cNvSpPr/>
          <p:nvPr/>
        </p:nvSpPr>
        <p:spPr>
          <a:xfrm>
            <a:off x="5178922" y="1030523"/>
            <a:ext cx="2124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Вопросы без ответа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0874064-A225-4554-86B7-2B5E829370F1}"/>
              </a:ext>
            </a:extLst>
          </p:cNvPr>
          <p:cNvSpPr/>
          <p:nvPr/>
        </p:nvSpPr>
        <p:spPr>
          <a:xfrm>
            <a:off x="1427958" y="1759600"/>
            <a:ext cx="96268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Почему столь простые алгоритмы способны генерировать необычно сложные структуры?</a:t>
            </a:r>
          </a:p>
          <a:p>
            <a:pPr marL="342900" indent="-342900">
              <a:buAutoNum type="arabicPeriod"/>
            </a:pPr>
            <a:r>
              <a:rPr lang="ru-RU" dirty="0"/>
              <a:t>Можно ли использовать простые законы для объяснения сложных вещей?</a:t>
            </a:r>
          </a:p>
          <a:p>
            <a:pPr marL="342900" indent="-342900">
              <a:buAutoNum type="arabicPeriod"/>
            </a:pPr>
            <a:r>
              <a:rPr lang="ru-RU" dirty="0"/>
              <a:t>Играет ли самоподобие существенную роль в объяснении хаотических явлений?</a:t>
            </a:r>
          </a:p>
          <a:p>
            <a:pPr marL="342900" indent="-342900">
              <a:buAutoNum type="arabicPeriod"/>
            </a:pPr>
            <a:r>
              <a:rPr lang="ru-RU" dirty="0"/>
              <a:t>Что такое фракталы с точки зрения современной физики?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2F15FE8-8241-4620-9A89-63828D777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415" y="5213577"/>
            <a:ext cx="1594585" cy="159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935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544</Words>
  <Application>Microsoft Office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Множества Жюлиа</vt:lpstr>
      <vt:lpstr>Множества Жюлиа</vt:lpstr>
      <vt:lpstr>Множества Жюлиа</vt:lpstr>
      <vt:lpstr>Множества Жюлиа</vt:lpstr>
      <vt:lpstr>Множества Жюлиа</vt:lpstr>
      <vt:lpstr>Множества Жюлиа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Множества Жюлиа</dc:title>
  <dc:creator>Computer_G</dc:creator>
  <cp:lastModifiedBy>Nikolayev_AA_</cp:lastModifiedBy>
  <cp:revision>12</cp:revision>
  <dcterms:created xsi:type="dcterms:W3CDTF">2024-02-22T11:35:47Z</dcterms:created>
  <dcterms:modified xsi:type="dcterms:W3CDTF">2024-02-23T03:50:42Z</dcterms:modified>
</cp:coreProperties>
</file>