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8" r:id="rId3"/>
    <p:sldMasterId id="2147483678" r:id="rId4"/>
    <p:sldMasterId id="2147483688" r:id="rId5"/>
    <p:sldMasterId id="2147483698" r:id="rId6"/>
    <p:sldMasterId id="2147483708" r:id="rId7"/>
    <p:sldMasterId id="2147483718" r:id="rId8"/>
    <p:sldMasterId id="2147483728" r:id="rId9"/>
    <p:sldMasterId id="2147483748" r:id="rId10"/>
    <p:sldMasterId id="2147483758" r:id="rId11"/>
    <p:sldMasterId id="2147483768" r:id="rId12"/>
  </p:sldMasterIdLst>
  <p:notesMasterIdLst>
    <p:notesMasterId r:id="rId27"/>
  </p:notesMasterIdLst>
  <p:handoutMasterIdLst>
    <p:handoutMasterId r:id="rId28"/>
  </p:handoutMasterIdLst>
  <p:sldIdLst>
    <p:sldId id="280" r:id="rId13"/>
    <p:sldId id="289" r:id="rId14"/>
    <p:sldId id="292" r:id="rId15"/>
    <p:sldId id="293" r:id="rId16"/>
    <p:sldId id="294" r:id="rId17"/>
    <p:sldId id="297" r:id="rId18"/>
    <p:sldId id="295" r:id="rId19"/>
    <p:sldId id="299" r:id="rId20"/>
    <p:sldId id="300" r:id="rId21"/>
    <p:sldId id="309" r:id="rId22"/>
    <p:sldId id="301" r:id="rId23"/>
    <p:sldId id="310" r:id="rId24"/>
    <p:sldId id="305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1367"/>
    <a:srgbClr val="53176D"/>
    <a:srgbClr val="6D0B4E"/>
    <a:srgbClr val="76094A"/>
    <a:srgbClr val="CED161"/>
    <a:srgbClr val="E2E222"/>
    <a:srgbClr val="E9E92F"/>
    <a:srgbClr val="E8E830"/>
    <a:srgbClr val="FFFF00"/>
    <a:srgbClr val="CFD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7B375-A239-47A5-9C4C-90AF7F0E50A2}" v="2" dt="2023-09-22T13:20:30.059"/>
    <p1510:client id="{0828F703-FADF-071F-21E6-AF07FA567534}" v="44" dt="2023-09-22T12:34:56.464"/>
    <p1510:client id="{2482AC0B-2D0E-FBBA-59E7-966F6230489F}" v="24" dt="2023-09-22T10:34:16.304"/>
    <p1510:client id="{29C44E81-7E37-93AA-3885-3E4EE00EA6A2}" v="1" dt="2023-09-22T10:14:58.152"/>
    <p1510:client id="{50C12BAC-F986-433D-AD1C-BB177AFBA1F6}" v="8" dt="2023-09-22T10:13:33.660"/>
    <p1510:client id="{5C184AA1-54CB-5DDD-E9BF-9E07CD5F5BB2}" v="10" dt="2023-09-22T10:41:35.185"/>
    <p1510:client id="{66CA9010-AF86-B634-A456-41F3797B7547}" v="19" dt="2023-09-27T12:51:00.852"/>
    <p1510:client id="{879D6CF7-A54A-3230-078E-3A8FA674633B}" v="260" dt="2023-09-22T10:57:21.722"/>
    <p1510:client id="{8C080252-F3BC-A9BD-D20B-245DA1536AC2}" v="10" dt="2023-09-22T10:22:12.640"/>
    <p1510:client id="{C65F2800-F00F-B021-28A8-53B3B7C1B801}" v="10" dt="2023-09-22T10:14:28.558"/>
    <p1510:client id="{CCE6639E-8014-4972-920C-5ECAC336F63E}" v="14" vWet="14" dt="2023-09-22T10:33:29.407"/>
    <p1510:client id="{DC484F23-4F62-1705-C844-418D83398551}" v="1" dt="2023-09-22T10:34:55.834"/>
    <p1510:client id="{EC1D35F5-F3A4-8301-E828-F5F3CBDDC8CD}" v="9" dt="2023-09-27T10:28:5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AD55D-3EB9-4211-86A9-920C03E9E8B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216CC-2133-40DD-A6D8-6CF1E778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2D72B-66D7-43CB-849F-EAF9E37DB2C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287B0-8AF2-49B1-9DF8-0CFCC8040A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0.svg"/><Relationship Id="rId4" Type="http://schemas.openxmlformats.org/officeDocument/2006/relationships/image" Target="../media/image8.jpeg"/><Relationship Id="rId9" Type="http://schemas.openxmlformats.org/officeDocument/2006/relationships/image" Target="../media/image9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14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3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41935" y="3429000"/>
            <a:ext cx="5882640" cy="2743200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33" name="Graphic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35" name="Graphic 3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7937500" y="1546078"/>
            <a:ext cx="4254501" cy="5311922"/>
          </a:xfrm>
          <a:custGeom>
            <a:avLst/>
            <a:gdLst>
              <a:gd name="connsiteX0" fmla="*/ 4254501 w 4254501"/>
              <a:gd name="connsiteY0" fmla="*/ 0 h 5311922"/>
              <a:gd name="connsiteX1" fmla="*/ 4254501 w 4254501"/>
              <a:gd name="connsiteY1" fmla="*/ 2453496 h 5311922"/>
              <a:gd name="connsiteX2" fmla="*/ 3144499 w 4254501"/>
              <a:gd name="connsiteY2" fmla="*/ 3109344 h 5311922"/>
              <a:gd name="connsiteX3" fmla="*/ 4254501 w 4254501"/>
              <a:gd name="connsiteY3" fmla="*/ 3763114 h 5311922"/>
              <a:gd name="connsiteX4" fmla="*/ 4254501 w 4254501"/>
              <a:gd name="connsiteY4" fmla="*/ 5311922 h 5311922"/>
              <a:gd name="connsiteX5" fmla="*/ 2690399 w 4254501"/>
              <a:gd name="connsiteY5" fmla="*/ 5311922 h 5311922"/>
              <a:gd name="connsiteX6" fmla="*/ 523491 w 4254501"/>
              <a:gd name="connsiteY6" fmla="*/ 4034017 h 5311922"/>
              <a:gd name="connsiteX7" fmla="*/ 47877 w 4254501"/>
              <a:gd name="connsiteY7" fmla="*/ 3422939 h 5311922"/>
              <a:gd name="connsiteX8" fmla="*/ 513 w 4254501"/>
              <a:gd name="connsiteY8" fmla="*/ 3074645 h 5311922"/>
              <a:gd name="connsiteX9" fmla="*/ 36947 w 4254501"/>
              <a:gd name="connsiteY9" fmla="*/ 2821770 h 5311922"/>
              <a:gd name="connsiteX10" fmla="*/ 522291 w 4254501"/>
              <a:gd name="connsiteY10" fmla="*/ 2178472 h 5311922"/>
              <a:gd name="connsiteX11" fmla="*/ 4083696 w 4254501"/>
              <a:gd name="connsiteY11" fmla="*/ 79957 h 5311922"/>
              <a:gd name="connsiteX12" fmla="*/ 4178972 w 4254501"/>
              <a:gd name="connsiteY12" fmla="*/ 30114 h 531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4501" h="5311922">
                <a:moveTo>
                  <a:pt x="4254501" y="0"/>
                </a:moveTo>
                <a:lnTo>
                  <a:pt x="4254501" y="2453496"/>
                </a:lnTo>
                <a:lnTo>
                  <a:pt x="3144499" y="3109344"/>
                </a:lnTo>
                <a:lnTo>
                  <a:pt x="4254501" y="3763114"/>
                </a:lnTo>
                <a:lnTo>
                  <a:pt x="4254501" y="5311922"/>
                </a:lnTo>
                <a:lnTo>
                  <a:pt x="2690399" y="5311922"/>
                </a:lnTo>
                <a:lnTo>
                  <a:pt x="523491" y="4034017"/>
                </a:lnTo>
                <a:cubicBezTo>
                  <a:pt x="285687" y="3892708"/>
                  <a:pt x="120640" y="3672102"/>
                  <a:pt x="47877" y="3422939"/>
                </a:cubicBezTo>
                <a:cubicBezTo>
                  <a:pt x="12643" y="3308886"/>
                  <a:pt x="-3130" y="3191172"/>
                  <a:pt x="513" y="3074645"/>
                </a:cubicBezTo>
                <a:cubicBezTo>
                  <a:pt x="2963" y="2990337"/>
                  <a:pt x="15087" y="2906078"/>
                  <a:pt x="36947" y="2821770"/>
                </a:cubicBezTo>
                <a:cubicBezTo>
                  <a:pt x="108516" y="2560216"/>
                  <a:pt x="274757" y="2325975"/>
                  <a:pt x="522291" y="2178472"/>
                </a:cubicBezTo>
                <a:lnTo>
                  <a:pt x="4083696" y="79957"/>
                </a:lnTo>
                <a:cubicBezTo>
                  <a:pt x="4114940" y="61518"/>
                  <a:pt x="4146740" y="44914"/>
                  <a:pt x="4178972" y="301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296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126" y="1181100"/>
            <a:ext cx="11610974" cy="49911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67700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8473" y="1387764"/>
            <a:ext cx="7635573" cy="4384386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73247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95420" y="1661089"/>
            <a:ext cx="5933955" cy="3730062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7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8" name="Graphic 7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96151" y="1612333"/>
            <a:ext cx="4552949" cy="4550342"/>
          </a:xfrm>
          <a:prstGeom prst="roundRect">
            <a:avLst>
              <a:gd name="adj" fmla="val 3270"/>
            </a:avLst>
          </a:prstGeom>
          <a:ln w="6236" cap="flat">
            <a:prstDash val="solid"/>
            <a:miter/>
          </a:ln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1600200"/>
            <a:ext cx="6524624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2200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>
            <a:off x="0" y="628650"/>
            <a:ext cx="12192000" cy="542925"/>
          </a:xfrm>
          <a:prstGeom prst="roundRect">
            <a:avLst>
              <a:gd name="adj" fmla="val 17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075" y="86200"/>
            <a:ext cx="8239125" cy="47577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8088" y="315153"/>
            <a:ext cx="2081011" cy="693670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171450"/>
            <a:ext cx="254127" cy="276225"/>
          </a:xfrm>
          <a:prstGeom prst="rect">
            <a:avLst/>
          </a:prstGeom>
        </p:spPr>
      </p:pic>
      <p:pic>
        <p:nvPicPr>
          <p:cNvPr id="12" name="Picture 11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33525"/>
            <a:ext cx="3267074" cy="4344586"/>
          </a:xfrm>
          <a:prstGeom prst="rect">
            <a:avLst/>
          </a:prstGeom>
        </p:spPr>
      </p:pic>
      <p:pic>
        <p:nvPicPr>
          <p:cNvPr id="16" name="Picture 15" descr="A black and white background with white dots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6" y="1533525"/>
            <a:ext cx="3267074" cy="4344586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905" y="960074"/>
            <a:ext cx="8785658" cy="504477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676763" y="1283054"/>
            <a:ext cx="6838474" cy="4291891"/>
          </a:xfrm>
          <a:custGeom>
            <a:avLst/>
            <a:gdLst>
              <a:gd name="connsiteX0" fmla="*/ 0 w 6991109"/>
              <a:gd name="connsiteY0" fmla="*/ 0 h 4398379"/>
              <a:gd name="connsiteX1" fmla="*/ 6991109 w 6991109"/>
              <a:gd name="connsiteY1" fmla="*/ 0 h 4398379"/>
              <a:gd name="connsiteX2" fmla="*/ 6991109 w 6991109"/>
              <a:gd name="connsiteY2" fmla="*/ 4398379 h 4398379"/>
              <a:gd name="connsiteX3" fmla="*/ 0 w 6991109"/>
              <a:gd name="connsiteY3" fmla="*/ 4398379 h 43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1109" h="4398379">
                <a:moveTo>
                  <a:pt x="0" y="0"/>
                </a:moveTo>
                <a:lnTo>
                  <a:pt x="6991109" y="0"/>
                </a:lnTo>
                <a:lnTo>
                  <a:pt x="6991109" y="4398379"/>
                </a:lnTo>
                <a:lnTo>
                  <a:pt x="0" y="43983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477625" y="6324600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9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10" name="Graphic 9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 flipH="1">
            <a:off x="2171700" y="6515100"/>
            <a:ext cx="9239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/>
          <p:nvPr userDrawn="1"/>
        </p:nvSpPr>
        <p:spPr>
          <a:xfrm>
            <a:off x="11471926" y="6362701"/>
            <a:ext cx="390103" cy="29896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defRPr sz="8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07CDADC-9C7F-4AE2-9073-56EBA64A87C0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362902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Master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6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bg1"/>
                  </a:solidFill>
                </a:rPr>
                <a:t>© Anblicks. All Rights Reserved</a:t>
              </a:r>
              <a:endParaRPr lang="en-IN" sz="800">
                <a:solidFill>
                  <a:schemeClr val="bg1"/>
                </a:solidFill>
              </a:endParaRPr>
            </a:p>
          </p:txBody>
        </p:sp>
        <p:pic>
          <p:nvPicPr>
            <p:cNvPr id="7" name="Graphic 6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55275" y="5543551"/>
            <a:ext cx="893826" cy="9715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 userDrawn="1"/>
        </p:nvSpPr>
        <p:spPr>
          <a:xfrm>
            <a:off x="0" y="4352925"/>
            <a:ext cx="12192000" cy="3105150"/>
          </a:xfrm>
          <a:prstGeom prst="roundRect">
            <a:avLst>
              <a:gd name="adj" fmla="val 38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164"/>
            <a:ext cx="12192000" cy="6862108"/>
            <a:chOff x="-1" y="-1164"/>
            <a:chExt cx="12192000" cy="6862108"/>
          </a:xfrm>
          <a:noFill/>
        </p:grpSpPr>
        <p:sp>
          <p:nvSpPr>
            <p:cNvPr id="16" name="Rectangle 15"/>
            <p:cNvSpPr/>
            <p:nvPr userDrawn="1"/>
          </p:nvSpPr>
          <p:spPr>
            <a:xfrm>
              <a:off x="-1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1871946" y="0"/>
              <a:ext cx="32005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16200000">
              <a:off x="5937428" y="-5615629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16200000">
              <a:off x="5937429" y="926426"/>
              <a:ext cx="320053" cy="1154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162425" y="1609726"/>
            <a:ext cx="6791325" cy="1819274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5969" y="320536"/>
            <a:ext cx="3163131" cy="1054377"/>
          </a:xfrm>
          <a:prstGeom prst="rect">
            <a:avLst/>
          </a:prstGeom>
          <a:effectLst>
            <a:outerShdw blurRad="63500" dist="63500" dir="72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304800"/>
            <a:ext cx="1725895" cy="435505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590" y="304800"/>
            <a:ext cx="1887192" cy="430129"/>
          </a:xfrm>
          <a:prstGeom prst="rect">
            <a:avLst/>
          </a:prstGeom>
        </p:spPr>
      </p:pic>
      <p:pic>
        <p:nvPicPr>
          <p:cNvPr id="367" name="Graphic 36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275" y="2066926"/>
            <a:ext cx="893826" cy="971550"/>
          </a:xfrm>
          <a:prstGeom prst="rect">
            <a:avLst/>
          </a:prstGeom>
        </p:spPr>
      </p:pic>
      <p:sp>
        <p:nvSpPr>
          <p:cNvPr id="2" name="Subtitle 2"/>
          <p:cNvSpPr txBox="1"/>
          <p:nvPr userDrawn="1"/>
        </p:nvSpPr>
        <p:spPr>
          <a:xfrm>
            <a:off x="6943725" y="3308865"/>
            <a:ext cx="3914322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sales@anblicks.com</a:t>
            </a:r>
          </a:p>
        </p:txBody>
      </p:sp>
      <p:sp>
        <p:nvSpPr>
          <p:cNvPr id="3" name="Subtitle 2"/>
          <p:cNvSpPr txBox="1"/>
          <p:nvPr userDrawn="1"/>
        </p:nvSpPr>
        <p:spPr>
          <a:xfrm>
            <a:off x="4186718" y="3299340"/>
            <a:ext cx="2346670" cy="3870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</a:rPr>
              <a:t>www.anblicks.com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4725" y="6393137"/>
            <a:ext cx="1951240" cy="230977"/>
            <a:chOff x="320054" y="6507065"/>
            <a:chExt cx="1951240" cy="230977"/>
          </a:xfrm>
        </p:grpSpPr>
        <p:sp>
          <p:nvSpPr>
            <p:cNvPr id="23" name="Footer Placeholder 3"/>
            <p:cNvSpPr txBox="1"/>
            <p:nvPr userDrawn="1"/>
          </p:nvSpPr>
          <p:spPr>
            <a:xfrm>
              <a:off x="518698" y="6522777"/>
              <a:ext cx="1752596" cy="21526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800">
                  <a:solidFill>
                    <a:schemeClr val="tx2"/>
                  </a:solidFill>
                </a:rPr>
                <a:t>© Anblicks. All Rights Reserved</a:t>
              </a:r>
              <a:endParaRPr lang="en-IN" sz="800">
                <a:solidFill>
                  <a:schemeClr val="tx2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0054" y="6507065"/>
              <a:ext cx="229123" cy="21737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00000"/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00">
                <a:latin typeface="Calibri" panose="020F0502020204030204" pitchFamily="34" charset="0"/>
                <a:cs typeface="Calibri" panose="020F0502020204030204" pitchFamily="34" charset="0"/>
              </a:rPr>
              <a:t>POV Leveraging Iceberg Tables in Snowflake Data Cloud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9" r="23289"/>
          <a:stretch>
            <a:fillRect/>
          </a:stretch>
        </p:blipFill>
        <p:spPr/>
      </p:pic>
      <p:pic>
        <p:nvPicPr>
          <p:cNvPr id="3" name="Picture 2" descr="A blue and red text&#10;&#10;Description automatically generated">
            <a:extLst>
              <a:ext uri="{FF2B5EF4-FFF2-40B4-BE49-F238E27FC236}">
                <a16:creationId xmlns:a16="http://schemas.microsoft.com/office/drawing/2014/main" id="{E2D3CAB8-DFF3-0599-C258-F749D18D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3" y="2604115"/>
            <a:ext cx="2743200" cy="730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  <a:sym typeface="+mn-ea"/>
              </a:rPr>
              <a:t>Future Enhancements or Feature Plan post Hackathon </a:t>
            </a:r>
            <a:endParaRPr lang="en-GB" alt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buNone/>
            </a:pPr>
            <a:r>
              <a:rPr lang="en-GB" altLang="en-US" b="1">
                <a:latin typeface="Calibri"/>
                <a:cs typeface="Calibri"/>
              </a:rPr>
              <a:t>Migration of Data lake unmanaged Iceberg Tables to Snowflake Managed Iceberg Tables​.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9" r="23289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3447415"/>
            <a:ext cx="4736465" cy="1778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8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Performance Parity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C7499F63-809F-D4A5-A919-819EE775F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941" y="1181100"/>
            <a:ext cx="9334561" cy="49911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9" r="23289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163195" y="2764155"/>
            <a:ext cx="4175125" cy="911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7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55" y="4924782"/>
            <a:ext cx="877732" cy="89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iZAN-Partners-Micro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53" y="5161911"/>
            <a:ext cx="1924698" cy="42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bt-logo - Carlin Leung - Product and Marketing Analytics Profession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16" y="5161688"/>
            <a:ext cx="1264430" cy="4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48" y="5154867"/>
            <a:ext cx="1538599" cy="4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iagram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40" y="4705136"/>
            <a:ext cx="1345379" cy="13382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US" sz="2000">
                <a:latin typeface="Calibri"/>
                <a:cs typeface="Calibri"/>
              </a:rPr>
              <a:t>Objective of the Project</a:t>
            </a:r>
          </a:p>
          <a:p>
            <a:r>
              <a:rPr lang="en-US" sz="2000">
                <a:latin typeface="Calibri"/>
                <a:cs typeface="Calibri"/>
              </a:rPr>
              <a:t>Scope of the Work for the Project</a:t>
            </a:r>
          </a:p>
          <a:p>
            <a:r>
              <a:rPr lang="en-US" sz="2000">
                <a:latin typeface="Calibri"/>
                <a:cs typeface="Calibri"/>
              </a:rPr>
              <a:t>Solution Approach and Architecture Designed 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/>
                <a:cs typeface="Calibri"/>
              </a:rPr>
              <a:t>Team Member Who worked and on what Areas</a:t>
            </a:r>
          </a:p>
          <a:p>
            <a:r>
              <a:rPr lang="en-US" sz="2000">
                <a:latin typeface="Calibri"/>
                <a:cs typeface="Calibri"/>
              </a:rPr>
              <a:t>Future Enhancements or Feature Plan post Hackathon 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/>
                <a:cs typeface="Calibri"/>
              </a:rPr>
              <a:t>Live Demo</a:t>
            </a:r>
          </a:p>
          <a:p>
            <a:r>
              <a:rPr lang="en-US" sz="2000">
                <a:latin typeface="Calibri"/>
                <a:cs typeface="Calibri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Objective of the Project</a:t>
            </a:r>
          </a:p>
          <a:p>
            <a:pPr marL="0" indent="0">
              <a:buNone/>
            </a:pP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To demonstrate the transformative potential of </a:t>
            </a:r>
            <a:r>
              <a:rPr lang="en-GB" altLang="en-US" sz="24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Snowflake's Iceberg Table’s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feature in the context of a data lake strategy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to enhance data management and improve query performance while maintaining data quality and integrity in a scalable and cost-effective manner.</a:t>
            </a:r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0" indent="0">
              <a:buNone/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endParaRPr 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buNone/>
            </a:pPr>
            <a:r>
              <a:rPr lang="en-GB" altLang="en-US" sz="2400" b="1">
                <a:latin typeface="Calibri"/>
                <a:cs typeface="Calibri"/>
              </a:rPr>
              <a:t>Scope</a:t>
            </a:r>
          </a:p>
          <a:p>
            <a:pPr marL="0" indent="0">
              <a:buNone/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Design and implement a proof of concept that leverages Iceberg Tables in Snowflake Data Cloud.​</a:t>
            </a:r>
          </a:p>
          <a:p>
            <a:pPr lvl="1"/>
            <a:r>
              <a:rPr lang="en-GB" altLang="en-US" sz="2400">
                <a:latin typeface="Calibri"/>
                <a:cs typeface="Calibri"/>
              </a:rPr>
              <a:t> Implement Snowflake Unmanaged Iceberg Tables​</a:t>
            </a:r>
          </a:p>
          <a:p>
            <a:pPr lvl="1"/>
            <a:r>
              <a:rPr lang="en-GB" altLang="en-US" sz="2400">
                <a:latin typeface="Calibri"/>
                <a:cs typeface="Calibri"/>
              </a:rPr>
              <a:t> Implement Snowflake Managed Iceberg Tables​</a:t>
            </a:r>
          </a:p>
          <a:p>
            <a:pPr marL="0" indent="0">
              <a:buNone/>
            </a:pP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>
                <a:latin typeface="Calibri"/>
                <a:cs typeface="Calibri"/>
              </a:rPr>
              <a:t> </a:t>
            </a:r>
            <a:r>
              <a:rPr lang="en-GB" altLang="en-US" sz="2000" b="1">
                <a:latin typeface="Calibri"/>
                <a:cs typeface="Calibri"/>
              </a:rPr>
              <a:t>              </a:t>
            </a:r>
            <a:r>
              <a:rPr lang="en-US" sz="2000" b="1">
                <a:latin typeface="Calibri"/>
                <a:cs typeface="Calibri"/>
              </a:rPr>
              <a:t> </a:t>
            </a:r>
            <a:r>
              <a:rPr lang="en-GB" altLang="en-US" sz="2000" b="1">
                <a:latin typeface="Calibri"/>
                <a:cs typeface="Calibri"/>
              </a:rPr>
              <a:t>       </a:t>
            </a:r>
            <a:endParaRPr 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Solution Approach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buNone/>
            </a:pPr>
            <a:r>
              <a:rPr lang="en-GB" altLang="en-US" sz="1600" b="1" dirty="0">
                <a:latin typeface="Calibri"/>
                <a:cs typeface="Calibri"/>
              </a:rPr>
              <a:t> Implement Snowflake Unmanaged Iceberg tables and showcase the following capabilities​</a:t>
            </a:r>
          </a:p>
          <a:p>
            <a:pPr lvl="1"/>
            <a:r>
              <a:rPr lang="en-GB" altLang="en-US" sz="1400" dirty="0">
                <a:latin typeface="Calibri"/>
                <a:cs typeface="Calibri"/>
              </a:rPr>
              <a:t>Setup Apache Iceberg tables and </a:t>
            </a:r>
            <a:r>
              <a:rPr lang="en-GB" altLang="en-US" sz="1400" dirty="0" err="1">
                <a:latin typeface="Calibri"/>
                <a:cs typeface="Calibri"/>
              </a:rPr>
              <a:t>Catalog</a:t>
            </a:r>
            <a:r>
              <a:rPr lang="en-GB" altLang="en-US" sz="1400" dirty="0">
                <a:latin typeface="Calibri"/>
                <a:cs typeface="Calibri"/>
              </a:rPr>
              <a:t> using AWS S3 and manage the same in AWS Glue.​</a:t>
            </a:r>
          </a:p>
          <a:p>
            <a:pPr lvl="1"/>
            <a:r>
              <a:rPr lang="en-GB" altLang="en-US" sz="1400" dirty="0">
                <a:latin typeface="Calibri"/>
                <a:cs typeface="Calibri"/>
              </a:rPr>
              <a:t>Access the Iceberg tables as Unmanaged Iceberg tables in Snowflake.​</a:t>
            </a:r>
          </a:p>
          <a:p>
            <a:pPr lvl="1"/>
            <a:r>
              <a:rPr lang="en-GB" altLang="en-US" sz="1400" dirty="0">
                <a:latin typeface="Calibri"/>
                <a:cs typeface="Calibri"/>
              </a:rPr>
              <a:t>Integrate snowflake unmanaged Iceberg table with Snowflake native tables .​</a:t>
            </a:r>
          </a:p>
          <a:p>
            <a:pPr lvl="1"/>
            <a:r>
              <a:rPr lang="en-GB" altLang="en-US" sz="1400" dirty="0">
                <a:latin typeface="Calibri"/>
                <a:cs typeface="Calibri"/>
              </a:rPr>
              <a:t>Apply and showcase Snowflake Dynamic Data masking, Data sharing features.​</a:t>
            </a:r>
          </a:p>
          <a:p>
            <a:pPr marL="0" indent="0">
              <a:buNone/>
            </a:pPr>
            <a:r>
              <a:rPr lang="en-GB" altLang="en-US" sz="1600" b="1" dirty="0">
                <a:latin typeface="Calibri"/>
                <a:cs typeface="Calibri"/>
              </a:rPr>
              <a:t>Implement Managed Iceberg tables and showcase the following capabilities​</a:t>
            </a:r>
          </a:p>
          <a:p>
            <a:pPr lvl="1"/>
            <a:r>
              <a:rPr lang="en-GB" altLang="en-US" sz="1400" dirty="0">
                <a:latin typeface="Calibri"/>
                <a:cs typeface="Calibri"/>
              </a:rPr>
              <a:t>Setup Snowflake Managed Iceberg Tables.​</a:t>
            </a:r>
          </a:p>
          <a:p>
            <a:pPr lvl="1"/>
            <a:r>
              <a:rPr lang="en-GB" altLang="en-US" sz="1400" dirty="0">
                <a:latin typeface="Calibri"/>
                <a:cs typeface="Calibri"/>
              </a:rPr>
              <a:t>Ingest and modify data by Snowflake.</a:t>
            </a:r>
          </a:p>
          <a:p>
            <a:pPr lvl="1"/>
            <a:r>
              <a:rPr lang="en-GB" altLang="en-US" sz="1400" dirty="0">
                <a:latin typeface="Calibri"/>
                <a:cs typeface="Calibri"/>
              </a:rPr>
              <a:t>Access the Snowflake Managed Iceberg tables through Spark​</a:t>
            </a:r>
            <a:endParaRPr lang="en-GB" sz="1400" dirty="0">
              <a:latin typeface="Calibri"/>
              <a:cs typeface="Calibri"/>
            </a:endParaRPr>
          </a:p>
          <a:p>
            <a:pPr lvl="1"/>
            <a:r>
              <a:rPr lang="en-GB" altLang="en-US" sz="1400" dirty="0">
                <a:latin typeface="Calibri"/>
                <a:cs typeface="Calibri"/>
              </a:rPr>
              <a:t>Integrate snowflake managed Iceberg table with Snowflake native tables .​</a:t>
            </a:r>
          </a:p>
          <a:p>
            <a:pPr lvl="1"/>
            <a:r>
              <a:rPr lang="en-GB" altLang="en-US" sz="1400" dirty="0">
                <a:latin typeface="Calibri"/>
                <a:cs typeface="Calibri"/>
              </a:rPr>
              <a:t>Showcase Time travel, Dynamic data masking and Data sharing features in managed Iceberg tables.​     </a:t>
            </a:r>
            <a:endParaRPr lang="en-US" sz="142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Features &amp; Functionality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126" y="1181100"/>
            <a:ext cx="5272018" cy="499110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en-US"/>
              <a:t>Data lake Integration​</a:t>
            </a:r>
          </a:p>
          <a:p>
            <a:r>
              <a:rPr lang="en-US"/>
              <a:t>Performance parity​</a:t>
            </a:r>
            <a:endParaRPr lang="en-US">
              <a:cs typeface="Arial"/>
            </a:endParaRPr>
          </a:p>
          <a:p>
            <a:r>
              <a:rPr lang="en-US"/>
              <a:t>Interoperability​</a:t>
            </a:r>
            <a:endParaRPr lang="en-US">
              <a:cs typeface="Arial"/>
            </a:endParaRPr>
          </a:p>
          <a:p>
            <a:r>
              <a:rPr lang="en-US"/>
              <a:t>Schema Evolution​</a:t>
            </a:r>
            <a:endParaRPr lang="en-US">
              <a:cs typeface="Arial"/>
            </a:endParaRPr>
          </a:p>
          <a:p>
            <a:r>
              <a:rPr lang="en-US"/>
              <a:t>Incremental Processing​</a:t>
            </a:r>
            <a:endParaRPr lang="en-US">
              <a:ea typeface="+mj-lt"/>
              <a:cs typeface="+mj-lt"/>
            </a:endParaRPr>
          </a:p>
          <a:p>
            <a:r>
              <a:rPr lang="en-US"/>
              <a:t>Cost Efficiency​</a:t>
            </a:r>
            <a:endParaRPr lang="en-US">
              <a:cs typeface="Arial"/>
            </a:endParaRPr>
          </a:p>
          <a:p>
            <a:r>
              <a:rPr lang="en-US"/>
              <a:t>Data Governance and Scalability </a:t>
            </a:r>
            <a:endParaRPr lang="en-US">
              <a:cs typeface="Arial"/>
            </a:endParaRPr>
          </a:p>
        </p:txBody>
      </p:sp>
      <p:pic>
        <p:nvPicPr>
          <p:cNvPr id="6" name="Picture 5" descr="A close-up of a document&#10;&#10;Description automatically generated">
            <a:extLst>
              <a:ext uri="{FF2B5EF4-FFF2-40B4-BE49-F238E27FC236}">
                <a16:creationId xmlns:a16="http://schemas.microsoft.com/office/drawing/2014/main" id="{7644D3C0-4D7F-331D-3382-E15FEF93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39" y="1527782"/>
            <a:ext cx="5548243" cy="27422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SNOWFLAKE UNMANAGED ICEBERG ARCHITECTURE</a:t>
            </a:r>
            <a:endParaRPr lang="en-GB" alt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62B522C6-9603-8764-59A8-925A3335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2" y="974111"/>
            <a:ext cx="10123730" cy="5638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SNOWFLAKE MANAGED ICEBERG ARCHITECTURE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1" y="732790"/>
            <a:ext cx="6524624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67F13CB2-4195-7C75-3B6B-EF502BE0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04" y="1217014"/>
            <a:ext cx="10042938" cy="46448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Team Member</a:t>
            </a:r>
            <a:r>
              <a:rPr lang="en-GB" alt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worked in which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pPr>
              <a:buNone/>
            </a:pPr>
            <a:r>
              <a:rPr lang="en-GB" b="1">
                <a:ea typeface="+mj-lt"/>
                <a:cs typeface="+mj-lt"/>
              </a:rPr>
              <a:t>Team Owners</a:t>
            </a:r>
            <a:r>
              <a:rPr lang="en-GB">
                <a:ea typeface="+mj-lt"/>
                <a:cs typeface="+mj-lt"/>
              </a:rPr>
              <a:t> (Part-Time)  :  Dhamu / </a:t>
            </a:r>
            <a:r>
              <a:rPr lang="en-GB" err="1">
                <a:ea typeface="+mj-lt"/>
                <a:cs typeface="+mj-lt"/>
              </a:rPr>
              <a:t>Syamsundar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Gudibandi</a:t>
            </a:r>
            <a:r>
              <a:rPr lang="en-GB">
                <a:ea typeface="+mj-lt"/>
                <a:cs typeface="+mj-lt"/>
              </a:rPr>
              <a:t> </a:t>
            </a:r>
            <a:endParaRPr lang="en-GB"/>
          </a:p>
          <a:p>
            <a:pPr>
              <a:buNone/>
            </a:pPr>
            <a:r>
              <a:rPr lang="en-GB" b="1">
                <a:ea typeface="+mj-lt"/>
                <a:cs typeface="+mj-lt"/>
              </a:rPr>
              <a:t>Support Team</a:t>
            </a:r>
            <a:r>
              <a:rPr lang="en-GB">
                <a:ea typeface="+mj-lt"/>
                <a:cs typeface="+mj-lt"/>
              </a:rPr>
              <a:t> (Part-Time) </a:t>
            </a:r>
          </a:p>
          <a:p>
            <a:pPr>
              <a:buNone/>
            </a:pPr>
            <a:r>
              <a:rPr lang="en-GB" err="1">
                <a:ea typeface="+mj-lt"/>
                <a:cs typeface="+mj-lt"/>
              </a:rPr>
              <a:t>Syamsundar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Gudibandi</a:t>
            </a:r>
            <a:r>
              <a:rPr lang="en-GB">
                <a:ea typeface="+mj-lt"/>
                <a:cs typeface="+mj-lt"/>
              </a:rPr>
              <a:t> </a:t>
            </a:r>
            <a:endParaRPr lang="en-GB"/>
          </a:p>
          <a:p>
            <a:pPr>
              <a:buNone/>
            </a:pPr>
            <a:r>
              <a:rPr lang="en-GB">
                <a:ea typeface="+mj-lt"/>
                <a:cs typeface="+mj-lt"/>
              </a:rPr>
              <a:t>Mounika Koduru</a:t>
            </a:r>
          </a:p>
          <a:p>
            <a:pPr>
              <a:buNone/>
            </a:pPr>
            <a:r>
              <a:rPr lang="en-GB">
                <a:ea typeface="+mj-lt"/>
                <a:cs typeface="+mj-lt"/>
              </a:rPr>
              <a:t>Srisai Maddukuri </a:t>
            </a:r>
            <a:endParaRPr lang="en-GB"/>
          </a:p>
          <a:p>
            <a:pPr>
              <a:buNone/>
            </a:pPr>
            <a:r>
              <a:rPr lang="en-GB">
                <a:ea typeface="+mj-lt"/>
                <a:cs typeface="+mj-lt"/>
              </a:rPr>
              <a:t>Uha Priya </a:t>
            </a:r>
            <a:r>
              <a:rPr lang="en-GB" err="1">
                <a:ea typeface="+mj-lt"/>
                <a:cs typeface="+mj-lt"/>
              </a:rPr>
              <a:t>Akunuri</a:t>
            </a:r>
            <a:r>
              <a:rPr lang="en-GB">
                <a:ea typeface="+mj-lt"/>
                <a:cs typeface="+mj-lt"/>
              </a:rPr>
              <a:t> </a:t>
            </a:r>
            <a:endParaRPr lang="en-GB">
              <a:cs typeface="Arial"/>
            </a:endParaRPr>
          </a:p>
          <a:p>
            <a:pPr marL="0" indent="0">
              <a:buNone/>
            </a:pPr>
            <a:r>
              <a:rPr lang="en-GB" sz="2000" b="1">
                <a:latin typeface="Calibri"/>
                <a:ea typeface="Calibri"/>
                <a:cs typeface="Calibri"/>
                <a:sym typeface="+mn-ea"/>
              </a:rPr>
              <a:t>MANAGED ICEBERG TABLES</a:t>
            </a:r>
            <a:r>
              <a:rPr lang="en-GB" altLang="en-US" sz="2000" b="1">
                <a:latin typeface="Calibri"/>
                <a:ea typeface="Calibri"/>
                <a:cs typeface="Calibri"/>
                <a:sym typeface="+mn-ea"/>
              </a:rPr>
              <a:t>                                                                      UNMANAGED ICEBERG TABLES</a:t>
            </a:r>
            <a:endParaRPr lang="en-GB" altLang="en-US" sz="20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>
                <a:latin typeface="Calibri"/>
                <a:ea typeface="Calibri"/>
                <a:cs typeface="Calibri"/>
                <a:sym typeface="+mn-ea"/>
              </a:rPr>
              <a:t>Swetha </a:t>
            </a:r>
            <a:r>
              <a:rPr lang="en-GB" err="1">
                <a:latin typeface="Calibri"/>
                <a:ea typeface="Calibri"/>
                <a:cs typeface="Calibri"/>
                <a:sym typeface="+mn-ea"/>
              </a:rPr>
              <a:t>Appisetty</a:t>
            </a:r>
            <a:r>
              <a:rPr lang="en-GB">
                <a:latin typeface="Calibri"/>
                <a:ea typeface="Calibri"/>
                <a:cs typeface="Calibri"/>
                <a:sym typeface="+mn-ea"/>
              </a:rPr>
              <a:t>                                                                                                         </a:t>
            </a:r>
            <a:r>
              <a:rPr lang="en-GB" altLang="en-US" err="1">
                <a:latin typeface="Calibri"/>
                <a:ea typeface="Calibri"/>
                <a:cs typeface="Calibri"/>
                <a:sym typeface="+mn-ea"/>
              </a:rPr>
              <a:t>Himabindhu</a:t>
            </a:r>
            <a:r>
              <a:rPr lang="en-GB" altLang="en-US">
                <a:latin typeface="Calibri"/>
                <a:ea typeface="Calibri"/>
                <a:cs typeface="Calibri"/>
                <a:sym typeface="+mn-ea"/>
              </a:rPr>
              <a:t> Ogirala​​</a:t>
            </a:r>
            <a:endParaRPr lang="en-GB" alt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>
                <a:latin typeface="Calibri"/>
                <a:ea typeface="Calibri"/>
                <a:cs typeface="Calibri"/>
                <a:sym typeface="+mn-ea"/>
              </a:rPr>
              <a:t>Gayathri </a:t>
            </a:r>
            <a:r>
              <a:rPr lang="en-GB" err="1">
                <a:latin typeface="Calibri"/>
                <a:ea typeface="Calibri"/>
                <a:cs typeface="Calibri"/>
                <a:sym typeface="+mn-ea"/>
              </a:rPr>
              <a:t>Arepalli</a:t>
            </a:r>
            <a:r>
              <a:rPr lang="en-GB">
                <a:latin typeface="Calibri"/>
                <a:ea typeface="Calibri"/>
                <a:cs typeface="Calibri"/>
                <a:sym typeface="+mn-ea"/>
              </a:rPr>
              <a:t>                                                                                                           </a:t>
            </a:r>
            <a:r>
              <a:rPr lang="en-GB" altLang="en-US">
                <a:latin typeface="Calibri"/>
                <a:ea typeface="Calibri"/>
                <a:cs typeface="Calibri"/>
                <a:sym typeface="+mn-ea"/>
              </a:rPr>
              <a:t>Anil </a:t>
            </a:r>
            <a:r>
              <a:rPr lang="en-GB" altLang="en-US" err="1">
                <a:latin typeface="Calibri"/>
                <a:ea typeface="Calibri"/>
                <a:cs typeface="Calibri"/>
                <a:sym typeface="+mn-ea"/>
              </a:rPr>
              <a:t>Bitra</a:t>
            </a:r>
            <a:r>
              <a:rPr lang="en-GB" altLang="en-US">
                <a:latin typeface="Calibri"/>
                <a:ea typeface="Calibri"/>
                <a:cs typeface="Calibri"/>
                <a:sym typeface="+mn-ea"/>
              </a:rPr>
              <a:t>​​​​</a:t>
            </a:r>
            <a:endParaRPr lang="en-GB" alt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>
                <a:latin typeface="Calibri"/>
                <a:ea typeface="Calibri"/>
                <a:cs typeface="Calibri"/>
                <a:sym typeface="+mn-ea"/>
              </a:rPr>
              <a:t>Akshitha </a:t>
            </a:r>
            <a:r>
              <a:rPr lang="en-GB" err="1">
                <a:latin typeface="Calibri"/>
                <a:ea typeface="Calibri"/>
                <a:cs typeface="Calibri"/>
                <a:sym typeface="+mn-ea"/>
              </a:rPr>
              <a:t>Veesam</a:t>
            </a:r>
            <a:r>
              <a:rPr lang="en-GB">
                <a:latin typeface="Calibri"/>
                <a:ea typeface="Calibri"/>
                <a:cs typeface="Calibri"/>
                <a:sym typeface="+mn-ea"/>
              </a:rPr>
              <a:t>                                                                                                          </a:t>
            </a:r>
            <a:r>
              <a:rPr lang="en-GB" altLang="en-US">
                <a:latin typeface="Calibri"/>
                <a:ea typeface="Calibri"/>
                <a:cs typeface="Calibri"/>
                <a:sym typeface="+mn-ea"/>
              </a:rPr>
              <a:t>Surendra Reddy </a:t>
            </a:r>
            <a:r>
              <a:rPr lang="en-GB" altLang="en-US" err="1">
                <a:latin typeface="Calibri"/>
                <a:ea typeface="Calibri"/>
                <a:cs typeface="Calibri"/>
                <a:sym typeface="+mn-ea"/>
              </a:rPr>
              <a:t>Sanayapalli</a:t>
            </a:r>
            <a:r>
              <a:rPr lang="en-GB" altLang="en-US">
                <a:latin typeface="Calibri"/>
                <a:ea typeface="Calibri"/>
                <a:cs typeface="Calibri"/>
                <a:sym typeface="+mn-ea"/>
              </a:rPr>
              <a:t>​​</a:t>
            </a:r>
            <a:endParaRPr lang="en-GB" alt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GB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Custom 1">
      <a:dk1>
        <a:srgbClr val="003D79"/>
      </a:dk1>
      <a:lt1>
        <a:sysClr val="window" lastClr="FFFFFF"/>
      </a:lt1>
      <a:dk2>
        <a:srgbClr val="000000"/>
      </a:dk2>
      <a:lt2>
        <a:srgbClr val="E6ECF3"/>
      </a:lt2>
      <a:accent1>
        <a:srgbClr val="003D79"/>
      </a:accent1>
      <a:accent2>
        <a:srgbClr val="E01F27"/>
      </a:accent2>
      <a:accent3>
        <a:srgbClr val="249EDC"/>
      </a:accent3>
      <a:accent4>
        <a:srgbClr val="1369EA"/>
      </a:accent4>
      <a:accent5>
        <a:srgbClr val="707070"/>
      </a:accent5>
      <a:accent6>
        <a:srgbClr val="CFDBE8"/>
      </a:accent6>
      <a:hlink>
        <a:srgbClr val="249EDC"/>
      </a:hlink>
      <a:folHlink>
        <a:srgbClr val="249EDC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10_Office Theme</vt:lpstr>
      <vt:lpstr>11_Office Theme</vt:lpstr>
      <vt:lpstr>12_Office Theme</vt:lpstr>
      <vt:lpstr>POV Leveraging Iceberg Tables in Snowflake Data Cloud</vt:lpstr>
      <vt:lpstr>Agenda</vt:lpstr>
      <vt:lpstr>Objective</vt:lpstr>
      <vt:lpstr>Scope</vt:lpstr>
      <vt:lpstr>Solution Approach</vt:lpstr>
      <vt:lpstr>Features &amp; Functionality</vt:lpstr>
      <vt:lpstr>SNOWFLAKE UNMANAGED ICEBERG ARCHITECTURE</vt:lpstr>
      <vt:lpstr> SNOWFLAKE MANAGED ICEBERG ARCHITECTURE </vt:lpstr>
      <vt:lpstr>Team Member worked in which areas</vt:lpstr>
      <vt:lpstr>Future Enhancements or Feature Plan post Hackathon </vt:lpstr>
      <vt:lpstr>PowerPoint Presentation</vt:lpstr>
      <vt:lpstr>Performance Parity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Jain</dc:creator>
  <cp:revision>20</cp:revision>
  <dcterms:created xsi:type="dcterms:W3CDTF">2022-07-20T07:12:00Z</dcterms:created>
  <dcterms:modified xsi:type="dcterms:W3CDTF">2023-09-28T06:13:08Z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0x010100609A8E7CFAC8BC4BA9DD7EE0B0A1D341</vt:lpwstr>
  </property>
  <property fmtid="{D5CDD505-2E9C-101B-9397-08002B2CF9AE}" pid="3" name="MediaServiceImageTags">
    <vt:lpwstr/>
  </property>
  <property fmtid="{D5CDD505-2E9C-101B-9397-08002B2CF9AE}" pid="4" name="ICV">
    <vt:lpwstr>07E4B17E6AED4F30AE7E432038586E12</vt:lpwstr>
  </property>
  <property fmtid="{D5CDD505-2E9C-101B-9397-08002B2CF9AE}" pid="5" name="KSOProductBuildVer">
    <vt:lpwstr>1033-11.2.0.11225</vt:lpwstr>
  </property>
</Properties>
</file>