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22" r:id="rId2"/>
    <p:sldId id="321" r:id="rId3"/>
    <p:sldId id="32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FC49B-7FA2-4222-A4A9-A2689F64D46F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5537E-C194-45AB-9BD9-FCA379DEB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92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004D-C489-47D0-8D2C-EB9AE11A8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03F66-212D-40B0-82F5-D0EEC7BA0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FF748-758C-43FB-91AA-836CF9AE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52CC3-AB00-4BAC-8F81-ECBB32F0D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D6B27-24A6-43FC-9CC8-4D357AEC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7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B1B93-3B99-4D26-BE6B-EAAF2293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6E9FB-C67B-4027-ACE9-E3527790C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8A52E-DFA1-49FD-A2F4-4E2E9629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54065-0EF2-4A2E-9226-D22E1E20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14FD0-E1FC-4ABB-8441-7D9C775D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4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A8A2E-E7F3-479E-BAF8-CD3AC5452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582A8-9399-4B6F-B9AA-617F90437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ABB4C-08C0-44D7-B468-E6F34147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7E237-CDE1-43ED-8CD3-1B56C4B7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49F0B-A258-4786-A222-DFD38703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9ECC-59FC-496F-926B-6E0F59EC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93BE2-1052-444C-96B0-2D8B028DB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C42C9-F6DE-4903-98B8-76560F6D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5125B-CB5E-42ED-BB2B-DF896851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FABB0-7623-41DF-B560-62CFC99D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6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9301-F147-4FDB-8435-6EEFBD883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61805-AA86-460E-977C-8AE99A487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DD34A-EB1D-46F2-A90C-5513539A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DF34A-D992-4B04-839C-FB286E46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07C70-7744-420D-B5BF-90D6BCF6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5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E9C0-8DEA-4950-8D08-FECFE86F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4E26A-F25F-4E62-800D-6A81C9654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394C7-894A-4F1E-9B91-035C32384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7AAB3-B51A-4CA3-B41D-372B1C5F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B50F6-F3CB-4D1E-B03C-98F79A2D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7B051-AA9D-40C0-837F-B292B522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4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BD68-AC39-4D83-B1AD-AB4E35808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316C4-08B9-46AD-A023-F69D55EC8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96A0E-8285-40F6-88BA-70C5361F0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B497C7-0F37-4413-BED2-A3F5CAEF3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94077-03EE-41FE-9F32-1F982D3EC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84225C-1B55-46B3-8936-1A018B50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54FFCA-7F91-460D-9C3F-B4A76715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2F11F-CAF7-4170-AB62-D0C9F4F3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9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5648-A698-4C80-81E1-9EE22B9D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88654-6965-4C12-ABE0-ECA01165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AFFCC-56B5-41F2-B2DB-92BB0B42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08EEE-D155-4F42-A3E8-E901737F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8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ACF15-B383-4B7B-AC93-803B5FC3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4C172-5200-4FCC-8DD8-7AE8C64B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41A94-F7ED-49B6-A86C-1A184448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3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20D9-2424-4A79-83DE-3A4D3CD0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C9F66-B4B4-45A2-8976-BDD32C10C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0DEFA-97DD-45AB-8A40-F261C3EDF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0308A-599C-495A-8E8D-EF0AAFA4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59065-6ECF-48B4-B8F1-CA56F9DC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BDCBE-4BC5-4C68-8B9B-A5C6F6F4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1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E3E1-9413-45ED-AE81-E30CE4BF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3C0D8-EC5E-4C99-861B-4D888422E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44ED5-74A3-40F9-92E6-9393B568C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2581F-04C6-4BEA-A7D1-C9CBF701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29AE-FC00-427F-BBFD-4FD5F297941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B7275-1D1C-4382-8BCA-831EB2AE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84CA3-9CA2-465C-8909-6515FEAE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FE79C7-E381-44F7-BB51-5B439D1C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C70DC-811B-49DE-A3B5-84DBAC739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888DF-AD25-46DD-9570-A8426D645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429AE-FC00-427F-BBFD-4FD5F2979418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F9F58-23AB-42F6-9E08-F941B1C68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3627B-A180-48B9-B2BE-A5D53963D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E5EE2-2084-4FAA-84A6-EBC568158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0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tiff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12" Type="http://schemas.openxmlformats.org/officeDocument/2006/relationships/image" Target="../media/image11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12" Type="http://schemas.openxmlformats.org/officeDocument/2006/relationships/image" Target="../media/image11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ounded Rectangle 68">
            <a:extLst>
              <a:ext uri="{FF2B5EF4-FFF2-40B4-BE49-F238E27FC236}">
                <a16:creationId xmlns:a16="http://schemas.microsoft.com/office/drawing/2014/main" id="{71FF3677-8036-411B-BA60-A40B6D63700D}"/>
              </a:ext>
            </a:extLst>
          </p:cNvPr>
          <p:cNvSpPr/>
          <p:nvPr/>
        </p:nvSpPr>
        <p:spPr>
          <a:xfrm>
            <a:off x="2468661" y="1122714"/>
            <a:ext cx="1314947" cy="4030942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7" name="Rounded Rectangle 33">
            <a:extLst>
              <a:ext uri="{FF2B5EF4-FFF2-40B4-BE49-F238E27FC236}">
                <a16:creationId xmlns:a16="http://schemas.microsoft.com/office/drawing/2014/main" id="{D8E0D4B7-1137-4003-BC68-03F8A43F0C56}"/>
              </a:ext>
            </a:extLst>
          </p:cNvPr>
          <p:cNvSpPr/>
          <p:nvPr/>
        </p:nvSpPr>
        <p:spPr>
          <a:xfrm>
            <a:off x="2190538" y="427324"/>
            <a:ext cx="5479089" cy="486812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4378B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96BFD09-1989-464F-89E8-B1B93CAB64EC}"/>
              </a:ext>
            </a:extLst>
          </p:cNvPr>
          <p:cNvGrpSpPr>
            <a:grpSpLocks noChangeAspect="1"/>
          </p:cNvGrpSpPr>
          <p:nvPr/>
        </p:nvGrpSpPr>
        <p:grpSpPr>
          <a:xfrm>
            <a:off x="2170047" y="432369"/>
            <a:ext cx="228600" cy="228600"/>
            <a:chOff x="4585706" y="3621897"/>
            <a:chExt cx="914400" cy="914400"/>
          </a:xfrm>
        </p:grpSpPr>
        <p:sp>
          <p:nvSpPr>
            <p:cNvPr id="89" name="Rounded Rectangle 43">
              <a:extLst>
                <a:ext uri="{FF2B5EF4-FFF2-40B4-BE49-F238E27FC236}">
                  <a16:creationId xmlns:a16="http://schemas.microsoft.com/office/drawing/2014/main" id="{83342528-45AE-4E0F-926F-955E19B9C426}"/>
                </a:ext>
              </a:extLst>
            </p:cNvPr>
            <p:cNvSpPr/>
            <p:nvPr/>
          </p:nvSpPr>
          <p:spPr>
            <a:xfrm>
              <a:off x="4585706" y="3621897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4378BB"/>
            </a:solidFill>
            <a:ln w="6350">
              <a:solidFill>
                <a:srgbClr val="4378B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A2CDCEE1-D7C0-4985-A008-69169E753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0706" y="3646999"/>
              <a:ext cx="757758" cy="823925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5B9A894C-DC14-4C5F-BCD7-839F602C7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2321" y="3848372"/>
              <a:ext cx="400198" cy="522738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354590B-50C9-456F-B69B-3C8A120C1961}"/>
              </a:ext>
            </a:extLst>
          </p:cNvPr>
          <p:cNvGrpSpPr>
            <a:grpSpLocks noChangeAspect="1"/>
          </p:cNvGrpSpPr>
          <p:nvPr/>
        </p:nvGrpSpPr>
        <p:grpSpPr>
          <a:xfrm>
            <a:off x="2625865" y="1629155"/>
            <a:ext cx="557989" cy="631328"/>
            <a:chOff x="1987557" y="641016"/>
            <a:chExt cx="640080" cy="724208"/>
          </a:xfrm>
        </p:grpSpPr>
        <p:pic>
          <p:nvPicPr>
            <p:cNvPr id="98" name="Object 26" descr="icons/refarch/VPC/instance.png">
              <a:extLst>
                <a:ext uri="{FF2B5EF4-FFF2-40B4-BE49-F238E27FC236}">
                  <a16:creationId xmlns:a16="http://schemas.microsoft.com/office/drawing/2014/main" id="{0B318D78-E00F-4B2A-AAB6-7170F12F7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99" name="Object 27">
              <a:extLst>
                <a:ext uri="{FF2B5EF4-FFF2-40B4-BE49-F238E27FC236}">
                  <a16:creationId xmlns:a16="http://schemas.microsoft.com/office/drawing/2014/main" id="{DCADBD25-62CE-49BF-9B4C-002F1E8FFBB2}"/>
                </a:ext>
              </a:extLst>
            </p:cNvPr>
            <p:cNvSpPr/>
            <p:nvPr/>
          </p:nvSpPr>
          <p:spPr>
            <a:xfrm>
              <a:off x="1987557" y="1153390"/>
              <a:ext cx="640080" cy="2118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COCKROACH NODE</a:t>
              </a:r>
              <a:endParaRPr lang="en-US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916D275-5BF2-45D5-B9B1-3BD661E4F329}"/>
              </a:ext>
            </a:extLst>
          </p:cNvPr>
          <p:cNvGrpSpPr>
            <a:grpSpLocks noChangeAspect="1"/>
          </p:cNvGrpSpPr>
          <p:nvPr/>
        </p:nvGrpSpPr>
        <p:grpSpPr>
          <a:xfrm>
            <a:off x="3160957" y="2085583"/>
            <a:ext cx="564776" cy="685800"/>
            <a:chOff x="1809397" y="4113248"/>
            <a:chExt cx="640080" cy="777240"/>
          </a:xfrm>
        </p:grpSpPr>
        <p:pic>
          <p:nvPicPr>
            <p:cNvPr id="123" name="Object 10" descr="icons/refarch/VPC/block_storage.png">
              <a:extLst>
                <a:ext uri="{FF2B5EF4-FFF2-40B4-BE49-F238E27FC236}">
                  <a16:creationId xmlns:a16="http://schemas.microsoft.com/office/drawing/2014/main" id="{FE71042C-226B-42A0-95A9-6644068C3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0837" y="4113248"/>
              <a:ext cx="457200" cy="457200"/>
            </a:xfrm>
            <a:prstGeom prst="rect">
              <a:avLst/>
            </a:prstGeom>
          </p:spPr>
        </p:pic>
        <p:sp>
          <p:nvSpPr>
            <p:cNvPr id="124" name="Object 11">
              <a:extLst>
                <a:ext uri="{FF2B5EF4-FFF2-40B4-BE49-F238E27FC236}">
                  <a16:creationId xmlns:a16="http://schemas.microsoft.com/office/drawing/2014/main" id="{7E06F131-5ED1-43BB-8D97-AFCD69A4C4DB}"/>
                </a:ext>
              </a:extLst>
            </p:cNvPr>
            <p:cNvSpPr/>
            <p:nvPr/>
          </p:nvSpPr>
          <p:spPr>
            <a:xfrm>
              <a:off x="1809397" y="461616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BLOCK STORAGE</a:t>
              </a:r>
              <a:endParaRPr lang="en-US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782171A-1D4D-4C57-87E0-109EF01A7E61}"/>
              </a:ext>
            </a:extLst>
          </p:cNvPr>
          <p:cNvGrpSpPr>
            <a:grpSpLocks noChangeAspect="1"/>
          </p:cNvGrpSpPr>
          <p:nvPr/>
        </p:nvGrpSpPr>
        <p:grpSpPr>
          <a:xfrm>
            <a:off x="2494787" y="1120549"/>
            <a:ext cx="228600" cy="228600"/>
            <a:chOff x="5493323" y="3498233"/>
            <a:chExt cx="914400" cy="914400"/>
          </a:xfrm>
        </p:grpSpPr>
        <p:sp>
          <p:nvSpPr>
            <p:cNvPr id="142" name="Rounded Rectangle 34">
              <a:extLst>
                <a:ext uri="{FF2B5EF4-FFF2-40B4-BE49-F238E27FC236}">
                  <a16:creationId xmlns:a16="http://schemas.microsoft.com/office/drawing/2014/main" id="{E0481B0E-CF8D-4318-9714-BBBFB3A44F30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A13354DC-75FF-4032-B4C4-32431CDD6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C818D4-AC9F-45D5-838F-D54705633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692218"/>
              </p:ext>
            </p:extLst>
          </p:nvPr>
        </p:nvGraphicFramePr>
        <p:xfrm>
          <a:off x="10375385" y="108651"/>
          <a:ext cx="1271844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62">
                  <a:extLst>
                    <a:ext uri="{9D8B030D-6E8A-4147-A177-3AD203B41FA5}">
                      <a16:colId xmlns:a16="http://schemas.microsoft.com/office/drawing/2014/main" val="1910830148"/>
                    </a:ext>
                  </a:extLst>
                </a:gridCol>
                <a:gridCol w="1019882">
                  <a:extLst>
                    <a:ext uri="{9D8B030D-6E8A-4147-A177-3AD203B41FA5}">
                      <a16:colId xmlns:a16="http://schemas.microsoft.com/office/drawing/2014/main" val="81878816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Region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64558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VPC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49205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Availability Zones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4947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Subnet with ACL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228705"/>
                  </a:ext>
                </a:extLst>
              </a:tr>
            </a:tbl>
          </a:graphicData>
        </a:graphic>
      </p:graphicFrame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B5BB103-4177-4A9C-B231-ADEA2E68B283}"/>
              </a:ext>
            </a:extLst>
          </p:cNvPr>
          <p:cNvGrpSpPr>
            <a:grpSpLocks noChangeAspect="1"/>
          </p:cNvGrpSpPr>
          <p:nvPr/>
        </p:nvGrpSpPr>
        <p:grpSpPr>
          <a:xfrm>
            <a:off x="10409767" y="390776"/>
            <a:ext cx="137160" cy="137160"/>
            <a:chOff x="4585706" y="3621897"/>
            <a:chExt cx="914400" cy="914400"/>
          </a:xfrm>
        </p:grpSpPr>
        <p:sp>
          <p:nvSpPr>
            <p:cNvPr id="147" name="Rounded Rectangle 43">
              <a:extLst>
                <a:ext uri="{FF2B5EF4-FFF2-40B4-BE49-F238E27FC236}">
                  <a16:creationId xmlns:a16="http://schemas.microsoft.com/office/drawing/2014/main" id="{47835F60-D879-4B93-87BB-9E50C486E562}"/>
                </a:ext>
              </a:extLst>
            </p:cNvPr>
            <p:cNvSpPr/>
            <p:nvPr/>
          </p:nvSpPr>
          <p:spPr>
            <a:xfrm>
              <a:off x="4585706" y="3621897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4378BB"/>
            </a:solidFill>
            <a:ln w="6350">
              <a:solidFill>
                <a:srgbClr val="4378B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1B208B1B-811F-4DB1-93D9-3C168B08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0706" y="3646999"/>
              <a:ext cx="757758" cy="823925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1A8711A4-CC6E-4AA7-99DB-5A0EABA9F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2321" y="3848372"/>
              <a:ext cx="400200" cy="522740"/>
            </a:xfrm>
            <a:prstGeom prst="rect">
              <a:avLst/>
            </a:prstGeom>
          </p:spPr>
        </p:pic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D72D8F8-EE52-497E-822E-82AFF7175B22}"/>
              </a:ext>
            </a:extLst>
          </p:cNvPr>
          <p:cNvGrpSpPr>
            <a:grpSpLocks noChangeAspect="1"/>
          </p:cNvGrpSpPr>
          <p:nvPr/>
        </p:nvGrpSpPr>
        <p:grpSpPr>
          <a:xfrm>
            <a:off x="10411670" y="663352"/>
            <a:ext cx="137160" cy="137160"/>
            <a:chOff x="5493323" y="3498233"/>
            <a:chExt cx="914400" cy="914400"/>
          </a:xfrm>
        </p:grpSpPr>
        <p:sp>
          <p:nvSpPr>
            <p:cNvPr id="151" name="Rounded Rectangle 34">
              <a:extLst>
                <a:ext uri="{FF2B5EF4-FFF2-40B4-BE49-F238E27FC236}">
                  <a16:creationId xmlns:a16="http://schemas.microsoft.com/office/drawing/2014/main" id="{5B30A6E3-3B10-4188-B836-8018264B56DD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99AB887C-15CF-4505-B8DC-C5906ACE3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EDFE443-F9E0-442F-8AB4-CEA549449DC7}"/>
              </a:ext>
            </a:extLst>
          </p:cNvPr>
          <p:cNvGrpSpPr>
            <a:grpSpLocks noChangeAspect="1"/>
          </p:cNvGrpSpPr>
          <p:nvPr/>
        </p:nvGrpSpPr>
        <p:grpSpPr>
          <a:xfrm>
            <a:off x="10416723" y="910265"/>
            <a:ext cx="137160" cy="137160"/>
            <a:chOff x="6425966" y="3935635"/>
            <a:chExt cx="914399" cy="914399"/>
          </a:xfrm>
        </p:grpSpPr>
        <p:sp>
          <p:nvSpPr>
            <p:cNvPr id="154" name="Rounded Rectangle 34">
              <a:extLst>
                <a:ext uri="{FF2B5EF4-FFF2-40B4-BE49-F238E27FC236}">
                  <a16:creationId xmlns:a16="http://schemas.microsoft.com/office/drawing/2014/main" id="{3BAD8EE7-6EFB-49A8-9C6B-AD468741DEED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10F17430-137A-4BD8-9CF0-CB05B07D3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sp>
        <p:nvSpPr>
          <p:cNvPr id="192" name="Rounded Rectangle 34">
            <a:extLst>
              <a:ext uri="{FF2B5EF4-FFF2-40B4-BE49-F238E27FC236}">
                <a16:creationId xmlns:a16="http://schemas.microsoft.com/office/drawing/2014/main" id="{065F65B6-DF6C-4E6F-9D93-97A4232A65FD}"/>
              </a:ext>
            </a:extLst>
          </p:cNvPr>
          <p:cNvSpPr/>
          <p:nvPr/>
        </p:nvSpPr>
        <p:spPr>
          <a:xfrm>
            <a:off x="1965292" y="100752"/>
            <a:ext cx="8314346" cy="5356983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8A372244-BE39-45C9-A402-94D015ECEDD9}"/>
              </a:ext>
            </a:extLst>
          </p:cNvPr>
          <p:cNvGrpSpPr>
            <a:grpSpLocks noChangeAspect="1"/>
          </p:cNvGrpSpPr>
          <p:nvPr/>
        </p:nvGrpSpPr>
        <p:grpSpPr>
          <a:xfrm>
            <a:off x="1965292" y="96557"/>
            <a:ext cx="228600" cy="228600"/>
            <a:chOff x="4020862" y="3608003"/>
            <a:chExt cx="914400" cy="914400"/>
          </a:xfrm>
        </p:grpSpPr>
        <p:sp>
          <p:nvSpPr>
            <p:cNvPr id="209" name="Rounded Rectangle 34">
              <a:extLst>
                <a:ext uri="{FF2B5EF4-FFF2-40B4-BE49-F238E27FC236}">
                  <a16:creationId xmlns:a16="http://schemas.microsoft.com/office/drawing/2014/main" id="{DBA19634-8EB2-476C-953A-8193CD120C04}"/>
                </a:ext>
              </a:extLst>
            </p:cNvPr>
            <p:cNvSpPr/>
            <p:nvPr/>
          </p:nvSpPr>
          <p:spPr>
            <a:xfrm>
              <a:off x="4020862" y="360800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75A730F1-770B-4A40-9A63-B46E34411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34280" y="3614658"/>
              <a:ext cx="887565" cy="887565"/>
            </a:xfrm>
            <a:prstGeom prst="rect">
              <a:avLst/>
            </a:prstGeom>
          </p:spPr>
        </p:pic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0FA9CEA1-0F7C-464B-B313-0616B517340C}"/>
              </a:ext>
            </a:extLst>
          </p:cNvPr>
          <p:cNvGrpSpPr>
            <a:grpSpLocks noChangeAspect="1"/>
          </p:cNvGrpSpPr>
          <p:nvPr/>
        </p:nvGrpSpPr>
        <p:grpSpPr>
          <a:xfrm>
            <a:off x="10411670" y="139632"/>
            <a:ext cx="137160" cy="137160"/>
            <a:chOff x="4020862" y="3608003"/>
            <a:chExt cx="914400" cy="914400"/>
          </a:xfrm>
        </p:grpSpPr>
        <p:sp>
          <p:nvSpPr>
            <p:cNvPr id="216" name="Rounded Rectangle 34">
              <a:extLst>
                <a:ext uri="{FF2B5EF4-FFF2-40B4-BE49-F238E27FC236}">
                  <a16:creationId xmlns:a16="http://schemas.microsoft.com/office/drawing/2014/main" id="{6E029F1B-7EB4-4C34-8844-C62636D4F581}"/>
                </a:ext>
              </a:extLst>
            </p:cNvPr>
            <p:cNvSpPr/>
            <p:nvPr/>
          </p:nvSpPr>
          <p:spPr>
            <a:xfrm>
              <a:off x="4020862" y="360800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B06E5F14-3552-477D-96A2-30328520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34280" y="3614658"/>
              <a:ext cx="887565" cy="887565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AF3F9BD-BACA-4257-B8A3-B1181FB60122}"/>
              </a:ext>
            </a:extLst>
          </p:cNvPr>
          <p:cNvGrpSpPr/>
          <p:nvPr/>
        </p:nvGrpSpPr>
        <p:grpSpPr>
          <a:xfrm>
            <a:off x="8747145" y="203109"/>
            <a:ext cx="640080" cy="777240"/>
            <a:chOff x="2011680" y="1371600"/>
            <a:chExt cx="640080" cy="777240"/>
          </a:xfrm>
        </p:grpSpPr>
        <p:pic>
          <p:nvPicPr>
            <p:cNvPr id="310" name="Object 24" descr="icons/refarch/Security/IdentirtyAndAccessManagement.png">
              <a:extLst>
                <a:ext uri="{FF2B5EF4-FFF2-40B4-BE49-F238E27FC236}">
                  <a16:creationId xmlns:a16="http://schemas.microsoft.com/office/drawing/2014/main" id="{049951D2-F55A-44A9-95B5-7A053910A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03120" y="1371600"/>
              <a:ext cx="457200" cy="457200"/>
            </a:xfrm>
            <a:prstGeom prst="rect">
              <a:avLst/>
            </a:prstGeom>
          </p:spPr>
        </p:pic>
        <p:sp>
          <p:nvSpPr>
            <p:cNvPr id="311" name="Object 25">
              <a:extLst>
                <a:ext uri="{FF2B5EF4-FFF2-40B4-BE49-F238E27FC236}">
                  <a16:creationId xmlns:a16="http://schemas.microsoft.com/office/drawing/2014/main" id="{72D46620-7CE9-4093-88BF-4FB0A1E78BB2}"/>
                </a:ext>
              </a:extLst>
            </p:cNvPr>
            <p:cNvSpPr/>
            <p:nvPr/>
          </p:nvSpPr>
          <p:spPr>
            <a:xfrm>
              <a:off x="2011680" y="187452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IDENTTITY AND ACCESS MANAGEMENT</a:t>
              </a:r>
              <a:endParaRPr lang="en-US" dirty="0"/>
            </a:p>
          </p:txBody>
        </p:sp>
      </p:grpSp>
      <p:pic>
        <p:nvPicPr>
          <p:cNvPr id="262" name="Object 2" descr="icons/refarch/Security/SecurityServices.png">
            <a:extLst>
              <a:ext uri="{FF2B5EF4-FFF2-40B4-BE49-F238E27FC236}">
                <a16:creationId xmlns:a16="http://schemas.microsoft.com/office/drawing/2014/main" id="{F12AF8B0-7D36-4B91-B703-192DFE509B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62129" y="2027081"/>
            <a:ext cx="182880" cy="182880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053D109-1EB2-4C56-8E5F-B712055FEE93}"/>
              </a:ext>
            </a:extLst>
          </p:cNvPr>
          <p:cNvCxnSpPr>
            <a:cxnSpLocks/>
            <a:stCxn id="98" idx="3"/>
            <a:endCxn id="123" idx="0"/>
          </p:cNvCxnSpPr>
          <p:nvPr/>
        </p:nvCxnSpPr>
        <p:spPr>
          <a:xfrm>
            <a:off x="3104142" y="1828437"/>
            <a:ext cx="339203" cy="257146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8D36194-D95D-4890-A0FA-B19E4D27238F}"/>
              </a:ext>
            </a:extLst>
          </p:cNvPr>
          <p:cNvSpPr/>
          <p:nvPr/>
        </p:nvSpPr>
        <p:spPr>
          <a:xfrm>
            <a:off x="8171988" y="2743744"/>
            <a:ext cx="1838966" cy="9216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8E08EB-4FCE-4AC1-A100-C271AF569307}"/>
              </a:ext>
            </a:extLst>
          </p:cNvPr>
          <p:cNvGrpSpPr/>
          <p:nvPr/>
        </p:nvGrpSpPr>
        <p:grpSpPr>
          <a:xfrm>
            <a:off x="8405110" y="2849385"/>
            <a:ext cx="640080" cy="777240"/>
            <a:chOff x="7900278" y="3572277"/>
            <a:chExt cx="640080" cy="777240"/>
          </a:xfrm>
        </p:grpSpPr>
        <p:sp>
          <p:nvSpPr>
            <p:cNvPr id="265" name="Object 70">
              <a:extLst>
                <a:ext uri="{FF2B5EF4-FFF2-40B4-BE49-F238E27FC236}">
                  <a16:creationId xmlns:a16="http://schemas.microsoft.com/office/drawing/2014/main" id="{3AF4589F-A3A2-437F-8C8F-36233CFA5E68}"/>
                </a:ext>
              </a:extLst>
            </p:cNvPr>
            <p:cNvSpPr/>
            <p:nvPr/>
          </p:nvSpPr>
          <p:spPr>
            <a:xfrm>
              <a:off x="7991718" y="3572277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266" name="Object 71" descr="icons/namedsvg/API.png">
              <a:extLst>
                <a:ext uri="{FF2B5EF4-FFF2-40B4-BE49-F238E27FC236}">
                  <a16:creationId xmlns:a16="http://schemas.microsoft.com/office/drawing/2014/main" id="{B877A12A-1E4C-4843-8862-E2EFB6C43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83158" y="3663717"/>
              <a:ext cx="274320" cy="274320"/>
            </a:xfrm>
            <a:prstGeom prst="rect">
              <a:avLst/>
            </a:prstGeom>
          </p:spPr>
        </p:pic>
        <p:sp>
          <p:nvSpPr>
            <p:cNvPr id="285" name="Object 72">
              <a:extLst>
                <a:ext uri="{FF2B5EF4-FFF2-40B4-BE49-F238E27FC236}">
                  <a16:creationId xmlns:a16="http://schemas.microsoft.com/office/drawing/2014/main" id="{7AAFE587-43FE-46B6-96FB-8A74D23D2BD7}"/>
                </a:ext>
              </a:extLst>
            </p:cNvPr>
            <p:cNvSpPr/>
            <p:nvPr/>
          </p:nvSpPr>
          <p:spPr>
            <a:xfrm>
              <a:off x="7900278" y="4075197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API</a:t>
              </a:r>
              <a:endParaRPr lang="en-US" dirty="0"/>
            </a:p>
          </p:txBody>
        </p:sp>
      </p:grpSp>
      <p:sp>
        <p:nvSpPr>
          <p:cNvPr id="290" name="Rectangle: Rounded Corners 289">
            <a:extLst>
              <a:ext uri="{FF2B5EF4-FFF2-40B4-BE49-F238E27FC236}">
                <a16:creationId xmlns:a16="http://schemas.microsoft.com/office/drawing/2014/main" id="{A54321CD-05AD-4FC1-9CBF-C6112CD72EFE}"/>
              </a:ext>
            </a:extLst>
          </p:cNvPr>
          <p:cNvSpPr/>
          <p:nvPr/>
        </p:nvSpPr>
        <p:spPr>
          <a:xfrm>
            <a:off x="8171988" y="1229773"/>
            <a:ext cx="1838966" cy="8115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E5AFE13B-8A4E-45F8-9C54-08A39890B821}"/>
              </a:ext>
            </a:extLst>
          </p:cNvPr>
          <p:cNvGrpSpPr/>
          <p:nvPr/>
        </p:nvGrpSpPr>
        <p:grpSpPr>
          <a:xfrm>
            <a:off x="8405110" y="1335414"/>
            <a:ext cx="640080" cy="777240"/>
            <a:chOff x="7900278" y="3572277"/>
            <a:chExt cx="640080" cy="777240"/>
          </a:xfrm>
        </p:grpSpPr>
        <p:sp>
          <p:nvSpPr>
            <p:cNvPr id="297" name="Object 70">
              <a:extLst>
                <a:ext uri="{FF2B5EF4-FFF2-40B4-BE49-F238E27FC236}">
                  <a16:creationId xmlns:a16="http://schemas.microsoft.com/office/drawing/2014/main" id="{DC7B498F-2DA1-444A-B1C5-8A6C6CA7E57D}"/>
                </a:ext>
              </a:extLst>
            </p:cNvPr>
            <p:cNvSpPr/>
            <p:nvPr/>
          </p:nvSpPr>
          <p:spPr>
            <a:xfrm>
              <a:off x="7991718" y="3572277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298" name="Object 71" descr="icons/namedsvg/API.png">
              <a:extLst>
                <a:ext uri="{FF2B5EF4-FFF2-40B4-BE49-F238E27FC236}">
                  <a16:creationId xmlns:a16="http://schemas.microsoft.com/office/drawing/2014/main" id="{64B6E67C-2340-4378-9A5B-7959C279C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83158" y="3663717"/>
              <a:ext cx="274320" cy="274320"/>
            </a:xfrm>
            <a:prstGeom prst="rect">
              <a:avLst/>
            </a:prstGeom>
          </p:spPr>
        </p:pic>
        <p:sp>
          <p:nvSpPr>
            <p:cNvPr id="299" name="Object 72">
              <a:extLst>
                <a:ext uri="{FF2B5EF4-FFF2-40B4-BE49-F238E27FC236}">
                  <a16:creationId xmlns:a16="http://schemas.microsoft.com/office/drawing/2014/main" id="{DF1EFBB9-D228-434C-8E82-7F4438AC1690}"/>
                </a:ext>
              </a:extLst>
            </p:cNvPr>
            <p:cNvSpPr/>
            <p:nvPr/>
          </p:nvSpPr>
          <p:spPr>
            <a:xfrm>
              <a:off x="7900278" y="4075197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API</a:t>
              </a:r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519C500-E6B6-48B0-98E6-B15AD3B87A17}"/>
              </a:ext>
            </a:extLst>
          </p:cNvPr>
          <p:cNvGrpSpPr/>
          <p:nvPr/>
        </p:nvGrpSpPr>
        <p:grpSpPr>
          <a:xfrm>
            <a:off x="7961972" y="1012087"/>
            <a:ext cx="457200" cy="457200"/>
            <a:chOff x="7589520" y="1371600"/>
            <a:chExt cx="457200" cy="457200"/>
          </a:xfrm>
        </p:grpSpPr>
        <p:sp>
          <p:nvSpPr>
            <p:cNvPr id="304" name="Object 52">
              <a:extLst>
                <a:ext uri="{FF2B5EF4-FFF2-40B4-BE49-F238E27FC236}">
                  <a16:creationId xmlns:a16="http://schemas.microsoft.com/office/drawing/2014/main" id="{B86C65D5-8685-4434-B97C-E4A94801C4B2}"/>
                </a:ext>
              </a:extLst>
            </p:cNvPr>
            <p:cNvSpPr/>
            <p:nvPr/>
          </p:nvSpPr>
          <p:spPr>
            <a:xfrm>
              <a:off x="7589520" y="13716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305" name="Object 53" descr="public/generated/icons/ee41347f-b18e-4ca6-bf80-b5467c63f9a6.png">
              <a:extLst>
                <a:ext uri="{FF2B5EF4-FFF2-40B4-BE49-F238E27FC236}">
                  <a16:creationId xmlns:a16="http://schemas.microsoft.com/office/drawing/2014/main" id="{209D0AF2-A2B8-4DC2-97CA-10917B78E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680960" y="1463040"/>
              <a:ext cx="274320" cy="274320"/>
            </a:xfrm>
            <a:prstGeom prst="rect">
              <a:avLst/>
            </a:prstGeom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C9645F18-D3D5-4786-8C38-36139736EB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58050" y="1343474"/>
            <a:ext cx="475307" cy="457200"/>
          </a:xfrm>
          <a:prstGeom prst="rect">
            <a:avLst/>
          </a:prstGeom>
        </p:spPr>
      </p:pic>
      <p:sp>
        <p:nvSpPr>
          <p:cNvPr id="329" name="Object 72">
            <a:extLst>
              <a:ext uri="{FF2B5EF4-FFF2-40B4-BE49-F238E27FC236}">
                <a16:creationId xmlns:a16="http://schemas.microsoft.com/office/drawing/2014/main" id="{2CF42383-AD2E-4A4B-89D3-83B5CE3B886E}"/>
              </a:ext>
            </a:extLst>
          </p:cNvPr>
          <p:cNvSpPr/>
          <p:nvPr/>
        </p:nvSpPr>
        <p:spPr>
          <a:xfrm>
            <a:off x="9163373" y="1850328"/>
            <a:ext cx="640080" cy="9233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KEYS</a:t>
            </a:r>
            <a:endParaRPr lang="en-US" dirty="0"/>
          </a:p>
        </p:txBody>
      </p:sp>
      <p:sp>
        <p:nvSpPr>
          <p:cNvPr id="102" name="Rounded Rectangle 68">
            <a:extLst>
              <a:ext uri="{FF2B5EF4-FFF2-40B4-BE49-F238E27FC236}">
                <a16:creationId xmlns:a16="http://schemas.microsoft.com/office/drawing/2014/main" id="{892CE25B-9EBB-40B7-AB33-F4ACF72A611B}"/>
              </a:ext>
            </a:extLst>
          </p:cNvPr>
          <p:cNvSpPr/>
          <p:nvPr/>
        </p:nvSpPr>
        <p:spPr>
          <a:xfrm>
            <a:off x="4344636" y="1125985"/>
            <a:ext cx="1314947" cy="294436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BEC7DAC-1590-4C32-B8E6-F88D7CCD8413}"/>
              </a:ext>
            </a:extLst>
          </p:cNvPr>
          <p:cNvGrpSpPr>
            <a:grpSpLocks noChangeAspect="1"/>
          </p:cNvGrpSpPr>
          <p:nvPr/>
        </p:nvGrpSpPr>
        <p:grpSpPr>
          <a:xfrm>
            <a:off x="4501840" y="1657595"/>
            <a:ext cx="557989" cy="631328"/>
            <a:chOff x="1987557" y="641016"/>
            <a:chExt cx="640080" cy="724208"/>
          </a:xfrm>
        </p:grpSpPr>
        <p:pic>
          <p:nvPicPr>
            <p:cNvPr id="104" name="Object 26" descr="icons/refarch/VPC/instance.png">
              <a:extLst>
                <a:ext uri="{FF2B5EF4-FFF2-40B4-BE49-F238E27FC236}">
                  <a16:creationId xmlns:a16="http://schemas.microsoft.com/office/drawing/2014/main" id="{E4AFD19A-EE8D-4B68-A918-A8D7136D7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105" name="Object 27">
              <a:extLst>
                <a:ext uri="{FF2B5EF4-FFF2-40B4-BE49-F238E27FC236}">
                  <a16:creationId xmlns:a16="http://schemas.microsoft.com/office/drawing/2014/main" id="{B73A1FC7-A8E6-4B31-B03A-9636BB50140E}"/>
                </a:ext>
              </a:extLst>
            </p:cNvPr>
            <p:cNvSpPr/>
            <p:nvPr/>
          </p:nvSpPr>
          <p:spPr>
            <a:xfrm>
              <a:off x="1987557" y="1153390"/>
              <a:ext cx="640080" cy="2118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COCKROACH NODE</a:t>
              </a:r>
              <a:endParaRPr lang="en-US" sz="800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FC4F693-7AD0-4DE8-8FB9-E2D217281F57}"/>
              </a:ext>
            </a:extLst>
          </p:cNvPr>
          <p:cNvGrpSpPr>
            <a:grpSpLocks noChangeAspect="1"/>
          </p:cNvGrpSpPr>
          <p:nvPr/>
        </p:nvGrpSpPr>
        <p:grpSpPr>
          <a:xfrm>
            <a:off x="5036932" y="2088856"/>
            <a:ext cx="564776" cy="685800"/>
            <a:chOff x="1809397" y="4113248"/>
            <a:chExt cx="640080" cy="777240"/>
          </a:xfrm>
        </p:grpSpPr>
        <p:pic>
          <p:nvPicPr>
            <p:cNvPr id="107" name="Object 10" descr="icons/refarch/VPC/block_storage.png">
              <a:extLst>
                <a:ext uri="{FF2B5EF4-FFF2-40B4-BE49-F238E27FC236}">
                  <a16:creationId xmlns:a16="http://schemas.microsoft.com/office/drawing/2014/main" id="{45BDDE43-F820-4DD7-8F09-DBF2186FB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0837" y="4113248"/>
              <a:ext cx="457200" cy="457200"/>
            </a:xfrm>
            <a:prstGeom prst="rect">
              <a:avLst/>
            </a:prstGeom>
          </p:spPr>
        </p:pic>
        <p:sp>
          <p:nvSpPr>
            <p:cNvPr id="108" name="Object 11">
              <a:extLst>
                <a:ext uri="{FF2B5EF4-FFF2-40B4-BE49-F238E27FC236}">
                  <a16:creationId xmlns:a16="http://schemas.microsoft.com/office/drawing/2014/main" id="{D318AFD4-C83D-47B8-B3BD-406C717DDB7B}"/>
                </a:ext>
              </a:extLst>
            </p:cNvPr>
            <p:cNvSpPr/>
            <p:nvPr/>
          </p:nvSpPr>
          <p:spPr>
            <a:xfrm>
              <a:off x="1809397" y="461616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BLOCK STORAGE</a:t>
              </a:r>
              <a:endParaRPr lang="en-US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142B182-65D2-4E02-AD2E-BAF00B835287}"/>
              </a:ext>
            </a:extLst>
          </p:cNvPr>
          <p:cNvGrpSpPr>
            <a:grpSpLocks noChangeAspect="1"/>
          </p:cNvGrpSpPr>
          <p:nvPr/>
        </p:nvGrpSpPr>
        <p:grpSpPr>
          <a:xfrm>
            <a:off x="4342769" y="1114491"/>
            <a:ext cx="228600" cy="228600"/>
            <a:chOff x="5493323" y="3498233"/>
            <a:chExt cx="914400" cy="914400"/>
          </a:xfrm>
        </p:grpSpPr>
        <p:sp>
          <p:nvSpPr>
            <p:cNvPr id="110" name="Rounded Rectangle 34">
              <a:extLst>
                <a:ext uri="{FF2B5EF4-FFF2-40B4-BE49-F238E27FC236}">
                  <a16:creationId xmlns:a16="http://schemas.microsoft.com/office/drawing/2014/main" id="{B8E96D49-6029-4711-BAA7-D5EEE721BAD6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2367A049-DA5F-49CC-8374-458C9E6FE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pic>
        <p:nvPicPr>
          <p:cNvPr id="113" name="Object 2" descr="icons/refarch/Security/SecurityServices.png">
            <a:extLst>
              <a:ext uri="{FF2B5EF4-FFF2-40B4-BE49-F238E27FC236}">
                <a16:creationId xmlns:a16="http://schemas.microsoft.com/office/drawing/2014/main" id="{5D4EBF4D-6F6D-409F-865C-8BF8EE4580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8104" y="2030354"/>
            <a:ext cx="182880" cy="182880"/>
          </a:xfrm>
          <a:prstGeom prst="rect">
            <a:avLst/>
          </a:prstGeom>
        </p:spPr>
      </p:pic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04395B6A-FB9F-48BC-871E-24D8F6A996B5}"/>
              </a:ext>
            </a:extLst>
          </p:cNvPr>
          <p:cNvCxnSpPr>
            <a:cxnSpLocks/>
            <a:stCxn id="104" idx="3"/>
            <a:endCxn id="107" idx="0"/>
          </p:cNvCxnSpPr>
          <p:nvPr/>
        </p:nvCxnSpPr>
        <p:spPr>
          <a:xfrm>
            <a:off x="4980117" y="1856877"/>
            <a:ext cx="339203" cy="2319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68">
            <a:extLst>
              <a:ext uri="{FF2B5EF4-FFF2-40B4-BE49-F238E27FC236}">
                <a16:creationId xmlns:a16="http://schemas.microsoft.com/office/drawing/2014/main" id="{2674D862-991B-4257-980F-9604A3EC0646}"/>
              </a:ext>
            </a:extLst>
          </p:cNvPr>
          <p:cNvSpPr/>
          <p:nvPr/>
        </p:nvSpPr>
        <p:spPr>
          <a:xfrm>
            <a:off x="6188947" y="1142149"/>
            <a:ext cx="1314947" cy="294436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E41B365-CC8C-4BF6-9970-DA69DDCB3022}"/>
              </a:ext>
            </a:extLst>
          </p:cNvPr>
          <p:cNvGrpSpPr>
            <a:grpSpLocks noChangeAspect="1"/>
          </p:cNvGrpSpPr>
          <p:nvPr/>
        </p:nvGrpSpPr>
        <p:grpSpPr>
          <a:xfrm>
            <a:off x="6349648" y="1644775"/>
            <a:ext cx="557989" cy="631328"/>
            <a:chOff x="1987557" y="641016"/>
            <a:chExt cx="640080" cy="724208"/>
          </a:xfrm>
        </p:grpSpPr>
        <p:pic>
          <p:nvPicPr>
            <p:cNvPr id="126" name="Object 26" descr="icons/refarch/VPC/instance.png">
              <a:extLst>
                <a:ext uri="{FF2B5EF4-FFF2-40B4-BE49-F238E27FC236}">
                  <a16:creationId xmlns:a16="http://schemas.microsoft.com/office/drawing/2014/main" id="{56832D4A-B790-4F8B-8B0F-083408F7B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127" name="Object 27">
              <a:extLst>
                <a:ext uri="{FF2B5EF4-FFF2-40B4-BE49-F238E27FC236}">
                  <a16:creationId xmlns:a16="http://schemas.microsoft.com/office/drawing/2014/main" id="{63D15FB4-A320-4EC4-81D3-86DC610F04B8}"/>
                </a:ext>
              </a:extLst>
            </p:cNvPr>
            <p:cNvSpPr/>
            <p:nvPr/>
          </p:nvSpPr>
          <p:spPr>
            <a:xfrm>
              <a:off x="1987557" y="1153390"/>
              <a:ext cx="640080" cy="2118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COCKROACH NODE</a:t>
              </a:r>
              <a:endParaRPr lang="en-US" sz="800" dirty="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7FCAB98-6046-4520-A43E-B30C48D397BE}"/>
              </a:ext>
            </a:extLst>
          </p:cNvPr>
          <p:cNvGrpSpPr>
            <a:grpSpLocks noChangeAspect="1"/>
          </p:cNvGrpSpPr>
          <p:nvPr/>
        </p:nvGrpSpPr>
        <p:grpSpPr>
          <a:xfrm>
            <a:off x="6865644" y="2105020"/>
            <a:ext cx="564776" cy="685800"/>
            <a:chOff x="1809397" y="4113248"/>
            <a:chExt cx="640080" cy="777240"/>
          </a:xfrm>
        </p:grpSpPr>
        <p:pic>
          <p:nvPicPr>
            <p:cNvPr id="129" name="Object 10" descr="icons/refarch/VPC/block_storage.png">
              <a:extLst>
                <a:ext uri="{FF2B5EF4-FFF2-40B4-BE49-F238E27FC236}">
                  <a16:creationId xmlns:a16="http://schemas.microsoft.com/office/drawing/2014/main" id="{3D2576D0-E4AC-4421-844C-81BDD31CD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0837" y="4113248"/>
              <a:ext cx="457200" cy="457200"/>
            </a:xfrm>
            <a:prstGeom prst="rect">
              <a:avLst/>
            </a:prstGeom>
          </p:spPr>
        </p:pic>
        <p:sp>
          <p:nvSpPr>
            <p:cNvPr id="130" name="Object 11">
              <a:extLst>
                <a:ext uri="{FF2B5EF4-FFF2-40B4-BE49-F238E27FC236}">
                  <a16:creationId xmlns:a16="http://schemas.microsoft.com/office/drawing/2014/main" id="{767EE6AD-A5E5-46EE-B09F-9A7B50482DEA}"/>
                </a:ext>
              </a:extLst>
            </p:cNvPr>
            <p:cNvSpPr/>
            <p:nvPr/>
          </p:nvSpPr>
          <p:spPr>
            <a:xfrm>
              <a:off x="1809397" y="461616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BLOCK STORAGE</a:t>
              </a:r>
              <a:endParaRPr lang="en-US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4A8F769-4C15-4687-8AB5-AD3C072D7250}"/>
              </a:ext>
            </a:extLst>
          </p:cNvPr>
          <p:cNvGrpSpPr>
            <a:grpSpLocks noChangeAspect="1"/>
          </p:cNvGrpSpPr>
          <p:nvPr/>
        </p:nvGrpSpPr>
        <p:grpSpPr>
          <a:xfrm>
            <a:off x="6199474" y="1131597"/>
            <a:ext cx="228600" cy="228600"/>
            <a:chOff x="5493323" y="3498233"/>
            <a:chExt cx="914400" cy="914400"/>
          </a:xfrm>
        </p:grpSpPr>
        <p:sp>
          <p:nvSpPr>
            <p:cNvPr id="132" name="Rounded Rectangle 34">
              <a:extLst>
                <a:ext uri="{FF2B5EF4-FFF2-40B4-BE49-F238E27FC236}">
                  <a16:creationId xmlns:a16="http://schemas.microsoft.com/office/drawing/2014/main" id="{32D9ECCA-037A-46FF-AFAA-4F395943246A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6EF81865-52F2-4A63-B298-5FCE64D95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pic>
        <p:nvPicPr>
          <p:cNvPr id="134" name="Object 2" descr="icons/refarch/Security/SecurityServices.png">
            <a:extLst>
              <a:ext uri="{FF2B5EF4-FFF2-40B4-BE49-F238E27FC236}">
                <a16:creationId xmlns:a16="http://schemas.microsoft.com/office/drawing/2014/main" id="{96168396-8B93-4AB8-BBC0-679ED9C61F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6466" y="2079028"/>
            <a:ext cx="182880" cy="182880"/>
          </a:xfrm>
          <a:prstGeom prst="rect">
            <a:avLst/>
          </a:prstGeom>
        </p:spPr>
      </p:pic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C1DC1328-D33B-47ED-AB84-A1C3EBCDE799}"/>
              </a:ext>
            </a:extLst>
          </p:cNvPr>
          <p:cNvCxnSpPr>
            <a:stCxn id="126" idx="3"/>
            <a:endCxn id="129" idx="0"/>
          </p:cNvCxnSpPr>
          <p:nvPr/>
        </p:nvCxnSpPr>
        <p:spPr>
          <a:xfrm>
            <a:off x="6827925" y="1844057"/>
            <a:ext cx="320107" cy="2609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0F30BE2-3BDB-454B-B425-55886228B483}"/>
              </a:ext>
            </a:extLst>
          </p:cNvPr>
          <p:cNvGrpSpPr>
            <a:grpSpLocks noChangeAspect="1"/>
          </p:cNvGrpSpPr>
          <p:nvPr/>
        </p:nvGrpSpPr>
        <p:grpSpPr>
          <a:xfrm>
            <a:off x="4205651" y="462066"/>
            <a:ext cx="797031" cy="406245"/>
            <a:chOff x="6914368" y="4839954"/>
            <a:chExt cx="1217871" cy="620748"/>
          </a:xfrm>
        </p:grpSpPr>
        <p:pic>
          <p:nvPicPr>
            <p:cNvPr id="140" name="Object 46" descr="icons/refarch/VPC/load_balancer.png">
              <a:extLst>
                <a:ext uri="{FF2B5EF4-FFF2-40B4-BE49-F238E27FC236}">
                  <a16:creationId xmlns:a16="http://schemas.microsoft.com/office/drawing/2014/main" id="{30FBA556-08A8-4F4E-AF3C-708B5D2EE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675040" y="5003502"/>
              <a:ext cx="457199" cy="457200"/>
            </a:xfrm>
            <a:prstGeom prst="rect">
              <a:avLst/>
            </a:prstGeom>
          </p:spPr>
        </p:pic>
        <p:sp>
          <p:nvSpPr>
            <p:cNvPr id="144" name="Object 47">
              <a:extLst>
                <a:ext uri="{FF2B5EF4-FFF2-40B4-BE49-F238E27FC236}">
                  <a16:creationId xmlns:a16="http://schemas.microsoft.com/office/drawing/2014/main" id="{F76889C2-2A1C-42E7-9D8E-6CC31A34198E}"/>
                </a:ext>
              </a:extLst>
            </p:cNvPr>
            <p:cNvSpPr/>
            <p:nvPr/>
          </p:nvSpPr>
          <p:spPr>
            <a:xfrm>
              <a:off x="6914368" y="4839954"/>
              <a:ext cx="695383" cy="42325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PRIVATE</a:t>
              </a:r>
            </a:p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LOAD BALANCER</a:t>
              </a:r>
              <a:endParaRPr lang="en-US" dirty="0"/>
            </a:p>
          </p:txBody>
        </p:sp>
      </p:grpSp>
      <p:sp>
        <p:nvSpPr>
          <p:cNvPr id="118" name="Object 47">
            <a:extLst>
              <a:ext uri="{FF2B5EF4-FFF2-40B4-BE49-F238E27FC236}">
                <a16:creationId xmlns:a16="http://schemas.microsoft.com/office/drawing/2014/main" id="{4C7A2350-4618-4E88-B279-54C064D487F6}"/>
              </a:ext>
            </a:extLst>
          </p:cNvPr>
          <p:cNvSpPr/>
          <p:nvPr/>
        </p:nvSpPr>
        <p:spPr>
          <a:xfrm>
            <a:off x="8769075" y="2111646"/>
            <a:ext cx="624125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 SERVICES</a:t>
            </a:r>
            <a:endParaRPr lang="en-US" dirty="0"/>
          </a:p>
        </p:txBody>
      </p:sp>
      <p:sp>
        <p:nvSpPr>
          <p:cNvPr id="119" name="Object 47">
            <a:extLst>
              <a:ext uri="{FF2B5EF4-FFF2-40B4-BE49-F238E27FC236}">
                <a16:creationId xmlns:a16="http://schemas.microsoft.com/office/drawing/2014/main" id="{573183A7-D45B-4A23-902F-1FB2ACEA746E}"/>
              </a:ext>
            </a:extLst>
          </p:cNvPr>
          <p:cNvSpPr/>
          <p:nvPr/>
        </p:nvSpPr>
        <p:spPr>
          <a:xfrm>
            <a:off x="8680794" y="3731373"/>
            <a:ext cx="965157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 SERVICES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715BD4-B943-43EA-90B1-8FF040280490}"/>
              </a:ext>
            </a:extLst>
          </p:cNvPr>
          <p:cNvCxnSpPr>
            <a:cxnSpLocks/>
            <a:stCxn id="140" idx="1"/>
          </p:cNvCxnSpPr>
          <p:nvPr/>
        </p:nvCxnSpPr>
        <p:spPr>
          <a:xfrm flipH="1">
            <a:off x="3047949" y="718706"/>
            <a:ext cx="1655521" cy="98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2B9DB90-A35A-4888-BE98-677A0061514D}"/>
              </a:ext>
            </a:extLst>
          </p:cNvPr>
          <p:cNvCxnSpPr>
            <a:cxnSpLocks/>
            <a:stCxn id="140" idx="3"/>
          </p:cNvCxnSpPr>
          <p:nvPr/>
        </p:nvCxnSpPr>
        <p:spPr>
          <a:xfrm>
            <a:off x="5002682" y="718706"/>
            <a:ext cx="1469488" cy="98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414502-F76B-4ACF-AC4E-09C0451C482B}"/>
              </a:ext>
            </a:extLst>
          </p:cNvPr>
          <p:cNvCxnSpPr>
            <a:cxnSpLocks/>
            <a:stCxn id="140" idx="2"/>
            <a:endCxn id="104" idx="0"/>
          </p:cNvCxnSpPr>
          <p:nvPr/>
        </p:nvCxnSpPr>
        <p:spPr>
          <a:xfrm flipH="1">
            <a:off x="4780835" y="868312"/>
            <a:ext cx="72241" cy="78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68D7323-BDB6-412F-9747-D06E5DEFA59B}"/>
              </a:ext>
            </a:extLst>
          </p:cNvPr>
          <p:cNvGrpSpPr/>
          <p:nvPr/>
        </p:nvGrpSpPr>
        <p:grpSpPr>
          <a:xfrm>
            <a:off x="9227511" y="2852640"/>
            <a:ext cx="640080" cy="777240"/>
            <a:chOff x="182880" y="1371600"/>
            <a:chExt cx="640080" cy="777240"/>
          </a:xfrm>
        </p:grpSpPr>
        <p:sp>
          <p:nvSpPr>
            <p:cNvPr id="137" name="Object 28">
              <a:extLst>
                <a:ext uri="{FF2B5EF4-FFF2-40B4-BE49-F238E27FC236}">
                  <a16:creationId xmlns:a16="http://schemas.microsoft.com/office/drawing/2014/main" id="{8EFB818A-CA1F-488E-B3D0-0BFFA06C3B65}"/>
                </a:ext>
              </a:extLst>
            </p:cNvPr>
            <p:cNvSpPr/>
            <p:nvPr/>
          </p:nvSpPr>
          <p:spPr>
            <a:xfrm>
              <a:off x="274320" y="13716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138" name="Object 29" descr="public/generated/icons/19.png">
              <a:extLst>
                <a:ext uri="{FF2B5EF4-FFF2-40B4-BE49-F238E27FC236}">
                  <a16:creationId xmlns:a16="http://schemas.microsoft.com/office/drawing/2014/main" id="{56694808-AD7C-4458-BF1C-C0A34C9B4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65760" y="1463040"/>
              <a:ext cx="274320" cy="274320"/>
            </a:xfrm>
            <a:prstGeom prst="rect">
              <a:avLst/>
            </a:prstGeom>
          </p:spPr>
        </p:pic>
        <p:sp>
          <p:nvSpPr>
            <p:cNvPr id="145" name="Object 30">
              <a:extLst>
                <a:ext uri="{FF2B5EF4-FFF2-40B4-BE49-F238E27FC236}">
                  <a16:creationId xmlns:a16="http://schemas.microsoft.com/office/drawing/2014/main" id="{D1AFD789-CE6B-45AB-B13E-5A8B4E784E74}"/>
                </a:ext>
              </a:extLst>
            </p:cNvPr>
            <p:cNvSpPr/>
            <p:nvPr/>
          </p:nvSpPr>
          <p:spPr>
            <a:xfrm>
              <a:off x="182880" y="187452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SSL CERTIFICATES</a:t>
              </a:r>
              <a:endParaRPr lang="en-US" dirty="0"/>
            </a:p>
          </p:txBody>
        </p:sp>
      </p:grpSp>
      <p:sp>
        <p:nvSpPr>
          <p:cNvPr id="112" name="Rounded Rectangle 28">
            <a:extLst>
              <a:ext uri="{FF2B5EF4-FFF2-40B4-BE49-F238E27FC236}">
                <a16:creationId xmlns:a16="http://schemas.microsoft.com/office/drawing/2014/main" id="{7DBBCB74-FAC2-42BC-A91E-2E3C0E941191}"/>
              </a:ext>
            </a:extLst>
          </p:cNvPr>
          <p:cNvSpPr/>
          <p:nvPr/>
        </p:nvSpPr>
        <p:spPr>
          <a:xfrm>
            <a:off x="2562032" y="1418712"/>
            <a:ext cx="1136006" cy="1414011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46912E7-F555-4525-A3C5-475BFB4EEBD5}"/>
              </a:ext>
            </a:extLst>
          </p:cNvPr>
          <p:cNvGrpSpPr>
            <a:grpSpLocks noChangeAspect="1"/>
          </p:cNvGrpSpPr>
          <p:nvPr/>
        </p:nvGrpSpPr>
        <p:grpSpPr>
          <a:xfrm>
            <a:off x="2569276" y="1411729"/>
            <a:ext cx="228600" cy="228600"/>
            <a:chOff x="6425966" y="3935635"/>
            <a:chExt cx="914399" cy="914399"/>
          </a:xfrm>
        </p:grpSpPr>
        <p:sp>
          <p:nvSpPr>
            <p:cNvPr id="115" name="Rounded Rectangle 34">
              <a:extLst>
                <a:ext uri="{FF2B5EF4-FFF2-40B4-BE49-F238E27FC236}">
                  <a16:creationId xmlns:a16="http://schemas.microsoft.com/office/drawing/2014/main" id="{83DA37CE-B7CA-4315-A7F1-D983D9BE1C84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436DF716-D804-4844-8B0F-4AE2DB243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sp>
        <p:nvSpPr>
          <p:cNvPr id="162" name="Rounded Rectangle 28">
            <a:extLst>
              <a:ext uri="{FF2B5EF4-FFF2-40B4-BE49-F238E27FC236}">
                <a16:creationId xmlns:a16="http://schemas.microsoft.com/office/drawing/2014/main" id="{1864FD33-7213-4C83-BB81-0069C2D54CB5}"/>
              </a:ext>
            </a:extLst>
          </p:cNvPr>
          <p:cNvSpPr/>
          <p:nvPr/>
        </p:nvSpPr>
        <p:spPr>
          <a:xfrm>
            <a:off x="2560916" y="2933879"/>
            <a:ext cx="1138675" cy="99931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9975F1D-8C34-43C6-B77E-C950343DB154}"/>
              </a:ext>
            </a:extLst>
          </p:cNvPr>
          <p:cNvGrpSpPr>
            <a:grpSpLocks noChangeAspect="1"/>
          </p:cNvGrpSpPr>
          <p:nvPr/>
        </p:nvGrpSpPr>
        <p:grpSpPr>
          <a:xfrm>
            <a:off x="2570251" y="2952063"/>
            <a:ext cx="228600" cy="228600"/>
            <a:chOff x="6425966" y="3935635"/>
            <a:chExt cx="914399" cy="914399"/>
          </a:xfrm>
        </p:grpSpPr>
        <p:sp>
          <p:nvSpPr>
            <p:cNvPr id="164" name="Rounded Rectangle 34">
              <a:extLst>
                <a:ext uri="{FF2B5EF4-FFF2-40B4-BE49-F238E27FC236}">
                  <a16:creationId xmlns:a16="http://schemas.microsoft.com/office/drawing/2014/main" id="{2A51DB8B-6565-476E-8C65-04272580707B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F5418281-E27D-4BFB-ADC8-450E1AF7A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ED645D6-C872-49B7-A956-6B1E6BCD9F21}"/>
              </a:ext>
            </a:extLst>
          </p:cNvPr>
          <p:cNvGrpSpPr>
            <a:grpSpLocks noChangeAspect="1"/>
          </p:cNvGrpSpPr>
          <p:nvPr/>
        </p:nvGrpSpPr>
        <p:grpSpPr>
          <a:xfrm>
            <a:off x="2822706" y="3162953"/>
            <a:ext cx="557989" cy="538995"/>
            <a:chOff x="1987557" y="641016"/>
            <a:chExt cx="640080" cy="618291"/>
          </a:xfrm>
        </p:grpSpPr>
        <p:pic>
          <p:nvPicPr>
            <p:cNvPr id="167" name="Object 26" descr="icons/refarch/VPC/instance.png">
              <a:extLst>
                <a:ext uri="{FF2B5EF4-FFF2-40B4-BE49-F238E27FC236}">
                  <a16:creationId xmlns:a16="http://schemas.microsoft.com/office/drawing/2014/main" id="{E060568A-74A2-4B6F-81AE-2A3C9984C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168" name="Object 27">
              <a:extLst>
                <a:ext uri="{FF2B5EF4-FFF2-40B4-BE49-F238E27FC236}">
                  <a16:creationId xmlns:a16="http://schemas.microsoft.com/office/drawing/2014/main" id="{F1FB197E-8FEC-4297-8427-A666A4BE8F7F}"/>
                </a:ext>
              </a:extLst>
            </p:cNvPr>
            <p:cNvSpPr/>
            <p:nvPr/>
          </p:nvSpPr>
          <p:spPr>
            <a:xfrm>
              <a:off x="1987557" y="1153390"/>
              <a:ext cx="640080" cy="10591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APP NODE</a:t>
              </a:r>
              <a:endParaRPr lang="en-US" dirty="0"/>
            </a:p>
          </p:txBody>
        </p:sp>
      </p:grpSp>
      <p:sp>
        <p:nvSpPr>
          <p:cNvPr id="170" name="Rounded Rectangle 28">
            <a:extLst>
              <a:ext uri="{FF2B5EF4-FFF2-40B4-BE49-F238E27FC236}">
                <a16:creationId xmlns:a16="http://schemas.microsoft.com/office/drawing/2014/main" id="{720E982B-3A30-43C7-BB7A-049DCD029CD5}"/>
              </a:ext>
            </a:extLst>
          </p:cNvPr>
          <p:cNvSpPr/>
          <p:nvPr/>
        </p:nvSpPr>
        <p:spPr>
          <a:xfrm>
            <a:off x="4435669" y="1405707"/>
            <a:ext cx="1136006" cy="1414011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34D5FFD8-4573-497E-AED5-D7519FF3C00D}"/>
              </a:ext>
            </a:extLst>
          </p:cNvPr>
          <p:cNvGrpSpPr>
            <a:grpSpLocks noChangeAspect="1"/>
          </p:cNvGrpSpPr>
          <p:nvPr/>
        </p:nvGrpSpPr>
        <p:grpSpPr>
          <a:xfrm>
            <a:off x="4442913" y="1398724"/>
            <a:ext cx="228600" cy="228600"/>
            <a:chOff x="6425966" y="3935635"/>
            <a:chExt cx="914399" cy="914399"/>
          </a:xfrm>
        </p:grpSpPr>
        <p:sp>
          <p:nvSpPr>
            <p:cNvPr id="172" name="Rounded Rectangle 34">
              <a:extLst>
                <a:ext uri="{FF2B5EF4-FFF2-40B4-BE49-F238E27FC236}">
                  <a16:creationId xmlns:a16="http://schemas.microsoft.com/office/drawing/2014/main" id="{282052D0-B7DE-4ACE-B57E-DFBD54F5B350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DA19AD3A-0C2E-4662-B8C2-BF26F7F65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sp>
        <p:nvSpPr>
          <p:cNvPr id="174" name="Rounded Rectangle 28">
            <a:extLst>
              <a:ext uri="{FF2B5EF4-FFF2-40B4-BE49-F238E27FC236}">
                <a16:creationId xmlns:a16="http://schemas.microsoft.com/office/drawing/2014/main" id="{A3B8EFFA-7ADE-4A7A-A249-B5B5EC2231BB}"/>
              </a:ext>
            </a:extLst>
          </p:cNvPr>
          <p:cNvSpPr/>
          <p:nvPr/>
        </p:nvSpPr>
        <p:spPr>
          <a:xfrm>
            <a:off x="4443311" y="2923424"/>
            <a:ext cx="1138675" cy="99931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410D77B-BB4D-47A3-81CE-BFE368C9246F}"/>
              </a:ext>
            </a:extLst>
          </p:cNvPr>
          <p:cNvGrpSpPr>
            <a:grpSpLocks noChangeAspect="1"/>
          </p:cNvGrpSpPr>
          <p:nvPr/>
        </p:nvGrpSpPr>
        <p:grpSpPr>
          <a:xfrm>
            <a:off x="4452646" y="2941608"/>
            <a:ext cx="228600" cy="228600"/>
            <a:chOff x="6425966" y="3935635"/>
            <a:chExt cx="914399" cy="914399"/>
          </a:xfrm>
        </p:grpSpPr>
        <p:sp>
          <p:nvSpPr>
            <p:cNvPr id="176" name="Rounded Rectangle 34">
              <a:extLst>
                <a:ext uri="{FF2B5EF4-FFF2-40B4-BE49-F238E27FC236}">
                  <a16:creationId xmlns:a16="http://schemas.microsoft.com/office/drawing/2014/main" id="{FE51A8A2-D8B3-497C-8927-889DB991DC69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4E6AC9E7-DFC2-4F40-A917-A9AE2CA4F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91B88ECF-9F4C-431A-BEC3-15F8573F741F}"/>
              </a:ext>
            </a:extLst>
          </p:cNvPr>
          <p:cNvGrpSpPr>
            <a:grpSpLocks noChangeAspect="1"/>
          </p:cNvGrpSpPr>
          <p:nvPr/>
        </p:nvGrpSpPr>
        <p:grpSpPr>
          <a:xfrm>
            <a:off x="4705101" y="3161829"/>
            <a:ext cx="557989" cy="538995"/>
            <a:chOff x="1987557" y="641016"/>
            <a:chExt cx="640080" cy="618291"/>
          </a:xfrm>
        </p:grpSpPr>
        <p:pic>
          <p:nvPicPr>
            <p:cNvPr id="179" name="Object 26" descr="icons/refarch/VPC/instance.png">
              <a:extLst>
                <a:ext uri="{FF2B5EF4-FFF2-40B4-BE49-F238E27FC236}">
                  <a16:creationId xmlns:a16="http://schemas.microsoft.com/office/drawing/2014/main" id="{63B20703-FD55-47AB-BF09-B60BAE176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180" name="Object 27">
              <a:extLst>
                <a:ext uri="{FF2B5EF4-FFF2-40B4-BE49-F238E27FC236}">
                  <a16:creationId xmlns:a16="http://schemas.microsoft.com/office/drawing/2014/main" id="{AB813A0E-4D2B-400D-B16F-2EFED699D4B8}"/>
                </a:ext>
              </a:extLst>
            </p:cNvPr>
            <p:cNvSpPr/>
            <p:nvPr/>
          </p:nvSpPr>
          <p:spPr>
            <a:xfrm>
              <a:off x="1987557" y="1153390"/>
              <a:ext cx="640080" cy="10591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APP NODE</a:t>
              </a:r>
              <a:endParaRPr lang="en-US" dirty="0"/>
            </a:p>
          </p:txBody>
        </p:sp>
      </p:grpSp>
      <p:sp>
        <p:nvSpPr>
          <p:cNvPr id="181" name="Rounded Rectangle 28">
            <a:extLst>
              <a:ext uri="{FF2B5EF4-FFF2-40B4-BE49-F238E27FC236}">
                <a16:creationId xmlns:a16="http://schemas.microsoft.com/office/drawing/2014/main" id="{CF8D3682-3601-44BD-8E9E-70BA7E4FAD5D}"/>
              </a:ext>
            </a:extLst>
          </p:cNvPr>
          <p:cNvSpPr/>
          <p:nvPr/>
        </p:nvSpPr>
        <p:spPr>
          <a:xfrm>
            <a:off x="6295447" y="2926333"/>
            <a:ext cx="1138675" cy="99931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2F58CEDB-6BBD-447D-A496-30A5F8465E25}"/>
              </a:ext>
            </a:extLst>
          </p:cNvPr>
          <p:cNvGrpSpPr>
            <a:grpSpLocks noChangeAspect="1"/>
          </p:cNvGrpSpPr>
          <p:nvPr/>
        </p:nvGrpSpPr>
        <p:grpSpPr>
          <a:xfrm>
            <a:off x="6304782" y="2944517"/>
            <a:ext cx="228600" cy="228600"/>
            <a:chOff x="6425966" y="3935635"/>
            <a:chExt cx="914399" cy="914399"/>
          </a:xfrm>
        </p:grpSpPr>
        <p:sp>
          <p:nvSpPr>
            <p:cNvPr id="183" name="Rounded Rectangle 34">
              <a:extLst>
                <a:ext uri="{FF2B5EF4-FFF2-40B4-BE49-F238E27FC236}">
                  <a16:creationId xmlns:a16="http://schemas.microsoft.com/office/drawing/2014/main" id="{B690DD6D-EAD3-42CD-8675-9A12EF4A3286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10196F49-EC05-413F-8511-6A2D0B7A6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4C91B26B-F125-4840-A65E-7ABE99ADE6CA}"/>
              </a:ext>
            </a:extLst>
          </p:cNvPr>
          <p:cNvGrpSpPr>
            <a:grpSpLocks noChangeAspect="1"/>
          </p:cNvGrpSpPr>
          <p:nvPr/>
        </p:nvGrpSpPr>
        <p:grpSpPr>
          <a:xfrm>
            <a:off x="6557237" y="3155407"/>
            <a:ext cx="557989" cy="538995"/>
            <a:chOff x="1987557" y="641016"/>
            <a:chExt cx="640080" cy="618291"/>
          </a:xfrm>
        </p:grpSpPr>
        <p:pic>
          <p:nvPicPr>
            <p:cNvPr id="186" name="Object 26" descr="icons/refarch/VPC/instance.png">
              <a:extLst>
                <a:ext uri="{FF2B5EF4-FFF2-40B4-BE49-F238E27FC236}">
                  <a16:creationId xmlns:a16="http://schemas.microsoft.com/office/drawing/2014/main" id="{4BF9FF55-31A1-437B-8154-1228769C4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187" name="Object 27">
              <a:extLst>
                <a:ext uri="{FF2B5EF4-FFF2-40B4-BE49-F238E27FC236}">
                  <a16:creationId xmlns:a16="http://schemas.microsoft.com/office/drawing/2014/main" id="{23196A14-3288-42BA-B2D0-79FF13AE34B7}"/>
                </a:ext>
              </a:extLst>
            </p:cNvPr>
            <p:cNvSpPr/>
            <p:nvPr/>
          </p:nvSpPr>
          <p:spPr>
            <a:xfrm>
              <a:off x="1987557" y="1153390"/>
              <a:ext cx="640080" cy="10591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APP NODE</a:t>
              </a:r>
              <a:endParaRPr lang="en-US" dirty="0"/>
            </a:p>
          </p:txBody>
        </p:sp>
      </p:grpSp>
      <p:sp>
        <p:nvSpPr>
          <p:cNvPr id="188" name="Rounded Rectangle 28">
            <a:extLst>
              <a:ext uri="{FF2B5EF4-FFF2-40B4-BE49-F238E27FC236}">
                <a16:creationId xmlns:a16="http://schemas.microsoft.com/office/drawing/2014/main" id="{EB6E2F0F-F75D-4714-BC11-F6600C9A5E8E}"/>
              </a:ext>
            </a:extLst>
          </p:cNvPr>
          <p:cNvSpPr/>
          <p:nvPr/>
        </p:nvSpPr>
        <p:spPr>
          <a:xfrm>
            <a:off x="6277746" y="1419596"/>
            <a:ext cx="1136006" cy="1414011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6825A8A-C1A1-4480-BC04-2CF0757E77ED}"/>
              </a:ext>
            </a:extLst>
          </p:cNvPr>
          <p:cNvGrpSpPr>
            <a:grpSpLocks noChangeAspect="1"/>
          </p:cNvGrpSpPr>
          <p:nvPr/>
        </p:nvGrpSpPr>
        <p:grpSpPr>
          <a:xfrm>
            <a:off x="6284990" y="1412613"/>
            <a:ext cx="228600" cy="228600"/>
            <a:chOff x="6425966" y="3935635"/>
            <a:chExt cx="914399" cy="914399"/>
          </a:xfrm>
        </p:grpSpPr>
        <p:sp>
          <p:nvSpPr>
            <p:cNvPr id="190" name="Rounded Rectangle 34">
              <a:extLst>
                <a:ext uri="{FF2B5EF4-FFF2-40B4-BE49-F238E27FC236}">
                  <a16:creationId xmlns:a16="http://schemas.microsoft.com/office/drawing/2014/main" id="{0C412E65-F3D2-4894-8B9C-BC884DAC1F1E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AE4C6BB2-AF44-44EE-BFC5-363E5DD98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34EEB10-9EB4-4EED-A7BC-AADAD9D25784}"/>
              </a:ext>
            </a:extLst>
          </p:cNvPr>
          <p:cNvCxnSpPr>
            <a:stCxn id="167" idx="3"/>
            <a:endCxn id="140" idx="0"/>
          </p:cNvCxnSpPr>
          <p:nvPr/>
        </p:nvCxnSpPr>
        <p:spPr>
          <a:xfrm flipV="1">
            <a:off x="3300983" y="569100"/>
            <a:ext cx="1552093" cy="2793135"/>
          </a:xfrm>
          <a:prstGeom prst="bentConnector4">
            <a:avLst>
              <a:gd name="adj1" fmla="val 45180"/>
              <a:gd name="adj2" fmla="val 1081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062E547-D82A-426D-BD92-2D4DAC7AC5B5}"/>
              </a:ext>
            </a:extLst>
          </p:cNvPr>
          <p:cNvCxnSpPr>
            <a:stCxn id="179" idx="3"/>
            <a:endCxn id="140" idx="0"/>
          </p:cNvCxnSpPr>
          <p:nvPr/>
        </p:nvCxnSpPr>
        <p:spPr>
          <a:xfrm flipH="1" flipV="1">
            <a:off x="4853076" y="569099"/>
            <a:ext cx="330302" cy="2792012"/>
          </a:xfrm>
          <a:prstGeom prst="bentConnector4">
            <a:avLst>
              <a:gd name="adj1" fmla="val -196328"/>
              <a:gd name="adj2" fmla="val 1081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365C1CF-8179-4E1B-8E51-5AE754842FCE}"/>
              </a:ext>
            </a:extLst>
          </p:cNvPr>
          <p:cNvCxnSpPr>
            <a:stCxn id="186" idx="1"/>
            <a:endCxn id="140" idx="0"/>
          </p:cNvCxnSpPr>
          <p:nvPr/>
        </p:nvCxnSpPr>
        <p:spPr>
          <a:xfrm rot="10800000">
            <a:off x="4853076" y="569099"/>
            <a:ext cx="1783874" cy="2785590"/>
          </a:xfrm>
          <a:prstGeom prst="bentConnector4">
            <a:avLst>
              <a:gd name="adj1" fmla="val 35869"/>
              <a:gd name="adj2" fmla="val 1082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ounded Rectangle 28">
            <a:extLst>
              <a:ext uri="{FF2B5EF4-FFF2-40B4-BE49-F238E27FC236}">
                <a16:creationId xmlns:a16="http://schemas.microsoft.com/office/drawing/2014/main" id="{17EF79AA-26B8-4BB9-8D87-9F7571F8DDBE}"/>
              </a:ext>
            </a:extLst>
          </p:cNvPr>
          <p:cNvSpPr/>
          <p:nvPr/>
        </p:nvSpPr>
        <p:spPr>
          <a:xfrm>
            <a:off x="2564620" y="4056398"/>
            <a:ext cx="1138675" cy="999314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EAE163CF-2AE3-4521-977F-29E4EAD8B50C}"/>
              </a:ext>
            </a:extLst>
          </p:cNvPr>
          <p:cNvGrpSpPr>
            <a:grpSpLocks noChangeAspect="1"/>
          </p:cNvGrpSpPr>
          <p:nvPr/>
        </p:nvGrpSpPr>
        <p:grpSpPr>
          <a:xfrm>
            <a:off x="2573955" y="4074582"/>
            <a:ext cx="228600" cy="228600"/>
            <a:chOff x="6425966" y="3935635"/>
            <a:chExt cx="914399" cy="914399"/>
          </a:xfrm>
        </p:grpSpPr>
        <p:sp>
          <p:nvSpPr>
            <p:cNvPr id="195" name="Rounded Rectangle 34">
              <a:extLst>
                <a:ext uri="{FF2B5EF4-FFF2-40B4-BE49-F238E27FC236}">
                  <a16:creationId xmlns:a16="http://schemas.microsoft.com/office/drawing/2014/main" id="{938A04B1-E1EC-4903-8A10-DE4E6360B25E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199E24C5-EC6B-417D-A25C-3F059BF8A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A0657A1E-FEF1-42FE-B2EE-F965FCBCAF41}"/>
              </a:ext>
            </a:extLst>
          </p:cNvPr>
          <p:cNvGrpSpPr>
            <a:grpSpLocks noChangeAspect="1"/>
          </p:cNvGrpSpPr>
          <p:nvPr/>
        </p:nvGrpSpPr>
        <p:grpSpPr>
          <a:xfrm>
            <a:off x="2826410" y="4285472"/>
            <a:ext cx="557989" cy="538995"/>
            <a:chOff x="1987557" y="641016"/>
            <a:chExt cx="640080" cy="618291"/>
          </a:xfrm>
        </p:grpSpPr>
        <p:pic>
          <p:nvPicPr>
            <p:cNvPr id="199" name="Object 26" descr="icons/refarch/VPC/instance.png">
              <a:extLst>
                <a:ext uri="{FF2B5EF4-FFF2-40B4-BE49-F238E27FC236}">
                  <a16:creationId xmlns:a16="http://schemas.microsoft.com/office/drawing/2014/main" id="{D2675B08-CF5B-454C-A63A-0F811F6A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200" name="Object 27">
              <a:extLst>
                <a:ext uri="{FF2B5EF4-FFF2-40B4-BE49-F238E27FC236}">
                  <a16:creationId xmlns:a16="http://schemas.microsoft.com/office/drawing/2014/main" id="{921B74D5-C08B-4E8D-B0EB-C369B8F30A22}"/>
                </a:ext>
              </a:extLst>
            </p:cNvPr>
            <p:cNvSpPr/>
            <p:nvPr/>
          </p:nvSpPr>
          <p:spPr>
            <a:xfrm>
              <a:off x="1987557" y="1153390"/>
              <a:ext cx="640080" cy="10591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ADMIN NODE</a:t>
              </a:r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7E39F10-2773-4BA0-A732-96AE6B1770B3}"/>
              </a:ext>
            </a:extLst>
          </p:cNvPr>
          <p:cNvGrpSpPr/>
          <p:nvPr/>
        </p:nvGrpSpPr>
        <p:grpSpPr>
          <a:xfrm>
            <a:off x="2370632" y="4206294"/>
            <a:ext cx="640080" cy="543729"/>
            <a:chOff x="3854601" y="4791706"/>
            <a:chExt cx="640080" cy="543729"/>
          </a:xfrm>
        </p:grpSpPr>
        <p:pic>
          <p:nvPicPr>
            <p:cNvPr id="202" name="Object 24" descr="icons/refarch/VPC/floating_ip.png">
              <a:extLst>
                <a:ext uri="{FF2B5EF4-FFF2-40B4-BE49-F238E27FC236}">
                  <a16:creationId xmlns:a16="http://schemas.microsoft.com/office/drawing/2014/main" id="{F21215CB-1978-4564-87DB-E77BA717A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rot="10800000">
              <a:off x="3921136" y="4791706"/>
              <a:ext cx="457200" cy="457200"/>
            </a:xfrm>
            <a:prstGeom prst="rect">
              <a:avLst/>
            </a:prstGeom>
          </p:spPr>
        </p:pic>
        <p:sp>
          <p:nvSpPr>
            <p:cNvPr id="203" name="Object 25">
              <a:extLst>
                <a:ext uri="{FF2B5EF4-FFF2-40B4-BE49-F238E27FC236}">
                  <a16:creationId xmlns:a16="http://schemas.microsoft.com/office/drawing/2014/main" id="{E8E1870D-0810-4B19-AFE8-3E9FF1A8CA88}"/>
                </a:ext>
              </a:extLst>
            </p:cNvPr>
            <p:cNvSpPr/>
            <p:nvPr/>
          </p:nvSpPr>
          <p:spPr>
            <a:xfrm>
              <a:off x="3854601" y="5150769"/>
              <a:ext cx="64008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FLOATING</a:t>
              </a:r>
            </a:p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IP</a:t>
              </a:r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A15B27F-013E-4CBC-B235-995025B583C9}"/>
              </a:ext>
            </a:extLst>
          </p:cNvPr>
          <p:cNvGrpSpPr/>
          <p:nvPr/>
        </p:nvGrpSpPr>
        <p:grpSpPr>
          <a:xfrm>
            <a:off x="2247164" y="4100833"/>
            <a:ext cx="243840" cy="243840"/>
            <a:chOff x="365760" y="1219200"/>
            <a:chExt cx="243840" cy="243840"/>
          </a:xfrm>
        </p:grpSpPr>
        <p:sp>
          <p:nvSpPr>
            <p:cNvPr id="207" name="Object 10">
              <a:extLst>
                <a:ext uri="{FF2B5EF4-FFF2-40B4-BE49-F238E27FC236}">
                  <a16:creationId xmlns:a16="http://schemas.microsoft.com/office/drawing/2014/main" id="{CC380706-1E62-4852-89B8-88BCF7B0C067}"/>
                </a:ext>
              </a:extLst>
            </p:cNvPr>
            <p:cNvSpPr/>
            <p:nvPr/>
          </p:nvSpPr>
          <p:spPr>
            <a:xfrm>
              <a:off x="365760" y="1219200"/>
              <a:ext cx="243840" cy="2438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C755F"/>
              </a:solidFill>
              <a:prstDash val="solid"/>
            </a:ln>
          </p:spPr>
        </p:sp>
        <p:sp>
          <p:nvSpPr>
            <p:cNvPr id="208" name="Object 11">
              <a:extLst>
                <a:ext uri="{FF2B5EF4-FFF2-40B4-BE49-F238E27FC236}">
                  <a16:creationId xmlns:a16="http://schemas.microsoft.com/office/drawing/2014/main" id="{DD2362A0-7F3D-49FE-ADAE-79A2F5B894AA}"/>
                </a:ext>
              </a:extLst>
            </p:cNvPr>
            <p:cNvSpPr/>
            <p:nvPr/>
          </p:nvSpPr>
          <p:spPr>
            <a:xfrm>
              <a:off x="365760" y="1269337"/>
              <a:ext cx="243840" cy="1435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None/>
              </a:pPr>
              <a:r>
                <a:rPr lang="en-US" sz="933" b="1" dirty="0">
                  <a:solidFill>
                    <a:srgbClr val="0C755F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1</a:t>
              </a:r>
              <a:endParaRPr lang="en-US" sz="2400" dirty="0"/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EF663527-B385-4FA1-A297-32826582AADA}"/>
              </a:ext>
            </a:extLst>
          </p:cNvPr>
          <p:cNvGrpSpPr/>
          <p:nvPr/>
        </p:nvGrpSpPr>
        <p:grpSpPr>
          <a:xfrm>
            <a:off x="5030562" y="454696"/>
            <a:ext cx="243840" cy="243840"/>
            <a:chOff x="365760" y="1219200"/>
            <a:chExt cx="243840" cy="243840"/>
          </a:xfrm>
        </p:grpSpPr>
        <p:sp>
          <p:nvSpPr>
            <p:cNvPr id="211" name="Object 10">
              <a:extLst>
                <a:ext uri="{FF2B5EF4-FFF2-40B4-BE49-F238E27FC236}">
                  <a16:creationId xmlns:a16="http://schemas.microsoft.com/office/drawing/2014/main" id="{C63E7390-DE66-4681-9A5A-7284A19523A5}"/>
                </a:ext>
              </a:extLst>
            </p:cNvPr>
            <p:cNvSpPr/>
            <p:nvPr/>
          </p:nvSpPr>
          <p:spPr>
            <a:xfrm>
              <a:off x="365760" y="1219200"/>
              <a:ext cx="243840" cy="2438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C755F"/>
              </a:solidFill>
              <a:prstDash val="soli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" name="Object 11">
              <a:extLst>
                <a:ext uri="{FF2B5EF4-FFF2-40B4-BE49-F238E27FC236}">
                  <a16:creationId xmlns:a16="http://schemas.microsoft.com/office/drawing/2014/main" id="{6B9FC028-1367-4DA8-B9B7-14EB69187DBC}"/>
                </a:ext>
              </a:extLst>
            </p:cNvPr>
            <p:cNvSpPr/>
            <p:nvPr/>
          </p:nvSpPr>
          <p:spPr>
            <a:xfrm>
              <a:off x="365760" y="1269337"/>
              <a:ext cx="243840" cy="1435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None/>
              </a:pPr>
              <a:r>
                <a:rPr lang="en-US" sz="933" b="1" dirty="0">
                  <a:solidFill>
                    <a:srgbClr val="0C755F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2</a:t>
              </a:r>
              <a:endParaRPr lang="en-US" sz="2400" dirty="0"/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AA3F85BB-A469-45F7-9741-54A45C700A5A}"/>
              </a:ext>
            </a:extLst>
          </p:cNvPr>
          <p:cNvGrpSpPr>
            <a:grpSpLocks noChangeAspect="1"/>
          </p:cNvGrpSpPr>
          <p:nvPr/>
        </p:nvGrpSpPr>
        <p:grpSpPr>
          <a:xfrm>
            <a:off x="4352687" y="4433432"/>
            <a:ext cx="797031" cy="406245"/>
            <a:chOff x="6914368" y="4839954"/>
            <a:chExt cx="1217871" cy="620748"/>
          </a:xfrm>
        </p:grpSpPr>
        <p:pic>
          <p:nvPicPr>
            <p:cNvPr id="218" name="Object 46" descr="icons/refarch/VPC/load_balancer.png">
              <a:extLst>
                <a:ext uri="{FF2B5EF4-FFF2-40B4-BE49-F238E27FC236}">
                  <a16:creationId xmlns:a16="http://schemas.microsoft.com/office/drawing/2014/main" id="{4D2A899C-F31A-4F58-A86C-B948BD784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675040" y="5003502"/>
              <a:ext cx="457199" cy="457200"/>
            </a:xfrm>
            <a:prstGeom prst="rect">
              <a:avLst/>
            </a:prstGeom>
          </p:spPr>
        </p:pic>
        <p:sp>
          <p:nvSpPr>
            <p:cNvPr id="219" name="Object 47">
              <a:extLst>
                <a:ext uri="{FF2B5EF4-FFF2-40B4-BE49-F238E27FC236}">
                  <a16:creationId xmlns:a16="http://schemas.microsoft.com/office/drawing/2014/main" id="{B8B4E6C0-599A-4070-B996-1DE939603A46}"/>
                </a:ext>
              </a:extLst>
            </p:cNvPr>
            <p:cNvSpPr/>
            <p:nvPr/>
          </p:nvSpPr>
          <p:spPr>
            <a:xfrm>
              <a:off x="6914368" y="4839954"/>
              <a:ext cx="695383" cy="42325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PUBLIC</a:t>
              </a:r>
            </a:p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LOAD BALANCER</a:t>
              </a:r>
              <a:endParaRPr lang="en-US" dirty="0"/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7A9FBEF-65B3-4825-AD1E-DFFAB4D6768E}"/>
              </a:ext>
            </a:extLst>
          </p:cNvPr>
          <p:cNvCxnSpPr>
            <a:stCxn id="218" idx="0"/>
            <a:endCxn id="167" idx="2"/>
          </p:cNvCxnSpPr>
          <p:nvPr/>
        </p:nvCxnSpPr>
        <p:spPr>
          <a:xfrm flipH="1" flipV="1">
            <a:off x="3101701" y="3561517"/>
            <a:ext cx="1898411" cy="978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D753120-37C0-4D31-802C-D58EB50CB382}"/>
              </a:ext>
            </a:extLst>
          </p:cNvPr>
          <p:cNvCxnSpPr>
            <a:stCxn id="218" idx="0"/>
            <a:endCxn id="179" idx="2"/>
          </p:cNvCxnSpPr>
          <p:nvPr/>
        </p:nvCxnSpPr>
        <p:spPr>
          <a:xfrm flipH="1" flipV="1">
            <a:off x="4984096" y="3560393"/>
            <a:ext cx="16016" cy="980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EDB661C-3235-4F08-85D0-9F3B3A228AE4}"/>
              </a:ext>
            </a:extLst>
          </p:cNvPr>
          <p:cNvCxnSpPr>
            <a:stCxn id="218" idx="0"/>
            <a:endCxn id="186" idx="2"/>
          </p:cNvCxnSpPr>
          <p:nvPr/>
        </p:nvCxnSpPr>
        <p:spPr>
          <a:xfrm flipV="1">
            <a:off x="5000112" y="3553971"/>
            <a:ext cx="1836120" cy="986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D1D0E5AD-191F-4508-8383-07776C6660FF}"/>
              </a:ext>
            </a:extLst>
          </p:cNvPr>
          <p:cNvGrpSpPr/>
          <p:nvPr/>
        </p:nvGrpSpPr>
        <p:grpSpPr>
          <a:xfrm>
            <a:off x="5197399" y="4695189"/>
            <a:ext cx="243840" cy="243840"/>
            <a:chOff x="365760" y="1219200"/>
            <a:chExt cx="243840" cy="243840"/>
          </a:xfrm>
        </p:grpSpPr>
        <p:sp>
          <p:nvSpPr>
            <p:cNvPr id="221" name="Object 10">
              <a:extLst>
                <a:ext uri="{FF2B5EF4-FFF2-40B4-BE49-F238E27FC236}">
                  <a16:creationId xmlns:a16="http://schemas.microsoft.com/office/drawing/2014/main" id="{682C86D4-E1E6-46F8-B983-9EE515A69900}"/>
                </a:ext>
              </a:extLst>
            </p:cNvPr>
            <p:cNvSpPr/>
            <p:nvPr/>
          </p:nvSpPr>
          <p:spPr>
            <a:xfrm>
              <a:off x="365760" y="1219200"/>
              <a:ext cx="243840" cy="2438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C755F"/>
              </a:solidFill>
              <a:prstDash val="soli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Object 11">
              <a:extLst>
                <a:ext uri="{FF2B5EF4-FFF2-40B4-BE49-F238E27FC236}">
                  <a16:creationId xmlns:a16="http://schemas.microsoft.com/office/drawing/2014/main" id="{865EB7C8-6D34-4369-8094-A44247EAC9EE}"/>
                </a:ext>
              </a:extLst>
            </p:cNvPr>
            <p:cNvSpPr/>
            <p:nvPr/>
          </p:nvSpPr>
          <p:spPr>
            <a:xfrm>
              <a:off x="365760" y="1269337"/>
              <a:ext cx="243840" cy="1435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None/>
              </a:pPr>
              <a:r>
                <a:rPr lang="en-US" sz="933" b="1" dirty="0">
                  <a:solidFill>
                    <a:srgbClr val="0C755F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3</a:t>
              </a:r>
              <a:endParaRPr lang="en-US" sz="2400" dirty="0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E402E08-69AC-45E8-AD31-48F7AF62FB6D}"/>
              </a:ext>
            </a:extLst>
          </p:cNvPr>
          <p:cNvGrpSpPr/>
          <p:nvPr/>
        </p:nvGrpSpPr>
        <p:grpSpPr>
          <a:xfrm>
            <a:off x="8294701" y="785131"/>
            <a:ext cx="243840" cy="243840"/>
            <a:chOff x="365760" y="1219200"/>
            <a:chExt cx="243840" cy="243840"/>
          </a:xfrm>
        </p:grpSpPr>
        <p:sp>
          <p:nvSpPr>
            <p:cNvPr id="224" name="Object 10">
              <a:extLst>
                <a:ext uri="{FF2B5EF4-FFF2-40B4-BE49-F238E27FC236}">
                  <a16:creationId xmlns:a16="http://schemas.microsoft.com/office/drawing/2014/main" id="{895DD10D-C9BB-4FB4-8465-AAFE46AF58D3}"/>
                </a:ext>
              </a:extLst>
            </p:cNvPr>
            <p:cNvSpPr/>
            <p:nvPr/>
          </p:nvSpPr>
          <p:spPr>
            <a:xfrm>
              <a:off x="365760" y="1219200"/>
              <a:ext cx="243840" cy="2438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C755F"/>
              </a:solidFill>
              <a:prstDash val="soli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" name="Object 11">
              <a:extLst>
                <a:ext uri="{FF2B5EF4-FFF2-40B4-BE49-F238E27FC236}">
                  <a16:creationId xmlns:a16="http://schemas.microsoft.com/office/drawing/2014/main" id="{557B36CF-357F-4E8A-B3ED-DB39018722B8}"/>
                </a:ext>
              </a:extLst>
            </p:cNvPr>
            <p:cNvSpPr/>
            <p:nvPr/>
          </p:nvSpPr>
          <p:spPr>
            <a:xfrm>
              <a:off x="365760" y="1269337"/>
              <a:ext cx="243840" cy="1435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None/>
              </a:pPr>
              <a:r>
                <a:rPr lang="en-US" sz="933" b="1" dirty="0">
                  <a:solidFill>
                    <a:srgbClr val="0C755F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4</a:t>
              </a:r>
              <a:endParaRPr lang="en-US" sz="24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65F41459-A591-435D-9F33-B4CA81EE7CAF}"/>
              </a:ext>
            </a:extLst>
          </p:cNvPr>
          <p:cNvGrpSpPr/>
          <p:nvPr/>
        </p:nvGrpSpPr>
        <p:grpSpPr>
          <a:xfrm>
            <a:off x="8365205" y="2361419"/>
            <a:ext cx="243840" cy="243840"/>
            <a:chOff x="365760" y="1219200"/>
            <a:chExt cx="243840" cy="243840"/>
          </a:xfrm>
        </p:grpSpPr>
        <p:sp>
          <p:nvSpPr>
            <p:cNvPr id="227" name="Object 10">
              <a:extLst>
                <a:ext uri="{FF2B5EF4-FFF2-40B4-BE49-F238E27FC236}">
                  <a16:creationId xmlns:a16="http://schemas.microsoft.com/office/drawing/2014/main" id="{92147DFE-1103-4452-94C9-F7759D665614}"/>
                </a:ext>
              </a:extLst>
            </p:cNvPr>
            <p:cNvSpPr/>
            <p:nvPr/>
          </p:nvSpPr>
          <p:spPr>
            <a:xfrm>
              <a:off x="365760" y="1219200"/>
              <a:ext cx="243840" cy="2438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C755F"/>
              </a:solidFill>
              <a:prstDash val="soli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8" name="Object 11">
              <a:extLst>
                <a:ext uri="{FF2B5EF4-FFF2-40B4-BE49-F238E27FC236}">
                  <a16:creationId xmlns:a16="http://schemas.microsoft.com/office/drawing/2014/main" id="{E3368562-7886-462D-A981-4E6F888EFB69}"/>
                </a:ext>
              </a:extLst>
            </p:cNvPr>
            <p:cNvSpPr/>
            <p:nvPr/>
          </p:nvSpPr>
          <p:spPr>
            <a:xfrm>
              <a:off x="365760" y="1269337"/>
              <a:ext cx="243840" cy="1435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buNone/>
              </a:pPr>
              <a:r>
                <a:rPr lang="en-US" sz="933" b="1" dirty="0">
                  <a:solidFill>
                    <a:srgbClr val="0C755F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5</a:t>
              </a:r>
              <a:endParaRPr lang="en-US" sz="2400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2AC1F36-2DFE-4077-87C5-E079E905F1A1}"/>
              </a:ext>
            </a:extLst>
          </p:cNvPr>
          <p:cNvGrpSpPr/>
          <p:nvPr/>
        </p:nvGrpSpPr>
        <p:grpSpPr>
          <a:xfrm>
            <a:off x="892578" y="4212262"/>
            <a:ext cx="640080" cy="687586"/>
            <a:chOff x="444780" y="3387586"/>
            <a:chExt cx="640080" cy="687586"/>
          </a:xfrm>
        </p:grpSpPr>
        <p:pic>
          <p:nvPicPr>
            <p:cNvPr id="229" name="Object 8" descr="icons/refarch/Users/user.png">
              <a:extLst>
                <a:ext uri="{FF2B5EF4-FFF2-40B4-BE49-F238E27FC236}">
                  <a16:creationId xmlns:a16="http://schemas.microsoft.com/office/drawing/2014/main" id="{9E3D866D-BAE4-4D44-8B51-46FECBB78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36220" y="3387586"/>
              <a:ext cx="457200" cy="457200"/>
            </a:xfrm>
            <a:prstGeom prst="rect">
              <a:avLst/>
            </a:prstGeom>
          </p:spPr>
        </p:pic>
        <p:sp>
          <p:nvSpPr>
            <p:cNvPr id="230" name="Object 9">
              <a:extLst>
                <a:ext uri="{FF2B5EF4-FFF2-40B4-BE49-F238E27FC236}">
                  <a16:creationId xmlns:a16="http://schemas.microsoft.com/office/drawing/2014/main" id="{DF7D2CE1-BD9D-4DC2-985B-7F3F3D5D353B}"/>
                </a:ext>
              </a:extLst>
            </p:cNvPr>
            <p:cNvSpPr/>
            <p:nvPr/>
          </p:nvSpPr>
          <p:spPr>
            <a:xfrm>
              <a:off x="444780" y="3890506"/>
              <a:ext cx="64008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DEVELOPER / ADMIN</a:t>
              </a:r>
              <a:endParaRPr lang="en-US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1B082BC-92AC-496A-8CA3-51877921A9C8}"/>
              </a:ext>
            </a:extLst>
          </p:cNvPr>
          <p:cNvGrpSpPr/>
          <p:nvPr/>
        </p:nvGrpSpPr>
        <p:grpSpPr>
          <a:xfrm>
            <a:off x="4679362" y="5681661"/>
            <a:ext cx="640080" cy="777240"/>
            <a:chOff x="463861" y="4669644"/>
            <a:chExt cx="640080" cy="777240"/>
          </a:xfrm>
        </p:grpSpPr>
        <p:pic>
          <p:nvPicPr>
            <p:cNvPr id="231" name="Object 8" descr="icons/refarch/Users/user.png">
              <a:extLst>
                <a:ext uri="{FF2B5EF4-FFF2-40B4-BE49-F238E27FC236}">
                  <a16:creationId xmlns:a16="http://schemas.microsoft.com/office/drawing/2014/main" id="{9761CB17-B9C0-4ED5-ACEF-B9BFE0D10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55301" y="4669644"/>
              <a:ext cx="457200" cy="457200"/>
            </a:xfrm>
            <a:prstGeom prst="rect">
              <a:avLst/>
            </a:prstGeom>
          </p:spPr>
        </p:pic>
        <p:sp>
          <p:nvSpPr>
            <p:cNvPr id="232" name="Object 9">
              <a:extLst>
                <a:ext uri="{FF2B5EF4-FFF2-40B4-BE49-F238E27FC236}">
                  <a16:creationId xmlns:a16="http://schemas.microsoft.com/office/drawing/2014/main" id="{6282A26C-CDE1-4281-8191-6BA98108D735}"/>
                </a:ext>
              </a:extLst>
            </p:cNvPr>
            <p:cNvSpPr/>
            <p:nvPr/>
          </p:nvSpPr>
          <p:spPr>
            <a:xfrm>
              <a:off x="463861" y="5172564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USER</a:t>
              </a:r>
              <a:endParaRPr lang="en-US" dirty="0"/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0427E99-8214-4DDF-A9B8-E4E15F8B40E3}"/>
              </a:ext>
            </a:extLst>
          </p:cNvPr>
          <p:cNvCxnSpPr>
            <a:stCxn id="231" idx="0"/>
            <a:endCxn id="218" idx="2"/>
          </p:cNvCxnSpPr>
          <p:nvPr/>
        </p:nvCxnSpPr>
        <p:spPr>
          <a:xfrm flipV="1">
            <a:off x="4999402" y="4839677"/>
            <a:ext cx="710" cy="8419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96518AE-1B0D-44AB-9D79-C97513EF6948}"/>
              </a:ext>
            </a:extLst>
          </p:cNvPr>
          <p:cNvCxnSpPr>
            <a:stCxn id="229" idx="3"/>
            <a:endCxn id="202" idx="3"/>
          </p:cNvCxnSpPr>
          <p:nvPr/>
        </p:nvCxnSpPr>
        <p:spPr>
          <a:xfrm flipV="1">
            <a:off x="1441218" y="4434894"/>
            <a:ext cx="995949" cy="59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9721EFE-5E10-4DD5-BF31-7D6FDD9F3F5E}"/>
              </a:ext>
            </a:extLst>
          </p:cNvPr>
          <p:cNvGrpSpPr/>
          <p:nvPr/>
        </p:nvGrpSpPr>
        <p:grpSpPr>
          <a:xfrm>
            <a:off x="8009981" y="2579560"/>
            <a:ext cx="457200" cy="457200"/>
            <a:chOff x="7141131" y="5696502"/>
            <a:chExt cx="457200" cy="457200"/>
          </a:xfrm>
        </p:grpSpPr>
        <p:sp>
          <p:nvSpPr>
            <p:cNvPr id="201" name="Object 100">
              <a:extLst>
                <a:ext uri="{FF2B5EF4-FFF2-40B4-BE49-F238E27FC236}">
                  <a16:creationId xmlns:a16="http://schemas.microsoft.com/office/drawing/2014/main" id="{7E842A40-5E46-478D-81F8-94A4B8BFFBC4}"/>
                </a:ext>
              </a:extLst>
            </p:cNvPr>
            <p:cNvSpPr/>
            <p:nvPr/>
          </p:nvSpPr>
          <p:spPr>
            <a:xfrm>
              <a:off x="7141131" y="5696502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04" name="Object 101">
              <a:extLst>
                <a:ext uri="{FF2B5EF4-FFF2-40B4-BE49-F238E27FC236}">
                  <a16:creationId xmlns:a16="http://schemas.microsoft.com/office/drawing/2014/main" id="{16A9AEF4-1755-4B9D-972F-56D1776E6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232571" y="5787942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913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61">
            <a:extLst>
              <a:ext uri="{FF2B5EF4-FFF2-40B4-BE49-F238E27FC236}">
                <a16:creationId xmlns:a16="http://schemas.microsoft.com/office/drawing/2014/main" id="{4055FA58-0A76-44DF-8F7A-6A42890B577E}"/>
              </a:ext>
            </a:extLst>
          </p:cNvPr>
          <p:cNvSpPr/>
          <p:nvPr/>
        </p:nvSpPr>
        <p:spPr>
          <a:xfrm>
            <a:off x="1483566" y="195943"/>
            <a:ext cx="9321283" cy="4637314"/>
          </a:xfrm>
          <a:prstGeom prst="rect">
            <a:avLst/>
          </a:prstGeom>
          <a:noFill/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 dirty="0"/>
          </a:p>
        </p:txBody>
      </p:sp>
      <p:sp>
        <p:nvSpPr>
          <p:cNvPr id="78" name="Rounded Rectangle 68">
            <a:extLst>
              <a:ext uri="{FF2B5EF4-FFF2-40B4-BE49-F238E27FC236}">
                <a16:creationId xmlns:a16="http://schemas.microsoft.com/office/drawing/2014/main" id="{71FF3677-8036-411B-BA60-A40B6D63700D}"/>
              </a:ext>
            </a:extLst>
          </p:cNvPr>
          <p:cNvSpPr/>
          <p:nvPr/>
        </p:nvSpPr>
        <p:spPr>
          <a:xfrm>
            <a:off x="2196102" y="1486494"/>
            <a:ext cx="1280832" cy="175304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7" name="Rounded Rectangle 33">
            <a:extLst>
              <a:ext uri="{FF2B5EF4-FFF2-40B4-BE49-F238E27FC236}">
                <a16:creationId xmlns:a16="http://schemas.microsoft.com/office/drawing/2014/main" id="{D8E0D4B7-1137-4003-BC68-03F8A43F0C56}"/>
              </a:ext>
            </a:extLst>
          </p:cNvPr>
          <p:cNvSpPr/>
          <p:nvPr/>
        </p:nvSpPr>
        <p:spPr>
          <a:xfrm>
            <a:off x="2081802" y="774442"/>
            <a:ext cx="4377543" cy="265455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4378B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96BFD09-1989-464F-89E8-B1B93CAB64EC}"/>
              </a:ext>
            </a:extLst>
          </p:cNvPr>
          <p:cNvGrpSpPr>
            <a:grpSpLocks noChangeAspect="1"/>
          </p:cNvGrpSpPr>
          <p:nvPr/>
        </p:nvGrpSpPr>
        <p:grpSpPr>
          <a:xfrm>
            <a:off x="2079294" y="772730"/>
            <a:ext cx="228600" cy="228600"/>
            <a:chOff x="4585706" y="3621897"/>
            <a:chExt cx="914400" cy="914400"/>
          </a:xfrm>
        </p:grpSpPr>
        <p:sp>
          <p:nvSpPr>
            <p:cNvPr id="89" name="Rounded Rectangle 43">
              <a:extLst>
                <a:ext uri="{FF2B5EF4-FFF2-40B4-BE49-F238E27FC236}">
                  <a16:creationId xmlns:a16="http://schemas.microsoft.com/office/drawing/2014/main" id="{83342528-45AE-4E0F-926F-955E19B9C426}"/>
                </a:ext>
              </a:extLst>
            </p:cNvPr>
            <p:cNvSpPr/>
            <p:nvPr/>
          </p:nvSpPr>
          <p:spPr>
            <a:xfrm>
              <a:off x="4585706" y="3621897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4378BB"/>
            </a:solidFill>
            <a:ln w="6350">
              <a:solidFill>
                <a:srgbClr val="4378B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A2CDCEE1-D7C0-4985-A008-69169E753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0706" y="3646999"/>
              <a:ext cx="757758" cy="823925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5B9A894C-DC14-4C5F-BCD7-839F602C7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2321" y="3848372"/>
              <a:ext cx="400198" cy="522738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354590B-50C9-456F-B69B-3C8A120C1961}"/>
              </a:ext>
            </a:extLst>
          </p:cNvPr>
          <p:cNvGrpSpPr>
            <a:grpSpLocks noChangeAspect="1"/>
          </p:cNvGrpSpPr>
          <p:nvPr/>
        </p:nvGrpSpPr>
        <p:grpSpPr>
          <a:xfrm>
            <a:off x="2319191" y="1925823"/>
            <a:ext cx="557989" cy="631328"/>
            <a:chOff x="1987557" y="641016"/>
            <a:chExt cx="640080" cy="724208"/>
          </a:xfrm>
        </p:grpSpPr>
        <p:pic>
          <p:nvPicPr>
            <p:cNvPr id="98" name="Object 26" descr="icons/refarch/VPC/instance.png">
              <a:extLst>
                <a:ext uri="{FF2B5EF4-FFF2-40B4-BE49-F238E27FC236}">
                  <a16:creationId xmlns:a16="http://schemas.microsoft.com/office/drawing/2014/main" id="{0B318D78-E00F-4B2A-AAB6-7170F12F7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99" name="Object 27">
              <a:extLst>
                <a:ext uri="{FF2B5EF4-FFF2-40B4-BE49-F238E27FC236}">
                  <a16:creationId xmlns:a16="http://schemas.microsoft.com/office/drawing/2014/main" id="{DCADBD25-62CE-49BF-9B4C-002F1E8FFBB2}"/>
                </a:ext>
              </a:extLst>
            </p:cNvPr>
            <p:cNvSpPr/>
            <p:nvPr/>
          </p:nvSpPr>
          <p:spPr>
            <a:xfrm>
              <a:off x="1987557" y="1153390"/>
              <a:ext cx="640080" cy="2118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COCKROACH NODE</a:t>
              </a:r>
              <a:endParaRPr lang="en-US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916D275-5BF2-45D5-B9B1-3BD661E4F32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283" y="2449363"/>
            <a:ext cx="564776" cy="685800"/>
            <a:chOff x="1809397" y="4113248"/>
            <a:chExt cx="640080" cy="777240"/>
          </a:xfrm>
        </p:grpSpPr>
        <p:pic>
          <p:nvPicPr>
            <p:cNvPr id="123" name="Object 10" descr="icons/refarch/VPC/block_storage.png">
              <a:extLst>
                <a:ext uri="{FF2B5EF4-FFF2-40B4-BE49-F238E27FC236}">
                  <a16:creationId xmlns:a16="http://schemas.microsoft.com/office/drawing/2014/main" id="{FE71042C-226B-42A0-95A9-6644068C3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0837" y="4113248"/>
              <a:ext cx="457200" cy="457200"/>
            </a:xfrm>
            <a:prstGeom prst="rect">
              <a:avLst/>
            </a:prstGeom>
          </p:spPr>
        </p:pic>
        <p:sp>
          <p:nvSpPr>
            <p:cNvPr id="124" name="Object 11">
              <a:extLst>
                <a:ext uri="{FF2B5EF4-FFF2-40B4-BE49-F238E27FC236}">
                  <a16:creationId xmlns:a16="http://schemas.microsoft.com/office/drawing/2014/main" id="{7E06F131-5ED1-43BB-8D97-AFCD69A4C4DB}"/>
                </a:ext>
              </a:extLst>
            </p:cNvPr>
            <p:cNvSpPr/>
            <p:nvPr/>
          </p:nvSpPr>
          <p:spPr>
            <a:xfrm>
              <a:off x="1809397" y="461616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BLOCK STORAGE</a:t>
              </a:r>
              <a:endParaRPr lang="en-US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782171A-1D4D-4C57-87E0-109EF01A7E61}"/>
              </a:ext>
            </a:extLst>
          </p:cNvPr>
          <p:cNvGrpSpPr>
            <a:grpSpLocks noChangeAspect="1"/>
          </p:cNvGrpSpPr>
          <p:nvPr/>
        </p:nvGrpSpPr>
        <p:grpSpPr>
          <a:xfrm>
            <a:off x="2204891" y="1501107"/>
            <a:ext cx="228600" cy="228600"/>
            <a:chOff x="5493323" y="3498233"/>
            <a:chExt cx="914400" cy="914400"/>
          </a:xfrm>
        </p:grpSpPr>
        <p:sp>
          <p:nvSpPr>
            <p:cNvPr id="142" name="Rounded Rectangle 34">
              <a:extLst>
                <a:ext uri="{FF2B5EF4-FFF2-40B4-BE49-F238E27FC236}">
                  <a16:creationId xmlns:a16="http://schemas.microsoft.com/office/drawing/2014/main" id="{E0481B0E-CF8D-4318-9714-BBBFB3A44F30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A13354DC-75FF-4032-B4C4-32431CDD6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C818D4-AC9F-45D5-838F-D54705633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2956"/>
              </p:ext>
            </p:extLst>
          </p:nvPr>
        </p:nvGraphicFramePr>
        <p:xfrm>
          <a:off x="9247001" y="459109"/>
          <a:ext cx="1271844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62">
                  <a:extLst>
                    <a:ext uri="{9D8B030D-6E8A-4147-A177-3AD203B41FA5}">
                      <a16:colId xmlns:a16="http://schemas.microsoft.com/office/drawing/2014/main" val="1910830148"/>
                    </a:ext>
                  </a:extLst>
                </a:gridCol>
                <a:gridCol w="1019882">
                  <a:extLst>
                    <a:ext uri="{9D8B030D-6E8A-4147-A177-3AD203B41FA5}">
                      <a16:colId xmlns:a16="http://schemas.microsoft.com/office/drawing/2014/main" val="81878816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Region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64558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VPC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49205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Availability Zones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4947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Subnet with ACL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228705"/>
                  </a:ext>
                </a:extLst>
              </a:tr>
            </a:tbl>
          </a:graphicData>
        </a:graphic>
      </p:graphicFrame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B5BB103-4177-4A9C-B231-ADEA2E68B283}"/>
              </a:ext>
            </a:extLst>
          </p:cNvPr>
          <p:cNvGrpSpPr>
            <a:grpSpLocks noChangeAspect="1"/>
          </p:cNvGrpSpPr>
          <p:nvPr/>
        </p:nvGrpSpPr>
        <p:grpSpPr>
          <a:xfrm>
            <a:off x="9281383" y="741234"/>
            <a:ext cx="137160" cy="137160"/>
            <a:chOff x="4585706" y="3621897"/>
            <a:chExt cx="914400" cy="914400"/>
          </a:xfrm>
        </p:grpSpPr>
        <p:sp>
          <p:nvSpPr>
            <p:cNvPr id="147" name="Rounded Rectangle 43">
              <a:extLst>
                <a:ext uri="{FF2B5EF4-FFF2-40B4-BE49-F238E27FC236}">
                  <a16:creationId xmlns:a16="http://schemas.microsoft.com/office/drawing/2014/main" id="{47835F60-D879-4B93-87BB-9E50C486E562}"/>
                </a:ext>
              </a:extLst>
            </p:cNvPr>
            <p:cNvSpPr/>
            <p:nvPr/>
          </p:nvSpPr>
          <p:spPr>
            <a:xfrm>
              <a:off x="4585706" y="3621897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4378BB"/>
            </a:solidFill>
            <a:ln w="6350">
              <a:solidFill>
                <a:srgbClr val="4378B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1B208B1B-811F-4DB1-93D9-3C168B08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0706" y="3646999"/>
              <a:ext cx="757758" cy="823925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1A8711A4-CC6E-4AA7-99DB-5A0EABA9F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2321" y="3848372"/>
              <a:ext cx="400200" cy="522740"/>
            </a:xfrm>
            <a:prstGeom prst="rect">
              <a:avLst/>
            </a:prstGeom>
          </p:spPr>
        </p:pic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D72D8F8-EE52-497E-822E-82AFF7175B22}"/>
              </a:ext>
            </a:extLst>
          </p:cNvPr>
          <p:cNvGrpSpPr>
            <a:grpSpLocks noChangeAspect="1"/>
          </p:cNvGrpSpPr>
          <p:nvPr/>
        </p:nvGrpSpPr>
        <p:grpSpPr>
          <a:xfrm>
            <a:off x="9283286" y="1013810"/>
            <a:ext cx="137160" cy="137160"/>
            <a:chOff x="5493323" y="3498233"/>
            <a:chExt cx="914400" cy="914400"/>
          </a:xfrm>
        </p:grpSpPr>
        <p:sp>
          <p:nvSpPr>
            <p:cNvPr id="151" name="Rounded Rectangle 34">
              <a:extLst>
                <a:ext uri="{FF2B5EF4-FFF2-40B4-BE49-F238E27FC236}">
                  <a16:creationId xmlns:a16="http://schemas.microsoft.com/office/drawing/2014/main" id="{5B30A6E3-3B10-4188-B836-8018264B56DD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99AB887C-15CF-4505-B8DC-C5906ACE3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EDFE443-F9E0-442F-8AB4-CEA549449DC7}"/>
              </a:ext>
            </a:extLst>
          </p:cNvPr>
          <p:cNvGrpSpPr>
            <a:grpSpLocks noChangeAspect="1"/>
          </p:cNvGrpSpPr>
          <p:nvPr/>
        </p:nvGrpSpPr>
        <p:grpSpPr>
          <a:xfrm>
            <a:off x="9288339" y="1260723"/>
            <a:ext cx="137160" cy="137160"/>
            <a:chOff x="6425966" y="3935635"/>
            <a:chExt cx="914399" cy="914399"/>
          </a:xfrm>
        </p:grpSpPr>
        <p:sp>
          <p:nvSpPr>
            <p:cNvPr id="154" name="Rounded Rectangle 34">
              <a:extLst>
                <a:ext uri="{FF2B5EF4-FFF2-40B4-BE49-F238E27FC236}">
                  <a16:creationId xmlns:a16="http://schemas.microsoft.com/office/drawing/2014/main" id="{3BAD8EE7-6EFB-49A8-9C6B-AD468741DEED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10F17430-137A-4BD8-9CF0-CB05B07D3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sp>
        <p:nvSpPr>
          <p:cNvPr id="192" name="Rounded Rectangle 34">
            <a:extLst>
              <a:ext uri="{FF2B5EF4-FFF2-40B4-BE49-F238E27FC236}">
                <a16:creationId xmlns:a16="http://schemas.microsoft.com/office/drawing/2014/main" id="{065F65B6-DF6C-4E6F-9D93-97A4232A65FD}"/>
              </a:ext>
            </a:extLst>
          </p:cNvPr>
          <p:cNvSpPr/>
          <p:nvPr/>
        </p:nvSpPr>
        <p:spPr>
          <a:xfrm>
            <a:off x="1780702" y="447869"/>
            <a:ext cx="7288653" cy="407747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8A372244-BE39-45C9-A402-94D015ECEDD9}"/>
              </a:ext>
            </a:extLst>
          </p:cNvPr>
          <p:cNvGrpSpPr>
            <a:grpSpLocks noChangeAspect="1"/>
          </p:cNvGrpSpPr>
          <p:nvPr/>
        </p:nvGrpSpPr>
        <p:grpSpPr>
          <a:xfrm>
            <a:off x="1780702" y="464819"/>
            <a:ext cx="228600" cy="228600"/>
            <a:chOff x="4020862" y="3608003"/>
            <a:chExt cx="914400" cy="914400"/>
          </a:xfrm>
        </p:grpSpPr>
        <p:sp>
          <p:nvSpPr>
            <p:cNvPr id="209" name="Rounded Rectangle 34">
              <a:extLst>
                <a:ext uri="{FF2B5EF4-FFF2-40B4-BE49-F238E27FC236}">
                  <a16:creationId xmlns:a16="http://schemas.microsoft.com/office/drawing/2014/main" id="{DBA19634-8EB2-476C-953A-8193CD120C04}"/>
                </a:ext>
              </a:extLst>
            </p:cNvPr>
            <p:cNvSpPr/>
            <p:nvPr/>
          </p:nvSpPr>
          <p:spPr>
            <a:xfrm>
              <a:off x="4020862" y="360800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75A730F1-770B-4A40-9A63-B46E34411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34280" y="3614658"/>
              <a:ext cx="887565" cy="887565"/>
            </a:xfrm>
            <a:prstGeom prst="rect">
              <a:avLst/>
            </a:prstGeom>
          </p:spPr>
        </p:pic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0FA9CEA1-0F7C-464B-B313-0616B517340C}"/>
              </a:ext>
            </a:extLst>
          </p:cNvPr>
          <p:cNvGrpSpPr>
            <a:grpSpLocks noChangeAspect="1"/>
          </p:cNvGrpSpPr>
          <p:nvPr/>
        </p:nvGrpSpPr>
        <p:grpSpPr>
          <a:xfrm>
            <a:off x="9283286" y="490090"/>
            <a:ext cx="137160" cy="137160"/>
            <a:chOff x="4020862" y="3608003"/>
            <a:chExt cx="914400" cy="914400"/>
          </a:xfrm>
        </p:grpSpPr>
        <p:sp>
          <p:nvSpPr>
            <p:cNvPr id="216" name="Rounded Rectangle 34">
              <a:extLst>
                <a:ext uri="{FF2B5EF4-FFF2-40B4-BE49-F238E27FC236}">
                  <a16:creationId xmlns:a16="http://schemas.microsoft.com/office/drawing/2014/main" id="{6E029F1B-7EB4-4C34-8844-C62636D4F581}"/>
                </a:ext>
              </a:extLst>
            </p:cNvPr>
            <p:cNvSpPr/>
            <p:nvPr/>
          </p:nvSpPr>
          <p:spPr>
            <a:xfrm>
              <a:off x="4020862" y="360800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B06E5F14-3552-477D-96A2-30328520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34280" y="3614658"/>
              <a:ext cx="887565" cy="887565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AF3F9BD-BACA-4257-B8A3-B1181FB60122}"/>
              </a:ext>
            </a:extLst>
          </p:cNvPr>
          <p:cNvGrpSpPr/>
          <p:nvPr/>
        </p:nvGrpSpPr>
        <p:grpSpPr>
          <a:xfrm>
            <a:off x="7605364" y="532320"/>
            <a:ext cx="640080" cy="777240"/>
            <a:chOff x="2011680" y="1371600"/>
            <a:chExt cx="640080" cy="777240"/>
          </a:xfrm>
        </p:grpSpPr>
        <p:pic>
          <p:nvPicPr>
            <p:cNvPr id="310" name="Object 24" descr="icons/refarch/Security/IdentirtyAndAccessManagement.png">
              <a:extLst>
                <a:ext uri="{FF2B5EF4-FFF2-40B4-BE49-F238E27FC236}">
                  <a16:creationId xmlns:a16="http://schemas.microsoft.com/office/drawing/2014/main" id="{049951D2-F55A-44A9-95B5-7A053910A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03120" y="1371600"/>
              <a:ext cx="457200" cy="457200"/>
            </a:xfrm>
            <a:prstGeom prst="rect">
              <a:avLst/>
            </a:prstGeom>
          </p:spPr>
        </p:pic>
        <p:sp>
          <p:nvSpPr>
            <p:cNvPr id="311" name="Object 25">
              <a:extLst>
                <a:ext uri="{FF2B5EF4-FFF2-40B4-BE49-F238E27FC236}">
                  <a16:creationId xmlns:a16="http://schemas.microsoft.com/office/drawing/2014/main" id="{72D46620-7CE9-4093-88BF-4FB0A1E78BB2}"/>
                </a:ext>
              </a:extLst>
            </p:cNvPr>
            <p:cNvSpPr/>
            <p:nvPr/>
          </p:nvSpPr>
          <p:spPr>
            <a:xfrm>
              <a:off x="2011680" y="187452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IDENTTITY AND ACCESS MANAGEMENT</a:t>
              </a:r>
              <a:endParaRPr lang="en-US" dirty="0"/>
            </a:p>
          </p:txBody>
        </p:sp>
      </p:grpSp>
      <p:pic>
        <p:nvPicPr>
          <p:cNvPr id="262" name="Object 2" descr="icons/refarch/Security/SecurityServices.png">
            <a:extLst>
              <a:ext uri="{FF2B5EF4-FFF2-40B4-BE49-F238E27FC236}">
                <a16:creationId xmlns:a16="http://schemas.microsoft.com/office/drawing/2014/main" id="{F12AF8B0-7D36-4B91-B703-192DFE509B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5455" y="2390861"/>
            <a:ext cx="182880" cy="182880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053D109-1EB2-4C56-8E5F-B712055FEE93}"/>
              </a:ext>
            </a:extLst>
          </p:cNvPr>
          <p:cNvCxnSpPr>
            <a:stCxn id="98" idx="3"/>
            <a:endCxn id="123" idx="0"/>
          </p:cNvCxnSpPr>
          <p:nvPr/>
        </p:nvCxnSpPr>
        <p:spPr>
          <a:xfrm>
            <a:off x="2797468" y="2125105"/>
            <a:ext cx="339203" cy="324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: Rounded Corners 289">
            <a:extLst>
              <a:ext uri="{FF2B5EF4-FFF2-40B4-BE49-F238E27FC236}">
                <a16:creationId xmlns:a16="http://schemas.microsoft.com/office/drawing/2014/main" id="{A54321CD-05AD-4FC1-9CBF-C6112CD72EFE}"/>
              </a:ext>
            </a:extLst>
          </p:cNvPr>
          <p:cNvSpPr/>
          <p:nvPr/>
        </p:nvSpPr>
        <p:spPr>
          <a:xfrm>
            <a:off x="6926059" y="1426204"/>
            <a:ext cx="1838966" cy="8115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E5AFE13B-8A4E-45F8-9C54-08A39890B821}"/>
              </a:ext>
            </a:extLst>
          </p:cNvPr>
          <p:cNvGrpSpPr/>
          <p:nvPr/>
        </p:nvGrpSpPr>
        <p:grpSpPr>
          <a:xfrm>
            <a:off x="7159181" y="1531845"/>
            <a:ext cx="640080" cy="777240"/>
            <a:chOff x="7900278" y="3572277"/>
            <a:chExt cx="640080" cy="777240"/>
          </a:xfrm>
        </p:grpSpPr>
        <p:sp>
          <p:nvSpPr>
            <p:cNvPr id="297" name="Object 70">
              <a:extLst>
                <a:ext uri="{FF2B5EF4-FFF2-40B4-BE49-F238E27FC236}">
                  <a16:creationId xmlns:a16="http://schemas.microsoft.com/office/drawing/2014/main" id="{DC7B498F-2DA1-444A-B1C5-8A6C6CA7E57D}"/>
                </a:ext>
              </a:extLst>
            </p:cNvPr>
            <p:cNvSpPr/>
            <p:nvPr/>
          </p:nvSpPr>
          <p:spPr>
            <a:xfrm>
              <a:off x="7991718" y="3572277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298" name="Object 71" descr="icons/namedsvg/API.png">
              <a:extLst>
                <a:ext uri="{FF2B5EF4-FFF2-40B4-BE49-F238E27FC236}">
                  <a16:creationId xmlns:a16="http://schemas.microsoft.com/office/drawing/2014/main" id="{64B6E67C-2340-4378-9A5B-7959C279C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83158" y="3663717"/>
              <a:ext cx="274320" cy="274320"/>
            </a:xfrm>
            <a:prstGeom prst="rect">
              <a:avLst/>
            </a:prstGeom>
          </p:spPr>
        </p:pic>
        <p:sp>
          <p:nvSpPr>
            <p:cNvPr id="299" name="Object 72">
              <a:extLst>
                <a:ext uri="{FF2B5EF4-FFF2-40B4-BE49-F238E27FC236}">
                  <a16:creationId xmlns:a16="http://schemas.microsoft.com/office/drawing/2014/main" id="{DF1EFBB9-D228-434C-8E82-7F4438AC1690}"/>
                </a:ext>
              </a:extLst>
            </p:cNvPr>
            <p:cNvSpPr/>
            <p:nvPr/>
          </p:nvSpPr>
          <p:spPr>
            <a:xfrm>
              <a:off x="7900278" y="4075197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API</a:t>
              </a:r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519C500-E6B6-48B0-98E6-B15AD3B87A17}"/>
              </a:ext>
            </a:extLst>
          </p:cNvPr>
          <p:cNvGrpSpPr/>
          <p:nvPr/>
        </p:nvGrpSpPr>
        <p:grpSpPr>
          <a:xfrm>
            <a:off x="6716043" y="1208518"/>
            <a:ext cx="457200" cy="457200"/>
            <a:chOff x="7589520" y="1371600"/>
            <a:chExt cx="457200" cy="457200"/>
          </a:xfrm>
        </p:grpSpPr>
        <p:sp>
          <p:nvSpPr>
            <p:cNvPr id="304" name="Object 52">
              <a:extLst>
                <a:ext uri="{FF2B5EF4-FFF2-40B4-BE49-F238E27FC236}">
                  <a16:creationId xmlns:a16="http://schemas.microsoft.com/office/drawing/2014/main" id="{B86C65D5-8685-4434-B97C-E4A94801C4B2}"/>
                </a:ext>
              </a:extLst>
            </p:cNvPr>
            <p:cNvSpPr/>
            <p:nvPr/>
          </p:nvSpPr>
          <p:spPr>
            <a:xfrm>
              <a:off x="7589520" y="13716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305" name="Object 53" descr="public/generated/icons/ee41347f-b18e-4ca6-bf80-b5467c63f9a6.png">
              <a:extLst>
                <a:ext uri="{FF2B5EF4-FFF2-40B4-BE49-F238E27FC236}">
                  <a16:creationId xmlns:a16="http://schemas.microsoft.com/office/drawing/2014/main" id="{209D0AF2-A2B8-4DC2-97CA-10917B78E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680960" y="1463040"/>
              <a:ext cx="274320" cy="274320"/>
            </a:xfrm>
            <a:prstGeom prst="rect">
              <a:avLst/>
            </a:prstGeom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C9645F18-D3D5-4786-8C38-36139736EB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12121" y="1539905"/>
            <a:ext cx="475307" cy="457200"/>
          </a:xfrm>
          <a:prstGeom prst="rect">
            <a:avLst/>
          </a:prstGeom>
        </p:spPr>
      </p:pic>
      <p:sp>
        <p:nvSpPr>
          <p:cNvPr id="329" name="Object 72">
            <a:extLst>
              <a:ext uri="{FF2B5EF4-FFF2-40B4-BE49-F238E27FC236}">
                <a16:creationId xmlns:a16="http://schemas.microsoft.com/office/drawing/2014/main" id="{2CF42383-AD2E-4A4B-89D3-83B5CE3B886E}"/>
              </a:ext>
            </a:extLst>
          </p:cNvPr>
          <p:cNvSpPr/>
          <p:nvPr/>
        </p:nvSpPr>
        <p:spPr>
          <a:xfrm>
            <a:off x="7917444" y="2046759"/>
            <a:ext cx="640080" cy="9233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KEYS</a:t>
            </a:r>
            <a:endParaRPr lang="en-US" dirty="0"/>
          </a:p>
        </p:txBody>
      </p:sp>
      <p:sp>
        <p:nvSpPr>
          <p:cNvPr id="102" name="Rounded Rectangle 68">
            <a:extLst>
              <a:ext uri="{FF2B5EF4-FFF2-40B4-BE49-F238E27FC236}">
                <a16:creationId xmlns:a16="http://schemas.microsoft.com/office/drawing/2014/main" id="{892CE25B-9EBB-40B7-AB33-F4ACF72A611B}"/>
              </a:ext>
            </a:extLst>
          </p:cNvPr>
          <p:cNvSpPr/>
          <p:nvPr/>
        </p:nvSpPr>
        <p:spPr>
          <a:xfrm>
            <a:off x="3607111" y="1480757"/>
            <a:ext cx="1280832" cy="1753049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BEC7DAC-1590-4C32-B8E6-F88D7CCD8413}"/>
              </a:ext>
            </a:extLst>
          </p:cNvPr>
          <p:cNvGrpSpPr>
            <a:grpSpLocks noChangeAspect="1"/>
          </p:cNvGrpSpPr>
          <p:nvPr/>
        </p:nvGrpSpPr>
        <p:grpSpPr>
          <a:xfrm>
            <a:off x="3730200" y="1920087"/>
            <a:ext cx="557989" cy="631328"/>
            <a:chOff x="1987557" y="641016"/>
            <a:chExt cx="640080" cy="724208"/>
          </a:xfrm>
        </p:grpSpPr>
        <p:pic>
          <p:nvPicPr>
            <p:cNvPr id="104" name="Object 26" descr="icons/refarch/VPC/instance.png">
              <a:extLst>
                <a:ext uri="{FF2B5EF4-FFF2-40B4-BE49-F238E27FC236}">
                  <a16:creationId xmlns:a16="http://schemas.microsoft.com/office/drawing/2014/main" id="{E4AFD19A-EE8D-4B68-A918-A8D7136D7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105" name="Object 27">
              <a:extLst>
                <a:ext uri="{FF2B5EF4-FFF2-40B4-BE49-F238E27FC236}">
                  <a16:creationId xmlns:a16="http://schemas.microsoft.com/office/drawing/2014/main" id="{B73A1FC7-A8E6-4B31-B03A-9636BB50140E}"/>
                </a:ext>
              </a:extLst>
            </p:cNvPr>
            <p:cNvSpPr/>
            <p:nvPr/>
          </p:nvSpPr>
          <p:spPr>
            <a:xfrm>
              <a:off x="1987557" y="1153390"/>
              <a:ext cx="640080" cy="2118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COCKROACH NODE</a:t>
              </a:r>
              <a:endParaRPr lang="en-US" sz="800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FC4F693-7AD0-4DE8-8FB9-E2D217281F57}"/>
              </a:ext>
            </a:extLst>
          </p:cNvPr>
          <p:cNvGrpSpPr>
            <a:grpSpLocks noChangeAspect="1"/>
          </p:cNvGrpSpPr>
          <p:nvPr/>
        </p:nvGrpSpPr>
        <p:grpSpPr>
          <a:xfrm>
            <a:off x="4265292" y="2443627"/>
            <a:ext cx="564776" cy="685800"/>
            <a:chOff x="1809397" y="4113248"/>
            <a:chExt cx="640080" cy="777240"/>
          </a:xfrm>
        </p:grpSpPr>
        <p:pic>
          <p:nvPicPr>
            <p:cNvPr id="107" name="Object 10" descr="icons/refarch/VPC/block_storage.png">
              <a:extLst>
                <a:ext uri="{FF2B5EF4-FFF2-40B4-BE49-F238E27FC236}">
                  <a16:creationId xmlns:a16="http://schemas.microsoft.com/office/drawing/2014/main" id="{45BDDE43-F820-4DD7-8F09-DBF2186FB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0837" y="4113248"/>
              <a:ext cx="457200" cy="457200"/>
            </a:xfrm>
            <a:prstGeom prst="rect">
              <a:avLst/>
            </a:prstGeom>
          </p:spPr>
        </p:pic>
        <p:sp>
          <p:nvSpPr>
            <p:cNvPr id="108" name="Object 11">
              <a:extLst>
                <a:ext uri="{FF2B5EF4-FFF2-40B4-BE49-F238E27FC236}">
                  <a16:creationId xmlns:a16="http://schemas.microsoft.com/office/drawing/2014/main" id="{D318AFD4-C83D-47B8-B3BD-406C717DDB7B}"/>
                </a:ext>
              </a:extLst>
            </p:cNvPr>
            <p:cNvSpPr/>
            <p:nvPr/>
          </p:nvSpPr>
          <p:spPr>
            <a:xfrm>
              <a:off x="1809397" y="461616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BLOCK STORAGE</a:t>
              </a:r>
              <a:endParaRPr lang="en-US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142B182-65D2-4E02-AD2E-BAF00B835287}"/>
              </a:ext>
            </a:extLst>
          </p:cNvPr>
          <p:cNvGrpSpPr>
            <a:grpSpLocks noChangeAspect="1"/>
          </p:cNvGrpSpPr>
          <p:nvPr/>
        </p:nvGrpSpPr>
        <p:grpSpPr>
          <a:xfrm>
            <a:off x="3615900" y="1495371"/>
            <a:ext cx="228600" cy="228600"/>
            <a:chOff x="5493323" y="3498233"/>
            <a:chExt cx="914400" cy="914400"/>
          </a:xfrm>
        </p:grpSpPr>
        <p:sp>
          <p:nvSpPr>
            <p:cNvPr id="110" name="Rounded Rectangle 34">
              <a:extLst>
                <a:ext uri="{FF2B5EF4-FFF2-40B4-BE49-F238E27FC236}">
                  <a16:creationId xmlns:a16="http://schemas.microsoft.com/office/drawing/2014/main" id="{B8E96D49-6029-4711-BAA7-D5EEE721BAD6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2367A049-DA5F-49CC-8374-458C9E6FE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pic>
        <p:nvPicPr>
          <p:cNvPr id="113" name="Object 2" descr="icons/refarch/Security/SecurityServices.png">
            <a:extLst>
              <a:ext uri="{FF2B5EF4-FFF2-40B4-BE49-F238E27FC236}">
                <a16:creationId xmlns:a16="http://schemas.microsoft.com/office/drawing/2014/main" id="{5D4EBF4D-6F6D-409F-865C-8BF8EE4580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6464" y="2385125"/>
            <a:ext cx="182880" cy="182880"/>
          </a:xfrm>
          <a:prstGeom prst="rect">
            <a:avLst/>
          </a:prstGeom>
        </p:spPr>
      </p:pic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04395B6A-FB9F-48BC-871E-24D8F6A996B5}"/>
              </a:ext>
            </a:extLst>
          </p:cNvPr>
          <p:cNvCxnSpPr>
            <a:stCxn id="104" idx="3"/>
            <a:endCxn id="107" idx="0"/>
          </p:cNvCxnSpPr>
          <p:nvPr/>
        </p:nvCxnSpPr>
        <p:spPr>
          <a:xfrm>
            <a:off x="4208477" y="2119369"/>
            <a:ext cx="339203" cy="324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68">
            <a:extLst>
              <a:ext uri="{FF2B5EF4-FFF2-40B4-BE49-F238E27FC236}">
                <a16:creationId xmlns:a16="http://schemas.microsoft.com/office/drawing/2014/main" id="{2674D862-991B-4257-980F-9604A3EC0646}"/>
              </a:ext>
            </a:extLst>
          </p:cNvPr>
          <p:cNvSpPr/>
          <p:nvPr/>
        </p:nvSpPr>
        <p:spPr>
          <a:xfrm>
            <a:off x="4989370" y="1480385"/>
            <a:ext cx="1280832" cy="175304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E41B365-CC8C-4BF6-9970-DA69DDCB3022}"/>
              </a:ext>
            </a:extLst>
          </p:cNvPr>
          <p:cNvGrpSpPr>
            <a:grpSpLocks noChangeAspect="1"/>
          </p:cNvGrpSpPr>
          <p:nvPr/>
        </p:nvGrpSpPr>
        <p:grpSpPr>
          <a:xfrm>
            <a:off x="5112459" y="1919714"/>
            <a:ext cx="557989" cy="631328"/>
            <a:chOff x="1987557" y="641016"/>
            <a:chExt cx="640080" cy="724208"/>
          </a:xfrm>
        </p:grpSpPr>
        <p:pic>
          <p:nvPicPr>
            <p:cNvPr id="126" name="Object 26" descr="icons/refarch/VPC/instance.png">
              <a:extLst>
                <a:ext uri="{FF2B5EF4-FFF2-40B4-BE49-F238E27FC236}">
                  <a16:creationId xmlns:a16="http://schemas.microsoft.com/office/drawing/2014/main" id="{56832D4A-B790-4F8B-8B0F-083408F7B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127" name="Object 27">
              <a:extLst>
                <a:ext uri="{FF2B5EF4-FFF2-40B4-BE49-F238E27FC236}">
                  <a16:creationId xmlns:a16="http://schemas.microsoft.com/office/drawing/2014/main" id="{63D15FB4-A320-4EC4-81D3-86DC610F04B8}"/>
                </a:ext>
              </a:extLst>
            </p:cNvPr>
            <p:cNvSpPr/>
            <p:nvPr/>
          </p:nvSpPr>
          <p:spPr>
            <a:xfrm>
              <a:off x="1987557" y="1153390"/>
              <a:ext cx="640080" cy="2118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COCKROACH NODE</a:t>
              </a:r>
              <a:endParaRPr lang="en-US" sz="800" dirty="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7FCAB98-6046-4520-A43E-B30C48D397BE}"/>
              </a:ext>
            </a:extLst>
          </p:cNvPr>
          <p:cNvGrpSpPr>
            <a:grpSpLocks noChangeAspect="1"/>
          </p:cNvGrpSpPr>
          <p:nvPr/>
        </p:nvGrpSpPr>
        <p:grpSpPr>
          <a:xfrm>
            <a:off x="5647551" y="2443254"/>
            <a:ext cx="564776" cy="685800"/>
            <a:chOff x="1809397" y="4113248"/>
            <a:chExt cx="640080" cy="777240"/>
          </a:xfrm>
        </p:grpSpPr>
        <p:pic>
          <p:nvPicPr>
            <p:cNvPr id="129" name="Object 10" descr="icons/refarch/VPC/block_storage.png">
              <a:extLst>
                <a:ext uri="{FF2B5EF4-FFF2-40B4-BE49-F238E27FC236}">
                  <a16:creationId xmlns:a16="http://schemas.microsoft.com/office/drawing/2014/main" id="{3D2576D0-E4AC-4421-844C-81BDD31CD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0837" y="4113248"/>
              <a:ext cx="457200" cy="457200"/>
            </a:xfrm>
            <a:prstGeom prst="rect">
              <a:avLst/>
            </a:prstGeom>
          </p:spPr>
        </p:pic>
        <p:sp>
          <p:nvSpPr>
            <p:cNvPr id="130" name="Object 11">
              <a:extLst>
                <a:ext uri="{FF2B5EF4-FFF2-40B4-BE49-F238E27FC236}">
                  <a16:creationId xmlns:a16="http://schemas.microsoft.com/office/drawing/2014/main" id="{767EE6AD-A5E5-46EE-B09F-9A7B50482DEA}"/>
                </a:ext>
              </a:extLst>
            </p:cNvPr>
            <p:cNvSpPr/>
            <p:nvPr/>
          </p:nvSpPr>
          <p:spPr>
            <a:xfrm>
              <a:off x="1809397" y="461616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BLOCK STORAGE</a:t>
              </a:r>
              <a:endParaRPr lang="en-US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4A8F769-4C15-4687-8AB5-AD3C072D7250}"/>
              </a:ext>
            </a:extLst>
          </p:cNvPr>
          <p:cNvGrpSpPr>
            <a:grpSpLocks noChangeAspect="1"/>
          </p:cNvGrpSpPr>
          <p:nvPr/>
        </p:nvGrpSpPr>
        <p:grpSpPr>
          <a:xfrm>
            <a:off x="4998159" y="1494998"/>
            <a:ext cx="228600" cy="228600"/>
            <a:chOff x="5493323" y="3498233"/>
            <a:chExt cx="914400" cy="914400"/>
          </a:xfrm>
        </p:grpSpPr>
        <p:sp>
          <p:nvSpPr>
            <p:cNvPr id="132" name="Rounded Rectangle 34">
              <a:extLst>
                <a:ext uri="{FF2B5EF4-FFF2-40B4-BE49-F238E27FC236}">
                  <a16:creationId xmlns:a16="http://schemas.microsoft.com/office/drawing/2014/main" id="{32D9ECCA-037A-46FF-AFAA-4F395943246A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6EF81865-52F2-4A63-B298-5FCE64D95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pic>
        <p:nvPicPr>
          <p:cNvPr id="134" name="Object 2" descr="icons/refarch/Security/SecurityServices.png">
            <a:extLst>
              <a:ext uri="{FF2B5EF4-FFF2-40B4-BE49-F238E27FC236}">
                <a16:creationId xmlns:a16="http://schemas.microsoft.com/office/drawing/2014/main" id="{96168396-8B93-4AB8-BBC0-679ED9C61F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8373" y="2417262"/>
            <a:ext cx="182880" cy="182880"/>
          </a:xfrm>
          <a:prstGeom prst="rect">
            <a:avLst/>
          </a:prstGeom>
        </p:spPr>
      </p:pic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C1DC1328-D33B-47ED-AB84-A1C3EBCDE799}"/>
              </a:ext>
            </a:extLst>
          </p:cNvPr>
          <p:cNvCxnSpPr>
            <a:stCxn id="126" idx="3"/>
            <a:endCxn id="129" idx="0"/>
          </p:cNvCxnSpPr>
          <p:nvPr/>
        </p:nvCxnSpPr>
        <p:spPr>
          <a:xfrm>
            <a:off x="5590736" y="2118996"/>
            <a:ext cx="339203" cy="324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0F30BE2-3BDB-454B-B425-55886228B483}"/>
              </a:ext>
            </a:extLst>
          </p:cNvPr>
          <p:cNvGrpSpPr>
            <a:grpSpLocks noChangeAspect="1"/>
          </p:cNvGrpSpPr>
          <p:nvPr/>
        </p:nvGrpSpPr>
        <p:grpSpPr>
          <a:xfrm>
            <a:off x="4037747" y="876414"/>
            <a:ext cx="455090" cy="517435"/>
            <a:chOff x="7786061" y="5031830"/>
            <a:chExt cx="695383" cy="790648"/>
          </a:xfrm>
        </p:grpSpPr>
        <p:pic>
          <p:nvPicPr>
            <p:cNvPr id="140" name="Object 46" descr="icons/refarch/VPC/load_balancer.png">
              <a:extLst>
                <a:ext uri="{FF2B5EF4-FFF2-40B4-BE49-F238E27FC236}">
                  <a16:creationId xmlns:a16="http://schemas.microsoft.com/office/drawing/2014/main" id="{30FBA556-08A8-4F4E-AF3C-708B5D2EE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905152" y="5031830"/>
              <a:ext cx="457200" cy="457200"/>
            </a:xfrm>
            <a:prstGeom prst="rect">
              <a:avLst/>
            </a:prstGeom>
          </p:spPr>
        </p:pic>
        <p:sp>
          <p:nvSpPr>
            <p:cNvPr id="144" name="Object 47">
              <a:extLst>
                <a:ext uri="{FF2B5EF4-FFF2-40B4-BE49-F238E27FC236}">
                  <a16:creationId xmlns:a16="http://schemas.microsoft.com/office/drawing/2014/main" id="{F76889C2-2A1C-42E7-9D8E-6CC31A34198E}"/>
                </a:ext>
              </a:extLst>
            </p:cNvPr>
            <p:cNvSpPr/>
            <p:nvPr/>
          </p:nvSpPr>
          <p:spPr>
            <a:xfrm>
              <a:off x="7786061" y="5539956"/>
              <a:ext cx="695383" cy="28252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LOAD BALANCER</a:t>
              </a:r>
              <a:endParaRPr lang="en-US" dirty="0"/>
            </a:p>
          </p:txBody>
        </p:sp>
      </p:grp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D6F1BC6C-DDC9-4099-9BE1-F87270F6D126}"/>
              </a:ext>
            </a:extLst>
          </p:cNvPr>
          <p:cNvSpPr/>
          <p:nvPr/>
        </p:nvSpPr>
        <p:spPr>
          <a:xfrm>
            <a:off x="6926505" y="2597606"/>
            <a:ext cx="1838966" cy="9216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B7630BCF-E107-4E0B-9E47-389215102CFB}"/>
              </a:ext>
            </a:extLst>
          </p:cNvPr>
          <p:cNvGrpSpPr/>
          <p:nvPr/>
        </p:nvGrpSpPr>
        <p:grpSpPr>
          <a:xfrm>
            <a:off x="7159627" y="2703247"/>
            <a:ext cx="640080" cy="777240"/>
            <a:chOff x="7900278" y="3572277"/>
            <a:chExt cx="640080" cy="777240"/>
          </a:xfrm>
        </p:grpSpPr>
        <p:sp>
          <p:nvSpPr>
            <p:cNvPr id="174" name="Object 70">
              <a:extLst>
                <a:ext uri="{FF2B5EF4-FFF2-40B4-BE49-F238E27FC236}">
                  <a16:creationId xmlns:a16="http://schemas.microsoft.com/office/drawing/2014/main" id="{E846E177-5977-4C39-917B-80B28032F8B4}"/>
                </a:ext>
              </a:extLst>
            </p:cNvPr>
            <p:cNvSpPr/>
            <p:nvPr/>
          </p:nvSpPr>
          <p:spPr>
            <a:xfrm>
              <a:off x="7991718" y="3572277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175" name="Object 71" descr="icons/namedsvg/API.png">
              <a:extLst>
                <a:ext uri="{FF2B5EF4-FFF2-40B4-BE49-F238E27FC236}">
                  <a16:creationId xmlns:a16="http://schemas.microsoft.com/office/drawing/2014/main" id="{9F03341F-CE2F-4A92-A026-7D044DAF0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83158" y="3663717"/>
              <a:ext cx="274320" cy="274320"/>
            </a:xfrm>
            <a:prstGeom prst="rect">
              <a:avLst/>
            </a:prstGeom>
          </p:spPr>
        </p:pic>
        <p:sp>
          <p:nvSpPr>
            <p:cNvPr id="176" name="Object 72">
              <a:extLst>
                <a:ext uri="{FF2B5EF4-FFF2-40B4-BE49-F238E27FC236}">
                  <a16:creationId xmlns:a16="http://schemas.microsoft.com/office/drawing/2014/main" id="{1FE26D36-8B39-426B-AC60-C1D5225F81C8}"/>
                </a:ext>
              </a:extLst>
            </p:cNvPr>
            <p:cNvSpPr/>
            <p:nvPr/>
          </p:nvSpPr>
          <p:spPr>
            <a:xfrm>
              <a:off x="7900278" y="4075197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API</a:t>
              </a:r>
              <a:endParaRPr lang="en-US" dirty="0"/>
            </a:p>
          </p:txBody>
        </p:sp>
      </p:grpSp>
      <p:sp>
        <p:nvSpPr>
          <p:cNvPr id="177" name="Object 47">
            <a:extLst>
              <a:ext uri="{FF2B5EF4-FFF2-40B4-BE49-F238E27FC236}">
                <a16:creationId xmlns:a16="http://schemas.microsoft.com/office/drawing/2014/main" id="{CD17E7E4-95C5-4EF0-B614-C017A41CB203}"/>
              </a:ext>
            </a:extLst>
          </p:cNvPr>
          <p:cNvSpPr/>
          <p:nvPr/>
        </p:nvSpPr>
        <p:spPr>
          <a:xfrm>
            <a:off x="7435311" y="3585235"/>
            <a:ext cx="965157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 SERVICES</a:t>
            </a:r>
            <a:endParaRPr lang="en-US" dirty="0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2CC61B1-1A08-4281-A037-E748F6A719A0}"/>
              </a:ext>
            </a:extLst>
          </p:cNvPr>
          <p:cNvGrpSpPr/>
          <p:nvPr/>
        </p:nvGrpSpPr>
        <p:grpSpPr>
          <a:xfrm>
            <a:off x="7982028" y="2706502"/>
            <a:ext cx="640080" cy="777240"/>
            <a:chOff x="182880" y="1371600"/>
            <a:chExt cx="640080" cy="777240"/>
          </a:xfrm>
        </p:grpSpPr>
        <p:sp>
          <p:nvSpPr>
            <p:cNvPr id="179" name="Object 28">
              <a:extLst>
                <a:ext uri="{FF2B5EF4-FFF2-40B4-BE49-F238E27FC236}">
                  <a16:creationId xmlns:a16="http://schemas.microsoft.com/office/drawing/2014/main" id="{94E91931-32F4-4818-A3D8-21D1333B8040}"/>
                </a:ext>
              </a:extLst>
            </p:cNvPr>
            <p:cNvSpPr/>
            <p:nvPr/>
          </p:nvSpPr>
          <p:spPr>
            <a:xfrm>
              <a:off x="274320" y="13716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180" name="Object 29" descr="public/generated/icons/19.png">
              <a:extLst>
                <a:ext uri="{FF2B5EF4-FFF2-40B4-BE49-F238E27FC236}">
                  <a16:creationId xmlns:a16="http://schemas.microsoft.com/office/drawing/2014/main" id="{6C78EEF8-AF43-4A64-BFC5-39B1CBBDF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65760" y="1463040"/>
              <a:ext cx="274320" cy="274320"/>
            </a:xfrm>
            <a:prstGeom prst="rect">
              <a:avLst/>
            </a:prstGeom>
          </p:spPr>
        </p:pic>
        <p:sp>
          <p:nvSpPr>
            <p:cNvPr id="181" name="Object 30">
              <a:extLst>
                <a:ext uri="{FF2B5EF4-FFF2-40B4-BE49-F238E27FC236}">
                  <a16:creationId xmlns:a16="http://schemas.microsoft.com/office/drawing/2014/main" id="{5BCDD3F8-8C62-45D7-B5CA-218801F44EFB}"/>
                </a:ext>
              </a:extLst>
            </p:cNvPr>
            <p:cNvSpPr/>
            <p:nvPr/>
          </p:nvSpPr>
          <p:spPr>
            <a:xfrm>
              <a:off x="182880" y="187452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SSL CERTIFICATES</a:t>
              </a:r>
              <a:endParaRPr lang="en-US" dirty="0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62EFFE27-6951-461B-BE1E-3BE33111C327}"/>
              </a:ext>
            </a:extLst>
          </p:cNvPr>
          <p:cNvGrpSpPr/>
          <p:nvPr/>
        </p:nvGrpSpPr>
        <p:grpSpPr>
          <a:xfrm>
            <a:off x="6764498" y="2433422"/>
            <a:ext cx="457200" cy="457200"/>
            <a:chOff x="7141131" y="5696502"/>
            <a:chExt cx="457200" cy="457200"/>
          </a:xfrm>
        </p:grpSpPr>
        <p:sp>
          <p:nvSpPr>
            <p:cNvPr id="183" name="Object 100">
              <a:extLst>
                <a:ext uri="{FF2B5EF4-FFF2-40B4-BE49-F238E27FC236}">
                  <a16:creationId xmlns:a16="http://schemas.microsoft.com/office/drawing/2014/main" id="{32C28B35-3931-4D63-A6A0-AED1C5FDCD42}"/>
                </a:ext>
              </a:extLst>
            </p:cNvPr>
            <p:cNvSpPr/>
            <p:nvPr/>
          </p:nvSpPr>
          <p:spPr>
            <a:xfrm>
              <a:off x="7141131" y="5696502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84" name="Object 101">
              <a:extLst>
                <a:ext uri="{FF2B5EF4-FFF2-40B4-BE49-F238E27FC236}">
                  <a16:creationId xmlns:a16="http://schemas.microsoft.com/office/drawing/2014/main" id="{49DD1882-A9DC-4FEF-9722-EE9080123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232571" y="5787942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089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61">
            <a:extLst>
              <a:ext uri="{FF2B5EF4-FFF2-40B4-BE49-F238E27FC236}">
                <a16:creationId xmlns:a16="http://schemas.microsoft.com/office/drawing/2014/main" id="{4055FA58-0A76-44DF-8F7A-6A42890B577E}"/>
              </a:ext>
            </a:extLst>
          </p:cNvPr>
          <p:cNvSpPr/>
          <p:nvPr/>
        </p:nvSpPr>
        <p:spPr>
          <a:xfrm>
            <a:off x="1526796" y="268448"/>
            <a:ext cx="9177556" cy="5323766"/>
          </a:xfrm>
          <a:prstGeom prst="rect">
            <a:avLst/>
          </a:prstGeom>
          <a:noFill/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 dirty="0"/>
          </a:p>
        </p:txBody>
      </p:sp>
      <p:sp>
        <p:nvSpPr>
          <p:cNvPr id="78" name="Rounded Rectangle 68">
            <a:extLst>
              <a:ext uri="{FF2B5EF4-FFF2-40B4-BE49-F238E27FC236}">
                <a16:creationId xmlns:a16="http://schemas.microsoft.com/office/drawing/2014/main" id="{71FF3677-8036-411B-BA60-A40B6D63700D}"/>
              </a:ext>
            </a:extLst>
          </p:cNvPr>
          <p:cNvSpPr/>
          <p:nvPr/>
        </p:nvSpPr>
        <p:spPr>
          <a:xfrm>
            <a:off x="2196102" y="1486494"/>
            <a:ext cx="1280832" cy="175304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7" name="Rounded Rectangle 33">
            <a:extLst>
              <a:ext uri="{FF2B5EF4-FFF2-40B4-BE49-F238E27FC236}">
                <a16:creationId xmlns:a16="http://schemas.microsoft.com/office/drawing/2014/main" id="{D8E0D4B7-1137-4003-BC68-03F8A43F0C56}"/>
              </a:ext>
            </a:extLst>
          </p:cNvPr>
          <p:cNvSpPr/>
          <p:nvPr/>
        </p:nvSpPr>
        <p:spPr>
          <a:xfrm>
            <a:off x="2081802" y="774442"/>
            <a:ext cx="4377543" cy="4554793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4378B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96BFD09-1989-464F-89E8-B1B93CAB64EC}"/>
              </a:ext>
            </a:extLst>
          </p:cNvPr>
          <p:cNvGrpSpPr>
            <a:grpSpLocks noChangeAspect="1"/>
          </p:cNvGrpSpPr>
          <p:nvPr/>
        </p:nvGrpSpPr>
        <p:grpSpPr>
          <a:xfrm>
            <a:off x="2079294" y="772730"/>
            <a:ext cx="228600" cy="228600"/>
            <a:chOff x="4585706" y="3621897"/>
            <a:chExt cx="914400" cy="914400"/>
          </a:xfrm>
        </p:grpSpPr>
        <p:sp>
          <p:nvSpPr>
            <p:cNvPr id="89" name="Rounded Rectangle 43">
              <a:extLst>
                <a:ext uri="{FF2B5EF4-FFF2-40B4-BE49-F238E27FC236}">
                  <a16:creationId xmlns:a16="http://schemas.microsoft.com/office/drawing/2014/main" id="{83342528-45AE-4E0F-926F-955E19B9C426}"/>
                </a:ext>
              </a:extLst>
            </p:cNvPr>
            <p:cNvSpPr/>
            <p:nvPr/>
          </p:nvSpPr>
          <p:spPr>
            <a:xfrm>
              <a:off x="4585706" y="3621897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4378BB"/>
            </a:solidFill>
            <a:ln w="6350">
              <a:solidFill>
                <a:srgbClr val="4378B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A2CDCEE1-D7C0-4985-A008-69169E753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0706" y="3646999"/>
              <a:ext cx="757758" cy="823925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5B9A894C-DC14-4C5F-BCD7-839F602C7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2321" y="3848372"/>
              <a:ext cx="400198" cy="522738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354590B-50C9-456F-B69B-3C8A120C1961}"/>
              </a:ext>
            </a:extLst>
          </p:cNvPr>
          <p:cNvGrpSpPr>
            <a:grpSpLocks noChangeAspect="1"/>
          </p:cNvGrpSpPr>
          <p:nvPr/>
        </p:nvGrpSpPr>
        <p:grpSpPr>
          <a:xfrm>
            <a:off x="2319191" y="1925823"/>
            <a:ext cx="557989" cy="631328"/>
            <a:chOff x="1987557" y="641016"/>
            <a:chExt cx="640080" cy="724208"/>
          </a:xfrm>
        </p:grpSpPr>
        <p:pic>
          <p:nvPicPr>
            <p:cNvPr id="98" name="Object 26" descr="icons/refarch/VPC/instance.png">
              <a:extLst>
                <a:ext uri="{FF2B5EF4-FFF2-40B4-BE49-F238E27FC236}">
                  <a16:creationId xmlns:a16="http://schemas.microsoft.com/office/drawing/2014/main" id="{0B318D78-E00F-4B2A-AAB6-7170F12F7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99" name="Object 27">
              <a:extLst>
                <a:ext uri="{FF2B5EF4-FFF2-40B4-BE49-F238E27FC236}">
                  <a16:creationId xmlns:a16="http://schemas.microsoft.com/office/drawing/2014/main" id="{DCADBD25-62CE-49BF-9B4C-002F1E8FFBB2}"/>
                </a:ext>
              </a:extLst>
            </p:cNvPr>
            <p:cNvSpPr/>
            <p:nvPr/>
          </p:nvSpPr>
          <p:spPr>
            <a:xfrm>
              <a:off x="1987557" y="1153390"/>
              <a:ext cx="640080" cy="2118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COCKROACH NODE</a:t>
              </a:r>
              <a:endParaRPr lang="en-US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916D275-5BF2-45D5-B9B1-3BD661E4F329}"/>
              </a:ext>
            </a:extLst>
          </p:cNvPr>
          <p:cNvGrpSpPr>
            <a:grpSpLocks noChangeAspect="1"/>
          </p:cNvGrpSpPr>
          <p:nvPr/>
        </p:nvGrpSpPr>
        <p:grpSpPr>
          <a:xfrm>
            <a:off x="2854283" y="2449363"/>
            <a:ext cx="564776" cy="685800"/>
            <a:chOff x="1809397" y="4113248"/>
            <a:chExt cx="640080" cy="777240"/>
          </a:xfrm>
        </p:grpSpPr>
        <p:pic>
          <p:nvPicPr>
            <p:cNvPr id="123" name="Object 10" descr="icons/refarch/VPC/block_storage.png">
              <a:extLst>
                <a:ext uri="{FF2B5EF4-FFF2-40B4-BE49-F238E27FC236}">
                  <a16:creationId xmlns:a16="http://schemas.microsoft.com/office/drawing/2014/main" id="{FE71042C-226B-42A0-95A9-6644068C3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0837" y="4113248"/>
              <a:ext cx="457200" cy="457200"/>
            </a:xfrm>
            <a:prstGeom prst="rect">
              <a:avLst/>
            </a:prstGeom>
          </p:spPr>
        </p:pic>
        <p:sp>
          <p:nvSpPr>
            <p:cNvPr id="124" name="Object 11">
              <a:extLst>
                <a:ext uri="{FF2B5EF4-FFF2-40B4-BE49-F238E27FC236}">
                  <a16:creationId xmlns:a16="http://schemas.microsoft.com/office/drawing/2014/main" id="{7E06F131-5ED1-43BB-8D97-AFCD69A4C4DB}"/>
                </a:ext>
              </a:extLst>
            </p:cNvPr>
            <p:cNvSpPr/>
            <p:nvPr/>
          </p:nvSpPr>
          <p:spPr>
            <a:xfrm>
              <a:off x="1809397" y="461616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BLOCK STORAGE</a:t>
              </a:r>
              <a:endParaRPr lang="en-US" dirty="0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782171A-1D4D-4C57-87E0-109EF01A7E61}"/>
              </a:ext>
            </a:extLst>
          </p:cNvPr>
          <p:cNvGrpSpPr>
            <a:grpSpLocks noChangeAspect="1"/>
          </p:cNvGrpSpPr>
          <p:nvPr/>
        </p:nvGrpSpPr>
        <p:grpSpPr>
          <a:xfrm>
            <a:off x="2204891" y="1501107"/>
            <a:ext cx="228600" cy="228600"/>
            <a:chOff x="5493323" y="3498233"/>
            <a:chExt cx="914400" cy="914400"/>
          </a:xfrm>
        </p:grpSpPr>
        <p:sp>
          <p:nvSpPr>
            <p:cNvPr id="142" name="Rounded Rectangle 34">
              <a:extLst>
                <a:ext uri="{FF2B5EF4-FFF2-40B4-BE49-F238E27FC236}">
                  <a16:creationId xmlns:a16="http://schemas.microsoft.com/office/drawing/2014/main" id="{E0481B0E-CF8D-4318-9714-BBBFB3A44F30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A13354DC-75FF-4032-B4C4-32431CDD6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C818D4-AC9F-45D5-838F-D547056338A7}"/>
              </a:ext>
            </a:extLst>
          </p:cNvPr>
          <p:cNvGraphicFramePr>
            <a:graphicFrameLocks noGrp="1"/>
          </p:cNvGraphicFramePr>
          <p:nvPr/>
        </p:nvGraphicFramePr>
        <p:xfrm>
          <a:off x="9269836" y="4494934"/>
          <a:ext cx="1271844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62">
                  <a:extLst>
                    <a:ext uri="{9D8B030D-6E8A-4147-A177-3AD203B41FA5}">
                      <a16:colId xmlns:a16="http://schemas.microsoft.com/office/drawing/2014/main" val="1910830148"/>
                    </a:ext>
                  </a:extLst>
                </a:gridCol>
                <a:gridCol w="1019882">
                  <a:extLst>
                    <a:ext uri="{9D8B030D-6E8A-4147-A177-3AD203B41FA5}">
                      <a16:colId xmlns:a16="http://schemas.microsoft.com/office/drawing/2014/main" val="818788160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Region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64558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VPC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49205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Availability Zones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4947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Subnet with ACL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228705"/>
                  </a:ext>
                </a:extLst>
              </a:tr>
            </a:tbl>
          </a:graphicData>
        </a:graphic>
      </p:graphicFrame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B5BB103-4177-4A9C-B231-ADEA2E68B283}"/>
              </a:ext>
            </a:extLst>
          </p:cNvPr>
          <p:cNvGrpSpPr>
            <a:grpSpLocks noChangeAspect="1"/>
          </p:cNvGrpSpPr>
          <p:nvPr/>
        </p:nvGrpSpPr>
        <p:grpSpPr>
          <a:xfrm>
            <a:off x="9304218" y="4777059"/>
            <a:ext cx="137160" cy="137160"/>
            <a:chOff x="4585706" y="3621897"/>
            <a:chExt cx="914400" cy="914400"/>
          </a:xfrm>
        </p:grpSpPr>
        <p:sp>
          <p:nvSpPr>
            <p:cNvPr id="147" name="Rounded Rectangle 43">
              <a:extLst>
                <a:ext uri="{FF2B5EF4-FFF2-40B4-BE49-F238E27FC236}">
                  <a16:creationId xmlns:a16="http://schemas.microsoft.com/office/drawing/2014/main" id="{47835F60-D879-4B93-87BB-9E50C486E562}"/>
                </a:ext>
              </a:extLst>
            </p:cNvPr>
            <p:cNvSpPr/>
            <p:nvPr/>
          </p:nvSpPr>
          <p:spPr>
            <a:xfrm>
              <a:off x="4585706" y="3621897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4378BB"/>
            </a:solidFill>
            <a:ln w="6350">
              <a:solidFill>
                <a:srgbClr val="4378B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1B208B1B-811F-4DB1-93D9-3C168B08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0706" y="3646999"/>
              <a:ext cx="757758" cy="823925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1A8711A4-CC6E-4AA7-99DB-5A0EABA9F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2321" y="3848372"/>
              <a:ext cx="400200" cy="522740"/>
            </a:xfrm>
            <a:prstGeom prst="rect">
              <a:avLst/>
            </a:prstGeom>
          </p:spPr>
        </p:pic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D72D8F8-EE52-497E-822E-82AFF7175B22}"/>
              </a:ext>
            </a:extLst>
          </p:cNvPr>
          <p:cNvGrpSpPr>
            <a:grpSpLocks noChangeAspect="1"/>
          </p:cNvGrpSpPr>
          <p:nvPr/>
        </p:nvGrpSpPr>
        <p:grpSpPr>
          <a:xfrm>
            <a:off x="9306121" y="5049635"/>
            <a:ext cx="137160" cy="137160"/>
            <a:chOff x="5493323" y="3498233"/>
            <a:chExt cx="914400" cy="914400"/>
          </a:xfrm>
        </p:grpSpPr>
        <p:sp>
          <p:nvSpPr>
            <p:cNvPr id="151" name="Rounded Rectangle 34">
              <a:extLst>
                <a:ext uri="{FF2B5EF4-FFF2-40B4-BE49-F238E27FC236}">
                  <a16:creationId xmlns:a16="http://schemas.microsoft.com/office/drawing/2014/main" id="{5B30A6E3-3B10-4188-B836-8018264B56DD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99AB887C-15CF-4505-B8DC-C5906ACE3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EDFE443-F9E0-442F-8AB4-CEA549449DC7}"/>
              </a:ext>
            </a:extLst>
          </p:cNvPr>
          <p:cNvGrpSpPr>
            <a:grpSpLocks noChangeAspect="1"/>
          </p:cNvGrpSpPr>
          <p:nvPr/>
        </p:nvGrpSpPr>
        <p:grpSpPr>
          <a:xfrm>
            <a:off x="9311174" y="5296548"/>
            <a:ext cx="137160" cy="137160"/>
            <a:chOff x="6425966" y="3935635"/>
            <a:chExt cx="914399" cy="914399"/>
          </a:xfrm>
        </p:grpSpPr>
        <p:sp>
          <p:nvSpPr>
            <p:cNvPr id="154" name="Rounded Rectangle 34">
              <a:extLst>
                <a:ext uri="{FF2B5EF4-FFF2-40B4-BE49-F238E27FC236}">
                  <a16:creationId xmlns:a16="http://schemas.microsoft.com/office/drawing/2014/main" id="{3BAD8EE7-6EFB-49A8-9C6B-AD468741DEED}"/>
                </a:ext>
              </a:extLst>
            </p:cNvPr>
            <p:cNvSpPr/>
            <p:nvPr/>
          </p:nvSpPr>
          <p:spPr>
            <a:xfrm>
              <a:off x="6425966" y="3935635"/>
              <a:ext cx="914399" cy="914399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10F17430-137A-4BD8-9CF0-CB05B07D3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0405" y="3966575"/>
              <a:ext cx="645525" cy="692031"/>
            </a:xfrm>
            <a:prstGeom prst="rect">
              <a:avLst/>
            </a:prstGeom>
          </p:spPr>
        </p:pic>
      </p:grpSp>
      <p:sp>
        <p:nvSpPr>
          <p:cNvPr id="192" name="Rounded Rectangle 34">
            <a:extLst>
              <a:ext uri="{FF2B5EF4-FFF2-40B4-BE49-F238E27FC236}">
                <a16:creationId xmlns:a16="http://schemas.microsoft.com/office/drawing/2014/main" id="{065F65B6-DF6C-4E6F-9D93-97A4232A65FD}"/>
              </a:ext>
            </a:extLst>
          </p:cNvPr>
          <p:cNvSpPr/>
          <p:nvPr/>
        </p:nvSpPr>
        <p:spPr>
          <a:xfrm>
            <a:off x="1780702" y="447869"/>
            <a:ext cx="7288653" cy="5052905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8A372244-BE39-45C9-A402-94D015ECEDD9}"/>
              </a:ext>
            </a:extLst>
          </p:cNvPr>
          <p:cNvGrpSpPr>
            <a:grpSpLocks noChangeAspect="1"/>
          </p:cNvGrpSpPr>
          <p:nvPr/>
        </p:nvGrpSpPr>
        <p:grpSpPr>
          <a:xfrm>
            <a:off x="1780702" y="464819"/>
            <a:ext cx="228600" cy="228600"/>
            <a:chOff x="4020862" y="3608003"/>
            <a:chExt cx="914400" cy="914400"/>
          </a:xfrm>
        </p:grpSpPr>
        <p:sp>
          <p:nvSpPr>
            <p:cNvPr id="209" name="Rounded Rectangle 34">
              <a:extLst>
                <a:ext uri="{FF2B5EF4-FFF2-40B4-BE49-F238E27FC236}">
                  <a16:creationId xmlns:a16="http://schemas.microsoft.com/office/drawing/2014/main" id="{DBA19634-8EB2-476C-953A-8193CD120C04}"/>
                </a:ext>
              </a:extLst>
            </p:cNvPr>
            <p:cNvSpPr/>
            <p:nvPr/>
          </p:nvSpPr>
          <p:spPr>
            <a:xfrm>
              <a:off x="4020862" y="360800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75A730F1-770B-4A40-9A63-B46E34411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34280" y="3614658"/>
              <a:ext cx="887565" cy="887565"/>
            </a:xfrm>
            <a:prstGeom prst="rect">
              <a:avLst/>
            </a:prstGeom>
          </p:spPr>
        </p:pic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0FA9CEA1-0F7C-464B-B313-0616B517340C}"/>
              </a:ext>
            </a:extLst>
          </p:cNvPr>
          <p:cNvGrpSpPr>
            <a:grpSpLocks noChangeAspect="1"/>
          </p:cNvGrpSpPr>
          <p:nvPr/>
        </p:nvGrpSpPr>
        <p:grpSpPr>
          <a:xfrm>
            <a:off x="9306121" y="4525915"/>
            <a:ext cx="137160" cy="137160"/>
            <a:chOff x="4020862" y="3608003"/>
            <a:chExt cx="914400" cy="914400"/>
          </a:xfrm>
        </p:grpSpPr>
        <p:sp>
          <p:nvSpPr>
            <p:cNvPr id="216" name="Rounded Rectangle 34">
              <a:extLst>
                <a:ext uri="{FF2B5EF4-FFF2-40B4-BE49-F238E27FC236}">
                  <a16:creationId xmlns:a16="http://schemas.microsoft.com/office/drawing/2014/main" id="{6E029F1B-7EB4-4C34-8844-C62636D4F581}"/>
                </a:ext>
              </a:extLst>
            </p:cNvPr>
            <p:cNvSpPr/>
            <p:nvPr/>
          </p:nvSpPr>
          <p:spPr>
            <a:xfrm>
              <a:off x="4020862" y="360800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B06E5F14-3552-477D-96A2-30328520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34280" y="3614658"/>
              <a:ext cx="887565" cy="887565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AF3F9BD-BACA-4257-B8A3-B1181FB60122}"/>
              </a:ext>
            </a:extLst>
          </p:cNvPr>
          <p:cNvGrpSpPr/>
          <p:nvPr/>
        </p:nvGrpSpPr>
        <p:grpSpPr>
          <a:xfrm>
            <a:off x="7605364" y="532320"/>
            <a:ext cx="640080" cy="777240"/>
            <a:chOff x="2011680" y="1371600"/>
            <a:chExt cx="640080" cy="777240"/>
          </a:xfrm>
        </p:grpSpPr>
        <p:pic>
          <p:nvPicPr>
            <p:cNvPr id="310" name="Object 24" descr="icons/refarch/Security/IdentirtyAndAccessManagement.png">
              <a:extLst>
                <a:ext uri="{FF2B5EF4-FFF2-40B4-BE49-F238E27FC236}">
                  <a16:creationId xmlns:a16="http://schemas.microsoft.com/office/drawing/2014/main" id="{049951D2-F55A-44A9-95B5-7A053910A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03120" y="1371600"/>
              <a:ext cx="457200" cy="457200"/>
            </a:xfrm>
            <a:prstGeom prst="rect">
              <a:avLst/>
            </a:prstGeom>
          </p:spPr>
        </p:pic>
        <p:sp>
          <p:nvSpPr>
            <p:cNvPr id="311" name="Object 25">
              <a:extLst>
                <a:ext uri="{FF2B5EF4-FFF2-40B4-BE49-F238E27FC236}">
                  <a16:creationId xmlns:a16="http://schemas.microsoft.com/office/drawing/2014/main" id="{72D46620-7CE9-4093-88BF-4FB0A1E78BB2}"/>
                </a:ext>
              </a:extLst>
            </p:cNvPr>
            <p:cNvSpPr/>
            <p:nvPr/>
          </p:nvSpPr>
          <p:spPr>
            <a:xfrm>
              <a:off x="2011680" y="187452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IDENTTITY AND ACCESS MANAGEMENT</a:t>
              </a:r>
              <a:endParaRPr lang="en-US" dirty="0"/>
            </a:p>
          </p:txBody>
        </p:sp>
      </p:grpSp>
      <p:pic>
        <p:nvPicPr>
          <p:cNvPr id="262" name="Object 2" descr="icons/refarch/Security/SecurityServices.png">
            <a:extLst>
              <a:ext uri="{FF2B5EF4-FFF2-40B4-BE49-F238E27FC236}">
                <a16:creationId xmlns:a16="http://schemas.microsoft.com/office/drawing/2014/main" id="{F12AF8B0-7D36-4B91-B703-192DFE509B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5455" y="2390861"/>
            <a:ext cx="182880" cy="182880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053D109-1EB2-4C56-8E5F-B712055FEE93}"/>
              </a:ext>
            </a:extLst>
          </p:cNvPr>
          <p:cNvCxnSpPr>
            <a:stCxn id="98" idx="3"/>
            <a:endCxn id="123" idx="0"/>
          </p:cNvCxnSpPr>
          <p:nvPr/>
        </p:nvCxnSpPr>
        <p:spPr>
          <a:xfrm>
            <a:off x="2797468" y="2125105"/>
            <a:ext cx="339203" cy="324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: Rounded Corners 289">
            <a:extLst>
              <a:ext uri="{FF2B5EF4-FFF2-40B4-BE49-F238E27FC236}">
                <a16:creationId xmlns:a16="http://schemas.microsoft.com/office/drawing/2014/main" id="{A54321CD-05AD-4FC1-9CBF-C6112CD72EFE}"/>
              </a:ext>
            </a:extLst>
          </p:cNvPr>
          <p:cNvSpPr/>
          <p:nvPr/>
        </p:nvSpPr>
        <p:spPr>
          <a:xfrm>
            <a:off x="6961706" y="1576891"/>
            <a:ext cx="1838966" cy="8115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E5AFE13B-8A4E-45F8-9C54-08A39890B821}"/>
              </a:ext>
            </a:extLst>
          </p:cNvPr>
          <p:cNvGrpSpPr/>
          <p:nvPr/>
        </p:nvGrpSpPr>
        <p:grpSpPr>
          <a:xfrm>
            <a:off x="7194828" y="1682532"/>
            <a:ext cx="640080" cy="777240"/>
            <a:chOff x="7900278" y="3572277"/>
            <a:chExt cx="640080" cy="777240"/>
          </a:xfrm>
        </p:grpSpPr>
        <p:sp>
          <p:nvSpPr>
            <p:cNvPr id="297" name="Object 70">
              <a:extLst>
                <a:ext uri="{FF2B5EF4-FFF2-40B4-BE49-F238E27FC236}">
                  <a16:creationId xmlns:a16="http://schemas.microsoft.com/office/drawing/2014/main" id="{DC7B498F-2DA1-444A-B1C5-8A6C6CA7E57D}"/>
                </a:ext>
              </a:extLst>
            </p:cNvPr>
            <p:cNvSpPr/>
            <p:nvPr/>
          </p:nvSpPr>
          <p:spPr>
            <a:xfrm>
              <a:off x="7991718" y="3572277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298" name="Object 71" descr="icons/namedsvg/API.png">
              <a:extLst>
                <a:ext uri="{FF2B5EF4-FFF2-40B4-BE49-F238E27FC236}">
                  <a16:creationId xmlns:a16="http://schemas.microsoft.com/office/drawing/2014/main" id="{64B6E67C-2340-4378-9A5B-7959C279C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83158" y="3663717"/>
              <a:ext cx="274320" cy="274320"/>
            </a:xfrm>
            <a:prstGeom prst="rect">
              <a:avLst/>
            </a:prstGeom>
          </p:spPr>
        </p:pic>
        <p:sp>
          <p:nvSpPr>
            <p:cNvPr id="299" name="Object 72">
              <a:extLst>
                <a:ext uri="{FF2B5EF4-FFF2-40B4-BE49-F238E27FC236}">
                  <a16:creationId xmlns:a16="http://schemas.microsoft.com/office/drawing/2014/main" id="{DF1EFBB9-D228-434C-8E82-7F4438AC1690}"/>
                </a:ext>
              </a:extLst>
            </p:cNvPr>
            <p:cNvSpPr/>
            <p:nvPr/>
          </p:nvSpPr>
          <p:spPr>
            <a:xfrm>
              <a:off x="7900278" y="4075197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API</a:t>
              </a:r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519C500-E6B6-48B0-98E6-B15AD3B87A17}"/>
              </a:ext>
            </a:extLst>
          </p:cNvPr>
          <p:cNvGrpSpPr/>
          <p:nvPr/>
        </p:nvGrpSpPr>
        <p:grpSpPr>
          <a:xfrm>
            <a:off x="6751690" y="1359205"/>
            <a:ext cx="457200" cy="457200"/>
            <a:chOff x="7589520" y="1371600"/>
            <a:chExt cx="457200" cy="457200"/>
          </a:xfrm>
        </p:grpSpPr>
        <p:sp>
          <p:nvSpPr>
            <p:cNvPr id="304" name="Object 52">
              <a:extLst>
                <a:ext uri="{FF2B5EF4-FFF2-40B4-BE49-F238E27FC236}">
                  <a16:creationId xmlns:a16="http://schemas.microsoft.com/office/drawing/2014/main" id="{B86C65D5-8685-4434-B97C-E4A94801C4B2}"/>
                </a:ext>
              </a:extLst>
            </p:cNvPr>
            <p:cNvSpPr/>
            <p:nvPr/>
          </p:nvSpPr>
          <p:spPr>
            <a:xfrm>
              <a:off x="7589520" y="13716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305" name="Object 53" descr="public/generated/icons/ee41347f-b18e-4ca6-bf80-b5467c63f9a6.png">
              <a:extLst>
                <a:ext uri="{FF2B5EF4-FFF2-40B4-BE49-F238E27FC236}">
                  <a16:creationId xmlns:a16="http://schemas.microsoft.com/office/drawing/2014/main" id="{209D0AF2-A2B8-4DC2-97CA-10917B78E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680960" y="1463040"/>
              <a:ext cx="274320" cy="274320"/>
            </a:xfrm>
            <a:prstGeom prst="rect">
              <a:avLst/>
            </a:prstGeom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C9645F18-D3D5-4786-8C38-36139736EB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47768" y="1690592"/>
            <a:ext cx="475307" cy="457200"/>
          </a:xfrm>
          <a:prstGeom prst="rect">
            <a:avLst/>
          </a:prstGeom>
        </p:spPr>
      </p:pic>
      <p:sp>
        <p:nvSpPr>
          <p:cNvPr id="329" name="Object 72">
            <a:extLst>
              <a:ext uri="{FF2B5EF4-FFF2-40B4-BE49-F238E27FC236}">
                <a16:creationId xmlns:a16="http://schemas.microsoft.com/office/drawing/2014/main" id="{2CF42383-AD2E-4A4B-89D3-83B5CE3B886E}"/>
              </a:ext>
            </a:extLst>
          </p:cNvPr>
          <p:cNvSpPr/>
          <p:nvPr/>
        </p:nvSpPr>
        <p:spPr>
          <a:xfrm>
            <a:off x="7953091" y="2197446"/>
            <a:ext cx="640080" cy="9233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KEYS</a:t>
            </a:r>
            <a:endParaRPr lang="en-US" dirty="0"/>
          </a:p>
        </p:txBody>
      </p:sp>
      <p:sp>
        <p:nvSpPr>
          <p:cNvPr id="102" name="Rounded Rectangle 68">
            <a:extLst>
              <a:ext uri="{FF2B5EF4-FFF2-40B4-BE49-F238E27FC236}">
                <a16:creationId xmlns:a16="http://schemas.microsoft.com/office/drawing/2014/main" id="{892CE25B-9EBB-40B7-AB33-F4ACF72A611B}"/>
              </a:ext>
            </a:extLst>
          </p:cNvPr>
          <p:cNvSpPr/>
          <p:nvPr/>
        </p:nvSpPr>
        <p:spPr>
          <a:xfrm>
            <a:off x="3623889" y="3361678"/>
            <a:ext cx="1280832" cy="1753049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BEC7DAC-1590-4C32-B8E6-F88D7CCD8413}"/>
              </a:ext>
            </a:extLst>
          </p:cNvPr>
          <p:cNvGrpSpPr>
            <a:grpSpLocks noChangeAspect="1"/>
          </p:cNvGrpSpPr>
          <p:nvPr/>
        </p:nvGrpSpPr>
        <p:grpSpPr>
          <a:xfrm>
            <a:off x="3746978" y="3801008"/>
            <a:ext cx="557989" cy="631328"/>
            <a:chOff x="1987557" y="641016"/>
            <a:chExt cx="640080" cy="724208"/>
          </a:xfrm>
        </p:grpSpPr>
        <p:pic>
          <p:nvPicPr>
            <p:cNvPr id="104" name="Object 26" descr="icons/refarch/VPC/instance.png">
              <a:extLst>
                <a:ext uri="{FF2B5EF4-FFF2-40B4-BE49-F238E27FC236}">
                  <a16:creationId xmlns:a16="http://schemas.microsoft.com/office/drawing/2014/main" id="{E4AFD19A-EE8D-4B68-A918-A8D7136D7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105" name="Object 27">
              <a:extLst>
                <a:ext uri="{FF2B5EF4-FFF2-40B4-BE49-F238E27FC236}">
                  <a16:creationId xmlns:a16="http://schemas.microsoft.com/office/drawing/2014/main" id="{B73A1FC7-A8E6-4B31-B03A-9636BB50140E}"/>
                </a:ext>
              </a:extLst>
            </p:cNvPr>
            <p:cNvSpPr/>
            <p:nvPr/>
          </p:nvSpPr>
          <p:spPr>
            <a:xfrm>
              <a:off x="1987557" y="1153390"/>
              <a:ext cx="640080" cy="2118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COCKROACH NODE</a:t>
              </a:r>
              <a:endParaRPr lang="en-US" sz="800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FC4F693-7AD0-4DE8-8FB9-E2D217281F57}"/>
              </a:ext>
            </a:extLst>
          </p:cNvPr>
          <p:cNvGrpSpPr>
            <a:grpSpLocks noChangeAspect="1"/>
          </p:cNvGrpSpPr>
          <p:nvPr/>
        </p:nvGrpSpPr>
        <p:grpSpPr>
          <a:xfrm>
            <a:off x="4282070" y="4324548"/>
            <a:ext cx="564776" cy="685800"/>
            <a:chOff x="1809397" y="4113248"/>
            <a:chExt cx="640080" cy="777240"/>
          </a:xfrm>
        </p:grpSpPr>
        <p:pic>
          <p:nvPicPr>
            <p:cNvPr id="107" name="Object 10" descr="icons/refarch/VPC/block_storage.png">
              <a:extLst>
                <a:ext uri="{FF2B5EF4-FFF2-40B4-BE49-F238E27FC236}">
                  <a16:creationId xmlns:a16="http://schemas.microsoft.com/office/drawing/2014/main" id="{45BDDE43-F820-4DD7-8F09-DBF2186FB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0837" y="4113248"/>
              <a:ext cx="457200" cy="457200"/>
            </a:xfrm>
            <a:prstGeom prst="rect">
              <a:avLst/>
            </a:prstGeom>
          </p:spPr>
        </p:pic>
        <p:sp>
          <p:nvSpPr>
            <p:cNvPr id="108" name="Object 11">
              <a:extLst>
                <a:ext uri="{FF2B5EF4-FFF2-40B4-BE49-F238E27FC236}">
                  <a16:creationId xmlns:a16="http://schemas.microsoft.com/office/drawing/2014/main" id="{D318AFD4-C83D-47B8-B3BD-406C717DDB7B}"/>
                </a:ext>
              </a:extLst>
            </p:cNvPr>
            <p:cNvSpPr/>
            <p:nvPr/>
          </p:nvSpPr>
          <p:spPr>
            <a:xfrm>
              <a:off x="1809397" y="461616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BLOCK STORAGE</a:t>
              </a:r>
              <a:endParaRPr lang="en-US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142B182-65D2-4E02-AD2E-BAF00B835287}"/>
              </a:ext>
            </a:extLst>
          </p:cNvPr>
          <p:cNvGrpSpPr>
            <a:grpSpLocks noChangeAspect="1"/>
          </p:cNvGrpSpPr>
          <p:nvPr/>
        </p:nvGrpSpPr>
        <p:grpSpPr>
          <a:xfrm>
            <a:off x="3632678" y="3376292"/>
            <a:ext cx="228600" cy="228600"/>
            <a:chOff x="5493323" y="3498233"/>
            <a:chExt cx="914400" cy="914400"/>
          </a:xfrm>
        </p:grpSpPr>
        <p:sp>
          <p:nvSpPr>
            <p:cNvPr id="110" name="Rounded Rectangle 34">
              <a:extLst>
                <a:ext uri="{FF2B5EF4-FFF2-40B4-BE49-F238E27FC236}">
                  <a16:creationId xmlns:a16="http://schemas.microsoft.com/office/drawing/2014/main" id="{B8E96D49-6029-4711-BAA7-D5EEE721BAD6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2367A049-DA5F-49CC-8374-458C9E6FE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pic>
        <p:nvPicPr>
          <p:cNvPr id="113" name="Object 2" descr="icons/refarch/Security/SecurityServices.png">
            <a:extLst>
              <a:ext uri="{FF2B5EF4-FFF2-40B4-BE49-F238E27FC236}">
                <a16:creationId xmlns:a16="http://schemas.microsoft.com/office/drawing/2014/main" id="{5D4EBF4D-6F6D-409F-865C-8BF8EE4580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3242" y="4266046"/>
            <a:ext cx="182880" cy="182880"/>
          </a:xfrm>
          <a:prstGeom prst="rect">
            <a:avLst/>
          </a:prstGeom>
        </p:spPr>
      </p:pic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04395B6A-FB9F-48BC-871E-24D8F6A996B5}"/>
              </a:ext>
            </a:extLst>
          </p:cNvPr>
          <p:cNvCxnSpPr>
            <a:stCxn id="104" idx="3"/>
            <a:endCxn id="107" idx="0"/>
          </p:cNvCxnSpPr>
          <p:nvPr/>
        </p:nvCxnSpPr>
        <p:spPr>
          <a:xfrm>
            <a:off x="4225255" y="4000290"/>
            <a:ext cx="339203" cy="324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68">
            <a:extLst>
              <a:ext uri="{FF2B5EF4-FFF2-40B4-BE49-F238E27FC236}">
                <a16:creationId xmlns:a16="http://schemas.microsoft.com/office/drawing/2014/main" id="{2674D862-991B-4257-980F-9604A3EC0646}"/>
              </a:ext>
            </a:extLst>
          </p:cNvPr>
          <p:cNvSpPr/>
          <p:nvPr/>
        </p:nvSpPr>
        <p:spPr>
          <a:xfrm>
            <a:off x="4989370" y="1480385"/>
            <a:ext cx="1280832" cy="1753048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E41B365-CC8C-4BF6-9970-DA69DDCB3022}"/>
              </a:ext>
            </a:extLst>
          </p:cNvPr>
          <p:cNvGrpSpPr>
            <a:grpSpLocks noChangeAspect="1"/>
          </p:cNvGrpSpPr>
          <p:nvPr/>
        </p:nvGrpSpPr>
        <p:grpSpPr>
          <a:xfrm>
            <a:off x="5112459" y="1919714"/>
            <a:ext cx="557989" cy="631328"/>
            <a:chOff x="1987557" y="641016"/>
            <a:chExt cx="640080" cy="724208"/>
          </a:xfrm>
        </p:grpSpPr>
        <p:pic>
          <p:nvPicPr>
            <p:cNvPr id="126" name="Object 26" descr="icons/refarch/VPC/instance.png">
              <a:extLst>
                <a:ext uri="{FF2B5EF4-FFF2-40B4-BE49-F238E27FC236}">
                  <a16:creationId xmlns:a16="http://schemas.microsoft.com/office/drawing/2014/main" id="{56832D4A-B790-4F8B-8B0F-083408F7B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78997" y="641016"/>
              <a:ext cx="457200" cy="457200"/>
            </a:xfrm>
            <a:prstGeom prst="rect">
              <a:avLst/>
            </a:prstGeom>
          </p:spPr>
        </p:pic>
        <p:sp>
          <p:nvSpPr>
            <p:cNvPr id="127" name="Object 27">
              <a:extLst>
                <a:ext uri="{FF2B5EF4-FFF2-40B4-BE49-F238E27FC236}">
                  <a16:creationId xmlns:a16="http://schemas.microsoft.com/office/drawing/2014/main" id="{63D15FB4-A320-4EC4-81D3-86DC610F04B8}"/>
                </a:ext>
              </a:extLst>
            </p:cNvPr>
            <p:cNvSpPr/>
            <p:nvPr/>
          </p:nvSpPr>
          <p:spPr>
            <a:xfrm>
              <a:off x="1987557" y="1153390"/>
              <a:ext cx="640080" cy="2118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COCKROACH NODE</a:t>
              </a:r>
              <a:endParaRPr lang="en-US" sz="800" dirty="0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7FCAB98-6046-4520-A43E-B30C48D397BE}"/>
              </a:ext>
            </a:extLst>
          </p:cNvPr>
          <p:cNvGrpSpPr>
            <a:grpSpLocks noChangeAspect="1"/>
          </p:cNvGrpSpPr>
          <p:nvPr/>
        </p:nvGrpSpPr>
        <p:grpSpPr>
          <a:xfrm>
            <a:off x="5647551" y="2443254"/>
            <a:ext cx="564776" cy="685800"/>
            <a:chOff x="1809397" y="4113248"/>
            <a:chExt cx="640080" cy="777240"/>
          </a:xfrm>
        </p:grpSpPr>
        <p:pic>
          <p:nvPicPr>
            <p:cNvPr id="129" name="Object 10" descr="icons/refarch/VPC/block_storage.png">
              <a:extLst>
                <a:ext uri="{FF2B5EF4-FFF2-40B4-BE49-F238E27FC236}">
                  <a16:creationId xmlns:a16="http://schemas.microsoft.com/office/drawing/2014/main" id="{3D2576D0-E4AC-4421-844C-81BDD31CD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0837" y="4113248"/>
              <a:ext cx="457200" cy="457200"/>
            </a:xfrm>
            <a:prstGeom prst="rect">
              <a:avLst/>
            </a:prstGeom>
          </p:spPr>
        </p:pic>
        <p:sp>
          <p:nvSpPr>
            <p:cNvPr id="130" name="Object 11">
              <a:extLst>
                <a:ext uri="{FF2B5EF4-FFF2-40B4-BE49-F238E27FC236}">
                  <a16:creationId xmlns:a16="http://schemas.microsoft.com/office/drawing/2014/main" id="{767EE6AD-A5E5-46EE-B09F-9A7B50482DEA}"/>
                </a:ext>
              </a:extLst>
            </p:cNvPr>
            <p:cNvSpPr/>
            <p:nvPr/>
          </p:nvSpPr>
          <p:spPr>
            <a:xfrm>
              <a:off x="1809397" y="461616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BLOCK STORAGE</a:t>
              </a:r>
              <a:endParaRPr lang="en-US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4A8F769-4C15-4687-8AB5-AD3C072D7250}"/>
              </a:ext>
            </a:extLst>
          </p:cNvPr>
          <p:cNvGrpSpPr>
            <a:grpSpLocks noChangeAspect="1"/>
          </p:cNvGrpSpPr>
          <p:nvPr/>
        </p:nvGrpSpPr>
        <p:grpSpPr>
          <a:xfrm>
            <a:off x="4998159" y="1494998"/>
            <a:ext cx="228600" cy="228600"/>
            <a:chOff x="5493323" y="3498233"/>
            <a:chExt cx="914400" cy="914400"/>
          </a:xfrm>
        </p:grpSpPr>
        <p:sp>
          <p:nvSpPr>
            <p:cNvPr id="132" name="Rounded Rectangle 34">
              <a:extLst>
                <a:ext uri="{FF2B5EF4-FFF2-40B4-BE49-F238E27FC236}">
                  <a16:creationId xmlns:a16="http://schemas.microsoft.com/office/drawing/2014/main" id="{32D9ECCA-037A-46FF-AFAA-4F395943246A}"/>
                </a:ext>
              </a:extLst>
            </p:cNvPr>
            <p:cNvSpPr/>
            <p:nvPr/>
          </p:nvSpPr>
          <p:spPr>
            <a:xfrm>
              <a:off x="5493323" y="3498233"/>
              <a:ext cx="914400" cy="914400"/>
            </a:xfrm>
            <a:prstGeom prst="roundRect">
              <a:avLst>
                <a:gd name="adj" fmla="val 0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6EF81865-52F2-4A63-B298-5FCE64D95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3953" y="3608863"/>
              <a:ext cx="693140" cy="693140"/>
            </a:xfrm>
            <a:prstGeom prst="rect">
              <a:avLst/>
            </a:prstGeom>
          </p:spPr>
        </p:pic>
      </p:grpSp>
      <p:pic>
        <p:nvPicPr>
          <p:cNvPr id="134" name="Object 2" descr="icons/refarch/Security/SecurityServices.png">
            <a:extLst>
              <a:ext uri="{FF2B5EF4-FFF2-40B4-BE49-F238E27FC236}">
                <a16:creationId xmlns:a16="http://schemas.microsoft.com/office/drawing/2014/main" id="{96168396-8B93-4AB8-BBC0-679ED9C61F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8373" y="2417262"/>
            <a:ext cx="182880" cy="182880"/>
          </a:xfrm>
          <a:prstGeom prst="rect">
            <a:avLst/>
          </a:prstGeom>
        </p:spPr>
      </p:pic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C1DC1328-D33B-47ED-AB84-A1C3EBCDE799}"/>
              </a:ext>
            </a:extLst>
          </p:cNvPr>
          <p:cNvCxnSpPr>
            <a:stCxn id="126" idx="3"/>
            <a:endCxn id="129" idx="0"/>
          </p:cNvCxnSpPr>
          <p:nvPr/>
        </p:nvCxnSpPr>
        <p:spPr>
          <a:xfrm>
            <a:off x="5590736" y="2118996"/>
            <a:ext cx="339203" cy="324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0F30BE2-3BDB-454B-B425-55886228B483}"/>
              </a:ext>
            </a:extLst>
          </p:cNvPr>
          <p:cNvGrpSpPr>
            <a:grpSpLocks noChangeAspect="1"/>
          </p:cNvGrpSpPr>
          <p:nvPr/>
        </p:nvGrpSpPr>
        <p:grpSpPr>
          <a:xfrm>
            <a:off x="3485184" y="857877"/>
            <a:ext cx="779126" cy="299212"/>
            <a:chOff x="6941727" y="5003502"/>
            <a:chExt cx="1190512" cy="457200"/>
          </a:xfrm>
        </p:grpSpPr>
        <p:pic>
          <p:nvPicPr>
            <p:cNvPr id="140" name="Object 46" descr="icons/refarch/VPC/load_balancer.png">
              <a:extLst>
                <a:ext uri="{FF2B5EF4-FFF2-40B4-BE49-F238E27FC236}">
                  <a16:creationId xmlns:a16="http://schemas.microsoft.com/office/drawing/2014/main" id="{30FBA556-08A8-4F4E-AF3C-708B5D2EE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675040" y="5003502"/>
              <a:ext cx="457199" cy="457200"/>
            </a:xfrm>
            <a:prstGeom prst="rect">
              <a:avLst/>
            </a:prstGeom>
          </p:spPr>
        </p:pic>
        <p:sp>
          <p:nvSpPr>
            <p:cNvPr id="144" name="Object 47">
              <a:extLst>
                <a:ext uri="{FF2B5EF4-FFF2-40B4-BE49-F238E27FC236}">
                  <a16:creationId xmlns:a16="http://schemas.microsoft.com/office/drawing/2014/main" id="{F76889C2-2A1C-42E7-9D8E-6CC31A34198E}"/>
                </a:ext>
              </a:extLst>
            </p:cNvPr>
            <p:cNvSpPr/>
            <p:nvPr/>
          </p:nvSpPr>
          <p:spPr>
            <a:xfrm>
              <a:off x="6941727" y="5029348"/>
              <a:ext cx="695384" cy="28252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LOAD BALANCER</a:t>
              </a:r>
              <a:endParaRPr lang="en-US" dirty="0"/>
            </a:p>
          </p:txBody>
        </p:sp>
      </p:grp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058E4258-CCE3-4C97-B2EE-F904A84199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91767" y="526135"/>
            <a:ext cx="6109" cy="2793268"/>
          </a:xfrm>
          <a:prstGeom prst="curvedConnector3">
            <a:avLst>
              <a:gd name="adj1" fmla="val 246876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48701236-99BA-4D6D-870E-3E6FA0ECDBB6}"/>
              </a:ext>
            </a:extLst>
          </p:cNvPr>
          <p:cNvCxnSpPr>
            <a:stCxn id="126" idx="1"/>
            <a:endCxn id="104" idx="0"/>
          </p:cNvCxnSpPr>
          <p:nvPr/>
        </p:nvCxnSpPr>
        <p:spPr>
          <a:xfrm rot="10800000" flipV="1">
            <a:off x="4025974" y="2118996"/>
            <a:ext cx="1166199" cy="168201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8B8107F-456D-4CC2-BE00-415D2BDC386B}"/>
              </a:ext>
            </a:extLst>
          </p:cNvPr>
          <p:cNvCxnSpPr>
            <a:cxnSpLocks/>
            <a:stCxn id="104" idx="0"/>
            <a:endCxn id="98" idx="3"/>
          </p:cNvCxnSpPr>
          <p:nvPr/>
        </p:nvCxnSpPr>
        <p:spPr>
          <a:xfrm rot="16200000" flipV="1">
            <a:off x="2573770" y="2348804"/>
            <a:ext cx="1675903" cy="122850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007682B-BF39-40FC-AA2E-CB22418CA383}"/>
              </a:ext>
            </a:extLst>
          </p:cNvPr>
          <p:cNvCxnSpPr>
            <a:cxnSpLocks/>
            <a:stCxn id="134" idx="3"/>
            <a:endCxn id="304" idx="2"/>
          </p:cNvCxnSpPr>
          <p:nvPr/>
        </p:nvCxnSpPr>
        <p:spPr>
          <a:xfrm flipV="1">
            <a:off x="6171253" y="1587805"/>
            <a:ext cx="580437" cy="920897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Object 47">
            <a:extLst>
              <a:ext uri="{FF2B5EF4-FFF2-40B4-BE49-F238E27FC236}">
                <a16:creationId xmlns:a16="http://schemas.microsoft.com/office/drawing/2014/main" id="{4C7A2350-4618-4E88-B279-54C064D487F6}"/>
              </a:ext>
            </a:extLst>
          </p:cNvPr>
          <p:cNvSpPr/>
          <p:nvPr/>
        </p:nvSpPr>
        <p:spPr>
          <a:xfrm>
            <a:off x="7558793" y="2458764"/>
            <a:ext cx="624125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 SERVICES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715BD4-B943-43EA-90B1-8FF040280490}"/>
              </a:ext>
            </a:extLst>
          </p:cNvPr>
          <p:cNvCxnSpPr>
            <a:cxnSpLocks/>
            <a:stCxn id="140" idx="1"/>
            <a:endCxn id="98" idx="0"/>
          </p:cNvCxnSpPr>
          <p:nvPr/>
        </p:nvCxnSpPr>
        <p:spPr>
          <a:xfrm flipH="1">
            <a:off x="2598186" y="1007483"/>
            <a:ext cx="1366912" cy="91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2B9DB90-A35A-4888-BE98-677A0061514D}"/>
              </a:ext>
            </a:extLst>
          </p:cNvPr>
          <p:cNvCxnSpPr>
            <a:cxnSpLocks/>
            <a:stCxn id="140" idx="3"/>
            <a:endCxn id="126" idx="0"/>
          </p:cNvCxnSpPr>
          <p:nvPr/>
        </p:nvCxnSpPr>
        <p:spPr>
          <a:xfrm>
            <a:off x="4264310" y="1007483"/>
            <a:ext cx="1127144" cy="91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414502-F76B-4ACF-AC4E-09C0451C482B}"/>
              </a:ext>
            </a:extLst>
          </p:cNvPr>
          <p:cNvCxnSpPr>
            <a:cxnSpLocks/>
            <a:stCxn id="140" idx="2"/>
            <a:endCxn id="104" idx="0"/>
          </p:cNvCxnSpPr>
          <p:nvPr/>
        </p:nvCxnSpPr>
        <p:spPr>
          <a:xfrm flipH="1">
            <a:off x="4025973" y="1157089"/>
            <a:ext cx="88731" cy="2643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94339B3A-CBB0-4E08-8EE5-C07A9E3CB41B}"/>
              </a:ext>
            </a:extLst>
          </p:cNvPr>
          <p:cNvCxnSpPr>
            <a:cxnSpLocks/>
          </p:cNvCxnSpPr>
          <p:nvPr/>
        </p:nvCxnSpPr>
        <p:spPr>
          <a:xfrm>
            <a:off x="4394856" y="2651069"/>
            <a:ext cx="2421238" cy="648460"/>
          </a:xfrm>
          <a:prstGeom prst="curvedConnector4">
            <a:avLst>
              <a:gd name="adj1" fmla="val 16395"/>
              <a:gd name="adj2" fmla="val 135253"/>
            </a:avLst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025011A0-2299-44B5-AEF5-9AF07DE2FD85}"/>
              </a:ext>
            </a:extLst>
          </p:cNvPr>
          <p:cNvSpPr/>
          <p:nvPr/>
        </p:nvSpPr>
        <p:spPr>
          <a:xfrm>
            <a:off x="6963458" y="3220204"/>
            <a:ext cx="1838966" cy="9216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25B1DF8-7ADA-4730-A566-C0D3E8E6CF83}"/>
              </a:ext>
            </a:extLst>
          </p:cNvPr>
          <p:cNvGrpSpPr/>
          <p:nvPr/>
        </p:nvGrpSpPr>
        <p:grpSpPr>
          <a:xfrm>
            <a:off x="7196580" y="3325845"/>
            <a:ext cx="640080" cy="777240"/>
            <a:chOff x="7900278" y="3572277"/>
            <a:chExt cx="640080" cy="777240"/>
          </a:xfrm>
        </p:grpSpPr>
        <p:sp>
          <p:nvSpPr>
            <p:cNvPr id="115" name="Object 70">
              <a:extLst>
                <a:ext uri="{FF2B5EF4-FFF2-40B4-BE49-F238E27FC236}">
                  <a16:creationId xmlns:a16="http://schemas.microsoft.com/office/drawing/2014/main" id="{EAF53A32-02B9-4B10-8D57-8BC8853808D0}"/>
                </a:ext>
              </a:extLst>
            </p:cNvPr>
            <p:cNvSpPr/>
            <p:nvPr/>
          </p:nvSpPr>
          <p:spPr>
            <a:xfrm>
              <a:off x="7991718" y="3572277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116" name="Object 71" descr="icons/namedsvg/API.png">
              <a:extLst>
                <a:ext uri="{FF2B5EF4-FFF2-40B4-BE49-F238E27FC236}">
                  <a16:creationId xmlns:a16="http://schemas.microsoft.com/office/drawing/2014/main" id="{9E72B60D-9249-470C-9DB5-63C3816A3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83158" y="3663717"/>
              <a:ext cx="274320" cy="274320"/>
            </a:xfrm>
            <a:prstGeom prst="rect">
              <a:avLst/>
            </a:prstGeom>
          </p:spPr>
        </p:pic>
        <p:sp>
          <p:nvSpPr>
            <p:cNvPr id="120" name="Object 72">
              <a:extLst>
                <a:ext uri="{FF2B5EF4-FFF2-40B4-BE49-F238E27FC236}">
                  <a16:creationId xmlns:a16="http://schemas.microsoft.com/office/drawing/2014/main" id="{A76AE61F-D040-4F75-9ABE-FB6CC78D7E7E}"/>
                </a:ext>
              </a:extLst>
            </p:cNvPr>
            <p:cNvSpPr/>
            <p:nvPr/>
          </p:nvSpPr>
          <p:spPr>
            <a:xfrm>
              <a:off x="7900278" y="4075197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API</a:t>
              </a:r>
              <a:endParaRPr lang="en-US" dirty="0"/>
            </a:p>
          </p:txBody>
        </p:sp>
      </p:grpSp>
      <p:sp>
        <p:nvSpPr>
          <p:cNvPr id="136" name="Object 47">
            <a:extLst>
              <a:ext uri="{FF2B5EF4-FFF2-40B4-BE49-F238E27FC236}">
                <a16:creationId xmlns:a16="http://schemas.microsoft.com/office/drawing/2014/main" id="{C10C8B92-70D9-4A1D-BEE2-59921355857A}"/>
              </a:ext>
            </a:extLst>
          </p:cNvPr>
          <p:cNvSpPr/>
          <p:nvPr/>
        </p:nvSpPr>
        <p:spPr>
          <a:xfrm>
            <a:off x="7472264" y="4207833"/>
            <a:ext cx="965157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600" b="1" dirty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 SERVICES</a:t>
            </a:r>
            <a:endParaRPr lang="en-US" dirty="0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D489D96-A267-457A-9BD9-AA50366A4DA1}"/>
              </a:ext>
            </a:extLst>
          </p:cNvPr>
          <p:cNvGrpSpPr/>
          <p:nvPr/>
        </p:nvGrpSpPr>
        <p:grpSpPr>
          <a:xfrm>
            <a:off x="8018981" y="3329100"/>
            <a:ext cx="640080" cy="777240"/>
            <a:chOff x="182880" y="1371600"/>
            <a:chExt cx="640080" cy="777240"/>
          </a:xfrm>
        </p:grpSpPr>
        <p:sp>
          <p:nvSpPr>
            <p:cNvPr id="157" name="Object 28">
              <a:extLst>
                <a:ext uri="{FF2B5EF4-FFF2-40B4-BE49-F238E27FC236}">
                  <a16:creationId xmlns:a16="http://schemas.microsoft.com/office/drawing/2014/main" id="{714BF5D1-57E2-4D93-ABEF-48AC9A272819}"/>
                </a:ext>
              </a:extLst>
            </p:cNvPr>
            <p:cNvSpPr/>
            <p:nvPr/>
          </p:nvSpPr>
          <p:spPr>
            <a:xfrm>
              <a:off x="274320" y="13716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</p:sp>
        <p:pic>
          <p:nvPicPr>
            <p:cNvPr id="158" name="Object 29" descr="public/generated/icons/19.png">
              <a:extLst>
                <a:ext uri="{FF2B5EF4-FFF2-40B4-BE49-F238E27FC236}">
                  <a16:creationId xmlns:a16="http://schemas.microsoft.com/office/drawing/2014/main" id="{7ED56189-951C-4815-87CD-8D8937687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65760" y="1463040"/>
              <a:ext cx="274320" cy="274320"/>
            </a:xfrm>
            <a:prstGeom prst="rect">
              <a:avLst/>
            </a:prstGeom>
          </p:spPr>
        </p:pic>
        <p:sp>
          <p:nvSpPr>
            <p:cNvPr id="159" name="Object 30">
              <a:extLst>
                <a:ext uri="{FF2B5EF4-FFF2-40B4-BE49-F238E27FC236}">
                  <a16:creationId xmlns:a16="http://schemas.microsoft.com/office/drawing/2014/main" id="{F22E339E-7235-4885-A755-8FF6FF84A320}"/>
                </a:ext>
              </a:extLst>
            </p:cNvPr>
            <p:cNvSpPr/>
            <p:nvPr/>
          </p:nvSpPr>
          <p:spPr>
            <a:xfrm>
              <a:off x="182880" y="1874520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buNone/>
              </a:pPr>
              <a:r>
                <a:rPr lang="en-US" sz="600" b="1" dirty="0">
                  <a:solidFill>
                    <a:srgbClr val="646365"/>
                  </a:solidFill>
                  <a:latin typeface="Helvetica" pitchFamily="34" charset="0"/>
                  <a:ea typeface="Helvetica" pitchFamily="34" charset="-122"/>
                  <a:cs typeface="Helvetica" pitchFamily="34" charset="-120"/>
                </a:rPr>
                <a:t>SSL CERTIFICATES</a:t>
              </a:r>
              <a:endParaRPr lang="en-US" dirty="0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086C390-4E51-4C19-A09C-0A61954D84E0}"/>
              </a:ext>
            </a:extLst>
          </p:cNvPr>
          <p:cNvGrpSpPr/>
          <p:nvPr/>
        </p:nvGrpSpPr>
        <p:grpSpPr>
          <a:xfrm>
            <a:off x="6801451" y="3056020"/>
            <a:ext cx="457200" cy="457200"/>
            <a:chOff x="7141131" y="5696502"/>
            <a:chExt cx="457200" cy="457200"/>
          </a:xfrm>
        </p:grpSpPr>
        <p:sp>
          <p:nvSpPr>
            <p:cNvPr id="161" name="Object 100">
              <a:extLst>
                <a:ext uri="{FF2B5EF4-FFF2-40B4-BE49-F238E27FC236}">
                  <a16:creationId xmlns:a16="http://schemas.microsoft.com/office/drawing/2014/main" id="{8B184A42-DB1D-4F39-BC2D-AE79E3D264FB}"/>
                </a:ext>
              </a:extLst>
            </p:cNvPr>
            <p:cNvSpPr/>
            <p:nvPr/>
          </p:nvSpPr>
          <p:spPr>
            <a:xfrm>
              <a:off x="7141131" y="5696502"/>
              <a:ext cx="457200" cy="4572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646365"/>
              </a:solidFill>
              <a:prstDash val="soli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62" name="Object 101">
              <a:extLst>
                <a:ext uri="{FF2B5EF4-FFF2-40B4-BE49-F238E27FC236}">
                  <a16:creationId xmlns:a16="http://schemas.microsoft.com/office/drawing/2014/main" id="{847C935E-DDDC-40E2-B1F3-881E4AEB8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232571" y="5787942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002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131</Words>
  <Application>Microsoft Office PowerPoint</Application>
  <PresentationFormat>Widescreen</PresentationFormat>
  <Paragraphs>69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IBM Plex Sans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 Prosper</dc:creator>
  <cp:lastModifiedBy>Dimitri Prosper</cp:lastModifiedBy>
  <cp:revision>109</cp:revision>
  <dcterms:created xsi:type="dcterms:W3CDTF">2019-05-22T23:30:34Z</dcterms:created>
  <dcterms:modified xsi:type="dcterms:W3CDTF">2022-03-16T01:08:37Z</dcterms:modified>
</cp:coreProperties>
</file>