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 id="2147483697" r:id="rId2"/>
    <p:sldMasterId id="2147483698" r:id="rId3"/>
    <p:sldMasterId id="2147483699" r:id="rId4"/>
    <p:sldMasterId id="2147483700" r:id="rId5"/>
  </p:sldMasterIdLst>
  <p:notesMasterIdLst>
    <p:notesMasterId r:id="rId79"/>
  </p:notesMasterIdLst>
  <p:sldIdLst>
    <p:sldId id="256" r:id="rId6"/>
    <p:sldId id="257" r:id="rId7"/>
    <p:sldId id="258" r:id="rId8"/>
    <p:sldId id="259" r:id="rId9"/>
    <p:sldId id="263" r:id="rId10"/>
    <p:sldId id="264"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05" r:id="rId36"/>
    <p:sldId id="288" r:id="rId37"/>
    <p:sldId id="340" r:id="rId38"/>
    <p:sldId id="341" r:id="rId39"/>
    <p:sldId id="342" r:id="rId40"/>
    <p:sldId id="343" r:id="rId41"/>
    <p:sldId id="344" r:id="rId42"/>
    <p:sldId id="364" r:id="rId43"/>
    <p:sldId id="365" r:id="rId44"/>
    <p:sldId id="374" r:id="rId45"/>
    <p:sldId id="375" r:id="rId46"/>
    <p:sldId id="376" r:id="rId47"/>
    <p:sldId id="348" r:id="rId48"/>
    <p:sldId id="349" r:id="rId49"/>
    <p:sldId id="350" r:id="rId50"/>
    <p:sldId id="351" r:id="rId51"/>
    <p:sldId id="352" r:id="rId52"/>
    <p:sldId id="353" r:id="rId53"/>
    <p:sldId id="362" r:id="rId54"/>
    <p:sldId id="380" r:id="rId55"/>
    <p:sldId id="381" r:id="rId56"/>
    <p:sldId id="382" r:id="rId57"/>
    <p:sldId id="354" r:id="rId58"/>
    <p:sldId id="363" r:id="rId59"/>
    <p:sldId id="355" r:id="rId60"/>
    <p:sldId id="356" r:id="rId61"/>
    <p:sldId id="357" r:id="rId62"/>
    <p:sldId id="358" r:id="rId63"/>
    <p:sldId id="377" r:id="rId64"/>
    <p:sldId id="378" r:id="rId65"/>
    <p:sldId id="366" r:id="rId66"/>
    <p:sldId id="367" r:id="rId67"/>
    <p:sldId id="371" r:id="rId68"/>
    <p:sldId id="368" r:id="rId69"/>
    <p:sldId id="369" r:id="rId70"/>
    <p:sldId id="370" r:id="rId71"/>
    <p:sldId id="372" r:id="rId72"/>
    <p:sldId id="298" r:id="rId73"/>
    <p:sldId id="299" r:id="rId74"/>
    <p:sldId id="300" r:id="rId75"/>
    <p:sldId id="301" r:id="rId76"/>
    <p:sldId id="379" r:id="rId77"/>
    <p:sldId id="302" r:id="rId78"/>
  </p:sldIdLst>
  <p:sldSz cx="9144000" cy="6858000" type="screen4x3"/>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DABADE-2E65-4708-BA9D-6FAA3E37A584}">
  <a:tblStyle styleId="{D5DABADE-2E65-4708-BA9D-6FAA3E37A58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368675" cy="504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402138" y="0"/>
            <a:ext cx="3368675" cy="5048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553575"/>
            <a:ext cx="3368675" cy="5048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977505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1: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64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8661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1916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9282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8139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7590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019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8116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977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130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874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2: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236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748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5342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5940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76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7223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6850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858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6905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2019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794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3: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1076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9255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7: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p7: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156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3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55" name="Google Shape;655;p33: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62837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3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55" name="Google Shape;655;p33: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31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3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55" name="Google Shape;655;p33: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5663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3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55" name="Google Shape;655;p33: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737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3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55" name="Google Shape;655;p33: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974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3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55" name="Google Shape;655;p33: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4227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3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55" name="Google Shape;655;p33: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5844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3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55" name="Google Shape;655;p33: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8504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4: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02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5: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83370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6: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784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43: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865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44: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p44: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7714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5829125c21_0_15:notes"/>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g15829125c21_0_15: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10769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45: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p45: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74003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46: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4" name="Google Shape;544;p46: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9858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47: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47: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90288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4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p4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45000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4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p4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1905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7: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p7: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92708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5829125c21_0_21:notes"/>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g15829125c21_0_21: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61296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5829125c21_0_2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5829125c21_0_28:notes"/>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g15829125c21_0_28:notes"/>
          <p:cNvSpPr txBox="1">
            <a:spLocks noGrp="1"/>
          </p:cNvSpPr>
          <p:nvPr>
            <p:ph type="sldNum" idx="12"/>
          </p:nvPr>
        </p:nvSpPr>
        <p:spPr>
          <a:xfrm>
            <a:off x="4402138" y="9553575"/>
            <a:ext cx="3368700" cy="504900"/>
          </a:xfrm>
          <a:prstGeom prst="rect">
            <a:avLst/>
          </a:prstGeom>
        </p:spPr>
        <p:txBody>
          <a:bodyPr spcFirstLastPara="1" wrap="square" lIns="91425" tIns="45700" rIns="91425" bIns="45700" anchor="b" anchorCtr="0">
            <a:noAutofit/>
          </a:bodyPr>
          <a:lstStyle/>
          <a:p>
            <a:pPr algn="r">
              <a:buSzPts val="1200"/>
              <a:defRPr/>
            </a:pPr>
            <a:fld id="{00000000-1234-1234-1234-123412341234}" type="slidenum">
              <a:rPr lang="en-US"/>
              <a:pPr algn="r">
                <a:buSzPts val="1200"/>
                <a:defRPr/>
              </a:pPr>
              <a:t>55</a:t>
            </a:fld>
            <a:endParaRPr/>
          </a:p>
        </p:txBody>
      </p:sp>
    </p:spTree>
    <p:extLst>
      <p:ext uri="{BB962C8B-B14F-4D97-AF65-F5344CB8AC3E}">
        <p14:creationId xmlns:p14="http://schemas.microsoft.com/office/powerpoint/2010/main" val="30110041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5829125c21_0_3: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5829125c21_0_3:notes"/>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g15829125c21_0_3:notes"/>
          <p:cNvSpPr txBox="1">
            <a:spLocks noGrp="1"/>
          </p:cNvSpPr>
          <p:nvPr>
            <p:ph type="sldNum" idx="12"/>
          </p:nvPr>
        </p:nvSpPr>
        <p:spPr>
          <a:xfrm>
            <a:off x="4402138" y="9553575"/>
            <a:ext cx="3368700" cy="504900"/>
          </a:xfrm>
          <a:prstGeom prst="rect">
            <a:avLst/>
          </a:prstGeom>
        </p:spPr>
        <p:txBody>
          <a:bodyPr spcFirstLastPara="1" wrap="square" lIns="91425" tIns="45700" rIns="91425" bIns="45700" anchor="b" anchorCtr="0">
            <a:noAutofit/>
          </a:bodyPr>
          <a:lstStyle/>
          <a:p>
            <a:pPr algn="r">
              <a:buSzPts val="1200"/>
              <a:defRPr/>
            </a:pPr>
            <a:fld id="{00000000-1234-1234-1234-123412341234}" type="slidenum">
              <a:rPr lang="en-US"/>
              <a:pPr algn="r">
                <a:buSzPts val="1200"/>
                <a:defRPr/>
              </a:pPr>
              <a:t>56</a:t>
            </a:fld>
            <a:endParaRPr/>
          </a:p>
        </p:txBody>
      </p:sp>
    </p:spTree>
    <p:extLst>
      <p:ext uri="{BB962C8B-B14F-4D97-AF65-F5344CB8AC3E}">
        <p14:creationId xmlns:p14="http://schemas.microsoft.com/office/powerpoint/2010/main" val="25740866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5829125c21_0_45: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5829125c21_0_45:notes"/>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g15829125c21_0_45:notes"/>
          <p:cNvSpPr txBox="1">
            <a:spLocks noGrp="1"/>
          </p:cNvSpPr>
          <p:nvPr>
            <p:ph type="sldNum" idx="12"/>
          </p:nvPr>
        </p:nvSpPr>
        <p:spPr>
          <a:xfrm>
            <a:off x="4402138" y="9553575"/>
            <a:ext cx="3368700" cy="504900"/>
          </a:xfrm>
          <a:prstGeom prst="rect">
            <a:avLst/>
          </a:prstGeom>
        </p:spPr>
        <p:txBody>
          <a:bodyPr spcFirstLastPara="1" wrap="square" lIns="91425" tIns="45700" rIns="91425" bIns="45700" anchor="b" anchorCtr="0">
            <a:noAutofit/>
          </a:bodyPr>
          <a:lstStyle/>
          <a:p>
            <a:pPr algn="r">
              <a:buSzPts val="1200"/>
              <a:defRPr/>
            </a:pPr>
            <a:fld id="{00000000-1234-1234-1234-123412341234}" type="slidenum">
              <a:rPr lang="en-US"/>
              <a:pPr algn="r">
                <a:buSzPts val="1200"/>
                <a:defRPr/>
              </a:pPr>
              <a:t>57</a:t>
            </a:fld>
            <a:endParaRPr/>
          </a:p>
        </p:txBody>
      </p:sp>
    </p:spTree>
    <p:extLst>
      <p:ext uri="{BB962C8B-B14F-4D97-AF65-F5344CB8AC3E}">
        <p14:creationId xmlns:p14="http://schemas.microsoft.com/office/powerpoint/2010/main" val="9429838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5829125c21_0_54: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5829125c21_0_54:notes"/>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g15829125c21_0_54:notes"/>
          <p:cNvSpPr txBox="1">
            <a:spLocks noGrp="1"/>
          </p:cNvSpPr>
          <p:nvPr>
            <p:ph type="sldNum" idx="12"/>
          </p:nvPr>
        </p:nvSpPr>
        <p:spPr>
          <a:xfrm>
            <a:off x="4402138" y="9553575"/>
            <a:ext cx="3368700" cy="504900"/>
          </a:xfrm>
          <a:prstGeom prst="rect">
            <a:avLst/>
          </a:prstGeom>
        </p:spPr>
        <p:txBody>
          <a:bodyPr spcFirstLastPara="1" wrap="square" lIns="91425" tIns="45700" rIns="91425" bIns="45700" anchor="b" anchorCtr="0">
            <a:noAutofit/>
          </a:bodyPr>
          <a:lstStyle/>
          <a:p>
            <a:pPr algn="r">
              <a:buSzPts val="1200"/>
              <a:defRPr/>
            </a:pPr>
            <a:fld id="{00000000-1234-1234-1234-123412341234}" type="slidenum">
              <a:rPr lang="en-US"/>
              <a:pPr algn="r">
                <a:buSzPts val="1200"/>
                <a:defRPr/>
              </a:pPr>
              <a:t>58</a:t>
            </a:fld>
            <a:endParaRPr/>
          </a:p>
        </p:txBody>
      </p:sp>
    </p:spTree>
    <p:extLst>
      <p:ext uri="{BB962C8B-B14F-4D97-AF65-F5344CB8AC3E}">
        <p14:creationId xmlns:p14="http://schemas.microsoft.com/office/powerpoint/2010/main" val="19597515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44: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6" name="Google Shape;706;p44: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8217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45: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p45: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58746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46: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p46: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0762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47: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2" name="Google Shape;722;p47: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20705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4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7" name="Google Shape;727;p4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390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9271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5501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8752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8:notes"/>
          <p:cNvSpPr>
            <a:spLocks noGrp="1" noRot="1" noChangeAspect="1"/>
          </p:cNvSpPr>
          <p:nvPr>
            <p:ph type="sldImg" idx="2"/>
          </p:nvPr>
        </p:nvSpPr>
        <p:spPr>
          <a:xfrm>
            <a:off x="1624013" y="1257300"/>
            <a:ext cx="4524375"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1553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0"/>
        <p:cNvGrpSpPr/>
        <p:nvPr/>
      </p:nvGrpSpPr>
      <p:grpSpPr>
        <a:xfrm>
          <a:off x="0" y="0"/>
          <a:ext cx="0" cy="0"/>
          <a:chOff x="0" y="0"/>
          <a:chExt cx="0" cy="0"/>
        </a:xfrm>
      </p:grpSpPr>
      <p:sp>
        <p:nvSpPr>
          <p:cNvPr id="31" name="Google Shape;31;p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35" name="Google Shape;35;p2"/>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3"/>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13"/>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3"/>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3"/>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13"/>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3"/>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3"/>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101" name="Google Shape;101;p13"/>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2"/>
        <p:cNvGrpSpPr/>
        <p:nvPr/>
      </p:nvGrpSpPr>
      <p:grpSpPr>
        <a:xfrm>
          <a:off x="0" y="0"/>
          <a:ext cx="0" cy="0"/>
          <a:chOff x="0" y="0"/>
          <a:chExt cx="0" cy="0"/>
        </a:xfrm>
      </p:grpSpPr>
      <p:sp>
        <p:nvSpPr>
          <p:cNvPr id="123" name="Google Shape;123;p15"/>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124" name="Google Shape;124;p15"/>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6"/>
          <p:cNvSpPr txBox="1">
            <a:spLocks noGrp="1"/>
          </p:cNvSpPr>
          <p:nvPr>
            <p:ph type="subTitle" idx="1"/>
          </p:nvPr>
        </p:nvSpPr>
        <p:spPr>
          <a:xfrm>
            <a:off x="457200" y="1604520"/>
            <a:ext cx="8229300" cy="3977400"/>
          </a:xfrm>
          <a:prstGeom prst="rect">
            <a:avLst/>
          </a:prstGeom>
          <a:noFill/>
          <a:ln>
            <a:noFill/>
          </a:ln>
        </p:spPr>
        <p:txBody>
          <a:bodyPr spcFirstLastPara="1" wrap="square" lIns="0" tIns="0" rIns="0" bIns="0" anchor="ctr" anchorCtr="0">
            <a:noAutofit/>
          </a:bodyPr>
          <a:lstStyle>
            <a:lvl1pPr lvl="0" algn="l" rtl="0">
              <a:lnSpc>
                <a:spcPct val="90000"/>
              </a:lnSpc>
              <a:spcBef>
                <a:spcPts val="1000"/>
              </a:spcBef>
              <a:spcAft>
                <a:spcPts val="0"/>
              </a:spcAft>
              <a:buClr>
                <a:schemeClr val="dk1"/>
              </a:buClr>
              <a:buSzPts val="1800"/>
              <a:buChar char="•"/>
              <a:defRPr/>
            </a:lvl1pPr>
            <a:lvl2pPr lvl="1" algn="l" rtl="0">
              <a:lnSpc>
                <a:spcPct val="90000"/>
              </a:lnSpc>
              <a:spcBef>
                <a:spcPts val="500"/>
              </a:spcBef>
              <a:spcAft>
                <a:spcPts val="0"/>
              </a:spcAft>
              <a:buClr>
                <a:schemeClr val="dk1"/>
              </a:buClr>
              <a:buSzPts val="1800"/>
              <a:buChar char="•"/>
              <a:defRPr/>
            </a:lvl2pPr>
            <a:lvl3pPr lvl="2" algn="l" rtl="0">
              <a:lnSpc>
                <a:spcPct val="90000"/>
              </a:lnSpc>
              <a:spcBef>
                <a:spcPts val="500"/>
              </a:spcBef>
              <a:spcAft>
                <a:spcPts val="0"/>
              </a:spcAft>
              <a:buClr>
                <a:schemeClr val="dk1"/>
              </a:buClr>
              <a:buSzPts val="1800"/>
              <a:buChar char="•"/>
              <a:defRPr/>
            </a:lvl3pPr>
            <a:lvl4pPr lvl="3" algn="l" rtl="0">
              <a:lnSpc>
                <a:spcPct val="90000"/>
              </a:lnSpc>
              <a:spcBef>
                <a:spcPts val="500"/>
              </a:spcBef>
              <a:spcAft>
                <a:spcPts val="0"/>
              </a:spcAft>
              <a:buClr>
                <a:schemeClr val="dk1"/>
              </a:buClr>
              <a:buSzPts val="1800"/>
              <a:buChar char="•"/>
              <a:defRPr/>
            </a:lvl4pPr>
            <a:lvl5pPr lvl="4" algn="l" rtl="0">
              <a:lnSpc>
                <a:spcPct val="90000"/>
              </a:lnSpc>
              <a:spcBef>
                <a:spcPts val="500"/>
              </a:spcBef>
              <a:spcAft>
                <a:spcPts val="0"/>
              </a:spcAft>
              <a:buClr>
                <a:schemeClr val="dk1"/>
              </a:buClr>
              <a:buSzPts val="1800"/>
              <a:buChar char="•"/>
              <a:defRPr/>
            </a:lvl5pPr>
            <a:lvl6pPr lvl="5" algn="l" rtl="0">
              <a:lnSpc>
                <a:spcPct val="90000"/>
              </a:lnSpc>
              <a:spcBef>
                <a:spcPts val="500"/>
              </a:spcBef>
              <a:spcAft>
                <a:spcPts val="0"/>
              </a:spcAft>
              <a:buClr>
                <a:schemeClr val="dk1"/>
              </a:buClr>
              <a:buSzPts val="1800"/>
              <a:buChar char="•"/>
              <a:defRPr/>
            </a:lvl6pPr>
            <a:lvl7pPr lvl="6" algn="l" rtl="0">
              <a:lnSpc>
                <a:spcPct val="90000"/>
              </a:lnSpc>
              <a:spcBef>
                <a:spcPts val="500"/>
              </a:spcBef>
              <a:spcAft>
                <a:spcPts val="0"/>
              </a:spcAft>
              <a:buClr>
                <a:schemeClr val="dk1"/>
              </a:buClr>
              <a:buSzPts val="1800"/>
              <a:buChar char="•"/>
              <a:defRPr/>
            </a:lvl7pPr>
            <a:lvl8pPr lvl="7" algn="l" rtl="0">
              <a:lnSpc>
                <a:spcPct val="90000"/>
              </a:lnSpc>
              <a:spcBef>
                <a:spcPts val="500"/>
              </a:spcBef>
              <a:spcAft>
                <a:spcPts val="0"/>
              </a:spcAft>
              <a:buClr>
                <a:schemeClr val="dk1"/>
              </a:buClr>
              <a:buSzPts val="1800"/>
              <a:buChar char="•"/>
              <a:defRPr/>
            </a:lvl8pPr>
            <a:lvl9pPr lvl="8" algn="l" rtl="0">
              <a:lnSpc>
                <a:spcPct val="90000"/>
              </a:lnSpc>
              <a:spcBef>
                <a:spcPts val="500"/>
              </a:spcBef>
              <a:spcAft>
                <a:spcPts val="0"/>
              </a:spcAft>
              <a:buClr>
                <a:schemeClr val="dk1"/>
              </a:buClr>
              <a:buSzPts val="1800"/>
              <a:buChar char="•"/>
              <a:defRPr/>
            </a:lvl9pPr>
          </a:lstStyle>
          <a:p>
            <a:endParaRPr/>
          </a:p>
        </p:txBody>
      </p:sp>
      <p:sp>
        <p:nvSpPr>
          <p:cNvPr id="128" name="Google Shape;128;p16"/>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129" name="Google Shape;129;p16"/>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2" name="Google Shape;132;p17"/>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3" name="Google Shape;133;p17"/>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134" name="Google Shape;134;p17"/>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18"/>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8" name="Google Shape;138;p18"/>
          <p:cNvSpPr txBox="1">
            <a:spLocks noGrp="1"/>
          </p:cNvSpPr>
          <p:nvPr>
            <p:ph type="body" idx="2"/>
          </p:nvPr>
        </p:nvSpPr>
        <p:spPr>
          <a:xfrm>
            <a:off x="4674240" y="1604520"/>
            <a:ext cx="4015800" cy="39774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9" name="Google Shape;139;p18"/>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140" name="Google Shape;140;p18"/>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3" name="Google Shape;143;p19"/>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144" name="Google Shape;144;p19"/>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45"/>
        <p:cNvGrpSpPr/>
        <p:nvPr/>
      </p:nvGrpSpPr>
      <p:grpSpPr>
        <a:xfrm>
          <a:off x="0" y="0"/>
          <a:ext cx="0" cy="0"/>
          <a:chOff x="0" y="0"/>
          <a:chExt cx="0" cy="0"/>
        </a:xfrm>
      </p:grpSpPr>
      <p:sp>
        <p:nvSpPr>
          <p:cNvPr id="146" name="Google Shape;146;p20"/>
          <p:cNvSpPr txBox="1">
            <a:spLocks noGrp="1"/>
          </p:cNvSpPr>
          <p:nvPr>
            <p:ph type="subTitle" idx="1"/>
          </p:nvPr>
        </p:nvSpPr>
        <p:spPr>
          <a:xfrm>
            <a:off x="457200" y="273600"/>
            <a:ext cx="8229300" cy="5307900"/>
          </a:xfrm>
          <a:prstGeom prst="rect">
            <a:avLst/>
          </a:prstGeom>
          <a:noFill/>
          <a:ln>
            <a:noFill/>
          </a:ln>
        </p:spPr>
        <p:txBody>
          <a:bodyPr spcFirstLastPara="1" wrap="square" lIns="0" tIns="0" rIns="0" bIns="0" anchor="ctr" anchorCtr="0">
            <a:noAutofit/>
          </a:bodyPr>
          <a:lstStyle>
            <a:lvl1pPr lvl="0" algn="l" rtl="0">
              <a:lnSpc>
                <a:spcPct val="90000"/>
              </a:lnSpc>
              <a:spcBef>
                <a:spcPts val="1000"/>
              </a:spcBef>
              <a:spcAft>
                <a:spcPts val="0"/>
              </a:spcAft>
              <a:buClr>
                <a:schemeClr val="dk1"/>
              </a:buClr>
              <a:buSzPts val="1800"/>
              <a:buChar char="•"/>
              <a:defRPr/>
            </a:lvl1pPr>
            <a:lvl2pPr lvl="1" algn="l" rtl="0">
              <a:lnSpc>
                <a:spcPct val="90000"/>
              </a:lnSpc>
              <a:spcBef>
                <a:spcPts val="500"/>
              </a:spcBef>
              <a:spcAft>
                <a:spcPts val="0"/>
              </a:spcAft>
              <a:buClr>
                <a:schemeClr val="dk1"/>
              </a:buClr>
              <a:buSzPts val="1800"/>
              <a:buChar char="•"/>
              <a:defRPr/>
            </a:lvl2pPr>
            <a:lvl3pPr lvl="2" algn="l" rtl="0">
              <a:lnSpc>
                <a:spcPct val="90000"/>
              </a:lnSpc>
              <a:spcBef>
                <a:spcPts val="500"/>
              </a:spcBef>
              <a:spcAft>
                <a:spcPts val="0"/>
              </a:spcAft>
              <a:buClr>
                <a:schemeClr val="dk1"/>
              </a:buClr>
              <a:buSzPts val="1800"/>
              <a:buChar char="•"/>
              <a:defRPr/>
            </a:lvl3pPr>
            <a:lvl4pPr lvl="3" algn="l" rtl="0">
              <a:lnSpc>
                <a:spcPct val="90000"/>
              </a:lnSpc>
              <a:spcBef>
                <a:spcPts val="500"/>
              </a:spcBef>
              <a:spcAft>
                <a:spcPts val="0"/>
              </a:spcAft>
              <a:buClr>
                <a:schemeClr val="dk1"/>
              </a:buClr>
              <a:buSzPts val="1800"/>
              <a:buChar char="•"/>
              <a:defRPr/>
            </a:lvl4pPr>
            <a:lvl5pPr lvl="4" algn="l" rtl="0">
              <a:lnSpc>
                <a:spcPct val="90000"/>
              </a:lnSpc>
              <a:spcBef>
                <a:spcPts val="500"/>
              </a:spcBef>
              <a:spcAft>
                <a:spcPts val="0"/>
              </a:spcAft>
              <a:buClr>
                <a:schemeClr val="dk1"/>
              </a:buClr>
              <a:buSzPts val="1800"/>
              <a:buChar char="•"/>
              <a:defRPr/>
            </a:lvl5pPr>
            <a:lvl6pPr lvl="5" algn="l" rtl="0">
              <a:lnSpc>
                <a:spcPct val="90000"/>
              </a:lnSpc>
              <a:spcBef>
                <a:spcPts val="500"/>
              </a:spcBef>
              <a:spcAft>
                <a:spcPts val="0"/>
              </a:spcAft>
              <a:buClr>
                <a:schemeClr val="dk1"/>
              </a:buClr>
              <a:buSzPts val="1800"/>
              <a:buChar char="•"/>
              <a:defRPr/>
            </a:lvl6pPr>
            <a:lvl7pPr lvl="6" algn="l" rtl="0">
              <a:lnSpc>
                <a:spcPct val="90000"/>
              </a:lnSpc>
              <a:spcBef>
                <a:spcPts val="500"/>
              </a:spcBef>
              <a:spcAft>
                <a:spcPts val="0"/>
              </a:spcAft>
              <a:buClr>
                <a:schemeClr val="dk1"/>
              </a:buClr>
              <a:buSzPts val="1800"/>
              <a:buChar char="•"/>
              <a:defRPr/>
            </a:lvl7pPr>
            <a:lvl8pPr lvl="7" algn="l" rtl="0">
              <a:lnSpc>
                <a:spcPct val="90000"/>
              </a:lnSpc>
              <a:spcBef>
                <a:spcPts val="500"/>
              </a:spcBef>
              <a:spcAft>
                <a:spcPts val="0"/>
              </a:spcAft>
              <a:buClr>
                <a:schemeClr val="dk1"/>
              </a:buClr>
              <a:buSzPts val="1800"/>
              <a:buChar char="•"/>
              <a:defRPr/>
            </a:lvl8pPr>
            <a:lvl9pPr lvl="8" algn="l" rtl="0">
              <a:lnSpc>
                <a:spcPct val="90000"/>
              </a:lnSpc>
              <a:spcBef>
                <a:spcPts val="500"/>
              </a:spcBef>
              <a:spcAft>
                <a:spcPts val="0"/>
              </a:spcAft>
              <a:buClr>
                <a:schemeClr val="dk1"/>
              </a:buClr>
              <a:buSzPts val="1800"/>
              <a:buChar char="•"/>
              <a:defRPr/>
            </a:lvl9pPr>
          </a:lstStyle>
          <a:p>
            <a:endParaRPr/>
          </a:p>
        </p:txBody>
      </p:sp>
      <p:sp>
        <p:nvSpPr>
          <p:cNvPr id="147" name="Google Shape;147;p20"/>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148" name="Google Shape;148;p20"/>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21"/>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2" name="Google Shape;152;p21"/>
          <p:cNvSpPr txBox="1">
            <a:spLocks noGrp="1"/>
          </p:cNvSpPr>
          <p:nvPr>
            <p:ph type="body" idx="2"/>
          </p:nvPr>
        </p:nvSpPr>
        <p:spPr>
          <a:xfrm>
            <a:off x="4674240" y="1604520"/>
            <a:ext cx="4015800" cy="39774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3" name="Google Shape;153;p21"/>
          <p:cNvSpPr txBox="1">
            <a:spLocks noGrp="1"/>
          </p:cNvSpPr>
          <p:nvPr>
            <p:ph type="body" idx="3"/>
          </p:nvPr>
        </p:nvSpPr>
        <p:spPr>
          <a:xfrm>
            <a:off x="457200" y="368208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4" name="Google Shape;154;p21"/>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155" name="Google Shape;155;p21"/>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8" name="Google Shape;158;p22"/>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9" name="Google Shape;159;p22"/>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0" name="Google Shape;160;p22"/>
          <p:cNvSpPr txBox="1">
            <a:spLocks noGrp="1"/>
          </p:cNvSpPr>
          <p:nvPr>
            <p:ph type="body" idx="3"/>
          </p:nvPr>
        </p:nvSpPr>
        <p:spPr>
          <a:xfrm>
            <a:off x="4674240" y="368208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1" name="Google Shape;161;p22"/>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162" name="Google Shape;162;p22"/>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5" name="Google Shape;165;p23"/>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6" name="Google Shape;166;p23"/>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7" name="Google Shape;167;p23"/>
          <p:cNvSpPr txBox="1">
            <a:spLocks noGrp="1"/>
          </p:cNvSpPr>
          <p:nvPr>
            <p:ph type="body" idx="3"/>
          </p:nvPr>
        </p:nvSpPr>
        <p:spPr>
          <a:xfrm>
            <a:off x="457200" y="3682080"/>
            <a:ext cx="82293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8" name="Google Shape;168;p23"/>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169" name="Google Shape;169;p23"/>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
        <p:nvSpPr>
          <p:cNvPr id="42" name="Google Shape;42;p4"/>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43" name="Google Shape;43;p4"/>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2" name="Google Shape;172;p24"/>
          <p:cNvSpPr txBox="1">
            <a:spLocks noGrp="1"/>
          </p:cNvSpPr>
          <p:nvPr>
            <p:ph type="body" idx="1"/>
          </p:nvPr>
        </p:nvSpPr>
        <p:spPr>
          <a:xfrm>
            <a:off x="457200" y="1604520"/>
            <a:ext cx="82293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3" name="Google Shape;173;p24"/>
          <p:cNvSpPr txBox="1">
            <a:spLocks noGrp="1"/>
          </p:cNvSpPr>
          <p:nvPr>
            <p:ph type="body" idx="2"/>
          </p:nvPr>
        </p:nvSpPr>
        <p:spPr>
          <a:xfrm>
            <a:off x="457200" y="3682080"/>
            <a:ext cx="82293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4" name="Google Shape;174;p24"/>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175" name="Google Shape;175;p24"/>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8" name="Google Shape;178;p25"/>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9" name="Google Shape;179;p25"/>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0" name="Google Shape;180;p25"/>
          <p:cNvSpPr txBox="1">
            <a:spLocks noGrp="1"/>
          </p:cNvSpPr>
          <p:nvPr>
            <p:ph type="body" idx="3"/>
          </p:nvPr>
        </p:nvSpPr>
        <p:spPr>
          <a:xfrm>
            <a:off x="457200" y="368208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1" name="Google Shape;181;p25"/>
          <p:cNvSpPr txBox="1">
            <a:spLocks noGrp="1"/>
          </p:cNvSpPr>
          <p:nvPr>
            <p:ph type="body" idx="4"/>
          </p:nvPr>
        </p:nvSpPr>
        <p:spPr>
          <a:xfrm>
            <a:off x="4674240" y="368208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2" name="Google Shape;182;p25"/>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183" name="Google Shape;183;p25"/>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6" name="Google Shape;186;p26"/>
          <p:cNvSpPr txBox="1">
            <a:spLocks noGrp="1"/>
          </p:cNvSpPr>
          <p:nvPr>
            <p:ph type="body" idx="1"/>
          </p:nvPr>
        </p:nvSpPr>
        <p:spPr>
          <a:xfrm>
            <a:off x="457200" y="160452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7" name="Google Shape;187;p26"/>
          <p:cNvSpPr txBox="1">
            <a:spLocks noGrp="1"/>
          </p:cNvSpPr>
          <p:nvPr>
            <p:ph type="body" idx="2"/>
          </p:nvPr>
        </p:nvSpPr>
        <p:spPr>
          <a:xfrm>
            <a:off x="3239640" y="160452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8" name="Google Shape;188;p26"/>
          <p:cNvSpPr txBox="1">
            <a:spLocks noGrp="1"/>
          </p:cNvSpPr>
          <p:nvPr>
            <p:ph type="body" idx="3"/>
          </p:nvPr>
        </p:nvSpPr>
        <p:spPr>
          <a:xfrm>
            <a:off x="6022080" y="160452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9" name="Google Shape;189;p26"/>
          <p:cNvSpPr txBox="1">
            <a:spLocks noGrp="1"/>
          </p:cNvSpPr>
          <p:nvPr>
            <p:ph type="body" idx="4"/>
          </p:nvPr>
        </p:nvSpPr>
        <p:spPr>
          <a:xfrm>
            <a:off x="457200" y="368208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0" name="Google Shape;190;p26"/>
          <p:cNvSpPr txBox="1">
            <a:spLocks noGrp="1"/>
          </p:cNvSpPr>
          <p:nvPr>
            <p:ph type="body" idx="5"/>
          </p:nvPr>
        </p:nvSpPr>
        <p:spPr>
          <a:xfrm>
            <a:off x="3239640" y="368208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1" name="Google Shape;191;p26"/>
          <p:cNvSpPr txBox="1">
            <a:spLocks noGrp="1"/>
          </p:cNvSpPr>
          <p:nvPr>
            <p:ph type="body" idx="6"/>
          </p:nvPr>
        </p:nvSpPr>
        <p:spPr>
          <a:xfrm>
            <a:off x="6022080" y="368208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2" name="Google Shape;192;p26"/>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193" name="Google Shape;193;p26"/>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14"/>
        <p:cNvGrpSpPr/>
        <p:nvPr/>
      </p:nvGrpSpPr>
      <p:grpSpPr>
        <a:xfrm>
          <a:off x="0" y="0"/>
          <a:ext cx="0" cy="0"/>
          <a:chOff x="0" y="0"/>
          <a:chExt cx="0" cy="0"/>
        </a:xfrm>
      </p:grpSpPr>
      <p:sp>
        <p:nvSpPr>
          <p:cNvPr id="215" name="Google Shape;215;p28"/>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216" name="Google Shape;216;p28"/>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9" name="Google Shape;219;p29"/>
          <p:cNvSpPr txBox="1">
            <a:spLocks noGrp="1"/>
          </p:cNvSpPr>
          <p:nvPr>
            <p:ph type="subTitle" idx="1"/>
          </p:nvPr>
        </p:nvSpPr>
        <p:spPr>
          <a:xfrm>
            <a:off x="457200" y="1604520"/>
            <a:ext cx="8229300" cy="3977400"/>
          </a:xfrm>
          <a:prstGeom prst="rect">
            <a:avLst/>
          </a:prstGeom>
          <a:noFill/>
          <a:ln>
            <a:noFill/>
          </a:ln>
        </p:spPr>
        <p:txBody>
          <a:bodyPr spcFirstLastPara="1" wrap="square" lIns="0" tIns="0" rIns="0" bIns="0" anchor="ctr" anchorCtr="0">
            <a:noAutofit/>
          </a:bodyPr>
          <a:lstStyle>
            <a:lvl1pPr lvl="0" algn="l" rtl="0">
              <a:lnSpc>
                <a:spcPct val="90000"/>
              </a:lnSpc>
              <a:spcBef>
                <a:spcPts val="1000"/>
              </a:spcBef>
              <a:spcAft>
                <a:spcPts val="0"/>
              </a:spcAft>
              <a:buClr>
                <a:schemeClr val="dk1"/>
              </a:buClr>
              <a:buSzPts val="1800"/>
              <a:buChar char="•"/>
              <a:defRPr/>
            </a:lvl1pPr>
            <a:lvl2pPr lvl="1" algn="l" rtl="0">
              <a:lnSpc>
                <a:spcPct val="90000"/>
              </a:lnSpc>
              <a:spcBef>
                <a:spcPts val="500"/>
              </a:spcBef>
              <a:spcAft>
                <a:spcPts val="0"/>
              </a:spcAft>
              <a:buClr>
                <a:schemeClr val="dk1"/>
              </a:buClr>
              <a:buSzPts val="1800"/>
              <a:buChar char="•"/>
              <a:defRPr/>
            </a:lvl2pPr>
            <a:lvl3pPr lvl="2" algn="l" rtl="0">
              <a:lnSpc>
                <a:spcPct val="90000"/>
              </a:lnSpc>
              <a:spcBef>
                <a:spcPts val="500"/>
              </a:spcBef>
              <a:spcAft>
                <a:spcPts val="0"/>
              </a:spcAft>
              <a:buClr>
                <a:schemeClr val="dk1"/>
              </a:buClr>
              <a:buSzPts val="1800"/>
              <a:buChar char="•"/>
              <a:defRPr/>
            </a:lvl3pPr>
            <a:lvl4pPr lvl="3" algn="l" rtl="0">
              <a:lnSpc>
                <a:spcPct val="90000"/>
              </a:lnSpc>
              <a:spcBef>
                <a:spcPts val="500"/>
              </a:spcBef>
              <a:spcAft>
                <a:spcPts val="0"/>
              </a:spcAft>
              <a:buClr>
                <a:schemeClr val="dk1"/>
              </a:buClr>
              <a:buSzPts val="1800"/>
              <a:buChar char="•"/>
              <a:defRPr/>
            </a:lvl4pPr>
            <a:lvl5pPr lvl="4" algn="l" rtl="0">
              <a:lnSpc>
                <a:spcPct val="90000"/>
              </a:lnSpc>
              <a:spcBef>
                <a:spcPts val="500"/>
              </a:spcBef>
              <a:spcAft>
                <a:spcPts val="0"/>
              </a:spcAft>
              <a:buClr>
                <a:schemeClr val="dk1"/>
              </a:buClr>
              <a:buSzPts val="1800"/>
              <a:buChar char="•"/>
              <a:defRPr/>
            </a:lvl5pPr>
            <a:lvl6pPr lvl="5" algn="l" rtl="0">
              <a:lnSpc>
                <a:spcPct val="90000"/>
              </a:lnSpc>
              <a:spcBef>
                <a:spcPts val="500"/>
              </a:spcBef>
              <a:spcAft>
                <a:spcPts val="0"/>
              </a:spcAft>
              <a:buClr>
                <a:schemeClr val="dk1"/>
              </a:buClr>
              <a:buSzPts val="1800"/>
              <a:buChar char="•"/>
              <a:defRPr/>
            </a:lvl6pPr>
            <a:lvl7pPr lvl="6" algn="l" rtl="0">
              <a:lnSpc>
                <a:spcPct val="90000"/>
              </a:lnSpc>
              <a:spcBef>
                <a:spcPts val="500"/>
              </a:spcBef>
              <a:spcAft>
                <a:spcPts val="0"/>
              </a:spcAft>
              <a:buClr>
                <a:schemeClr val="dk1"/>
              </a:buClr>
              <a:buSzPts val="1800"/>
              <a:buChar char="•"/>
              <a:defRPr/>
            </a:lvl7pPr>
            <a:lvl8pPr lvl="7" algn="l" rtl="0">
              <a:lnSpc>
                <a:spcPct val="90000"/>
              </a:lnSpc>
              <a:spcBef>
                <a:spcPts val="500"/>
              </a:spcBef>
              <a:spcAft>
                <a:spcPts val="0"/>
              </a:spcAft>
              <a:buClr>
                <a:schemeClr val="dk1"/>
              </a:buClr>
              <a:buSzPts val="1800"/>
              <a:buChar char="•"/>
              <a:defRPr/>
            </a:lvl8pPr>
            <a:lvl9pPr lvl="8" algn="l" rtl="0">
              <a:lnSpc>
                <a:spcPct val="90000"/>
              </a:lnSpc>
              <a:spcBef>
                <a:spcPts val="500"/>
              </a:spcBef>
              <a:spcAft>
                <a:spcPts val="0"/>
              </a:spcAft>
              <a:buClr>
                <a:schemeClr val="dk1"/>
              </a:buClr>
              <a:buSzPts val="1800"/>
              <a:buChar char="•"/>
              <a:defRPr/>
            </a:lvl9pPr>
          </a:lstStyle>
          <a:p>
            <a:endParaRPr/>
          </a:p>
        </p:txBody>
      </p:sp>
      <p:sp>
        <p:nvSpPr>
          <p:cNvPr id="220" name="Google Shape;220;p29"/>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221" name="Google Shape;221;p29"/>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4" name="Google Shape;224;p30"/>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25" name="Google Shape;225;p30"/>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226" name="Google Shape;226;p30"/>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7"/>
        <p:cNvGrpSpPr/>
        <p:nvPr/>
      </p:nvGrpSpPr>
      <p:grpSpPr>
        <a:xfrm>
          <a:off x="0" y="0"/>
          <a:ext cx="0" cy="0"/>
          <a:chOff x="0" y="0"/>
          <a:chExt cx="0" cy="0"/>
        </a:xfrm>
      </p:grpSpPr>
      <p:sp>
        <p:nvSpPr>
          <p:cNvPr id="228" name="Google Shape;228;p31"/>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9" name="Google Shape;229;p31"/>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0" name="Google Shape;230;p31"/>
          <p:cNvSpPr txBox="1">
            <a:spLocks noGrp="1"/>
          </p:cNvSpPr>
          <p:nvPr>
            <p:ph type="body" idx="2"/>
          </p:nvPr>
        </p:nvSpPr>
        <p:spPr>
          <a:xfrm>
            <a:off x="4674240" y="1604520"/>
            <a:ext cx="4015800" cy="39774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1" name="Google Shape;231;p31"/>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232" name="Google Shape;232;p31"/>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5" name="Google Shape;235;p32"/>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236" name="Google Shape;236;p32"/>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1"/>
        <p:cNvGrpSpPr/>
        <p:nvPr/>
      </p:nvGrpSpPr>
      <p:grpSpPr>
        <a:xfrm>
          <a:off x="0" y="0"/>
          <a:ext cx="0" cy="0"/>
          <a:chOff x="0" y="0"/>
          <a:chExt cx="0" cy="0"/>
        </a:xfrm>
      </p:grpSpPr>
      <p:sp>
        <p:nvSpPr>
          <p:cNvPr id="242" name="Google Shape;242;p34"/>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3" name="Google Shape;243;p34"/>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44" name="Google Shape;244;p34"/>
          <p:cNvSpPr txBox="1">
            <a:spLocks noGrp="1"/>
          </p:cNvSpPr>
          <p:nvPr>
            <p:ph type="body" idx="2"/>
          </p:nvPr>
        </p:nvSpPr>
        <p:spPr>
          <a:xfrm>
            <a:off x="4674240" y="1604520"/>
            <a:ext cx="4015800" cy="39774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45" name="Google Shape;245;p34"/>
          <p:cNvSpPr txBox="1">
            <a:spLocks noGrp="1"/>
          </p:cNvSpPr>
          <p:nvPr>
            <p:ph type="body" idx="3"/>
          </p:nvPr>
        </p:nvSpPr>
        <p:spPr>
          <a:xfrm>
            <a:off x="457200" y="368208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46" name="Google Shape;246;p34"/>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247" name="Google Shape;247;p34"/>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48"/>
        <p:cNvGrpSpPr/>
        <p:nvPr/>
      </p:nvGrpSpPr>
      <p:grpSpPr>
        <a:xfrm>
          <a:off x="0" y="0"/>
          <a:ext cx="0" cy="0"/>
          <a:chOff x="0" y="0"/>
          <a:chExt cx="0" cy="0"/>
        </a:xfrm>
      </p:grpSpPr>
      <p:sp>
        <p:nvSpPr>
          <p:cNvPr id="249" name="Google Shape;249;p3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0" name="Google Shape;250;p35"/>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51" name="Google Shape;251;p35"/>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52" name="Google Shape;252;p35"/>
          <p:cNvSpPr txBox="1">
            <a:spLocks noGrp="1"/>
          </p:cNvSpPr>
          <p:nvPr>
            <p:ph type="body" idx="3"/>
          </p:nvPr>
        </p:nvSpPr>
        <p:spPr>
          <a:xfrm>
            <a:off x="4674240" y="368208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53" name="Google Shape;253;p35"/>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254" name="Google Shape;254;p35"/>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48" name="Google Shape;48;p5"/>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55"/>
        <p:cNvGrpSpPr/>
        <p:nvPr/>
      </p:nvGrpSpPr>
      <p:grpSpPr>
        <a:xfrm>
          <a:off x="0" y="0"/>
          <a:ext cx="0" cy="0"/>
          <a:chOff x="0" y="0"/>
          <a:chExt cx="0" cy="0"/>
        </a:xfrm>
      </p:grpSpPr>
      <p:sp>
        <p:nvSpPr>
          <p:cNvPr id="256" name="Google Shape;256;p36"/>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7" name="Google Shape;257;p36"/>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58" name="Google Shape;258;p36"/>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59" name="Google Shape;259;p36"/>
          <p:cNvSpPr txBox="1">
            <a:spLocks noGrp="1"/>
          </p:cNvSpPr>
          <p:nvPr>
            <p:ph type="body" idx="3"/>
          </p:nvPr>
        </p:nvSpPr>
        <p:spPr>
          <a:xfrm>
            <a:off x="457200" y="3682080"/>
            <a:ext cx="82293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0" name="Google Shape;260;p36"/>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261" name="Google Shape;261;p36"/>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62"/>
        <p:cNvGrpSpPr/>
        <p:nvPr/>
      </p:nvGrpSpPr>
      <p:grpSpPr>
        <a:xfrm>
          <a:off x="0" y="0"/>
          <a:ext cx="0" cy="0"/>
          <a:chOff x="0" y="0"/>
          <a:chExt cx="0" cy="0"/>
        </a:xfrm>
      </p:grpSpPr>
      <p:sp>
        <p:nvSpPr>
          <p:cNvPr id="263" name="Google Shape;263;p37"/>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4" name="Google Shape;264;p37"/>
          <p:cNvSpPr txBox="1">
            <a:spLocks noGrp="1"/>
          </p:cNvSpPr>
          <p:nvPr>
            <p:ph type="body" idx="1"/>
          </p:nvPr>
        </p:nvSpPr>
        <p:spPr>
          <a:xfrm>
            <a:off x="457200" y="1604520"/>
            <a:ext cx="82293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5" name="Google Shape;265;p37"/>
          <p:cNvSpPr txBox="1">
            <a:spLocks noGrp="1"/>
          </p:cNvSpPr>
          <p:nvPr>
            <p:ph type="body" idx="2"/>
          </p:nvPr>
        </p:nvSpPr>
        <p:spPr>
          <a:xfrm>
            <a:off x="457200" y="3682080"/>
            <a:ext cx="82293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6" name="Google Shape;266;p37"/>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267" name="Google Shape;267;p37"/>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68"/>
        <p:cNvGrpSpPr/>
        <p:nvPr/>
      </p:nvGrpSpPr>
      <p:grpSpPr>
        <a:xfrm>
          <a:off x="0" y="0"/>
          <a:ext cx="0" cy="0"/>
          <a:chOff x="0" y="0"/>
          <a:chExt cx="0" cy="0"/>
        </a:xfrm>
      </p:grpSpPr>
      <p:sp>
        <p:nvSpPr>
          <p:cNvPr id="269" name="Google Shape;269;p38"/>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0" name="Google Shape;270;p38"/>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1" name="Google Shape;271;p38"/>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2" name="Google Shape;272;p38"/>
          <p:cNvSpPr txBox="1">
            <a:spLocks noGrp="1"/>
          </p:cNvSpPr>
          <p:nvPr>
            <p:ph type="body" idx="3"/>
          </p:nvPr>
        </p:nvSpPr>
        <p:spPr>
          <a:xfrm>
            <a:off x="457200" y="368208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3" name="Google Shape;273;p38"/>
          <p:cNvSpPr txBox="1">
            <a:spLocks noGrp="1"/>
          </p:cNvSpPr>
          <p:nvPr>
            <p:ph type="body" idx="4"/>
          </p:nvPr>
        </p:nvSpPr>
        <p:spPr>
          <a:xfrm>
            <a:off x="4674240" y="368208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4" name="Google Shape;274;p38"/>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275" name="Google Shape;275;p38"/>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76"/>
        <p:cNvGrpSpPr/>
        <p:nvPr/>
      </p:nvGrpSpPr>
      <p:grpSpPr>
        <a:xfrm>
          <a:off x="0" y="0"/>
          <a:ext cx="0" cy="0"/>
          <a:chOff x="0" y="0"/>
          <a:chExt cx="0" cy="0"/>
        </a:xfrm>
      </p:grpSpPr>
      <p:sp>
        <p:nvSpPr>
          <p:cNvPr id="277" name="Google Shape;277;p39"/>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8" name="Google Shape;278;p39"/>
          <p:cNvSpPr txBox="1">
            <a:spLocks noGrp="1"/>
          </p:cNvSpPr>
          <p:nvPr>
            <p:ph type="body" idx="1"/>
          </p:nvPr>
        </p:nvSpPr>
        <p:spPr>
          <a:xfrm>
            <a:off x="457200" y="160452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9" name="Google Shape;279;p39"/>
          <p:cNvSpPr txBox="1">
            <a:spLocks noGrp="1"/>
          </p:cNvSpPr>
          <p:nvPr>
            <p:ph type="body" idx="2"/>
          </p:nvPr>
        </p:nvSpPr>
        <p:spPr>
          <a:xfrm>
            <a:off x="3239640" y="160452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0" name="Google Shape;280;p39"/>
          <p:cNvSpPr txBox="1">
            <a:spLocks noGrp="1"/>
          </p:cNvSpPr>
          <p:nvPr>
            <p:ph type="body" idx="3"/>
          </p:nvPr>
        </p:nvSpPr>
        <p:spPr>
          <a:xfrm>
            <a:off x="6022080" y="160452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1" name="Google Shape;281;p39"/>
          <p:cNvSpPr txBox="1">
            <a:spLocks noGrp="1"/>
          </p:cNvSpPr>
          <p:nvPr>
            <p:ph type="body" idx="4"/>
          </p:nvPr>
        </p:nvSpPr>
        <p:spPr>
          <a:xfrm>
            <a:off x="457200" y="368208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2" name="Google Shape;282;p39"/>
          <p:cNvSpPr txBox="1">
            <a:spLocks noGrp="1"/>
          </p:cNvSpPr>
          <p:nvPr>
            <p:ph type="body" idx="5"/>
          </p:nvPr>
        </p:nvSpPr>
        <p:spPr>
          <a:xfrm>
            <a:off x="3239640" y="368208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3" name="Google Shape;283;p39"/>
          <p:cNvSpPr txBox="1">
            <a:spLocks noGrp="1"/>
          </p:cNvSpPr>
          <p:nvPr>
            <p:ph type="body" idx="6"/>
          </p:nvPr>
        </p:nvSpPr>
        <p:spPr>
          <a:xfrm>
            <a:off x="6022080" y="368208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4" name="Google Shape;284;p39"/>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285" name="Google Shape;285;p39"/>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06"/>
        <p:cNvGrpSpPr/>
        <p:nvPr/>
      </p:nvGrpSpPr>
      <p:grpSpPr>
        <a:xfrm>
          <a:off x="0" y="0"/>
          <a:ext cx="0" cy="0"/>
          <a:chOff x="0" y="0"/>
          <a:chExt cx="0" cy="0"/>
        </a:xfrm>
      </p:grpSpPr>
      <p:sp>
        <p:nvSpPr>
          <p:cNvPr id="307" name="Google Shape;307;p41"/>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308" name="Google Shape;308;p41"/>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09"/>
        <p:cNvGrpSpPr/>
        <p:nvPr/>
      </p:nvGrpSpPr>
      <p:grpSpPr>
        <a:xfrm>
          <a:off x="0" y="0"/>
          <a:ext cx="0" cy="0"/>
          <a:chOff x="0" y="0"/>
          <a:chExt cx="0" cy="0"/>
        </a:xfrm>
      </p:grpSpPr>
      <p:sp>
        <p:nvSpPr>
          <p:cNvPr id="310" name="Google Shape;310;p4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1" name="Google Shape;311;p42"/>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312" name="Google Shape;312;p42"/>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313" name="Google Shape;313;p42"/>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14"/>
        <p:cNvGrpSpPr/>
        <p:nvPr/>
      </p:nvGrpSpPr>
      <p:grpSpPr>
        <a:xfrm>
          <a:off x="0" y="0"/>
          <a:ext cx="0" cy="0"/>
          <a:chOff x="0" y="0"/>
          <a:chExt cx="0" cy="0"/>
        </a:xfrm>
      </p:grpSpPr>
      <p:sp>
        <p:nvSpPr>
          <p:cNvPr id="315" name="Google Shape;315;p4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6" name="Google Shape;316;p43"/>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7" name="Google Shape;317;p43"/>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318" name="Google Shape;318;p43"/>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19"/>
        <p:cNvGrpSpPr/>
        <p:nvPr/>
      </p:nvGrpSpPr>
      <p:grpSpPr>
        <a:xfrm>
          <a:off x="0" y="0"/>
          <a:ext cx="0" cy="0"/>
          <a:chOff x="0" y="0"/>
          <a:chExt cx="0" cy="0"/>
        </a:xfrm>
      </p:grpSpPr>
      <p:sp>
        <p:nvSpPr>
          <p:cNvPr id="320" name="Google Shape;320;p4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44"/>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2" name="Google Shape;322;p44"/>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3" name="Google Shape;323;p44"/>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324" name="Google Shape;324;p44"/>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5"/>
        <p:cNvGrpSpPr/>
        <p:nvPr/>
      </p:nvGrpSpPr>
      <p:grpSpPr>
        <a:xfrm>
          <a:off x="0" y="0"/>
          <a:ext cx="0" cy="0"/>
          <a:chOff x="0" y="0"/>
          <a:chExt cx="0" cy="0"/>
        </a:xfrm>
      </p:grpSpPr>
      <p:sp>
        <p:nvSpPr>
          <p:cNvPr id="326" name="Google Shape;326;p4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7" name="Google Shape;327;p45"/>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328" name="Google Shape;328;p45"/>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29"/>
        <p:cNvGrpSpPr/>
        <p:nvPr/>
      </p:nvGrpSpPr>
      <p:grpSpPr>
        <a:xfrm>
          <a:off x="0" y="0"/>
          <a:ext cx="0" cy="0"/>
          <a:chOff x="0" y="0"/>
          <a:chExt cx="0" cy="0"/>
        </a:xfrm>
      </p:grpSpPr>
      <p:sp>
        <p:nvSpPr>
          <p:cNvPr id="330" name="Google Shape;330;p46"/>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331" name="Google Shape;331;p46"/>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332" name="Google Shape;332;p46"/>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52" name="Google Shape;52;p6"/>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4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6" name="Google Shape;336;p47"/>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7" name="Google Shape;337;p47"/>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8" name="Google Shape;338;p47"/>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339" name="Google Shape;339;p47"/>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40"/>
        <p:cNvGrpSpPr/>
        <p:nvPr/>
      </p:nvGrpSpPr>
      <p:grpSpPr>
        <a:xfrm>
          <a:off x="0" y="0"/>
          <a:ext cx="0" cy="0"/>
          <a:chOff x="0" y="0"/>
          <a:chExt cx="0" cy="0"/>
        </a:xfrm>
      </p:grpSpPr>
      <p:sp>
        <p:nvSpPr>
          <p:cNvPr id="341" name="Google Shape;341;p4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2" name="Google Shape;342;p48"/>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3" name="Google Shape;343;p4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4" name="Google Shape;344;p48"/>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5" name="Google Shape;345;p48"/>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346" name="Google Shape;346;p48"/>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9" name="Google Shape;349;p4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0" name="Google Shape;350;p4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1" name="Google Shape;351;p49"/>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2" name="Google Shape;352;p49"/>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353" name="Google Shape;353;p49"/>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54"/>
        <p:cNvGrpSpPr/>
        <p:nvPr/>
      </p:nvGrpSpPr>
      <p:grpSpPr>
        <a:xfrm>
          <a:off x="0" y="0"/>
          <a:ext cx="0" cy="0"/>
          <a:chOff x="0" y="0"/>
          <a:chExt cx="0" cy="0"/>
        </a:xfrm>
      </p:grpSpPr>
      <p:sp>
        <p:nvSpPr>
          <p:cNvPr id="355" name="Google Shape;355;p5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6" name="Google Shape;356;p50"/>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7" name="Google Shape;357;p50"/>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8" name="Google Shape;358;p50"/>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359" name="Google Shape;359;p50"/>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60"/>
        <p:cNvGrpSpPr/>
        <p:nvPr/>
      </p:nvGrpSpPr>
      <p:grpSpPr>
        <a:xfrm>
          <a:off x="0" y="0"/>
          <a:ext cx="0" cy="0"/>
          <a:chOff x="0" y="0"/>
          <a:chExt cx="0" cy="0"/>
        </a:xfrm>
      </p:grpSpPr>
      <p:sp>
        <p:nvSpPr>
          <p:cNvPr id="361" name="Google Shape;361;p5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2" name="Google Shape;362;p51"/>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3" name="Google Shape;363;p51"/>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4" name="Google Shape;364;p51"/>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5" name="Google Shape;365;p51"/>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6" name="Google Shape;366;p51"/>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367" name="Google Shape;367;p51"/>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68"/>
        <p:cNvGrpSpPr/>
        <p:nvPr/>
      </p:nvGrpSpPr>
      <p:grpSpPr>
        <a:xfrm>
          <a:off x="0" y="0"/>
          <a:ext cx="0" cy="0"/>
          <a:chOff x="0" y="0"/>
          <a:chExt cx="0" cy="0"/>
        </a:xfrm>
      </p:grpSpPr>
      <p:sp>
        <p:nvSpPr>
          <p:cNvPr id="369" name="Google Shape;369;p5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0" name="Google Shape;370;p52"/>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1" name="Google Shape;371;p52"/>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2" name="Google Shape;372;p52"/>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3" name="Google Shape;373;p52"/>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4" name="Google Shape;374;p52"/>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5" name="Google Shape;375;p52"/>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6" name="Google Shape;376;p52"/>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377" name="Google Shape;377;p52"/>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118"/>
        <p:cNvGrpSpPr/>
        <p:nvPr/>
      </p:nvGrpSpPr>
      <p:grpSpPr>
        <a:xfrm>
          <a:off x="0" y="0"/>
          <a:ext cx="0" cy="0"/>
          <a:chOff x="0" y="0"/>
          <a:chExt cx="0" cy="0"/>
        </a:xfrm>
      </p:grpSpPr>
      <p:sp>
        <p:nvSpPr>
          <p:cNvPr id="119" name="Google Shape;119;p71"/>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9pPr>
          </a:lstStyle>
          <a:p>
            <a:fld id="{00000000-1234-1234-1234-123412341234}" type="slidenum">
              <a:rPr lang="en-US"/>
              <a:pPr/>
              <a:t>‹#›</a:t>
            </a:fld>
            <a:endParaRPr/>
          </a:p>
        </p:txBody>
      </p:sp>
      <p:sp>
        <p:nvSpPr>
          <p:cNvPr id="120" name="Google Shape;120;p71"/>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solidFill>
                <a:srgbClr val="000000"/>
              </a:solidFill>
            </a:endParaRPr>
          </a:p>
        </p:txBody>
      </p:sp>
    </p:spTree>
    <p:extLst>
      <p:ext uri="{BB962C8B-B14F-4D97-AF65-F5344CB8AC3E}">
        <p14:creationId xmlns:p14="http://schemas.microsoft.com/office/powerpoint/2010/main" val="30048160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121"/>
        <p:cNvGrpSpPr/>
        <p:nvPr/>
      </p:nvGrpSpPr>
      <p:grpSpPr>
        <a:xfrm>
          <a:off x="0" y="0"/>
          <a:ext cx="0" cy="0"/>
          <a:chOff x="0" y="0"/>
          <a:chExt cx="0" cy="0"/>
        </a:xfrm>
      </p:grpSpPr>
      <p:sp>
        <p:nvSpPr>
          <p:cNvPr id="122" name="Google Shape;122;p9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99"/>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24" name="Google Shape;124;p99"/>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9pPr>
          </a:lstStyle>
          <a:p>
            <a:fld id="{00000000-1234-1234-1234-123412341234}" type="slidenum">
              <a:rPr lang="en-US"/>
              <a:pPr/>
              <a:t>‹#›</a:t>
            </a:fld>
            <a:endParaRPr/>
          </a:p>
        </p:txBody>
      </p:sp>
      <p:sp>
        <p:nvSpPr>
          <p:cNvPr id="125" name="Google Shape;125;p99"/>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solidFill>
                <a:srgbClr val="000000"/>
              </a:solidFill>
            </a:endParaRPr>
          </a:p>
        </p:txBody>
      </p:sp>
    </p:spTree>
    <p:extLst>
      <p:ext uri="{BB962C8B-B14F-4D97-AF65-F5344CB8AC3E}">
        <p14:creationId xmlns:p14="http://schemas.microsoft.com/office/powerpoint/2010/main" val="27016264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126"/>
        <p:cNvGrpSpPr/>
        <p:nvPr/>
      </p:nvGrpSpPr>
      <p:grpSpPr>
        <a:xfrm>
          <a:off x="0" y="0"/>
          <a:ext cx="0" cy="0"/>
          <a:chOff x="0" y="0"/>
          <a:chExt cx="0" cy="0"/>
        </a:xfrm>
      </p:grpSpPr>
      <p:sp>
        <p:nvSpPr>
          <p:cNvPr id="127" name="Google Shape;127;p10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0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100"/>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9pPr>
          </a:lstStyle>
          <a:p>
            <a:fld id="{00000000-1234-1234-1234-123412341234}" type="slidenum">
              <a:rPr lang="en-US"/>
              <a:pPr/>
              <a:t>‹#›</a:t>
            </a:fld>
            <a:endParaRPr/>
          </a:p>
        </p:txBody>
      </p:sp>
      <p:sp>
        <p:nvSpPr>
          <p:cNvPr id="130" name="Google Shape;130;p100"/>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solidFill>
                <a:srgbClr val="000000"/>
              </a:solidFill>
            </a:endParaRPr>
          </a:p>
        </p:txBody>
      </p:sp>
    </p:spTree>
    <p:extLst>
      <p:ext uri="{BB962C8B-B14F-4D97-AF65-F5344CB8AC3E}">
        <p14:creationId xmlns:p14="http://schemas.microsoft.com/office/powerpoint/2010/main" val="20201707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2 Content" type="twoObj">
  <p:cSld name="Title, 2 Content">
    <p:spTree>
      <p:nvGrpSpPr>
        <p:cNvPr id="1" name="Shape 131"/>
        <p:cNvGrpSpPr/>
        <p:nvPr/>
      </p:nvGrpSpPr>
      <p:grpSpPr>
        <a:xfrm>
          <a:off x="0" y="0"/>
          <a:ext cx="0" cy="0"/>
          <a:chOff x="0" y="0"/>
          <a:chExt cx="0" cy="0"/>
        </a:xfrm>
      </p:grpSpPr>
      <p:sp>
        <p:nvSpPr>
          <p:cNvPr id="132" name="Google Shape;132;p10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101"/>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101"/>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101"/>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9pPr>
          </a:lstStyle>
          <a:p>
            <a:fld id="{00000000-1234-1234-1234-123412341234}" type="slidenum">
              <a:rPr lang="en-US"/>
              <a:pPr/>
              <a:t>‹#›</a:t>
            </a:fld>
            <a:endParaRPr/>
          </a:p>
        </p:txBody>
      </p:sp>
      <p:sp>
        <p:nvSpPr>
          <p:cNvPr id="136" name="Google Shape;136;p101"/>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solidFill>
                <a:srgbClr val="000000"/>
              </a:solidFill>
            </a:endParaRPr>
          </a:p>
        </p:txBody>
      </p:sp>
    </p:spTree>
    <p:extLst>
      <p:ext uri="{BB962C8B-B14F-4D97-AF65-F5344CB8AC3E}">
        <p14:creationId xmlns:p14="http://schemas.microsoft.com/office/powerpoint/2010/main" val="174369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8"/>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8"/>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8"/>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63" name="Google Shape;63;p8"/>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37"/>
        <p:cNvGrpSpPr/>
        <p:nvPr/>
      </p:nvGrpSpPr>
      <p:grpSpPr>
        <a:xfrm>
          <a:off x="0" y="0"/>
          <a:ext cx="0" cy="0"/>
          <a:chOff x="0" y="0"/>
          <a:chExt cx="0" cy="0"/>
        </a:xfrm>
      </p:grpSpPr>
      <p:sp>
        <p:nvSpPr>
          <p:cNvPr id="138" name="Google Shape;138;p10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02"/>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9pPr>
          </a:lstStyle>
          <a:p>
            <a:fld id="{00000000-1234-1234-1234-123412341234}" type="slidenum">
              <a:rPr lang="en-US"/>
              <a:pPr/>
              <a:t>‹#›</a:t>
            </a:fld>
            <a:endParaRPr/>
          </a:p>
        </p:txBody>
      </p:sp>
      <p:sp>
        <p:nvSpPr>
          <p:cNvPr id="140" name="Google Shape;140;p102"/>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solidFill>
                <a:srgbClr val="000000"/>
              </a:solidFill>
            </a:endParaRPr>
          </a:p>
        </p:txBody>
      </p:sp>
    </p:spTree>
    <p:extLst>
      <p:ext uri="{BB962C8B-B14F-4D97-AF65-F5344CB8AC3E}">
        <p14:creationId xmlns:p14="http://schemas.microsoft.com/office/powerpoint/2010/main" val="22483813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entered Text" type="objOnly">
  <p:cSld name="Centered Text">
    <p:spTree>
      <p:nvGrpSpPr>
        <p:cNvPr id="1" name="Shape 141"/>
        <p:cNvGrpSpPr/>
        <p:nvPr/>
      </p:nvGrpSpPr>
      <p:grpSpPr>
        <a:xfrm>
          <a:off x="0" y="0"/>
          <a:ext cx="0" cy="0"/>
          <a:chOff x="0" y="0"/>
          <a:chExt cx="0" cy="0"/>
        </a:xfrm>
      </p:grpSpPr>
      <p:sp>
        <p:nvSpPr>
          <p:cNvPr id="142" name="Google Shape;142;p103"/>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43" name="Google Shape;143;p103"/>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9pPr>
          </a:lstStyle>
          <a:p>
            <a:fld id="{00000000-1234-1234-1234-123412341234}" type="slidenum">
              <a:rPr lang="en-US"/>
              <a:pPr/>
              <a:t>‹#›</a:t>
            </a:fld>
            <a:endParaRPr/>
          </a:p>
        </p:txBody>
      </p:sp>
      <p:sp>
        <p:nvSpPr>
          <p:cNvPr id="144" name="Google Shape;144;p103"/>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solidFill>
                <a:srgbClr val="000000"/>
              </a:solidFill>
            </a:endParaRPr>
          </a:p>
        </p:txBody>
      </p:sp>
    </p:spTree>
    <p:extLst>
      <p:ext uri="{BB962C8B-B14F-4D97-AF65-F5344CB8AC3E}">
        <p14:creationId xmlns:p14="http://schemas.microsoft.com/office/powerpoint/2010/main" val="16177783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itle, 2 Content and Content">
    <p:spTree>
      <p:nvGrpSpPr>
        <p:cNvPr id="1" name="Shape 145"/>
        <p:cNvGrpSpPr/>
        <p:nvPr/>
      </p:nvGrpSpPr>
      <p:grpSpPr>
        <a:xfrm>
          <a:off x="0" y="0"/>
          <a:ext cx="0" cy="0"/>
          <a:chOff x="0" y="0"/>
          <a:chExt cx="0" cy="0"/>
        </a:xfrm>
      </p:grpSpPr>
      <p:sp>
        <p:nvSpPr>
          <p:cNvPr id="146" name="Google Shape;146;p10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04"/>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04"/>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04"/>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104"/>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9pPr>
          </a:lstStyle>
          <a:p>
            <a:fld id="{00000000-1234-1234-1234-123412341234}" type="slidenum">
              <a:rPr lang="en-US"/>
              <a:pPr/>
              <a:t>‹#›</a:t>
            </a:fld>
            <a:endParaRPr/>
          </a:p>
        </p:txBody>
      </p:sp>
      <p:sp>
        <p:nvSpPr>
          <p:cNvPr id="151" name="Google Shape;151;p104"/>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solidFill>
                <a:srgbClr val="000000"/>
              </a:solidFill>
            </a:endParaRPr>
          </a:p>
        </p:txBody>
      </p:sp>
    </p:spTree>
    <p:extLst>
      <p:ext uri="{BB962C8B-B14F-4D97-AF65-F5344CB8AC3E}">
        <p14:creationId xmlns:p14="http://schemas.microsoft.com/office/powerpoint/2010/main" val="7122198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152"/>
        <p:cNvGrpSpPr/>
        <p:nvPr/>
      </p:nvGrpSpPr>
      <p:grpSpPr>
        <a:xfrm>
          <a:off x="0" y="0"/>
          <a:ext cx="0" cy="0"/>
          <a:chOff x="0" y="0"/>
          <a:chExt cx="0" cy="0"/>
        </a:xfrm>
      </p:grpSpPr>
      <p:sp>
        <p:nvSpPr>
          <p:cNvPr id="153" name="Google Shape;153;p10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05"/>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05"/>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105"/>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05"/>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9pPr>
          </a:lstStyle>
          <a:p>
            <a:fld id="{00000000-1234-1234-1234-123412341234}" type="slidenum">
              <a:rPr lang="en-US"/>
              <a:pPr/>
              <a:t>‹#›</a:t>
            </a:fld>
            <a:endParaRPr/>
          </a:p>
        </p:txBody>
      </p:sp>
      <p:sp>
        <p:nvSpPr>
          <p:cNvPr id="158" name="Google Shape;158;p105"/>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solidFill>
                <a:srgbClr val="000000"/>
              </a:solidFill>
            </a:endParaRPr>
          </a:p>
        </p:txBody>
      </p:sp>
    </p:spTree>
    <p:extLst>
      <p:ext uri="{BB962C8B-B14F-4D97-AF65-F5344CB8AC3E}">
        <p14:creationId xmlns:p14="http://schemas.microsoft.com/office/powerpoint/2010/main" val="1232073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itle, 2 Content over Content">
    <p:spTree>
      <p:nvGrpSpPr>
        <p:cNvPr id="1" name="Shape 159"/>
        <p:cNvGrpSpPr/>
        <p:nvPr/>
      </p:nvGrpSpPr>
      <p:grpSpPr>
        <a:xfrm>
          <a:off x="0" y="0"/>
          <a:ext cx="0" cy="0"/>
          <a:chOff x="0" y="0"/>
          <a:chExt cx="0" cy="0"/>
        </a:xfrm>
      </p:grpSpPr>
      <p:sp>
        <p:nvSpPr>
          <p:cNvPr id="160" name="Google Shape;160;p10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0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10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106"/>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106"/>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9pPr>
          </a:lstStyle>
          <a:p>
            <a:fld id="{00000000-1234-1234-1234-123412341234}" type="slidenum">
              <a:rPr lang="en-US"/>
              <a:pPr/>
              <a:t>‹#›</a:t>
            </a:fld>
            <a:endParaRPr/>
          </a:p>
        </p:txBody>
      </p:sp>
      <p:sp>
        <p:nvSpPr>
          <p:cNvPr id="165" name="Google Shape;165;p106"/>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solidFill>
                <a:srgbClr val="000000"/>
              </a:solidFill>
            </a:endParaRPr>
          </a:p>
        </p:txBody>
      </p:sp>
    </p:spTree>
    <p:extLst>
      <p:ext uri="{BB962C8B-B14F-4D97-AF65-F5344CB8AC3E}">
        <p14:creationId xmlns:p14="http://schemas.microsoft.com/office/powerpoint/2010/main" val="31202184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Title, Content over Content">
    <p:spTree>
      <p:nvGrpSpPr>
        <p:cNvPr id="1" name="Shape 166"/>
        <p:cNvGrpSpPr/>
        <p:nvPr/>
      </p:nvGrpSpPr>
      <p:grpSpPr>
        <a:xfrm>
          <a:off x="0" y="0"/>
          <a:ext cx="0" cy="0"/>
          <a:chOff x="0" y="0"/>
          <a:chExt cx="0" cy="0"/>
        </a:xfrm>
      </p:grpSpPr>
      <p:sp>
        <p:nvSpPr>
          <p:cNvPr id="167" name="Google Shape;167;p10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107"/>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107"/>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107"/>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9pPr>
          </a:lstStyle>
          <a:p>
            <a:fld id="{00000000-1234-1234-1234-123412341234}" type="slidenum">
              <a:rPr lang="en-US"/>
              <a:pPr/>
              <a:t>‹#›</a:t>
            </a:fld>
            <a:endParaRPr/>
          </a:p>
        </p:txBody>
      </p:sp>
      <p:sp>
        <p:nvSpPr>
          <p:cNvPr id="171" name="Google Shape;171;p107"/>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solidFill>
                <a:srgbClr val="000000"/>
              </a:solidFill>
            </a:endParaRPr>
          </a:p>
        </p:txBody>
      </p:sp>
    </p:spTree>
    <p:extLst>
      <p:ext uri="{BB962C8B-B14F-4D97-AF65-F5344CB8AC3E}">
        <p14:creationId xmlns:p14="http://schemas.microsoft.com/office/powerpoint/2010/main" val="25831920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4 Content" type="fourObj">
  <p:cSld name="Title, 4 Content">
    <p:spTree>
      <p:nvGrpSpPr>
        <p:cNvPr id="1" name="Shape 172"/>
        <p:cNvGrpSpPr/>
        <p:nvPr/>
      </p:nvGrpSpPr>
      <p:grpSpPr>
        <a:xfrm>
          <a:off x="0" y="0"/>
          <a:ext cx="0" cy="0"/>
          <a:chOff x="0" y="0"/>
          <a:chExt cx="0" cy="0"/>
        </a:xfrm>
      </p:grpSpPr>
      <p:sp>
        <p:nvSpPr>
          <p:cNvPr id="173" name="Google Shape;173;p10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10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10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108"/>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108"/>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108"/>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9pPr>
          </a:lstStyle>
          <a:p>
            <a:fld id="{00000000-1234-1234-1234-123412341234}" type="slidenum">
              <a:rPr lang="en-US"/>
              <a:pPr/>
              <a:t>‹#›</a:t>
            </a:fld>
            <a:endParaRPr/>
          </a:p>
        </p:txBody>
      </p:sp>
      <p:sp>
        <p:nvSpPr>
          <p:cNvPr id="179" name="Google Shape;179;p108"/>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solidFill>
                <a:srgbClr val="000000"/>
              </a:solidFill>
            </a:endParaRPr>
          </a:p>
        </p:txBody>
      </p:sp>
    </p:spTree>
    <p:extLst>
      <p:ext uri="{BB962C8B-B14F-4D97-AF65-F5344CB8AC3E}">
        <p14:creationId xmlns:p14="http://schemas.microsoft.com/office/powerpoint/2010/main" val="2471014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80"/>
        <p:cNvGrpSpPr/>
        <p:nvPr/>
      </p:nvGrpSpPr>
      <p:grpSpPr>
        <a:xfrm>
          <a:off x="0" y="0"/>
          <a:ext cx="0" cy="0"/>
          <a:chOff x="0" y="0"/>
          <a:chExt cx="0" cy="0"/>
        </a:xfrm>
      </p:grpSpPr>
      <p:sp>
        <p:nvSpPr>
          <p:cNvPr id="181" name="Google Shape;181;p10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109"/>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109"/>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109"/>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109"/>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109"/>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109"/>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109"/>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9pPr>
          </a:lstStyle>
          <a:p>
            <a:fld id="{00000000-1234-1234-1234-123412341234}" type="slidenum">
              <a:rPr lang="en-US"/>
              <a:pPr/>
              <a:t>‹#›</a:t>
            </a:fld>
            <a:endParaRPr/>
          </a:p>
        </p:txBody>
      </p:sp>
      <p:sp>
        <p:nvSpPr>
          <p:cNvPr id="189" name="Google Shape;189;p109"/>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solidFill>
                <a:srgbClr val="000000"/>
              </a:solidFill>
            </a:endParaRPr>
          </a:p>
        </p:txBody>
      </p:sp>
    </p:spTree>
    <p:extLst>
      <p:ext uri="{BB962C8B-B14F-4D97-AF65-F5344CB8AC3E}">
        <p14:creationId xmlns:p14="http://schemas.microsoft.com/office/powerpoint/2010/main" val="10868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9"/>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9"/>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70" name="Google Shape;70;p9"/>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77" name="Google Shape;77;p10"/>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1"/>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1"/>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83" name="Google Shape;83;p11"/>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2"/>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2"/>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2"/>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2"/>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2"/>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lvl="0"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91" name="Google Shape;91;p12"/>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2.jp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2.jp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jp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2.jp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cxnSp>
        <p:nvCxnSpPr>
          <p:cNvPr id="10" name="Google Shape;10;p1"/>
          <p:cNvCxnSpPr/>
          <p:nvPr/>
        </p:nvCxnSpPr>
        <p:spPr>
          <a:xfrm>
            <a:off x="-761760" y="5867280"/>
            <a:ext cx="7848360" cy="360"/>
          </a:xfrm>
          <a:prstGeom prst="straightConnector1">
            <a:avLst/>
          </a:prstGeom>
          <a:noFill/>
          <a:ln>
            <a:noFill/>
          </a:ln>
        </p:spPr>
      </p:cxnSp>
      <p:cxnSp>
        <p:nvCxnSpPr>
          <p:cNvPr id="11" name="Google Shape;11;p1"/>
          <p:cNvCxnSpPr/>
          <p:nvPr/>
        </p:nvCxnSpPr>
        <p:spPr>
          <a:xfrm>
            <a:off x="0" y="6629400"/>
            <a:ext cx="9144000" cy="360"/>
          </a:xfrm>
          <a:prstGeom prst="straightConnector1">
            <a:avLst/>
          </a:prstGeom>
          <a:noFill/>
          <a:ln>
            <a:noFill/>
          </a:ln>
        </p:spPr>
      </p:cxnSp>
      <p:sp>
        <p:nvSpPr>
          <p:cNvPr id="12" name="Google Shape;12;p1"/>
          <p:cNvSpPr/>
          <p:nvPr/>
        </p:nvSpPr>
        <p:spPr>
          <a:xfrm>
            <a:off x="1905120" y="297000"/>
            <a:ext cx="1370160" cy="10972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117880" y="-703440"/>
            <a:ext cx="1538280" cy="272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humility</a:t>
            </a:r>
            <a:endParaRPr sz="1200" b="0" i="0" u="none" strike="noStrike" cap="none">
              <a:solidFill>
                <a:schemeClr val="dk1"/>
              </a:solidFill>
              <a:latin typeface="Arial"/>
              <a:ea typeface="Arial"/>
              <a:cs typeface="Arial"/>
              <a:sym typeface="Arial"/>
            </a:endParaRPr>
          </a:p>
        </p:txBody>
      </p:sp>
      <p:sp>
        <p:nvSpPr>
          <p:cNvPr id="14" name="Google Shape;14;p1"/>
          <p:cNvSpPr/>
          <p:nvPr/>
        </p:nvSpPr>
        <p:spPr>
          <a:xfrm>
            <a:off x="1752480" y="152280"/>
            <a:ext cx="1217880" cy="3027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u="none" strike="noStrike" cap="none">
                <a:solidFill>
                  <a:srgbClr val="4D4D4D"/>
                </a:solidFill>
                <a:latin typeface="Arial"/>
                <a:ea typeface="Arial"/>
                <a:cs typeface="Arial"/>
                <a:sym typeface="Arial"/>
              </a:rPr>
              <a:t>Humility</a:t>
            </a:r>
            <a:endParaRPr sz="1400" b="0" i="0" u="none" strike="noStrike" cap="none">
              <a:solidFill>
                <a:schemeClr val="dk1"/>
              </a:solidFill>
              <a:latin typeface="Arial"/>
              <a:ea typeface="Arial"/>
              <a:cs typeface="Arial"/>
              <a:sym typeface="Arial"/>
            </a:endParaRPr>
          </a:p>
        </p:txBody>
      </p:sp>
      <p:sp>
        <p:nvSpPr>
          <p:cNvPr id="15" name="Google Shape;15;p1"/>
          <p:cNvSpPr/>
          <p:nvPr/>
        </p:nvSpPr>
        <p:spPr>
          <a:xfrm>
            <a:off x="3733920" y="152280"/>
            <a:ext cx="1979640" cy="3027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u="none" strike="noStrike" cap="none">
                <a:solidFill>
                  <a:srgbClr val="4D4D4D"/>
                </a:solidFill>
                <a:latin typeface="Arial"/>
                <a:ea typeface="Arial"/>
                <a:cs typeface="Arial"/>
                <a:sym typeface="Arial"/>
              </a:rPr>
              <a:t>Entrepreneurship</a:t>
            </a:r>
            <a:endParaRPr sz="1400" b="0" i="0" u="none" strike="noStrike" cap="none">
              <a:solidFill>
                <a:schemeClr val="dk1"/>
              </a:solidFill>
              <a:latin typeface="Arial"/>
              <a:ea typeface="Arial"/>
              <a:cs typeface="Arial"/>
              <a:sym typeface="Arial"/>
            </a:endParaRPr>
          </a:p>
        </p:txBody>
      </p:sp>
      <p:sp>
        <p:nvSpPr>
          <p:cNvPr id="16" name="Google Shape;16;p1"/>
          <p:cNvSpPr/>
          <p:nvPr/>
        </p:nvSpPr>
        <p:spPr>
          <a:xfrm>
            <a:off x="5791320" y="152280"/>
            <a:ext cx="1979640" cy="3027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u="none" strike="noStrike" cap="none">
                <a:solidFill>
                  <a:srgbClr val="4D4D4D"/>
                </a:solidFill>
                <a:latin typeface="Arial"/>
                <a:ea typeface="Arial"/>
                <a:cs typeface="Arial"/>
                <a:sym typeface="Arial"/>
              </a:rPr>
              <a:t>Teamwork</a:t>
            </a:r>
            <a:endParaRPr sz="1400" b="0" i="0" u="none" strike="noStrike" cap="none">
              <a:solidFill>
                <a:schemeClr val="dk1"/>
              </a:solidFill>
              <a:latin typeface="Arial"/>
              <a:ea typeface="Arial"/>
              <a:cs typeface="Arial"/>
              <a:sym typeface="Arial"/>
            </a:endParaRPr>
          </a:p>
        </p:txBody>
      </p:sp>
      <p:sp>
        <p:nvSpPr>
          <p:cNvPr id="17" name="Google Shape;17;p1"/>
          <p:cNvSpPr/>
          <p:nvPr/>
        </p:nvSpPr>
        <p:spPr>
          <a:xfrm>
            <a:off x="0" y="6553080"/>
            <a:ext cx="1827360" cy="3027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u="none" strike="noStrike" cap="none">
                <a:solidFill>
                  <a:srgbClr val="4D4D4D"/>
                </a:solidFill>
                <a:latin typeface="Arial"/>
                <a:ea typeface="Arial"/>
                <a:cs typeface="Arial"/>
                <a:sym typeface="Arial"/>
              </a:rPr>
              <a:t>Deliver The Promise</a:t>
            </a:r>
            <a:endParaRPr sz="1400" b="0" i="0" u="none" strike="noStrike" cap="none">
              <a:solidFill>
                <a:schemeClr val="dk1"/>
              </a:solidFill>
              <a:latin typeface="Arial"/>
              <a:ea typeface="Arial"/>
              <a:cs typeface="Arial"/>
              <a:sym typeface="Arial"/>
            </a:endParaRPr>
          </a:p>
        </p:txBody>
      </p:sp>
      <p:sp>
        <p:nvSpPr>
          <p:cNvPr id="18" name="Google Shape;18;p1"/>
          <p:cNvSpPr/>
          <p:nvPr/>
        </p:nvSpPr>
        <p:spPr>
          <a:xfrm>
            <a:off x="2133720" y="6553080"/>
            <a:ext cx="1217880" cy="3027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u="none" strike="noStrike" cap="none">
                <a:solidFill>
                  <a:srgbClr val="4D4D4D"/>
                </a:solidFill>
                <a:latin typeface="Arial"/>
                <a:ea typeface="Arial"/>
                <a:cs typeface="Arial"/>
                <a:sym typeface="Arial"/>
              </a:rPr>
              <a:t>Learning</a:t>
            </a:r>
            <a:endParaRPr sz="1400" b="0" i="0" u="none" strike="noStrike" cap="none">
              <a:solidFill>
                <a:schemeClr val="dk1"/>
              </a:solidFill>
              <a:latin typeface="Arial"/>
              <a:ea typeface="Arial"/>
              <a:cs typeface="Arial"/>
              <a:sym typeface="Arial"/>
            </a:endParaRPr>
          </a:p>
        </p:txBody>
      </p:sp>
      <p:sp>
        <p:nvSpPr>
          <p:cNvPr id="19" name="Google Shape;19;p1"/>
          <p:cNvSpPr/>
          <p:nvPr/>
        </p:nvSpPr>
        <p:spPr>
          <a:xfrm>
            <a:off x="4343400" y="6519960"/>
            <a:ext cx="1979640" cy="3027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u="none" strike="noStrike" cap="none">
                <a:solidFill>
                  <a:srgbClr val="4D4D4D"/>
                </a:solidFill>
                <a:latin typeface="Arial"/>
                <a:ea typeface="Arial"/>
                <a:cs typeface="Arial"/>
                <a:sym typeface="Arial"/>
              </a:rPr>
              <a:t>Social Responsibility</a:t>
            </a:r>
            <a:endParaRPr sz="1400" b="0" i="0" u="none" strike="noStrike" cap="none">
              <a:solidFill>
                <a:schemeClr val="dk1"/>
              </a:solidFill>
              <a:latin typeface="Arial"/>
              <a:ea typeface="Arial"/>
              <a:cs typeface="Arial"/>
              <a:sym typeface="Arial"/>
            </a:endParaRPr>
          </a:p>
        </p:txBody>
      </p:sp>
      <p:sp>
        <p:nvSpPr>
          <p:cNvPr id="20" name="Google Shape;20;p1"/>
          <p:cNvSpPr/>
          <p:nvPr/>
        </p:nvSpPr>
        <p:spPr>
          <a:xfrm>
            <a:off x="7162920" y="6519960"/>
            <a:ext cx="1979640" cy="3027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u="none" strike="noStrike" cap="none">
                <a:solidFill>
                  <a:srgbClr val="4D4D4D"/>
                </a:solidFill>
                <a:latin typeface="Arial"/>
                <a:ea typeface="Arial"/>
                <a:cs typeface="Arial"/>
                <a:sym typeface="Arial"/>
              </a:rPr>
              <a:t>Respect for Individual</a:t>
            </a:r>
            <a:endParaRPr sz="1400" b="0" i="0" u="none" strike="noStrike" cap="none">
              <a:solidFill>
                <a:schemeClr val="dk1"/>
              </a:solidFill>
              <a:latin typeface="Arial"/>
              <a:ea typeface="Arial"/>
              <a:cs typeface="Arial"/>
              <a:sym typeface="Arial"/>
            </a:endParaRPr>
          </a:p>
        </p:txBody>
      </p:sp>
      <p:sp>
        <p:nvSpPr>
          <p:cNvPr id="21" name="Google Shape;21;p1"/>
          <p:cNvSpPr/>
          <p:nvPr/>
        </p:nvSpPr>
        <p:spPr>
          <a:xfrm>
            <a:off x="0" y="558720"/>
            <a:ext cx="9142560" cy="44640"/>
          </a:xfrm>
          <a:prstGeom prst="rect">
            <a:avLst/>
          </a:prstGeom>
          <a:gradFill>
            <a:gsLst>
              <a:gs pos="0">
                <a:srgbClr val="E42314"/>
              </a:gs>
              <a:gs pos="50000">
                <a:srgbClr val="F08C12"/>
              </a:gs>
              <a:gs pos="100000">
                <a:srgbClr val="E4231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1"/>
          <p:cNvCxnSpPr/>
          <p:nvPr/>
        </p:nvCxnSpPr>
        <p:spPr>
          <a:xfrm>
            <a:off x="0" y="6514920"/>
            <a:ext cx="9144000" cy="360"/>
          </a:xfrm>
          <a:prstGeom prst="straightConnector1">
            <a:avLst/>
          </a:prstGeom>
          <a:noFill/>
          <a:ln w="25400" cap="flat" cmpd="sng">
            <a:solidFill>
              <a:srgbClr val="B2B2B2"/>
            </a:solidFill>
            <a:prstDash val="solid"/>
            <a:round/>
            <a:headEnd type="none" w="sm" len="sm"/>
            <a:tailEnd type="none" w="sm" len="sm"/>
          </a:ln>
        </p:spPr>
      </p:cxnSp>
      <p:pic>
        <p:nvPicPr>
          <p:cNvPr id="23" name="Google Shape;23;p1" descr="GMRLOGO.JPG"/>
          <p:cNvPicPr preferRelativeResize="0"/>
          <p:nvPr/>
        </p:nvPicPr>
        <p:blipFill rotWithShape="1">
          <a:blip r:embed="rId12">
            <a:alphaModFix/>
          </a:blip>
          <a:srcRect/>
          <a:stretch/>
        </p:blipFill>
        <p:spPr>
          <a:xfrm>
            <a:off x="7569360" y="76320"/>
            <a:ext cx="1370160" cy="463680"/>
          </a:xfrm>
          <a:prstGeom prst="rect">
            <a:avLst/>
          </a:prstGeom>
          <a:noFill/>
          <a:ln>
            <a:noFill/>
          </a:ln>
        </p:spPr>
      </p:pic>
      <p:pic>
        <p:nvPicPr>
          <p:cNvPr id="24" name="Google Shape;24;p1" descr="gmritlogo.JPG"/>
          <p:cNvPicPr preferRelativeResize="0"/>
          <p:nvPr/>
        </p:nvPicPr>
        <p:blipFill rotWithShape="1">
          <a:blip r:embed="rId13">
            <a:alphaModFix/>
          </a:blip>
          <a:srcRect/>
          <a:stretch/>
        </p:blipFill>
        <p:spPr>
          <a:xfrm>
            <a:off x="46080" y="42840"/>
            <a:ext cx="1413000" cy="486000"/>
          </a:xfrm>
          <a:prstGeom prst="rect">
            <a:avLst/>
          </a:prstGeom>
          <a:noFill/>
          <a:ln>
            <a:noFill/>
          </a:ln>
        </p:spPr>
      </p:pic>
      <p:sp>
        <p:nvSpPr>
          <p:cNvPr id="25" name="Google Shape;25;p1"/>
          <p:cNvSpPr txBox="1">
            <a:spLocks noGrp="1"/>
          </p:cNvSpPr>
          <p:nvPr>
            <p:ph type="title"/>
          </p:nvPr>
        </p:nvSpPr>
        <p:spPr>
          <a:xfrm>
            <a:off x="457200" y="273600"/>
            <a:ext cx="8228880" cy="11444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1"/>
          <p:cNvSpPr txBox="1">
            <a:spLocks noGrp="1"/>
          </p:cNvSpPr>
          <p:nvPr>
            <p:ph type="body" idx="1"/>
          </p:nvPr>
        </p:nvSpPr>
        <p:spPr>
          <a:xfrm>
            <a:off x="457200" y="1604520"/>
            <a:ext cx="4015440" cy="39769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1"/>
          <p:cNvSpPr txBox="1">
            <a:spLocks noGrp="1"/>
          </p:cNvSpPr>
          <p:nvPr>
            <p:ph type="body" idx="2"/>
          </p:nvPr>
        </p:nvSpPr>
        <p:spPr>
          <a:xfrm>
            <a:off x="4674240" y="1604520"/>
            <a:ext cx="4015440" cy="39769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Google Shape;28;p1"/>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marR="0" lvl="0" indent="0" algn="l" rtl="0">
              <a:lnSpc>
                <a:spcPct val="100000"/>
              </a:lnSpc>
              <a:spcBef>
                <a:spcPts val="0"/>
              </a:spcBef>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1pPr>
            <a:lvl2pPr marL="0" marR="0" lvl="1" indent="0" algn="l" rtl="0">
              <a:lnSpc>
                <a:spcPct val="100000"/>
              </a:lnSpc>
              <a:spcBef>
                <a:spcPts val="0"/>
              </a:spcBef>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2pPr>
            <a:lvl3pPr marL="0" marR="0" lvl="2" indent="0" algn="l" rtl="0">
              <a:lnSpc>
                <a:spcPct val="100000"/>
              </a:lnSpc>
              <a:spcBef>
                <a:spcPts val="0"/>
              </a:spcBef>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3pPr>
            <a:lvl4pPr marL="0" marR="0" lvl="3" indent="0" algn="l" rtl="0">
              <a:lnSpc>
                <a:spcPct val="100000"/>
              </a:lnSpc>
              <a:spcBef>
                <a:spcPts val="0"/>
              </a:spcBef>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4pPr>
            <a:lvl5pPr marL="0" marR="0" lvl="4" indent="0" algn="l" rtl="0">
              <a:lnSpc>
                <a:spcPct val="100000"/>
              </a:lnSpc>
              <a:spcBef>
                <a:spcPts val="0"/>
              </a:spcBef>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5pPr>
            <a:lvl6pPr marL="0" marR="0" lvl="5" indent="0" algn="l" rtl="0">
              <a:lnSpc>
                <a:spcPct val="100000"/>
              </a:lnSpc>
              <a:spcBef>
                <a:spcPts val="0"/>
              </a:spcBef>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6pPr>
            <a:lvl7pPr marL="0" marR="0" lvl="6" indent="0" algn="l" rtl="0">
              <a:lnSpc>
                <a:spcPct val="100000"/>
              </a:lnSpc>
              <a:spcBef>
                <a:spcPts val="0"/>
              </a:spcBef>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7pPr>
            <a:lvl8pPr marL="0" marR="0" lvl="7" indent="0" algn="l" rtl="0">
              <a:lnSpc>
                <a:spcPct val="100000"/>
              </a:lnSpc>
              <a:spcBef>
                <a:spcPts val="0"/>
              </a:spcBef>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8pPr>
            <a:lvl9pPr marL="0" marR="0" lvl="8" indent="0" algn="l" rtl="0">
              <a:lnSpc>
                <a:spcPct val="100000"/>
              </a:lnSpc>
              <a:spcBef>
                <a:spcPts val="0"/>
              </a:spcBef>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29" name="Google Shape;29;p1"/>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
        <p:cNvGrpSpPr/>
        <p:nvPr/>
      </p:nvGrpSpPr>
      <p:grpSpPr>
        <a:xfrm>
          <a:off x="0" y="0"/>
          <a:ext cx="0" cy="0"/>
          <a:chOff x="0" y="0"/>
          <a:chExt cx="0" cy="0"/>
        </a:xfrm>
      </p:grpSpPr>
      <p:cxnSp>
        <p:nvCxnSpPr>
          <p:cNvPr id="103" name="Google Shape;103;p14"/>
          <p:cNvCxnSpPr/>
          <p:nvPr/>
        </p:nvCxnSpPr>
        <p:spPr>
          <a:xfrm>
            <a:off x="-761760" y="5867280"/>
            <a:ext cx="7848300" cy="300"/>
          </a:xfrm>
          <a:prstGeom prst="straightConnector1">
            <a:avLst/>
          </a:prstGeom>
          <a:noFill/>
          <a:ln>
            <a:noFill/>
          </a:ln>
        </p:spPr>
      </p:cxnSp>
      <p:cxnSp>
        <p:nvCxnSpPr>
          <p:cNvPr id="104" name="Google Shape;104;p14"/>
          <p:cNvCxnSpPr/>
          <p:nvPr/>
        </p:nvCxnSpPr>
        <p:spPr>
          <a:xfrm>
            <a:off x="0" y="6629400"/>
            <a:ext cx="9144000" cy="300"/>
          </a:xfrm>
          <a:prstGeom prst="straightConnector1">
            <a:avLst/>
          </a:prstGeom>
          <a:noFill/>
          <a:ln>
            <a:noFill/>
          </a:ln>
        </p:spPr>
      </p:cxnSp>
      <p:sp>
        <p:nvSpPr>
          <p:cNvPr id="105" name="Google Shape;105;p14"/>
          <p:cNvSpPr/>
          <p:nvPr/>
        </p:nvSpPr>
        <p:spPr>
          <a:xfrm>
            <a:off x="1905120" y="297000"/>
            <a:ext cx="1370100" cy="109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2117880" y="-703440"/>
            <a:ext cx="1538400" cy="272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strike="noStrike">
                <a:solidFill>
                  <a:srgbClr val="000000"/>
                </a:solidFill>
                <a:latin typeface="Times New Roman"/>
                <a:ea typeface="Times New Roman"/>
                <a:cs typeface="Times New Roman"/>
                <a:sym typeface="Times New Roman"/>
              </a:rPr>
              <a:t>humility</a:t>
            </a:r>
            <a:endParaRPr sz="1200" b="0" strike="noStrike">
              <a:solidFill>
                <a:schemeClr val="dk1"/>
              </a:solidFill>
              <a:latin typeface="Arial"/>
              <a:ea typeface="Arial"/>
              <a:cs typeface="Arial"/>
              <a:sym typeface="Arial"/>
            </a:endParaRPr>
          </a:p>
        </p:txBody>
      </p:sp>
      <p:sp>
        <p:nvSpPr>
          <p:cNvPr id="107" name="Google Shape;107;p14"/>
          <p:cNvSpPr/>
          <p:nvPr/>
        </p:nvSpPr>
        <p:spPr>
          <a:xfrm>
            <a:off x="1752480" y="152280"/>
            <a:ext cx="12180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Humility</a:t>
            </a:r>
            <a:endParaRPr sz="1400" b="0" strike="noStrike">
              <a:solidFill>
                <a:schemeClr val="dk1"/>
              </a:solidFill>
              <a:latin typeface="Arial"/>
              <a:ea typeface="Arial"/>
              <a:cs typeface="Arial"/>
              <a:sym typeface="Arial"/>
            </a:endParaRPr>
          </a:p>
        </p:txBody>
      </p:sp>
      <p:sp>
        <p:nvSpPr>
          <p:cNvPr id="108" name="Google Shape;108;p14"/>
          <p:cNvSpPr/>
          <p:nvPr/>
        </p:nvSpPr>
        <p:spPr>
          <a:xfrm>
            <a:off x="3733920" y="152280"/>
            <a:ext cx="1979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Entrepreneurship</a:t>
            </a:r>
            <a:endParaRPr sz="1400" b="0" strike="noStrike">
              <a:solidFill>
                <a:schemeClr val="dk1"/>
              </a:solidFill>
              <a:latin typeface="Arial"/>
              <a:ea typeface="Arial"/>
              <a:cs typeface="Arial"/>
              <a:sym typeface="Arial"/>
            </a:endParaRPr>
          </a:p>
        </p:txBody>
      </p:sp>
      <p:sp>
        <p:nvSpPr>
          <p:cNvPr id="109" name="Google Shape;109;p14"/>
          <p:cNvSpPr/>
          <p:nvPr/>
        </p:nvSpPr>
        <p:spPr>
          <a:xfrm>
            <a:off x="5791320" y="152280"/>
            <a:ext cx="1979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Teamwork</a:t>
            </a:r>
            <a:endParaRPr sz="1400" b="0" strike="noStrike">
              <a:solidFill>
                <a:schemeClr val="dk1"/>
              </a:solidFill>
              <a:latin typeface="Arial"/>
              <a:ea typeface="Arial"/>
              <a:cs typeface="Arial"/>
              <a:sym typeface="Arial"/>
            </a:endParaRPr>
          </a:p>
        </p:txBody>
      </p:sp>
      <p:sp>
        <p:nvSpPr>
          <p:cNvPr id="110" name="Google Shape;110;p14"/>
          <p:cNvSpPr/>
          <p:nvPr/>
        </p:nvSpPr>
        <p:spPr>
          <a:xfrm>
            <a:off x="0" y="6553080"/>
            <a:ext cx="18273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Deliver The Promise</a:t>
            </a:r>
            <a:endParaRPr sz="1400" b="0" strike="noStrike">
              <a:solidFill>
                <a:schemeClr val="dk1"/>
              </a:solidFill>
              <a:latin typeface="Arial"/>
              <a:ea typeface="Arial"/>
              <a:cs typeface="Arial"/>
              <a:sym typeface="Arial"/>
            </a:endParaRPr>
          </a:p>
        </p:txBody>
      </p:sp>
      <p:sp>
        <p:nvSpPr>
          <p:cNvPr id="111" name="Google Shape;111;p14"/>
          <p:cNvSpPr/>
          <p:nvPr/>
        </p:nvSpPr>
        <p:spPr>
          <a:xfrm>
            <a:off x="2133720" y="6553080"/>
            <a:ext cx="12180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Learning</a:t>
            </a:r>
            <a:endParaRPr sz="1400" b="0" strike="noStrike">
              <a:solidFill>
                <a:schemeClr val="dk1"/>
              </a:solidFill>
              <a:latin typeface="Arial"/>
              <a:ea typeface="Arial"/>
              <a:cs typeface="Arial"/>
              <a:sym typeface="Arial"/>
            </a:endParaRPr>
          </a:p>
        </p:txBody>
      </p:sp>
      <p:sp>
        <p:nvSpPr>
          <p:cNvPr id="112" name="Google Shape;112;p14"/>
          <p:cNvSpPr/>
          <p:nvPr/>
        </p:nvSpPr>
        <p:spPr>
          <a:xfrm>
            <a:off x="4343400" y="6519960"/>
            <a:ext cx="1979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Social Responsibility</a:t>
            </a:r>
            <a:endParaRPr sz="1400" b="0" strike="noStrike">
              <a:solidFill>
                <a:schemeClr val="dk1"/>
              </a:solidFill>
              <a:latin typeface="Arial"/>
              <a:ea typeface="Arial"/>
              <a:cs typeface="Arial"/>
              <a:sym typeface="Arial"/>
            </a:endParaRPr>
          </a:p>
        </p:txBody>
      </p:sp>
      <p:sp>
        <p:nvSpPr>
          <p:cNvPr id="113" name="Google Shape;113;p14"/>
          <p:cNvSpPr/>
          <p:nvPr/>
        </p:nvSpPr>
        <p:spPr>
          <a:xfrm>
            <a:off x="7162920" y="6519960"/>
            <a:ext cx="1979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Respect for Individual</a:t>
            </a:r>
            <a:endParaRPr sz="1400" b="0" strike="noStrike">
              <a:solidFill>
                <a:schemeClr val="dk1"/>
              </a:solidFill>
              <a:latin typeface="Arial"/>
              <a:ea typeface="Arial"/>
              <a:cs typeface="Arial"/>
              <a:sym typeface="Arial"/>
            </a:endParaRPr>
          </a:p>
        </p:txBody>
      </p:sp>
      <p:sp>
        <p:nvSpPr>
          <p:cNvPr id="114" name="Google Shape;114;p14"/>
          <p:cNvSpPr/>
          <p:nvPr/>
        </p:nvSpPr>
        <p:spPr>
          <a:xfrm>
            <a:off x="0" y="558720"/>
            <a:ext cx="9142500" cy="44700"/>
          </a:xfrm>
          <a:prstGeom prst="rect">
            <a:avLst/>
          </a:prstGeom>
          <a:gradFill>
            <a:gsLst>
              <a:gs pos="0">
                <a:srgbClr val="E42314"/>
              </a:gs>
              <a:gs pos="50000">
                <a:srgbClr val="F08C12"/>
              </a:gs>
              <a:gs pos="100000">
                <a:srgbClr val="E4231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14"/>
          <p:cNvCxnSpPr/>
          <p:nvPr/>
        </p:nvCxnSpPr>
        <p:spPr>
          <a:xfrm>
            <a:off x="0" y="6514920"/>
            <a:ext cx="9144000" cy="300"/>
          </a:xfrm>
          <a:prstGeom prst="straightConnector1">
            <a:avLst/>
          </a:prstGeom>
          <a:noFill/>
          <a:ln w="25400" cap="flat" cmpd="sng">
            <a:solidFill>
              <a:srgbClr val="B2B2B2"/>
            </a:solidFill>
            <a:prstDash val="solid"/>
            <a:round/>
            <a:headEnd type="none" w="sm" len="sm"/>
            <a:tailEnd type="none" w="sm" len="sm"/>
          </a:ln>
        </p:spPr>
      </p:cxnSp>
      <p:pic>
        <p:nvPicPr>
          <p:cNvPr id="116" name="Google Shape;116;p14" descr="GMRLOGO.JPG"/>
          <p:cNvPicPr preferRelativeResize="0"/>
          <p:nvPr/>
        </p:nvPicPr>
        <p:blipFill rotWithShape="1">
          <a:blip r:embed="rId14">
            <a:alphaModFix/>
          </a:blip>
          <a:srcRect/>
          <a:stretch/>
        </p:blipFill>
        <p:spPr>
          <a:xfrm>
            <a:off x="7569360" y="76320"/>
            <a:ext cx="1370160" cy="463680"/>
          </a:xfrm>
          <a:prstGeom prst="rect">
            <a:avLst/>
          </a:prstGeom>
          <a:noFill/>
          <a:ln>
            <a:noFill/>
          </a:ln>
        </p:spPr>
      </p:pic>
      <p:pic>
        <p:nvPicPr>
          <p:cNvPr id="117" name="Google Shape;117;p14" descr="gmritlogo.JPG"/>
          <p:cNvPicPr preferRelativeResize="0"/>
          <p:nvPr/>
        </p:nvPicPr>
        <p:blipFill rotWithShape="1">
          <a:blip r:embed="rId15">
            <a:alphaModFix/>
          </a:blip>
          <a:srcRect/>
          <a:stretch/>
        </p:blipFill>
        <p:spPr>
          <a:xfrm>
            <a:off x="46080" y="42840"/>
            <a:ext cx="1413000" cy="486000"/>
          </a:xfrm>
          <a:prstGeom prst="rect">
            <a:avLst/>
          </a:prstGeom>
          <a:noFill/>
          <a:ln>
            <a:noFill/>
          </a:ln>
        </p:spPr>
      </p:pic>
      <p:sp>
        <p:nvSpPr>
          <p:cNvPr id="118" name="Google Shape;118;p14"/>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marR="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marR="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marR="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marR="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marR="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marR="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marR="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marR="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marR="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119" name="Google Shape;119;p14"/>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marR="0" lvl="0" algn="l" rtl="0">
              <a:spcBef>
                <a:spcPts val="0"/>
              </a:spcBef>
              <a:spcAft>
                <a:spcPts val="0"/>
              </a:spcAft>
              <a:buSzPts val="1400"/>
              <a:buNone/>
              <a:defRPr sz="1400" b="0" strike="noStrik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0" name="Google Shape;120;p14"/>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21" name="Google Shape;121;p14"/>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4"/>
        <p:cNvGrpSpPr/>
        <p:nvPr/>
      </p:nvGrpSpPr>
      <p:grpSpPr>
        <a:xfrm>
          <a:off x="0" y="0"/>
          <a:ext cx="0" cy="0"/>
          <a:chOff x="0" y="0"/>
          <a:chExt cx="0" cy="0"/>
        </a:xfrm>
      </p:grpSpPr>
      <p:cxnSp>
        <p:nvCxnSpPr>
          <p:cNvPr id="195" name="Google Shape;195;p27"/>
          <p:cNvCxnSpPr/>
          <p:nvPr/>
        </p:nvCxnSpPr>
        <p:spPr>
          <a:xfrm>
            <a:off x="-761760" y="5867280"/>
            <a:ext cx="7848300" cy="300"/>
          </a:xfrm>
          <a:prstGeom prst="straightConnector1">
            <a:avLst/>
          </a:prstGeom>
          <a:noFill/>
          <a:ln>
            <a:noFill/>
          </a:ln>
        </p:spPr>
      </p:cxnSp>
      <p:cxnSp>
        <p:nvCxnSpPr>
          <p:cNvPr id="196" name="Google Shape;196;p27"/>
          <p:cNvCxnSpPr/>
          <p:nvPr/>
        </p:nvCxnSpPr>
        <p:spPr>
          <a:xfrm>
            <a:off x="0" y="6629400"/>
            <a:ext cx="9144000" cy="300"/>
          </a:xfrm>
          <a:prstGeom prst="straightConnector1">
            <a:avLst/>
          </a:prstGeom>
          <a:noFill/>
          <a:ln>
            <a:noFill/>
          </a:ln>
        </p:spPr>
      </p:cxnSp>
      <p:sp>
        <p:nvSpPr>
          <p:cNvPr id="197" name="Google Shape;197;p27"/>
          <p:cNvSpPr/>
          <p:nvPr/>
        </p:nvSpPr>
        <p:spPr>
          <a:xfrm>
            <a:off x="1905120" y="297000"/>
            <a:ext cx="1370100" cy="109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2117880" y="-703440"/>
            <a:ext cx="1538400" cy="272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strike="noStrike">
                <a:solidFill>
                  <a:srgbClr val="000000"/>
                </a:solidFill>
                <a:latin typeface="Times New Roman"/>
                <a:ea typeface="Times New Roman"/>
                <a:cs typeface="Times New Roman"/>
                <a:sym typeface="Times New Roman"/>
              </a:rPr>
              <a:t>humility</a:t>
            </a:r>
            <a:endParaRPr sz="1200" b="0" strike="noStrike">
              <a:solidFill>
                <a:schemeClr val="dk1"/>
              </a:solidFill>
              <a:latin typeface="Arial"/>
              <a:ea typeface="Arial"/>
              <a:cs typeface="Arial"/>
              <a:sym typeface="Arial"/>
            </a:endParaRPr>
          </a:p>
        </p:txBody>
      </p:sp>
      <p:sp>
        <p:nvSpPr>
          <p:cNvPr id="199" name="Google Shape;199;p27"/>
          <p:cNvSpPr/>
          <p:nvPr/>
        </p:nvSpPr>
        <p:spPr>
          <a:xfrm>
            <a:off x="1752480" y="152280"/>
            <a:ext cx="12180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Humility</a:t>
            </a:r>
            <a:endParaRPr sz="1400" b="0" strike="noStrike">
              <a:solidFill>
                <a:schemeClr val="dk1"/>
              </a:solidFill>
              <a:latin typeface="Arial"/>
              <a:ea typeface="Arial"/>
              <a:cs typeface="Arial"/>
              <a:sym typeface="Arial"/>
            </a:endParaRPr>
          </a:p>
        </p:txBody>
      </p:sp>
      <p:sp>
        <p:nvSpPr>
          <p:cNvPr id="200" name="Google Shape;200;p27"/>
          <p:cNvSpPr/>
          <p:nvPr/>
        </p:nvSpPr>
        <p:spPr>
          <a:xfrm>
            <a:off x="3733920" y="152280"/>
            <a:ext cx="1979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Entrepreneurship</a:t>
            </a:r>
            <a:endParaRPr sz="1400" b="0" strike="noStrike">
              <a:solidFill>
                <a:schemeClr val="dk1"/>
              </a:solidFill>
              <a:latin typeface="Arial"/>
              <a:ea typeface="Arial"/>
              <a:cs typeface="Arial"/>
              <a:sym typeface="Arial"/>
            </a:endParaRPr>
          </a:p>
        </p:txBody>
      </p:sp>
      <p:sp>
        <p:nvSpPr>
          <p:cNvPr id="201" name="Google Shape;201;p27"/>
          <p:cNvSpPr/>
          <p:nvPr/>
        </p:nvSpPr>
        <p:spPr>
          <a:xfrm>
            <a:off x="5791320" y="152280"/>
            <a:ext cx="1979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Teamwork</a:t>
            </a:r>
            <a:endParaRPr sz="1400" b="0" strike="noStrike">
              <a:solidFill>
                <a:schemeClr val="dk1"/>
              </a:solidFill>
              <a:latin typeface="Arial"/>
              <a:ea typeface="Arial"/>
              <a:cs typeface="Arial"/>
              <a:sym typeface="Arial"/>
            </a:endParaRPr>
          </a:p>
        </p:txBody>
      </p:sp>
      <p:sp>
        <p:nvSpPr>
          <p:cNvPr id="202" name="Google Shape;202;p27"/>
          <p:cNvSpPr/>
          <p:nvPr/>
        </p:nvSpPr>
        <p:spPr>
          <a:xfrm>
            <a:off x="0" y="6553080"/>
            <a:ext cx="18273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Deliver The Promise</a:t>
            </a:r>
            <a:endParaRPr sz="1400" b="0" strike="noStrike">
              <a:solidFill>
                <a:schemeClr val="dk1"/>
              </a:solidFill>
              <a:latin typeface="Arial"/>
              <a:ea typeface="Arial"/>
              <a:cs typeface="Arial"/>
              <a:sym typeface="Arial"/>
            </a:endParaRPr>
          </a:p>
        </p:txBody>
      </p:sp>
      <p:sp>
        <p:nvSpPr>
          <p:cNvPr id="203" name="Google Shape;203;p27"/>
          <p:cNvSpPr/>
          <p:nvPr/>
        </p:nvSpPr>
        <p:spPr>
          <a:xfrm>
            <a:off x="2133720" y="6553080"/>
            <a:ext cx="12180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Learning</a:t>
            </a:r>
            <a:endParaRPr sz="1400" b="0" strike="noStrike">
              <a:solidFill>
                <a:schemeClr val="dk1"/>
              </a:solidFill>
              <a:latin typeface="Arial"/>
              <a:ea typeface="Arial"/>
              <a:cs typeface="Arial"/>
              <a:sym typeface="Arial"/>
            </a:endParaRPr>
          </a:p>
        </p:txBody>
      </p:sp>
      <p:sp>
        <p:nvSpPr>
          <p:cNvPr id="204" name="Google Shape;204;p27"/>
          <p:cNvSpPr/>
          <p:nvPr/>
        </p:nvSpPr>
        <p:spPr>
          <a:xfrm>
            <a:off x="4343400" y="6519960"/>
            <a:ext cx="1979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Social Responsibility</a:t>
            </a:r>
            <a:endParaRPr sz="1400" b="0" strike="noStrike">
              <a:solidFill>
                <a:schemeClr val="dk1"/>
              </a:solidFill>
              <a:latin typeface="Arial"/>
              <a:ea typeface="Arial"/>
              <a:cs typeface="Arial"/>
              <a:sym typeface="Arial"/>
            </a:endParaRPr>
          </a:p>
        </p:txBody>
      </p:sp>
      <p:sp>
        <p:nvSpPr>
          <p:cNvPr id="205" name="Google Shape;205;p27"/>
          <p:cNvSpPr/>
          <p:nvPr/>
        </p:nvSpPr>
        <p:spPr>
          <a:xfrm>
            <a:off x="7162920" y="6519960"/>
            <a:ext cx="1979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Respect for Individual</a:t>
            </a:r>
            <a:endParaRPr sz="1400" b="0" strike="noStrike">
              <a:solidFill>
                <a:schemeClr val="dk1"/>
              </a:solidFill>
              <a:latin typeface="Arial"/>
              <a:ea typeface="Arial"/>
              <a:cs typeface="Arial"/>
              <a:sym typeface="Arial"/>
            </a:endParaRPr>
          </a:p>
        </p:txBody>
      </p:sp>
      <p:sp>
        <p:nvSpPr>
          <p:cNvPr id="206" name="Google Shape;206;p27"/>
          <p:cNvSpPr/>
          <p:nvPr/>
        </p:nvSpPr>
        <p:spPr>
          <a:xfrm>
            <a:off x="0" y="558720"/>
            <a:ext cx="9142500" cy="44700"/>
          </a:xfrm>
          <a:prstGeom prst="rect">
            <a:avLst/>
          </a:prstGeom>
          <a:gradFill>
            <a:gsLst>
              <a:gs pos="0">
                <a:srgbClr val="E42314"/>
              </a:gs>
              <a:gs pos="50000">
                <a:srgbClr val="F08C12"/>
              </a:gs>
              <a:gs pos="100000">
                <a:srgbClr val="E4231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7" name="Google Shape;207;p27"/>
          <p:cNvCxnSpPr/>
          <p:nvPr/>
        </p:nvCxnSpPr>
        <p:spPr>
          <a:xfrm>
            <a:off x="0" y="6514920"/>
            <a:ext cx="9144000" cy="300"/>
          </a:xfrm>
          <a:prstGeom prst="straightConnector1">
            <a:avLst/>
          </a:prstGeom>
          <a:noFill/>
          <a:ln w="25400" cap="flat" cmpd="sng">
            <a:solidFill>
              <a:srgbClr val="B2B2B2"/>
            </a:solidFill>
            <a:prstDash val="solid"/>
            <a:round/>
            <a:headEnd type="none" w="sm" len="sm"/>
            <a:tailEnd type="none" w="sm" len="sm"/>
          </a:ln>
        </p:spPr>
      </p:cxnSp>
      <p:pic>
        <p:nvPicPr>
          <p:cNvPr id="208" name="Google Shape;208;p27" descr="GMRLOGO.JPG"/>
          <p:cNvPicPr preferRelativeResize="0"/>
          <p:nvPr/>
        </p:nvPicPr>
        <p:blipFill rotWithShape="1">
          <a:blip r:embed="rId13">
            <a:alphaModFix/>
          </a:blip>
          <a:srcRect/>
          <a:stretch/>
        </p:blipFill>
        <p:spPr>
          <a:xfrm>
            <a:off x="7569360" y="76320"/>
            <a:ext cx="1370160" cy="463680"/>
          </a:xfrm>
          <a:prstGeom prst="rect">
            <a:avLst/>
          </a:prstGeom>
          <a:noFill/>
          <a:ln>
            <a:noFill/>
          </a:ln>
        </p:spPr>
      </p:pic>
      <p:pic>
        <p:nvPicPr>
          <p:cNvPr id="209" name="Google Shape;209;p27" descr="gmritlogo.JPG"/>
          <p:cNvPicPr preferRelativeResize="0"/>
          <p:nvPr/>
        </p:nvPicPr>
        <p:blipFill rotWithShape="1">
          <a:blip r:embed="rId14">
            <a:alphaModFix/>
          </a:blip>
          <a:srcRect/>
          <a:stretch/>
        </p:blipFill>
        <p:spPr>
          <a:xfrm>
            <a:off x="46080" y="42840"/>
            <a:ext cx="1413000" cy="486000"/>
          </a:xfrm>
          <a:prstGeom prst="rect">
            <a:avLst/>
          </a:prstGeom>
          <a:noFill/>
          <a:ln>
            <a:noFill/>
          </a:ln>
        </p:spPr>
      </p:pic>
      <p:sp>
        <p:nvSpPr>
          <p:cNvPr id="210" name="Google Shape;210;p27"/>
          <p:cNvSpPr txBox="1">
            <a:spLocks noGrp="1"/>
          </p:cNvSpPr>
          <p:nvPr>
            <p:ph type="sldNum" idx="12"/>
          </p:nvPr>
        </p:nvSpPr>
        <p:spPr>
          <a:xfrm>
            <a:off x="6553080" y="6248520"/>
            <a:ext cx="1903800" cy="455700"/>
          </a:xfrm>
          <a:prstGeom prst="rect">
            <a:avLst/>
          </a:prstGeom>
          <a:noFill/>
          <a:ln>
            <a:noFill/>
          </a:ln>
        </p:spPr>
        <p:txBody>
          <a:bodyPr spcFirstLastPara="1" wrap="square" lIns="90000" tIns="45000" rIns="90000" bIns="45000" anchor="t" anchorCtr="0">
            <a:noAutofit/>
          </a:bodyPr>
          <a:lstStyle>
            <a:lvl1pPr marL="0" marR="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marR="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marR="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marR="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marR="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marR="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marR="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marR="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marR="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211" name="Google Shape;211;p27"/>
          <p:cNvSpPr txBox="1">
            <a:spLocks noGrp="1"/>
          </p:cNvSpPr>
          <p:nvPr>
            <p:ph type="dt" idx="10"/>
          </p:nvPr>
        </p:nvSpPr>
        <p:spPr>
          <a:xfrm>
            <a:off x="76320" y="6261120"/>
            <a:ext cx="7008900" cy="455700"/>
          </a:xfrm>
          <a:prstGeom prst="rect">
            <a:avLst/>
          </a:prstGeom>
          <a:noFill/>
          <a:ln>
            <a:noFill/>
          </a:ln>
        </p:spPr>
        <p:txBody>
          <a:bodyPr spcFirstLastPara="1" wrap="square" lIns="90000" tIns="45000" rIns="90000" bIns="45000" anchor="t" anchorCtr="0">
            <a:noAutofit/>
          </a:bodyPr>
          <a:lstStyle>
            <a:lvl1pPr marR="0" lvl="0" algn="l" rtl="0">
              <a:spcBef>
                <a:spcPts val="0"/>
              </a:spcBef>
              <a:spcAft>
                <a:spcPts val="0"/>
              </a:spcAft>
              <a:buSzPts val="1400"/>
              <a:buNone/>
              <a:defRPr sz="1400" b="0" strike="noStrik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2" name="Google Shape;212;p27"/>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13" name="Google Shape;213;p27"/>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6"/>
        <p:cNvGrpSpPr/>
        <p:nvPr/>
      </p:nvGrpSpPr>
      <p:grpSpPr>
        <a:xfrm>
          <a:off x="0" y="0"/>
          <a:ext cx="0" cy="0"/>
          <a:chOff x="0" y="0"/>
          <a:chExt cx="0" cy="0"/>
        </a:xfrm>
      </p:grpSpPr>
      <p:cxnSp>
        <p:nvCxnSpPr>
          <p:cNvPr id="287" name="Google Shape;287;p40"/>
          <p:cNvCxnSpPr/>
          <p:nvPr/>
        </p:nvCxnSpPr>
        <p:spPr>
          <a:xfrm>
            <a:off x="-761760" y="5867280"/>
            <a:ext cx="7848360" cy="360"/>
          </a:xfrm>
          <a:prstGeom prst="straightConnector1">
            <a:avLst/>
          </a:prstGeom>
          <a:noFill/>
          <a:ln>
            <a:noFill/>
          </a:ln>
        </p:spPr>
      </p:cxnSp>
      <p:cxnSp>
        <p:nvCxnSpPr>
          <p:cNvPr id="288" name="Google Shape;288;p40"/>
          <p:cNvCxnSpPr/>
          <p:nvPr/>
        </p:nvCxnSpPr>
        <p:spPr>
          <a:xfrm>
            <a:off x="0" y="6629400"/>
            <a:ext cx="9144000" cy="360"/>
          </a:xfrm>
          <a:prstGeom prst="straightConnector1">
            <a:avLst/>
          </a:prstGeom>
          <a:noFill/>
          <a:ln>
            <a:noFill/>
          </a:ln>
        </p:spPr>
      </p:cxnSp>
      <p:sp>
        <p:nvSpPr>
          <p:cNvPr id="289" name="Google Shape;289;p40"/>
          <p:cNvSpPr/>
          <p:nvPr/>
        </p:nvSpPr>
        <p:spPr>
          <a:xfrm>
            <a:off x="1905120" y="297000"/>
            <a:ext cx="1370160" cy="10972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p:cNvSpPr/>
          <p:nvPr/>
        </p:nvSpPr>
        <p:spPr>
          <a:xfrm>
            <a:off x="2117880" y="-703440"/>
            <a:ext cx="1538280" cy="272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strike="noStrike">
                <a:solidFill>
                  <a:srgbClr val="000000"/>
                </a:solidFill>
                <a:latin typeface="Times New Roman"/>
                <a:ea typeface="Times New Roman"/>
                <a:cs typeface="Times New Roman"/>
                <a:sym typeface="Times New Roman"/>
              </a:rPr>
              <a:t>humility</a:t>
            </a:r>
            <a:endParaRPr sz="1200" b="0" strike="noStrike">
              <a:solidFill>
                <a:schemeClr val="dk1"/>
              </a:solidFill>
              <a:latin typeface="Arial"/>
              <a:ea typeface="Arial"/>
              <a:cs typeface="Arial"/>
              <a:sym typeface="Arial"/>
            </a:endParaRPr>
          </a:p>
        </p:txBody>
      </p:sp>
      <p:sp>
        <p:nvSpPr>
          <p:cNvPr id="291" name="Google Shape;291;p40"/>
          <p:cNvSpPr/>
          <p:nvPr/>
        </p:nvSpPr>
        <p:spPr>
          <a:xfrm>
            <a:off x="1752480" y="152280"/>
            <a:ext cx="1217880" cy="3027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Humility</a:t>
            </a:r>
            <a:endParaRPr sz="1400" b="0" strike="noStrike">
              <a:solidFill>
                <a:schemeClr val="dk1"/>
              </a:solidFill>
              <a:latin typeface="Arial"/>
              <a:ea typeface="Arial"/>
              <a:cs typeface="Arial"/>
              <a:sym typeface="Arial"/>
            </a:endParaRPr>
          </a:p>
        </p:txBody>
      </p:sp>
      <p:sp>
        <p:nvSpPr>
          <p:cNvPr id="292" name="Google Shape;292;p40"/>
          <p:cNvSpPr/>
          <p:nvPr/>
        </p:nvSpPr>
        <p:spPr>
          <a:xfrm>
            <a:off x="3733920" y="152280"/>
            <a:ext cx="1979640" cy="3027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Entrepreneurship</a:t>
            </a:r>
            <a:endParaRPr sz="1400" b="0" strike="noStrike">
              <a:solidFill>
                <a:schemeClr val="dk1"/>
              </a:solidFill>
              <a:latin typeface="Arial"/>
              <a:ea typeface="Arial"/>
              <a:cs typeface="Arial"/>
              <a:sym typeface="Arial"/>
            </a:endParaRPr>
          </a:p>
        </p:txBody>
      </p:sp>
      <p:sp>
        <p:nvSpPr>
          <p:cNvPr id="293" name="Google Shape;293;p40"/>
          <p:cNvSpPr/>
          <p:nvPr/>
        </p:nvSpPr>
        <p:spPr>
          <a:xfrm>
            <a:off x="5791320" y="152280"/>
            <a:ext cx="1979640" cy="3027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Teamwork</a:t>
            </a:r>
            <a:endParaRPr sz="1400" b="0" strike="noStrike">
              <a:solidFill>
                <a:schemeClr val="dk1"/>
              </a:solidFill>
              <a:latin typeface="Arial"/>
              <a:ea typeface="Arial"/>
              <a:cs typeface="Arial"/>
              <a:sym typeface="Arial"/>
            </a:endParaRPr>
          </a:p>
        </p:txBody>
      </p:sp>
      <p:sp>
        <p:nvSpPr>
          <p:cNvPr id="294" name="Google Shape;294;p40"/>
          <p:cNvSpPr/>
          <p:nvPr/>
        </p:nvSpPr>
        <p:spPr>
          <a:xfrm>
            <a:off x="0" y="6553080"/>
            <a:ext cx="1827360" cy="3027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Deliver The Promise</a:t>
            </a:r>
            <a:endParaRPr sz="1400" b="0" strike="noStrike">
              <a:solidFill>
                <a:schemeClr val="dk1"/>
              </a:solidFill>
              <a:latin typeface="Arial"/>
              <a:ea typeface="Arial"/>
              <a:cs typeface="Arial"/>
              <a:sym typeface="Arial"/>
            </a:endParaRPr>
          </a:p>
        </p:txBody>
      </p:sp>
      <p:sp>
        <p:nvSpPr>
          <p:cNvPr id="295" name="Google Shape;295;p40"/>
          <p:cNvSpPr/>
          <p:nvPr/>
        </p:nvSpPr>
        <p:spPr>
          <a:xfrm>
            <a:off x="2133720" y="6553080"/>
            <a:ext cx="1217880" cy="3027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Learning</a:t>
            </a:r>
            <a:endParaRPr sz="1400" b="0" strike="noStrike">
              <a:solidFill>
                <a:schemeClr val="dk1"/>
              </a:solidFill>
              <a:latin typeface="Arial"/>
              <a:ea typeface="Arial"/>
              <a:cs typeface="Arial"/>
              <a:sym typeface="Arial"/>
            </a:endParaRPr>
          </a:p>
        </p:txBody>
      </p:sp>
      <p:sp>
        <p:nvSpPr>
          <p:cNvPr id="296" name="Google Shape;296;p40"/>
          <p:cNvSpPr/>
          <p:nvPr/>
        </p:nvSpPr>
        <p:spPr>
          <a:xfrm>
            <a:off x="4343400" y="6519960"/>
            <a:ext cx="1979640" cy="3027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Social Responsibility</a:t>
            </a:r>
            <a:endParaRPr sz="1400" b="0" strike="noStrike">
              <a:solidFill>
                <a:schemeClr val="dk1"/>
              </a:solidFill>
              <a:latin typeface="Arial"/>
              <a:ea typeface="Arial"/>
              <a:cs typeface="Arial"/>
              <a:sym typeface="Arial"/>
            </a:endParaRPr>
          </a:p>
        </p:txBody>
      </p:sp>
      <p:sp>
        <p:nvSpPr>
          <p:cNvPr id="297" name="Google Shape;297;p40"/>
          <p:cNvSpPr/>
          <p:nvPr/>
        </p:nvSpPr>
        <p:spPr>
          <a:xfrm>
            <a:off x="7162920" y="6519960"/>
            <a:ext cx="1979640" cy="3027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4D4D4D"/>
              </a:buClr>
              <a:buSzPts val="1400"/>
              <a:buFont typeface="Arial"/>
              <a:buNone/>
            </a:pPr>
            <a:r>
              <a:rPr lang="en-US" sz="1400" b="0" i="1" strike="noStrike">
                <a:solidFill>
                  <a:srgbClr val="4D4D4D"/>
                </a:solidFill>
                <a:latin typeface="Arial"/>
                <a:ea typeface="Arial"/>
                <a:cs typeface="Arial"/>
                <a:sym typeface="Arial"/>
              </a:rPr>
              <a:t>Respect for Individual</a:t>
            </a:r>
            <a:endParaRPr sz="1400" b="0" strike="noStrike">
              <a:solidFill>
                <a:schemeClr val="dk1"/>
              </a:solidFill>
              <a:latin typeface="Arial"/>
              <a:ea typeface="Arial"/>
              <a:cs typeface="Arial"/>
              <a:sym typeface="Arial"/>
            </a:endParaRPr>
          </a:p>
        </p:txBody>
      </p:sp>
      <p:sp>
        <p:nvSpPr>
          <p:cNvPr id="298" name="Google Shape;298;p40"/>
          <p:cNvSpPr/>
          <p:nvPr/>
        </p:nvSpPr>
        <p:spPr>
          <a:xfrm>
            <a:off x="0" y="558720"/>
            <a:ext cx="9142560" cy="44640"/>
          </a:xfrm>
          <a:prstGeom prst="rect">
            <a:avLst/>
          </a:prstGeom>
          <a:gradFill>
            <a:gsLst>
              <a:gs pos="0">
                <a:srgbClr val="E42314"/>
              </a:gs>
              <a:gs pos="50000">
                <a:srgbClr val="F08C12"/>
              </a:gs>
              <a:gs pos="100000">
                <a:srgbClr val="E4231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40"/>
          <p:cNvCxnSpPr/>
          <p:nvPr/>
        </p:nvCxnSpPr>
        <p:spPr>
          <a:xfrm>
            <a:off x="0" y="6514920"/>
            <a:ext cx="9144000" cy="360"/>
          </a:xfrm>
          <a:prstGeom prst="straightConnector1">
            <a:avLst/>
          </a:prstGeom>
          <a:noFill/>
          <a:ln w="25400" cap="flat" cmpd="sng">
            <a:solidFill>
              <a:srgbClr val="B2B2B2"/>
            </a:solidFill>
            <a:prstDash val="solid"/>
            <a:round/>
            <a:headEnd type="none" w="sm" len="sm"/>
            <a:tailEnd type="none" w="sm" len="sm"/>
          </a:ln>
        </p:spPr>
      </p:cxnSp>
      <p:pic>
        <p:nvPicPr>
          <p:cNvPr id="300" name="Google Shape;300;p40" descr="GMRLOGO.JPG"/>
          <p:cNvPicPr preferRelativeResize="0"/>
          <p:nvPr/>
        </p:nvPicPr>
        <p:blipFill rotWithShape="1">
          <a:blip r:embed="rId14">
            <a:alphaModFix/>
          </a:blip>
          <a:srcRect/>
          <a:stretch/>
        </p:blipFill>
        <p:spPr>
          <a:xfrm>
            <a:off x="7569360" y="76320"/>
            <a:ext cx="1370160" cy="463680"/>
          </a:xfrm>
          <a:prstGeom prst="rect">
            <a:avLst/>
          </a:prstGeom>
          <a:noFill/>
          <a:ln>
            <a:noFill/>
          </a:ln>
        </p:spPr>
      </p:pic>
      <p:pic>
        <p:nvPicPr>
          <p:cNvPr id="301" name="Google Shape;301;p40" descr="gmritlogo.JPG"/>
          <p:cNvPicPr preferRelativeResize="0"/>
          <p:nvPr/>
        </p:nvPicPr>
        <p:blipFill rotWithShape="1">
          <a:blip r:embed="rId15">
            <a:alphaModFix/>
          </a:blip>
          <a:srcRect/>
          <a:stretch/>
        </p:blipFill>
        <p:spPr>
          <a:xfrm>
            <a:off x="46080" y="42840"/>
            <a:ext cx="1413000" cy="486000"/>
          </a:xfrm>
          <a:prstGeom prst="rect">
            <a:avLst/>
          </a:prstGeom>
          <a:noFill/>
          <a:ln>
            <a:noFill/>
          </a:ln>
        </p:spPr>
      </p:pic>
      <p:sp>
        <p:nvSpPr>
          <p:cNvPr id="302" name="Google Shape;302;p40"/>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marR="0" lvl="0"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1pPr>
            <a:lvl2pPr marL="0" marR="0" lvl="1"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2pPr>
            <a:lvl3pPr marL="0" marR="0" lvl="2"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3pPr>
            <a:lvl4pPr marL="0" marR="0" lvl="3"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4pPr>
            <a:lvl5pPr marL="0" marR="0" lvl="4"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5pPr>
            <a:lvl6pPr marL="0" marR="0" lvl="5"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6pPr>
            <a:lvl7pPr marL="0" marR="0" lvl="6"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7pPr>
            <a:lvl8pPr marL="0" marR="0" lvl="7"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8pPr>
            <a:lvl9pPr marL="0" marR="0" lvl="8" indent="0" algn="l" rtl="0">
              <a:lnSpc>
                <a:spcPct val="100000"/>
              </a:lnSpc>
              <a:spcBef>
                <a:spcPts val="0"/>
              </a:spcBef>
              <a:buClr>
                <a:srgbClr val="000000"/>
              </a:buClr>
              <a:buSzPts val="1800"/>
              <a:buFont typeface="Times New Roman"/>
              <a:buNone/>
              <a:defRPr sz="18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303" name="Google Shape;303;p40"/>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marR="0" lvl="0" algn="l" rtl="0">
              <a:spcBef>
                <a:spcPts val="0"/>
              </a:spcBef>
              <a:spcAft>
                <a:spcPts val="0"/>
              </a:spcAft>
              <a:buSzPts val="1400"/>
              <a:buNone/>
              <a:defRPr sz="1400" b="0" strike="noStrik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4" name="Google Shape;304;p4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5" name="Google Shape;305;p4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cxnSp>
        <p:nvCxnSpPr>
          <p:cNvPr id="99" name="Google Shape;99;p70"/>
          <p:cNvCxnSpPr/>
          <p:nvPr/>
        </p:nvCxnSpPr>
        <p:spPr>
          <a:xfrm>
            <a:off x="-761760" y="5867280"/>
            <a:ext cx="7848360" cy="360"/>
          </a:xfrm>
          <a:prstGeom prst="straightConnector1">
            <a:avLst/>
          </a:prstGeom>
          <a:noFill/>
          <a:ln>
            <a:noFill/>
          </a:ln>
        </p:spPr>
      </p:cxnSp>
      <p:cxnSp>
        <p:nvCxnSpPr>
          <p:cNvPr id="100" name="Google Shape;100;p70"/>
          <p:cNvCxnSpPr/>
          <p:nvPr/>
        </p:nvCxnSpPr>
        <p:spPr>
          <a:xfrm>
            <a:off x="0" y="6629400"/>
            <a:ext cx="9144000" cy="360"/>
          </a:xfrm>
          <a:prstGeom prst="straightConnector1">
            <a:avLst/>
          </a:prstGeom>
          <a:noFill/>
          <a:ln>
            <a:noFill/>
          </a:ln>
        </p:spPr>
      </p:cxnSp>
      <p:sp>
        <p:nvSpPr>
          <p:cNvPr id="101" name="Google Shape;101;p70"/>
          <p:cNvSpPr/>
          <p:nvPr/>
        </p:nvSpPr>
        <p:spPr>
          <a:xfrm>
            <a:off x="1905120" y="297000"/>
            <a:ext cx="1370160" cy="1097280"/>
          </a:xfrm>
          <a:prstGeom prst="rect">
            <a:avLst/>
          </a:prstGeom>
          <a:noFill/>
          <a:ln>
            <a:noFill/>
          </a:ln>
        </p:spPr>
        <p:txBody>
          <a:bodyPr spcFirstLastPara="1" wrap="square" lIns="91425" tIns="91425" rIns="91425" bIns="91425" anchor="ctr" anchorCtr="0">
            <a:noAutofit/>
          </a:bodyPr>
          <a:lstStyle/>
          <a:p>
            <a:pPr>
              <a:buSzPts val="1400"/>
            </a:pPr>
            <a:endParaRPr/>
          </a:p>
        </p:txBody>
      </p:sp>
      <p:sp>
        <p:nvSpPr>
          <p:cNvPr id="102" name="Google Shape;102;p70"/>
          <p:cNvSpPr/>
          <p:nvPr/>
        </p:nvSpPr>
        <p:spPr>
          <a:xfrm>
            <a:off x="2117880" y="-703440"/>
            <a:ext cx="1538280" cy="272160"/>
          </a:xfrm>
          <a:prstGeom prst="rect">
            <a:avLst/>
          </a:prstGeom>
          <a:noFill/>
          <a:ln>
            <a:noFill/>
          </a:ln>
        </p:spPr>
        <p:txBody>
          <a:bodyPr spcFirstLastPara="1" wrap="square" lIns="90000" tIns="45000" rIns="90000" bIns="45000" anchor="t" anchorCtr="0">
            <a:noAutofit/>
          </a:bodyPr>
          <a:lstStyle/>
          <a:p>
            <a:pPr>
              <a:buSzPts val="1200"/>
              <a:buFont typeface="Times New Roman"/>
              <a:buNone/>
            </a:pPr>
            <a:r>
              <a:rPr lang="en-US" sz="1200">
                <a:latin typeface="Times New Roman"/>
                <a:ea typeface="Times New Roman"/>
                <a:cs typeface="Times New Roman"/>
                <a:sym typeface="Times New Roman"/>
              </a:rPr>
              <a:t>humility</a:t>
            </a:r>
            <a:endParaRPr sz="1200"/>
          </a:p>
        </p:txBody>
      </p:sp>
      <p:sp>
        <p:nvSpPr>
          <p:cNvPr id="103" name="Google Shape;103;p70"/>
          <p:cNvSpPr/>
          <p:nvPr/>
        </p:nvSpPr>
        <p:spPr>
          <a:xfrm>
            <a:off x="1752480" y="152280"/>
            <a:ext cx="1217880" cy="302760"/>
          </a:xfrm>
          <a:prstGeom prst="rect">
            <a:avLst/>
          </a:prstGeom>
          <a:noFill/>
          <a:ln>
            <a:noFill/>
          </a:ln>
        </p:spPr>
        <p:txBody>
          <a:bodyPr spcFirstLastPara="1" wrap="square" lIns="90000" tIns="45000" rIns="90000" bIns="45000" anchor="t" anchorCtr="0">
            <a:noAutofit/>
          </a:bodyPr>
          <a:lstStyle/>
          <a:p>
            <a:pPr algn="ctr">
              <a:buClr>
                <a:srgbClr val="4D4D4D"/>
              </a:buClr>
              <a:buSzPts val="1400"/>
            </a:pPr>
            <a:r>
              <a:rPr lang="en-US" i="1">
                <a:solidFill>
                  <a:srgbClr val="4D4D4D"/>
                </a:solidFill>
              </a:rPr>
              <a:t>Humility</a:t>
            </a:r>
            <a:endParaRPr/>
          </a:p>
        </p:txBody>
      </p:sp>
      <p:sp>
        <p:nvSpPr>
          <p:cNvPr id="104" name="Google Shape;104;p70"/>
          <p:cNvSpPr/>
          <p:nvPr/>
        </p:nvSpPr>
        <p:spPr>
          <a:xfrm>
            <a:off x="3733920" y="152280"/>
            <a:ext cx="1979640" cy="302760"/>
          </a:xfrm>
          <a:prstGeom prst="rect">
            <a:avLst/>
          </a:prstGeom>
          <a:noFill/>
          <a:ln>
            <a:noFill/>
          </a:ln>
        </p:spPr>
        <p:txBody>
          <a:bodyPr spcFirstLastPara="1" wrap="square" lIns="90000" tIns="45000" rIns="90000" bIns="45000" anchor="t" anchorCtr="0">
            <a:noAutofit/>
          </a:bodyPr>
          <a:lstStyle/>
          <a:p>
            <a:pPr algn="ctr">
              <a:buClr>
                <a:srgbClr val="4D4D4D"/>
              </a:buClr>
              <a:buSzPts val="1400"/>
            </a:pPr>
            <a:r>
              <a:rPr lang="en-US" i="1">
                <a:solidFill>
                  <a:srgbClr val="4D4D4D"/>
                </a:solidFill>
              </a:rPr>
              <a:t>Entrepreneurship</a:t>
            </a:r>
            <a:endParaRPr/>
          </a:p>
        </p:txBody>
      </p:sp>
      <p:sp>
        <p:nvSpPr>
          <p:cNvPr id="105" name="Google Shape;105;p70"/>
          <p:cNvSpPr/>
          <p:nvPr/>
        </p:nvSpPr>
        <p:spPr>
          <a:xfrm>
            <a:off x="5791320" y="152280"/>
            <a:ext cx="1979640" cy="302760"/>
          </a:xfrm>
          <a:prstGeom prst="rect">
            <a:avLst/>
          </a:prstGeom>
          <a:noFill/>
          <a:ln>
            <a:noFill/>
          </a:ln>
        </p:spPr>
        <p:txBody>
          <a:bodyPr spcFirstLastPara="1" wrap="square" lIns="90000" tIns="45000" rIns="90000" bIns="45000" anchor="t" anchorCtr="0">
            <a:noAutofit/>
          </a:bodyPr>
          <a:lstStyle/>
          <a:p>
            <a:pPr algn="ctr">
              <a:buClr>
                <a:srgbClr val="4D4D4D"/>
              </a:buClr>
              <a:buSzPts val="1400"/>
            </a:pPr>
            <a:r>
              <a:rPr lang="en-US" i="1">
                <a:solidFill>
                  <a:srgbClr val="4D4D4D"/>
                </a:solidFill>
              </a:rPr>
              <a:t>Teamwork</a:t>
            </a:r>
            <a:endParaRPr/>
          </a:p>
        </p:txBody>
      </p:sp>
      <p:sp>
        <p:nvSpPr>
          <p:cNvPr id="106" name="Google Shape;106;p70"/>
          <p:cNvSpPr/>
          <p:nvPr/>
        </p:nvSpPr>
        <p:spPr>
          <a:xfrm>
            <a:off x="0" y="6553080"/>
            <a:ext cx="1827360" cy="302760"/>
          </a:xfrm>
          <a:prstGeom prst="rect">
            <a:avLst/>
          </a:prstGeom>
          <a:noFill/>
          <a:ln>
            <a:noFill/>
          </a:ln>
        </p:spPr>
        <p:txBody>
          <a:bodyPr spcFirstLastPara="1" wrap="square" lIns="90000" tIns="45000" rIns="90000" bIns="45000" anchor="t" anchorCtr="0">
            <a:noAutofit/>
          </a:bodyPr>
          <a:lstStyle/>
          <a:p>
            <a:pPr algn="ctr">
              <a:buClr>
                <a:srgbClr val="4D4D4D"/>
              </a:buClr>
              <a:buSzPts val="1400"/>
            </a:pPr>
            <a:r>
              <a:rPr lang="en-US" i="1">
                <a:solidFill>
                  <a:srgbClr val="4D4D4D"/>
                </a:solidFill>
              </a:rPr>
              <a:t>Deliver The Promise</a:t>
            </a:r>
            <a:endParaRPr/>
          </a:p>
        </p:txBody>
      </p:sp>
      <p:sp>
        <p:nvSpPr>
          <p:cNvPr id="107" name="Google Shape;107;p70"/>
          <p:cNvSpPr/>
          <p:nvPr/>
        </p:nvSpPr>
        <p:spPr>
          <a:xfrm>
            <a:off x="2133720" y="6553080"/>
            <a:ext cx="1217880" cy="302760"/>
          </a:xfrm>
          <a:prstGeom prst="rect">
            <a:avLst/>
          </a:prstGeom>
          <a:noFill/>
          <a:ln>
            <a:noFill/>
          </a:ln>
        </p:spPr>
        <p:txBody>
          <a:bodyPr spcFirstLastPara="1" wrap="square" lIns="90000" tIns="45000" rIns="90000" bIns="45000" anchor="t" anchorCtr="0">
            <a:noAutofit/>
          </a:bodyPr>
          <a:lstStyle/>
          <a:p>
            <a:pPr algn="ctr">
              <a:buClr>
                <a:srgbClr val="4D4D4D"/>
              </a:buClr>
              <a:buSzPts val="1400"/>
            </a:pPr>
            <a:r>
              <a:rPr lang="en-US" i="1">
                <a:solidFill>
                  <a:srgbClr val="4D4D4D"/>
                </a:solidFill>
              </a:rPr>
              <a:t>Learning</a:t>
            </a:r>
            <a:endParaRPr/>
          </a:p>
        </p:txBody>
      </p:sp>
      <p:sp>
        <p:nvSpPr>
          <p:cNvPr id="108" name="Google Shape;108;p70"/>
          <p:cNvSpPr/>
          <p:nvPr/>
        </p:nvSpPr>
        <p:spPr>
          <a:xfrm>
            <a:off x="4343400" y="6519960"/>
            <a:ext cx="1979640" cy="302760"/>
          </a:xfrm>
          <a:prstGeom prst="rect">
            <a:avLst/>
          </a:prstGeom>
          <a:noFill/>
          <a:ln>
            <a:noFill/>
          </a:ln>
        </p:spPr>
        <p:txBody>
          <a:bodyPr spcFirstLastPara="1" wrap="square" lIns="90000" tIns="45000" rIns="90000" bIns="45000" anchor="t" anchorCtr="0">
            <a:noAutofit/>
          </a:bodyPr>
          <a:lstStyle/>
          <a:p>
            <a:pPr algn="ctr">
              <a:buClr>
                <a:srgbClr val="4D4D4D"/>
              </a:buClr>
              <a:buSzPts val="1400"/>
            </a:pPr>
            <a:r>
              <a:rPr lang="en-US" i="1">
                <a:solidFill>
                  <a:srgbClr val="4D4D4D"/>
                </a:solidFill>
              </a:rPr>
              <a:t>Social Responsibility</a:t>
            </a:r>
            <a:endParaRPr/>
          </a:p>
        </p:txBody>
      </p:sp>
      <p:sp>
        <p:nvSpPr>
          <p:cNvPr id="109" name="Google Shape;109;p70"/>
          <p:cNvSpPr/>
          <p:nvPr/>
        </p:nvSpPr>
        <p:spPr>
          <a:xfrm>
            <a:off x="7162920" y="6519960"/>
            <a:ext cx="1979640" cy="302760"/>
          </a:xfrm>
          <a:prstGeom prst="rect">
            <a:avLst/>
          </a:prstGeom>
          <a:noFill/>
          <a:ln>
            <a:noFill/>
          </a:ln>
        </p:spPr>
        <p:txBody>
          <a:bodyPr spcFirstLastPara="1" wrap="square" lIns="90000" tIns="45000" rIns="90000" bIns="45000" anchor="t" anchorCtr="0">
            <a:noAutofit/>
          </a:bodyPr>
          <a:lstStyle/>
          <a:p>
            <a:pPr algn="ctr">
              <a:buClr>
                <a:srgbClr val="4D4D4D"/>
              </a:buClr>
              <a:buSzPts val="1400"/>
            </a:pPr>
            <a:r>
              <a:rPr lang="en-US" i="1">
                <a:solidFill>
                  <a:srgbClr val="4D4D4D"/>
                </a:solidFill>
              </a:rPr>
              <a:t>Respect for Individual</a:t>
            </a:r>
            <a:endParaRPr/>
          </a:p>
        </p:txBody>
      </p:sp>
      <p:sp>
        <p:nvSpPr>
          <p:cNvPr id="110" name="Google Shape;110;p70"/>
          <p:cNvSpPr/>
          <p:nvPr/>
        </p:nvSpPr>
        <p:spPr>
          <a:xfrm>
            <a:off x="0" y="558720"/>
            <a:ext cx="9142560" cy="44640"/>
          </a:xfrm>
          <a:prstGeom prst="rect">
            <a:avLst/>
          </a:prstGeom>
          <a:gradFill>
            <a:gsLst>
              <a:gs pos="0">
                <a:srgbClr val="E42314"/>
              </a:gs>
              <a:gs pos="50000">
                <a:srgbClr val="F08C12"/>
              </a:gs>
              <a:gs pos="100000">
                <a:srgbClr val="E42314"/>
              </a:gs>
            </a:gsLst>
            <a:lin ang="0" scaled="0"/>
          </a:gradFill>
          <a:ln>
            <a:noFill/>
          </a:ln>
        </p:spPr>
        <p:txBody>
          <a:bodyPr spcFirstLastPara="1" wrap="square" lIns="91425" tIns="91425" rIns="91425" bIns="91425" anchor="ctr" anchorCtr="0">
            <a:noAutofit/>
          </a:bodyPr>
          <a:lstStyle/>
          <a:p>
            <a:pPr>
              <a:buSzPts val="1400"/>
            </a:pPr>
            <a:endParaRPr/>
          </a:p>
        </p:txBody>
      </p:sp>
      <p:cxnSp>
        <p:nvCxnSpPr>
          <p:cNvPr id="111" name="Google Shape;111;p70"/>
          <p:cNvCxnSpPr/>
          <p:nvPr/>
        </p:nvCxnSpPr>
        <p:spPr>
          <a:xfrm>
            <a:off x="0" y="6514920"/>
            <a:ext cx="9144000" cy="360"/>
          </a:xfrm>
          <a:prstGeom prst="straightConnector1">
            <a:avLst/>
          </a:prstGeom>
          <a:noFill/>
          <a:ln w="25400" cap="flat" cmpd="sng">
            <a:solidFill>
              <a:srgbClr val="B2B2B2"/>
            </a:solidFill>
            <a:prstDash val="solid"/>
            <a:round/>
            <a:headEnd type="none" w="sm" len="sm"/>
            <a:tailEnd type="none" w="sm" len="sm"/>
          </a:ln>
        </p:spPr>
      </p:cxnSp>
      <p:pic>
        <p:nvPicPr>
          <p:cNvPr id="112" name="Google Shape;112;p70" descr="GMRLOGO.JPG"/>
          <p:cNvPicPr preferRelativeResize="0"/>
          <p:nvPr/>
        </p:nvPicPr>
        <p:blipFill rotWithShape="1">
          <a:blip r:embed="rId14">
            <a:alphaModFix/>
          </a:blip>
          <a:srcRect/>
          <a:stretch/>
        </p:blipFill>
        <p:spPr>
          <a:xfrm>
            <a:off x="7569360" y="76320"/>
            <a:ext cx="1370160" cy="463680"/>
          </a:xfrm>
          <a:prstGeom prst="rect">
            <a:avLst/>
          </a:prstGeom>
          <a:noFill/>
          <a:ln>
            <a:noFill/>
          </a:ln>
        </p:spPr>
      </p:pic>
      <p:pic>
        <p:nvPicPr>
          <p:cNvPr id="113" name="Google Shape;113;p70" descr="gmritlogo.JPG"/>
          <p:cNvPicPr preferRelativeResize="0"/>
          <p:nvPr/>
        </p:nvPicPr>
        <p:blipFill rotWithShape="1">
          <a:blip r:embed="rId15">
            <a:alphaModFix/>
          </a:blip>
          <a:srcRect/>
          <a:stretch/>
        </p:blipFill>
        <p:spPr>
          <a:xfrm>
            <a:off x="46080" y="42840"/>
            <a:ext cx="1413000" cy="486000"/>
          </a:xfrm>
          <a:prstGeom prst="rect">
            <a:avLst/>
          </a:prstGeom>
          <a:noFill/>
          <a:ln>
            <a:noFill/>
          </a:ln>
        </p:spPr>
      </p:pic>
      <p:sp>
        <p:nvSpPr>
          <p:cNvPr id="114" name="Google Shape;114;p70"/>
          <p:cNvSpPr txBox="1">
            <a:spLocks noGrp="1"/>
          </p:cNvSpPr>
          <p:nvPr>
            <p:ph type="sldNum" idx="12"/>
          </p:nvPr>
        </p:nvSpPr>
        <p:spPr>
          <a:xfrm>
            <a:off x="6553080" y="6248520"/>
            <a:ext cx="1903680" cy="455760"/>
          </a:xfrm>
          <a:prstGeom prst="rect">
            <a:avLst/>
          </a:prstGeom>
          <a:noFill/>
          <a:ln>
            <a:noFill/>
          </a:ln>
        </p:spPr>
        <p:txBody>
          <a:bodyPr spcFirstLastPara="1" wrap="square" lIns="90000" tIns="45000" rIns="90000" bIns="45000" anchor="t" anchorCtr="0">
            <a:noAutofit/>
          </a:bodyPr>
          <a:lstStyle>
            <a:lvl1pPr marL="0" marR="0" lvl="0"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1pPr>
            <a:lvl2pPr marL="0" marR="0" lvl="1"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2pPr>
            <a:lvl3pPr marL="0" marR="0" lvl="2"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3pPr>
            <a:lvl4pPr marL="0" marR="0" lvl="3"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4pPr>
            <a:lvl5pPr marL="0" marR="0" lvl="4"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5pPr>
            <a:lvl6pPr marL="0" marR="0" lvl="5"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6pPr>
            <a:lvl7pPr marL="0" marR="0" lvl="6"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7pPr>
            <a:lvl8pPr marL="0" marR="0" lvl="7"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8pPr>
            <a:lvl9pPr marL="0" marR="0" lvl="8"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Times New Roman"/>
                <a:ea typeface="Times New Roman"/>
                <a:cs typeface="Times New Roman"/>
                <a:sym typeface="Times New Roman"/>
              </a:defRPr>
            </a:lvl9pPr>
          </a:lstStyle>
          <a:p>
            <a:fld id="{00000000-1234-1234-1234-123412341234}" type="slidenum">
              <a:rPr lang="en-US"/>
              <a:pPr/>
              <a:t>‹#›</a:t>
            </a:fld>
            <a:endParaRPr/>
          </a:p>
        </p:txBody>
      </p:sp>
      <p:sp>
        <p:nvSpPr>
          <p:cNvPr id="115" name="Google Shape;115;p70"/>
          <p:cNvSpPr txBox="1">
            <a:spLocks noGrp="1"/>
          </p:cNvSpPr>
          <p:nvPr>
            <p:ph type="dt" idx="10"/>
          </p:nvPr>
        </p:nvSpPr>
        <p:spPr>
          <a:xfrm>
            <a:off x="76320" y="6261120"/>
            <a:ext cx="7008840" cy="455760"/>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solidFill>
                <a:srgbClr val="000000"/>
              </a:solidFill>
            </a:endParaRPr>
          </a:p>
        </p:txBody>
      </p:sp>
      <p:sp>
        <p:nvSpPr>
          <p:cNvPr id="116" name="Google Shape;116;p7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7" name="Google Shape;117;p7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443724639"/>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4.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8.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8.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8.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4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6.xml"/></Relationships>
</file>

<file path=ppt/slides/_rels/slide6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6.xml"/></Relationships>
</file>

<file path=ppt/slides/_rels/slide6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9.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p:nvPr/>
        </p:nvSpPr>
        <p:spPr>
          <a:xfrm>
            <a:off x="214908" y="946904"/>
            <a:ext cx="8742240" cy="519997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2E75B5"/>
              </a:buClr>
              <a:buSzPts val="3600"/>
              <a:buFont typeface="Times New Roman"/>
              <a:buNone/>
            </a:pPr>
            <a:r>
              <a:rPr lang="en-US" sz="3600" b="1" i="0" u="none" strike="noStrike" cap="none" dirty="0">
                <a:solidFill>
                  <a:srgbClr val="2E75B5"/>
                </a:solidFill>
                <a:latin typeface="Times New Roman"/>
                <a:ea typeface="Times New Roman"/>
                <a:cs typeface="Times New Roman"/>
                <a:sym typeface="Times New Roman"/>
              </a:rPr>
              <a:t>Doctor Prescription  Detection  and Disease</a:t>
            </a:r>
            <a:endParaRPr dirty="0"/>
          </a:p>
          <a:p>
            <a:pPr marL="0" marR="0" lvl="0" indent="0" algn="ctr" rtl="0">
              <a:lnSpc>
                <a:spcPct val="100000"/>
              </a:lnSpc>
              <a:spcBef>
                <a:spcPts val="0"/>
              </a:spcBef>
              <a:spcAft>
                <a:spcPts val="0"/>
              </a:spcAft>
              <a:buClr>
                <a:srgbClr val="2E75B5"/>
              </a:buClr>
              <a:buSzPts val="3600"/>
              <a:buFont typeface="Times New Roman"/>
              <a:buNone/>
            </a:pPr>
            <a:r>
              <a:rPr lang="en-US" sz="3600" b="1" i="0" u="none" strike="noStrike" cap="none" dirty="0">
                <a:solidFill>
                  <a:srgbClr val="2E75B5"/>
                </a:solidFill>
                <a:latin typeface="Times New Roman"/>
                <a:ea typeface="Times New Roman"/>
                <a:cs typeface="Times New Roman"/>
                <a:sym typeface="Times New Roman"/>
              </a:rPr>
              <a:t>Prediction Using Deep Learning</a:t>
            </a: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Times New Roman"/>
              <a:buNone/>
            </a:pPr>
            <a:r>
              <a:rPr lang="en-US" sz="1800" b="0" i="0" u="none" strike="noStrike" cap="none" dirty="0">
                <a:solidFill>
                  <a:srgbClr val="000000"/>
                </a:solidFill>
                <a:latin typeface="Times New Roman"/>
                <a:ea typeface="Times New Roman"/>
                <a:cs typeface="Times New Roman"/>
                <a:sym typeface="Times New Roman"/>
              </a:rPr>
              <a:t> </a:t>
            </a:r>
            <a:r>
              <a:rPr lang="en-US" sz="1800" b="1" i="0" u="none" strike="noStrike" cap="none" dirty="0">
                <a:solidFill>
                  <a:srgbClr val="000000"/>
                </a:solidFill>
                <a:latin typeface="Times New Roman"/>
                <a:ea typeface="Times New Roman"/>
                <a:cs typeface="Times New Roman"/>
                <a:sym typeface="Times New Roman"/>
              </a:rPr>
              <a:t>Submitted By</a:t>
            </a:r>
            <a:endParaRPr sz="18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Times New Roman"/>
              <a:buNone/>
            </a:pPr>
            <a:r>
              <a:rPr lang="en-US" sz="1800" b="0" i="0" u="none" strike="noStrike" cap="none" dirty="0" err="1">
                <a:solidFill>
                  <a:srgbClr val="000000"/>
                </a:solidFill>
                <a:latin typeface="Times New Roman"/>
                <a:ea typeface="Times New Roman"/>
                <a:cs typeface="Times New Roman"/>
                <a:sym typeface="Times New Roman"/>
              </a:rPr>
              <a:t>Pasumarthy</a:t>
            </a:r>
            <a:r>
              <a:rPr lang="en-US" sz="1800" b="0" i="0" u="none" strike="noStrike" cap="none" dirty="0">
                <a:solidFill>
                  <a:srgbClr val="000000"/>
                </a:solidFill>
                <a:latin typeface="Times New Roman"/>
                <a:ea typeface="Times New Roman"/>
                <a:cs typeface="Times New Roman"/>
                <a:sym typeface="Times New Roman"/>
              </a:rPr>
              <a:t> </a:t>
            </a:r>
            <a:r>
              <a:rPr lang="en-US" sz="1800" b="0" i="0" u="none" strike="noStrike" cap="none" dirty="0" err="1">
                <a:solidFill>
                  <a:srgbClr val="000000"/>
                </a:solidFill>
                <a:latin typeface="Times New Roman"/>
                <a:ea typeface="Times New Roman"/>
                <a:cs typeface="Times New Roman"/>
                <a:sym typeface="Times New Roman"/>
              </a:rPr>
              <a:t>Akshay</a:t>
            </a:r>
            <a:r>
              <a:rPr lang="en-US" sz="1800" b="0" i="0" u="none" strike="noStrike" cap="none" dirty="0">
                <a:solidFill>
                  <a:srgbClr val="000000"/>
                </a:solidFill>
                <a:latin typeface="Times New Roman"/>
                <a:ea typeface="Times New Roman"/>
                <a:cs typeface="Times New Roman"/>
                <a:sym typeface="Times New Roman"/>
              </a:rPr>
              <a:t> (19341A05C9)</a:t>
            </a:r>
            <a:endParaRPr dirty="0"/>
          </a:p>
          <a:p>
            <a:pPr marL="0" marR="0" lvl="0" indent="0" algn="ctr" rtl="0">
              <a:lnSpc>
                <a:spcPct val="100000"/>
              </a:lnSpc>
              <a:spcBef>
                <a:spcPts val="0"/>
              </a:spcBef>
              <a:spcAft>
                <a:spcPts val="0"/>
              </a:spcAft>
              <a:buClr>
                <a:srgbClr val="000000"/>
              </a:buClr>
              <a:buSzPts val="1800"/>
              <a:buFont typeface="Times New Roman"/>
              <a:buNone/>
            </a:pPr>
            <a:r>
              <a:rPr lang="en-US" sz="1800" b="0" i="0" u="none" strike="noStrike" cap="none" dirty="0" err="1">
                <a:solidFill>
                  <a:srgbClr val="000000"/>
                </a:solidFill>
                <a:latin typeface="Times New Roman"/>
                <a:ea typeface="Times New Roman"/>
                <a:cs typeface="Times New Roman"/>
                <a:sym typeface="Times New Roman"/>
              </a:rPr>
              <a:t>Selapureddy</a:t>
            </a:r>
            <a:r>
              <a:rPr lang="en-US" sz="1800" b="0" i="0" u="none" strike="noStrike" cap="none" dirty="0">
                <a:solidFill>
                  <a:srgbClr val="000000"/>
                </a:solidFill>
                <a:latin typeface="Times New Roman"/>
                <a:ea typeface="Times New Roman"/>
                <a:cs typeface="Times New Roman"/>
                <a:sym typeface="Times New Roman"/>
              </a:rPr>
              <a:t> Swathi (19341A05F5)</a:t>
            </a:r>
            <a:endParaRPr dirty="0"/>
          </a:p>
          <a:p>
            <a:pPr marL="0" marR="0" lvl="0" indent="0" algn="ctr" rtl="0">
              <a:lnSpc>
                <a:spcPct val="100000"/>
              </a:lnSpc>
              <a:spcBef>
                <a:spcPts val="0"/>
              </a:spcBef>
              <a:spcAft>
                <a:spcPts val="0"/>
              </a:spcAft>
              <a:buClr>
                <a:srgbClr val="000000"/>
              </a:buClr>
              <a:buSzPts val="1800"/>
              <a:buFont typeface="Times New Roman"/>
              <a:buNone/>
            </a:pPr>
            <a:r>
              <a:rPr lang="en-US" sz="1800" b="0" i="0" u="none" strike="noStrike" cap="none" dirty="0" err="1">
                <a:solidFill>
                  <a:srgbClr val="000000"/>
                </a:solidFill>
                <a:latin typeface="Times New Roman"/>
                <a:ea typeface="Times New Roman"/>
                <a:cs typeface="Times New Roman"/>
                <a:sym typeface="Times New Roman"/>
              </a:rPr>
              <a:t>Ponnana</a:t>
            </a:r>
            <a:r>
              <a:rPr lang="en-US" sz="1800" b="0" i="0" u="none" strike="noStrike" cap="none" dirty="0">
                <a:solidFill>
                  <a:srgbClr val="000000"/>
                </a:solidFill>
                <a:latin typeface="Times New Roman"/>
                <a:ea typeface="Times New Roman"/>
                <a:cs typeface="Times New Roman"/>
                <a:sym typeface="Times New Roman"/>
              </a:rPr>
              <a:t> </a:t>
            </a:r>
            <a:r>
              <a:rPr lang="en-US" sz="1800" b="0" i="0" u="none" strike="noStrike" cap="none" dirty="0" err="1">
                <a:solidFill>
                  <a:srgbClr val="000000"/>
                </a:solidFill>
                <a:latin typeface="Times New Roman"/>
                <a:ea typeface="Times New Roman"/>
                <a:cs typeface="Times New Roman"/>
                <a:sym typeface="Times New Roman"/>
              </a:rPr>
              <a:t>Yaswanth</a:t>
            </a:r>
            <a:r>
              <a:rPr lang="en-US" sz="1800" b="0" i="0" u="none" strike="noStrike" cap="none" dirty="0">
                <a:solidFill>
                  <a:srgbClr val="000000"/>
                </a:solidFill>
                <a:latin typeface="Times New Roman"/>
                <a:ea typeface="Times New Roman"/>
                <a:cs typeface="Times New Roman"/>
                <a:sym typeface="Times New Roman"/>
              </a:rPr>
              <a:t> (19341A05D3)</a:t>
            </a:r>
            <a:endParaRPr dirty="0"/>
          </a:p>
          <a:p>
            <a:pPr marL="0" marR="0" lvl="0" indent="0" algn="ctr" rtl="0">
              <a:lnSpc>
                <a:spcPct val="100000"/>
              </a:lnSpc>
              <a:spcBef>
                <a:spcPts val="0"/>
              </a:spcBef>
              <a:spcAft>
                <a:spcPts val="0"/>
              </a:spcAft>
              <a:buClr>
                <a:srgbClr val="000000"/>
              </a:buClr>
              <a:buSzPts val="1800"/>
              <a:buFont typeface="Times New Roman"/>
              <a:buNone/>
            </a:pPr>
            <a:r>
              <a:rPr lang="en-US" sz="1800" b="0" i="0" u="none" strike="noStrike" cap="none" dirty="0" err="1">
                <a:solidFill>
                  <a:srgbClr val="000000"/>
                </a:solidFill>
                <a:latin typeface="Times New Roman"/>
                <a:ea typeface="Times New Roman"/>
                <a:cs typeface="Times New Roman"/>
                <a:sym typeface="Times New Roman"/>
              </a:rPr>
              <a:t>Voonna</a:t>
            </a:r>
            <a:r>
              <a:rPr lang="en-US" sz="1800" b="0" i="0" u="none" strike="noStrike" cap="none" dirty="0">
                <a:solidFill>
                  <a:srgbClr val="000000"/>
                </a:solidFill>
                <a:latin typeface="Times New Roman"/>
                <a:ea typeface="Times New Roman"/>
                <a:cs typeface="Times New Roman"/>
                <a:sym typeface="Times New Roman"/>
              </a:rPr>
              <a:t> Anil Kumar (19341A05I7)</a:t>
            </a:r>
            <a:endParaRPr dirty="0"/>
          </a:p>
          <a:p>
            <a:pPr marL="0" marR="0" lvl="0" indent="0" algn="ctr" rtl="0">
              <a:lnSpc>
                <a:spcPct val="100000"/>
              </a:lnSpc>
              <a:spcBef>
                <a:spcPts val="0"/>
              </a:spcBef>
              <a:spcAft>
                <a:spcPts val="0"/>
              </a:spcAft>
              <a:buClr>
                <a:srgbClr val="000000"/>
              </a:buClr>
              <a:buSzPts val="1800"/>
              <a:buFont typeface="Times New Roman"/>
              <a:buNone/>
            </a:pPr>
            <a:r>
              <a:rPr lang="en-US" sz="1800" b="0" i="0" u="none" strike="noStrike" cap="none" dirty="0" err="1">
                <a:solidFill>
                  <a:srgbClr val="000000"/>
                </a:solidFill>
                <a:latin typeface="Times New Roman"/>
                <a:ea typeface="Times New Roman"/>
                <a:cs typeface="Times New Roman"/>
                <a:sym typeface="Times New Roman"/>
              </a:rPr>
              <a:t>Polisetty</a:t>
            </a:r>
            <a:r>
              <a:rPr lang="en-US" sz="1800" b="0" i="0" u="none" strike="noStrike" cap="none" dirty="0">
                <a:solidFill>
                  <a:srgbClr val="000000"/>
                </a:solidFill>
                <a:latin typeface="Times New Roman"/>
                <a:ea typeface="Times New Roman"/>
                <a:cs typeface="Times New Roman"/>
                <a:sym typeface="Times New Roman"/>
              </a:rPr>
              <a:t> Krishna </a:t>
            </a:r>
            <a:r>
              <a:rPr lang="en-US" sz="1800" b="0" i="0" u="none" strike="noStrike" cap="none" dirty="0" err="1">
                <a:solidFill>
                  <a:srgbClr val="000000"/>
                </a:solidFill>
                <a:latin typeface="Times New Roman"/>
                <a:ea typeface="Times New Roman"/>
                <a:cs typeface="Times New Roman"/>
                <a:sym typeface="Times New Roman"/>
              </a:rPr>
              <a:t>Vamsi</a:t>
            </a:r>
            <a:r>
              <a:rPr lang="en-US" sz="1800" b="0" i="0" u="none" strike="noStrike" cap="none" dirty="0">
                <a:solidFill>
                  <a:srgbClr val="000000"/>
                </a:solidFill>
                <a:latin typeface="Times New Roman"/>
                <a:ea typeface="Times New Roman"/>
                <a:cs typeface="Times New Roman"/>
                <a:sym typeface="Times New Roman"/>
              </a:rPr>
              <a:t> (19341A05D2)</a:t>
            </a:r>
            <a:endParaRPr dirty="0"/>
          </a:p>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Times New Roman"/>
              <a:buNone/>
            </a:pPr>
            <a:r>
              <a:rPr lang="en-US" sz="1800" b="0" i="0" u="none" strike="noStrike" cap="none" dirty="0">
                <a:solidFill>
                  <a:srgbClr val="000000"/>
                </a:solidFill>
                <a:latin typeface="Times New Roman"/>
                <a:ea typeface="Times New Roman"/>
                <a:cs typeface="Times New Roman"/>
                <a:sym typeface="Times New Roman"/>
              </a:rPr>
              <a:t>			</a:t>
            </a:r>
            <a:endParaRPr sz="18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Times New Roman"/>
              <a:buNone/>
            </a:pPr>
            <a:r>
              <a:rPr lang="en-US" sz="1600" b="1" i="0" u="none" strike="noStrike" cap="none" dirty="0">
                <a:solidFill>
                  <a:srgbClr val="000000"/>
                </a:solidFill>
                <a:latin typeface="Times New Roman"/>
                <a:ea typeface="Times New Roman"/>
                <a:cs typeface="Times New Roman"/>
                <a:sym typeface="Times New Roman"/>
              </a:rPr>
              <a:t>Mrs. P. </a:t>
            </a:r>
            <a:r>
              <a:rPr lang="en-US" sz="1600" b="1" i="0" u="none" strike="noStrike" cap="none" dirty="0" err="1">
                <a:solidFill>
                  <a:srgbClr val="000000"/>
                </a:solidFill>
                <a:latin typeface="Times New Roman"/>
                <a:ea typeface="Times New Roman"/>
                <a:cs typeface="Times New Roman"/>
                <a:sym typeface="Times New Roman"/>
              </a:rPr>
              <a:t>Someswari</a:t>
            </a:r>
            <a:endParaRPr dirty="0"/>
          </a:p>
          <a:p>
            <a:pPr marL="0" marR="0" lvl="0" indent="0" algn="just" rtl="0">
              <a:lnSpc>
                <a:spcPct val="100000"/>
              </a:lnSpc>
              <a:spcBef>
                <a:spcPts val="0"/>
              </a:spcBef>
              <a:spcAft>
                <a:spcPts val="0"/>
              </a:spcAft>
              <a:buClr>
                <a:srgbClr val="000000"/>
              </a:buClr>
              <a:buSzPts val="1600"/>
              <a:buFont typeface="Times New Roman"/>
              <a:buNone/>
            </a:pPr>
            <a:r>
              <a:rPr lang="en-US" sz="1600" b="1" i="0" u="none" strike="noStrike" cap="none" dirty="0">
                <a:solidFill>
                  <a:srgbClr val="000000"/>
                </a:solidFill>
                <a:latin typeface="Times New Roman"/>
                <a:ea typeface="Times New Roman"/>
                <a:cs typeface="Times New Roman"/>
                <a:sym typeface="Times New Roman"/>
              </a:rPr>
              <a:t>Assistant Professor	                                                     </a:t>
            </a:r>
            <a:endParaRPr sz="16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Times New Roman"/>
              <a:buNone/>
            </a:pPr>
            <a:r>
              <a:rPr lang="en-US" sz="1600" b="1" i="0" u="none" strike="noStrike" cap="none" dirty="0">
                <a:solidFill>
                  <a:srgbClr val="000000"/>
                </a:solidFill>
                <a:latin typeface="Times New Roman"/>
                <a:ea typeface="Times New Roman"/>
                <a:cs typeface="Times New Roman"/>
                <a:sym typeface="Times New Roman"/>
              </a:rPr>
              <a:t>Designation, CSE Department		                 </a:t>
            </a:r>
            <a:endParaRPr sz="16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Times New Roman"/>
              <a:buNone/>
            </a:pPr>
            <a:r>
              <a:rPr lang="en-US" sz="1600" b="1" i="0" u="none" strike="noStrike" cap="none" dirty="0">
                <a:solidFill>
                  <a:srgbClr val="000000"/>
                </a:solidFill>
                <a:latin typeface="Times New Roman"/>
                <a:ea typeface="Times New Roman"/>
                <a:cs typeface="Times New Roman"/>
                <a:sym typeface="Times New Roman"/>
              </a:rPr>
              <a:t>GMR Institute of Technology		                                   </a:t>
            </a:r>
            <a:endParaRPr sz="16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Times New Roman"/>
              <a:buNone/>
            </a:pPr>
            <a:r>
              <a:rPr lang="en-US" sz="1600" b="1" i="0" u="none" strike="noStrike" cap="none" dirty="0" err="1">
                <a:solidFill>
                  <a:srgbClr val="000000"/>
                </a:solidFill>
                <a:latin typeface="Times New Roman"/>
                <a:ea typeface="Times New Roman"/>
                <a:cs typeface="Times New Roman"/>
                <a:sym typeface="Times New Roman"/>
              </a:rPr>
              <a:t>Rajam</a:t>
            </a:r>
            <a:r>
              <a:rPr lang="en-US" sz="1600" b="1" i="0" u="none" strike="noStrike" cap="none" dirty="0">
                <a:solidFill>
                  <a:srgbClr val="000000"/>
                </a:solidFill>
                <a:latin typeface="Times New Roman"/>
                <a:ea typeface="Times New Roman"/>
                <a:cs typeface="Times New Roman"/>
                <a:sym typeface="Times New Roman"/>
              </a:rPr>
              <a:t>, AP.			</a:t>
            </a:r>
            <a:endParaRPr sz="16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[5]. </a:t>
            </a:r>
            <a:r>
              <a:rPr lang="en-US" b="1" dirty="0">
                <a:solidFill>
                  <a:schemeClr val="dk1"/>
                </a:solidFill>
                <a:latin typeface="Times New Roman"/>
                <a:ea typeface="Times New Roman"/>
                <a:cs typeface="Times New Roman"/>
                <a:sym typeface="Times New Roman"/>
              </a:rPr>
              <a:t>Hassan, E., Tarek, H., Hazem, M., </a:t>
            </a:r>
            <a:r>
              <a:rPr lang="en-US" b="1" dirty="0" err="1">
                <a:solidFill>
                  <a:schemeClr val="dk1"/>
                </a:solidFill>
                <a:latin typeface="Times New Roman"/>
                <a:ea typeface="Times New Roman"/>
                <a:cs typeface="Times New Roman"/>
                <a:sym typeface="Times New Roman"/>
              </a:rPr>
              <a:t>Bahnacy</a:t>
            </a:r>
            <a:r>
              <a:rPr lang="en-US" b="1" dirty="0">
                <a:solidFill>
                  <a:schemeClr val="dk1"/>
                </a:solidFill>
                <a:latin typeface="Times New Roman"/>
                <a:ea typeface="Times New Roman"/>
                <a:cs typeface="Times New Roman"/>
                <a:sym typeface="Times New Roman"/>
              </a:rPr>
              <a:t>, S., </a:t>
            </a:r>
            <a:r>
              <a:rPr lang="en-US" b="1" dirty="0" err="1">
                <a:solidFill>
                  <a:schemeClr val="dk1"/>
                </a:solidFill>
                <a:latin typeface="Times New Roman"/>
                <a:ea typeface="Times New Roman"/>
                <a:cs typeface="Times New Roman"/>
                <a:sym typeface="Times New Roman"/>
              </a:rPr>
              <a:t>Shaheen</a:t>
            </a:r>
            <a:r>
              <a:rPr lang="en-US" b="1" dirty="0">
                <a:solidFill>
                  <a:schemeClr val="dk1"/>
                </a:solidFill>
                <a:latin typeface="Times New Roman"/>
                <a:ea typeface="Times New Roman"/>
                <a:cs typeface="Times New Roman"/>
                <a:sym typeface="Times New Roman"/>
              </a:rPr>
              <a:t>, L., &amp; </a:t>
            </a:r>
            <a:r>
              <a:rPr lang="en-US" b="1" dirty="0" err="1">
                <a:solidFill>
                  <a:schemeClr val="dk1"/>
                </a:solidFill>
                <a:latin typeface="Times New Roman"/>
                <a:ea typeface="Times New Roman"/>
                <a:cs typeface="Times New Roman"/>
                <a:sym typeface="Times New Roman"/>
              </a:rPr>
              <a:t>Elashmwai</a:t>
            </a:r>
            <a:r>
              <a:rPr lang="en-US" b="1" dirty="0">
                <a:solidFill>
                  <a:schemeClr val="dk1"/>
                </a:solidFill>
                <a:latin typeface="Times New Roman"/>
                <a:ea typeface="Times New Roman"/>
                <a:cs typeface="Times New Roman"/>
                <a:sym typeface="Times New Roman"/>
              </a:rPr>
              <a:t>, W. H. (2021, January). Medical prescription recognition using machine learning. In 2021 IEEE 11th Annual Computing and Communication Workshop and Conference (CCWC) (pp. 0973-0979). IEEE. </a:t>
            </a:r>
            <a:endParaRPr dirty="0"/>
          </a:p>
        </p:txBody>
      </p:sp>
      <p:sp>
        <p:nvSpPr>
          <p:cNvPr id="508" name="Google Shape;508;p61"/>
          <p:cNvSpPr txBox="1"/>
          <p:nvPr/>
        </p:nvSpPr>
        <p:spPr>
          <a:xfrm>
            <a:off x="553104" y="2134731"/>
            <a:ext cx="8037787" cy="3647112"/>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paper proposed a solution system for both the pharmacist and the patient through providing a mobile application.</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application recognizes and reads doctors’ handwriting in the medical prescription and returns a readable digital text of the medicine and its dose.</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They used different datasets such as MIDV-500 and MNIST datasets to analyze character classification.</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In the proposed model, the medical prescription will be first scanned by the mobile camera.</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Then  processing phase where feature extraction and classification for training the collected data set will be applied using the Convolutional Neural Network (CNN)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 Then post-processing phase will take place by comparing the output with 20% of the collected dataset.</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proposed machine examined on unique actual cases, and accuracy has reached 70% the usage of (CNN) version.</a:t>
            </a:r>
          </a:p>
        </p:txBody>
      </p:sp>
    </p:spTree>
    <p:extLst>
      <p:ext uri="{BB962C8B-B14F-4D97-AF65-F5344CB8AC3E}">
        <p14:creationId xmlns:p14="http://schemas.microsoft.com/office/powerpoint/2010/main" val="351491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[6]. </a:t>
            </a:r>
            <a:r>
              <a:rPr lang="en-US" b="1" dirty="0">
                <a:solidFill>
                  <a:schemeClr val="dk1"/>
                </a:solidFill>
                <a:latin typeface="Times New Roman"/>
                <a:ea typeface="Times New Roman"/>
                <a:cs typeface="Times New Roman"/>
                <a:sym typeface="Times New Roman"/>
              </a:rPr>
              <a:t>Wang, S., Wang, D., Han, P., Ren, X., &amp; Xu, Z. (2021, September). Text Recognition in UAV Aerial Images. In 2021 4th International Conference on Artificial Intelligence and Pattern Recognition (pp. 232-238). </a:t>
            </a:r>
            <a:endParaRPr dirty="0"/>
          </a:p>
        </p:txBody>
      </p:sp>
      <p:sp>
        <p:nvSpPr>
          <p:cNvPr id="508" name="Google Shape;508;p61"/>
          <p:cNvSpPr txBox="1"/>
          <p:nvPr/>
        </p:nvSpPr>
        <p:spPr>
          <a:xfrm>
            <a:off x="553104" y="2302073"/>
            <a:ext cx="8037787" cy="3323946"/>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major objective of this paper is to extract the text from a specific bounding box.</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In this  paper  a new approach to UAV aerial text recognition. The text may be extracted using this model, which can also recognize the bounding box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In this study, ICDAR2019-ArT, IC19 and UAV datasets are used. The model is composed of Decoder, Encoder, </a:t>
            </a:r>
            <a:r>
              <a:rPr lang="en-US" dirty="0" err="1">
                <a:solidFill>
                  <a:schemeClr val="dk1"/>
                </a:solidFill>
                <a:latin typeface="Times New Roman"/>
                <a:ea typeface="Times New Roman"/>
                <a:cs typeface="Times New Roman"/>
                <a:sym typeface="Times New Roman"/>
              </a:rPr>
              <a:t>ConvNet</a:t>
            </a:r>
            <a:r>
              <a:rPr lang="en-US" dirty="0">
                <a:solidFill>
                  <a:schemeClr val="dk1"/>
                </a:solidFill>
                <a:latin typeface="Times New Roman"/>
                <a:ea typeface="Times New Roman"/>
                <a:cs typeface="Times New Roman"/>
                <a:sym typeface="Times New Roman"/>
              </a:rPr>
              <a:t>, and BLSTM.</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adaptive Bezier curve network (</a:t>
            </a:r>
            <a:r>
              <a:rPr lang="en-US" dirty="0" err="1">
                <a:solidFill>
                  <a:schemeClr val="dk1"/>
                </a:solidFill>
                <a:latin typeface="Times New Roman"/>
                <a:ea typeface="Times New Roman"/>
                <a:cs typeface="Times New Roman"/>
                <a:sym typeface="Times New Roman"/>
              </a:rPr>
              <a:t>ABCNet</a:t>
            </a:r>
            <a:r>
              <a:rPr lang="en-US" dirty="0">
                <a:solidFill>
                  <a:schemeClr val="dk1"/>
                </a:solidFill>
                <a:latin typeface="Times New Roman"/>
                <a:ea typeface="Times New Roman"/>
                <a:cs typeface="Times New Roman"/>
                <a:sym typeface="Times New Roman"/>
              </a:rPr>
              <a:t>), which is utilized for irregular text recognition and extracts the text from each layer, was the proposed work</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accuracy of the UAV and IC19 datasets was improved by adding a rectification network to the dataset.</a:t>
            </a:r>
          </a:p>
          <a:p>
            <a:pPr marL="285750" lvl="0" indent="-285750" algn="just">
              <a:lnSpc>
                <a:spcPct val="150000"/>
              </a:lnSpc>
              <a:buClr>
                <a:schemeClr val="dk1"/>
              </a:buClr>
              <a:buSzPts val="1400"/>
              <a:buFont typeface="Arial" panose="020B0604020202020204" pitchFamily="34" charset="0"/>
              <a:buChar char="•"/>
            </a:pPr>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251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[7]. </a:t>
            </a:r>
            <a:r>
              <a:rPr lang="en-US" b="1" dirty="0" err="1">
                <a:solidFill>
                  <a:schemeClr val="dk1"/>
                </a:solidFill>
                <a:latin typeface="Times New Roman"/>
                <a:ea typeface="Times New Roman"/>
                <a:cs typeface="Times New Roman"/>
                <a:sym typeface="Times New Roman"/>
              </a:rPr>
              <a:t>Kotriwal</a:t>
            </a:r>
            <a:r>
              <a:rPr lang="en-US" b="1" dirty="0">
                <a:solidFill>
                  <a:schemeClr val="dk1"/>
                </a:solidFill>
                <a:latin typeface="Times New Roman"/>
                <a:ea typeface="Times New Roman"/>
                <a:cs typeface="Times New Roman"/>
                <a:sym typeface="Times New Roman"/>
              </a:rPr>
              <a:t>, S., Pradhan, N., &amp; Dhaka, V. S. (2021, August). Handwritten Character Recognition using Deep Neural Networks. In Proceedings of the International Conference on Data Science, Machine Learning and Artificial Intelligence (pp. 167-170.</a:t>
            </a:r>
            <a:endParaRPr dirty="0"/>
          </a:p>
        </p:txBody>
      </p:sp>
      <p:sp>
        <p:nvSpPr>
          <p:cNvPr id="508" name="Google Shape;508;p61"/>
          <p:cNvSpPr txBox="1"/>
          <p:nvPr/>
        </p:nvSpPr>
        <p:spPr>
          <a:xfrm>
            <a:off x="553104" y="2302073"/>
            <a:ext cx="8037787" cy="3323946"/>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paper carried out in this manuscript is to recognize Handwritten English Characters using a multilayer perceptron.</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EMNIST datasets are used to perform the experiments. It is a standardized dataset for the analysis of handwritten character data.</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authors also used the Modified Distance Measure algorithm and PCA to increase the model's accuracy.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Out of 1, 00,000 images, approximately 80,000 images are used to train the model, and 20,000 images are used for testing purposes. The model is trained on </a:t>
            </a:r>
            <a:r>
              <a:rPr lang="en-US" dirty="0" err="1">
                <a:solidFill>
                  <a:schemeClr val="dk1"/>
                </a:solidFill>
                <a:latin typeface="Times New Roman"/>
                <a:ea typeface="Times New Roman"/>
                <a:cs typeface="Times New Roman"/>
                <a:sym typeface="Times New Roman"/>
              </a:rPr>
              <a:t>Colab</a:t>
            </a:r>
            <a:r>
              <a:rPr lang="en-US" dirty="0">
                <a:solidFill>
                  <a:schemeClr val="dk1"/>
                </a:solidFill>
                <a:latin typeface="Times New Roman"/>
                <a:ea typeface="Times New Roman"/>
                <a:cs typeface="Times New Roman"/>
                <a:sym typeface="Times New Roman"/>
              </a:rPr>
              <a:t> for 60 epochs.</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results  shows that good recognition accuracy of 91.46%  is achieved and also the highest validation set accuracy is achieved.</a:t>
            </a:r>
          </a:p>
        </p:txBody>
      </p:sp>
    </p:spTree>
    <p:extLst>
      <p:ext uri="{BB962C8B-B14F-4D97-AF65-F5344CB8AC3E}">
        <p14:creationId xmlns:p14="http://schemas.microsoft.com/office/powerpoint/2010/main" val="846032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[8]. </a:t>
            </a:r>
            <a:r>
              <a:rPr lang="en-US" b="1" dirty="0" err="1">
                <a:solidFill>
                  <a:schemeClr val="dk1"/>
                </a:solidFill>
                <a:latin typeface="Times New Roman"/>
                <a:ea typeface="Times New Roman"/>
                <a:cs typeface="Times New Roman"/>
                <a:sym typeface="Times New Roman"/>
              </a:rPr>
              <a:t>Baishya</a:t>
            </a:r>
            <a:r>
              <a:rPr lang="en-US" b="1" dirty="0">
                <a:solidFill>
                  <a:schemeClr val="dk1"/>
                </a:solidFill>
                <a:latin typeface="Times New Roman"/>
                <a:ea typeface="Times New Roman"/>
                <a:cs typeface="Times New Roman"/>
                <a:sym typeface="Times New Roman"/>
              </a:rPr>
              <a:t>, D., Das, P. K., &amp; </a:t>
            </a:r>
            <a:r>
              <a:rPr lang="en-US" b="1" dirty="0" err="1">
                <a:solidFill>
                  <a:schemeClr val="dk1"/>
                </a:solidFill>
                <a:latin typeface="Times New Roman"/>
                <a:ea typeface="Times New Roman"/>
                <a:cs typeface="Times New Roman"/>
                <a:sym typeface="Times New Roman"/>
              </a:rPr>
              <a:t>Phukan</a:t>
            </a:r>
            <a:r>
              <a:rPr lang="en-US" b="1" dirty="0">
                <a:solidFill>
                  <a:schemeClr val="dk1"/>
                </a:solidFill>
                <a:latin typeface="Times New Roman"/>
                <a:ea typeface="Times New Roman"/>
                <a:cs typeface="Times New Roman"/>
                <a:sym typeface="Times New Roman"/>
              </a:rPr>
              <a:t>, D. (2020, November). Intelligent Prescription Reader: A Smart Health Tracking Application. In 2020 4th International Conference on Electronics, Communication and Aerospace Technology (ICECA) (pp. 1225-1229). IEEE.</a:t>
            </a:r>
            <a:endParaRPr dirty="0"/>
          </a:p>
        </p:txBody>
      </p:sp>
      <p:sp>
        <p:nvSpPr>
          <p:cNvPr id="508" name="Google Shape;508;p61"/>
          <p:cNvSpPr txBox="1"/>
          <p:nvPr/>
        </p:nvSpPr>
        <p:spPr>
          <a:xfrm>
            <a:off x="553104" y="2397323"/>
            <a:ext cx="8037787" cy="2354450"/>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paper is to routinely study the statistics from advice slips or prescriptions and to make it explanatory to all sections of human beings.</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main aim is  to make a system for low resource languages with fewer data available for use with any modern supervised techniques like machine learning etc.</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In this article, a rule-based method is implemented to categorize the words in a medical prescription.</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accuracy of the system is dependent on Image to text conversion of the prescription, classification of text, and conversion of Unstructured to structured text.</a:t>
            </a:r>
          </a:p>
        </p:txBody>
      </p:sp>
    </p:spTree>
    <p:extLst>
      <p:ext uri="{BB962C8B-B14F-4D97-AF65-F5344CB8AC3E}">
        <p14:creationId xmlns:p14="http://schemas.microsoft.com/office/powerpoint/2010/main" val="18934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1012027"/>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[9]. </a:t>
            </a:r>
            <a:r>
              <a:rPr lang="en-US" b="1" dirty="0">
                <a:solidFill>
                  <a:schemeClr val="dk1"/>
                </a:solidFill>
                <a:latin typeface="Times New Roman"/>
                <a:ea typeface="Times New Roman"/>
                <a:cs typeface="Times New Roman"/>
                <a:sym typeface="Times New Roman"/>
              </a:rPr>
              <a:t>Moni, B. S., &amp; Raju, G. (2012, August). Handwritten character recognition system using a simple feature. In Proceedings of the International Conference on Advances in Computing, Communications and Informatics (pp. 728-734). </a:t>
            </a:r>
            <a:endParaRPr dirty="0"/>
          </a:p>
        </p:txBody>
      </p:sp>
      <p:sp>
        <p:nvSpPr>
          <p:cNvPr id="508" name="Google Shape;508;p61"/>
          <p:cNvSpPr txBox="1"/>
          <p:nvPr/>
        </p:nvSpPr>
        <p:spPr>
          <a:xfrm>
            <a:off x="553104" y="2302073"/>
            <a:ext cx="8037787" cy="2677616"/>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In this paper they proposed a CNN primarily based framework  by way of DL4j for HDR which ended in better performance prices compared to other CNN-based approach.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HDR capabilities of the Deep Learning 4J (DL4J) framework offers the most suitable framework for the identity of handwritten digits.</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From the MNSIT database, we hired 42,000 pix with digits to accomplish the procedure of training.</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investigation combines CNN with the DL4J framework and took MNIST as a standard dataset to accomplish the mission of digit recognition.</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MNIST database and performed an accuracy of 99.3%.</a:t>
            </a:r>
          </a:p>
        </p:txBody>
      </p:sp>
    </p:spTree>
    <p:extLst>
      <p:ext uri="{BB962C8B-B14F-4D97-AF65-F5344CB8AC3E}">
        <p14:creationId xmlns:p14="http://schemas.microsoft.com/office/powerpoint/2010/main" val="1292579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[10]. </a:t>
            </a:r>
            <a:r>
              <a:rPr lang="en-US" b="1" dirty="0">
                <a:solidFill>
                  <a:schemeClr val="dk1"/>
                </a:solidFill>
                <a:latin typeface="Times New Roman"/>
                <a:ea typeface="Times New Roman"/>
                <a:cs typeface="Times New Roman"/>
                <a:sym typeface="Times New Roman"/>
              </a:rPr>
              <a:t>Shen, Z., &amp; Zhang, S. (2020, October). A Novel Deep-Learning-Based Model for Medical Text Classification. In Proceedings of the 2020 9th International Conference on Computing and Pattern Recognition (pp. 267-273). </a:t>
            </a:r>
            <a:endParaRPr dirty="0"/>
          </a:p>
        </p:txBody>
      </p:sp>
      <p:sp>
        <p:nvSpPr>
          <p:cNvPr id="508" name="Google Shape;508;p61"/>
          <p:cNvSpPr txBox="1"/>
          <p:nvPr/>
        </p:nvSpPr>
        <p:spPr>
          <a:xfrm>
            <a:off x="553104" y="2302073"/>
            <a:ext cx="8037787" cy="3000781"/>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In this paper, a singular deep-mastering-based model named CNN-MHA-BLSTM for medical text class is proposed.</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dataset is accumulated from a agency in china .The dataset consists of 31 departments and amassed round 4800 samples from every branch out of these pattern 119000 are decided on as the training set and 29750 is used as validation set.</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model combines the characteristics of CNN, Multi-Head Attention and Bidirectional LSTM to seize local potential capabilities, contextual information and contribution of each characteristic to the class.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effects show that the proposed model achieves a performance with accuracy of 91.Ninety nine% and F1-rating of ninety two.03%, which outperforms some typical strategies for textual content type.</a:t>
            </a:r>
          </a:p>
        </p:txBody>
      </p:sp>
    </p:spTree>
    <p:extLst>
      <p:ext uri="{BB962C8B-B14F-4D97-AF65-F5344CB8AC3E}">
        <p14:creationId xmlns:p14="http://schemas.microsoft.com/office/powerpoint/2010/main" val="2208898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[11]. </a:t>
            </a:r>
            <a:r>
              <a:rPr lang="en-US" b="1" dirty="0">
                <a:solidFill>
                  <a:schemeClr val="dk1"/>
                </a:solidFill>
                <a:latin typeface="Times New Roman"/>
                <a:ea typeface="Times New Roman"/>
                <a:cs typeface="Times New Roman"/>
                <a:sym typeface="Times New Roman"/>
              </a:rPr>
              <a:t>Moni, B. S., &amp; Raju, G. (2012, August). Handwritten character recognition system using a simple feature. In Proceedings of the International Conference on Advances in Computing, Communications and Informatics (pp. 728-734).</a:t>
            </a:r>
            <a:endParaRPr dirty="0"/>
          </a:p>
        </p:txBody>
      </p:sp>
      <p:sp>
        <p:nvSpPr>
          <p:cNvPr id="508" name="Google Shape;508;p61"/>
          <p:cNvSpPr txBox="1"/>
          <p:nvPr/>
        </p:nvSpPr>
        <p:spPr>
          <a:xfrm>
            <a:off x="553104" y="2302073"/>
            <a:ext cx="8037787" cy="2354450"/>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paper focuses on offline recognition of unconstrained, isolated Handwritten Malayalam Characters.</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Four hundred and fifty handwritten pages containing the chosen forty four characters are amassed from distinct persons belonging to specific age agencies, qualification, and profession. Each page is scanned at 300 DPI.</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Character pix are first divided into zones and feature vector is formed via traversing each sector diagonally. For the class, a Simplified Quadratic Classifier (SQDF) is used.</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highest recognition charge received with gradient feature is 95.24%.</a:t>
            </a:r>
          </a:p>
        </p:txBody>
      </p:sp>
    </p:spTree>
    <p:extLst>
      <p:ext uri="{BB962C8B-B14F-4D97-AF65-F5344CB8AC3E}">
        <p14:creationId xmlns:p14="http://schemas.microsoft.com/office/powerpoint/2010/main" val="2369277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[12]. </a:t>
            </a:r>
            <a:r>
              <a:rPr lang="en-US" b="1" dirty="0">
                <a:solidFill>
                  <a:schemeClr val="dk1"/>
                </a:solidFill>
                <a:latin typeface="Times New Roman"/>
                <a:ea typeface="Times New Roman"/>
                <a:cs typeface="Times New Roman"/>
                <a:sym typeface="Times New Roman"/>
              </a:rPr>
              <a:t>Jain, T., Sharma, R., &amp; Malhotra, R. (2021, April). Handwriting recognition for medical prescriptions using a CNN-Bi-LSTM model. In 2021 6th International Conference for Convergence in Technology (I2CT) (pp. 1-4). IEEE.</a:t>
            </a:r>
            <a:endParaRPr dirty="0"/>
          </a:p>
        </p:txBody>
      </p:sp>
      <p:sp>
        <p:nvSpPr>
          <p:cNvPr id="508" name="Google Shape;508;p61"/>
          <p:cNvSpPr txBox="1"/>
          <p:nvPr/>
        </p:nvSpPr>
        <p:spPr>
          <a:xfrm>
            <a:off x="553104" y="2199437"/>
            <a:ext cx="8037787" cy="3323946"/>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paper demonstrates the use of a CNN-Bi-LSTM model along with Connectionist Temporal Classification.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model consists of three components, the convolutional layers for feature extraction.</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Bi-LSTM network for making predictions for each frame of the context vector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 The final decoding to translate each character in the recognized sequence by LSTM layers into an alphabetic character using the CTC loss function.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A linear layer is added after the bi-LSTM layer to compute the final probabilities, which will be decoded.</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Data augmentation techniques to make the model more robust to noise, and also avoid overfitting.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Multiple layers of Convolutional Neural Networks perform the feature extraction, and bi-LSTM's help in decoding the extracted features to English characters. </a:t>
            </a:r>
          </a:p>
        </p:txBody>
      </p:sp>
    </p:spTree>
    <p:extLst>
      <p:ext uri="{BB962C8B-B14F-4D97-AF65-F5344CB8AC3E}">
        <p14:creationId xmlns:p14="http://schemas.microsoft.com/office/powerpoint/2010/main" val="23124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1085769"/>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[13]. </a:t>
            </a:r>
            <a:r>
              <a:rPr lang="en-US" b="1" dirty="0">
                <a:solidFill>
                  <a:schemeClr val="dk1"/>
                </a:solidFill>
                <a:latin typeface="Times New Roman"/>
                <a:ea typeface="Times New Roman"/>
                <a:cs typeface="Times New Roman"/>
                <a:sym typeface="Times New Roman"/>
              </a:rPr>
              <a:t>Li, J. P., </a:t>
            </a:r>
            <a:r>
              <a:rPr lang="en-US" b="1" dirty="0" err="1">
                <a:solidFill>
                  <a:schemeClr val="dk1"/>
                </a:solidFill>
                <a:latin typeface="Times New Roman"/>
                <a:ea typeface="Times New Roman"/>
                <a:cs typeface="Times New Roman"/>
                <a:sym typeface="Times New Roman"/>
              </a:rPr>
              <a:t>Haq</a:t>
            </a:r>
            <a:r>
              <a:rPr lang="en-US" b="1" dirty="0">
                <a:solidFill>
                  <a:schemeClr val="dk1"/>
                </a:solidFill>
                <a:latin typeface="Times New Roman"/>
                <a:ea typeface="Times New Roman"/>
                <a:cs typeface="Times New Roman"/>
                <a:sym typeface="Times New Roman"/>
              </a:rPr>
              <a:t>, A. U., Din, S. U., Khan, J., Khan, A., &amp; </a:t>
            </a:r>
            <a:r>
              <a:rPr lang="en-US" b="1" dirty="0" err="1">
                <a:solidFill>
                  <a:schemeClr val="dk1"/>
                </a:solidFill>
                <a:latin typeface="Times New Roman"/>
                <a:ea typeface="Times New Roman"/>
                <a:cs typeface="Times New Roman"/>
                <a:sym typeface="Times New Roman"/>
              </a:rPr>
              <a:t>Saboor</a:t>
            </a:r>
            <a:r>
              <a:rPr lang="en-US" b="1" dirty="0">
                <a:solidFill>
                  <a:schemeClr val="dk1"/>
                </a:solidFill>
                <a:latin typeface="Times New Roman"/>
                <a:ea typeface="Times New Roman"/>
                <a:cs typeface="Times New Roman"/>
                <a:sym typeface="Times New Roman"/>
              </a:rPr>
              <a:t>, A. (2020). Heart disease identification method using machine learning classification in e-healthcare. IEEE Access, 8, 107562-107582.</a:t>
            </a:r>
            <a:endParaRPr dirty="0"/>
          </a:p>
        </p:txBody>
      </p:sp>
      <p:sp>
        <p:nvSpPr>
          <p:cNvPr id="508" name="Google Shape;508;p61"/>
          <p:cNvSpPr txBox="1"/>
          <p:nvPr/>
        </p:nvSpPr>
        <p:spPr>
          <a:xfrm>
            <a:off x="553104" y="2337421"/>
            <a:ext cx="8037787" cy="2677616"/>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paper proposed an efficient and accurate system to diagnosis heart disease and the system is based on machine learning techniques.</a:t>
            </a:r>
          </a:p>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is developed based on classification algorithms includes Support vector machine, Logistic regression, Artificial neural network, K-nearest neighbor, Naïve bays, and Decision tree.</a:t>
            </a:r>
          </a:p>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Cleveland Heart Disease dataset is considered for testing purpose in this study. During the designing of this data set there were 303 instances and 75 attributes.</a:t>
            </a: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The classification system achieved 87.4% accuracy, and many more ensemble models are used to predict heart disease early based on the algorithms that are to be used. </a:t>
            </a:r>
          </a:p>
        </p:txBody>
      </p:sp>
    </p:spTree>
    <p:extLst>
      <p:ext uri="{BB962C8B-B14F-4D97-AF65-F5344CB8AC3E}">
        <p14:creationId xmlns:p14="http://schemas.microsoft.com/office/powerpoint/2010/main" val="234956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935276"/>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[14]. </a:t>
            </a:r>
            <a:r>
              <a:rPr lang="en-US" b="1" dirty="0">
                <a:solidFill>
                  <a:schemeClr val="dk1"/>
                </a:solidFill>
                <a:latin typeface="Times New Roman"/>
                <a:ea typeface="Times New Roman"/>
                <a:cs typeface="Times New Roman"/>
                <a:sym typeface="Times New Roman"/>
              </a:rPr>
              <a:t>Kumar, N. K., Sindhu, G. S., </a:t>
            </a:r>
            <a:r>
              <a:rPr lang="en-US" b="1" dirty="0" err="1">
                <a:solidFill>
                  <a:schemeClr val="dk1"/>
                </a:solidFill>
                <a:latin typeface="Times New Roman"/>
                <a:ea typeface="Times New Roman"/>
                <a:cs typeface="Times New Roman"/>
                <a:sym typeface="Times New Roman"/>
              </a:rPr>
              <a:t>Prashanthi</a:t>
            </a:r>
            <a:r>
              <a:rPr lang="en-US" b="1" dirty="0">
                <a:solidFill>
                  <a:schemeClr val="dk1"/>
                </a:solidFill>
                <a:latin typeface="Times New Roman"/>
                <a:ea typeface="Times New Roman"/>
                <a:cs typeface="Times New Roman"/>
                <a:sym typeface="Times New Roman"/>
              </a:rPr>
              <a:t>, D. K., &amp; </a:t>
            </a:r>
            <a:r>
              <a:rPr lang="en-US" b="1" dirty="0" err="1">
                <a:solidFill>
                  <a:schemeClr val="dk1"/>
                </a:solidFill>
                <a:latin typeface="Times New Roman"/>
                <a:ea typeface="Times New Roman"/>
                <a:cs typeface="Times New Roman"/>
                <a:sym typeface="Times New Roman"/>
              </a:rPr>
              <a:t>Sulthana</a:t>
            </a:r>
            <a:r>
              <a:rPr lang="en-US" b="1" dirty="0">
                <a:solidFill>
                  <a:schemeClr val="dk1"/>
                </a:solidFill>
                <a:latin typeface="Times New Roman"/>
                <a:ea typeface="Times New Roman"/>
                <a:cs typeface="Times New Roman"/>
                <a:sym typeface="Times New Roman"/>
              </a:rPr>
              <a:t>, A. S. (2020, March). Analysis and prediction of cardio vascular disease using machine learning classifiers. In 2020 6th International Conference on Advanced Computing and Communication Systems (ICACCS) (pp. 15-21). IEEE.</a:t>
            </a:r>
            <a:endParaRPr dirty="0"/>
          </a:p>
        </p:txBody>
      </p:sp>
      <p:sp>
        <p:nvSpPr>
          <p:cNvPr id="508" name="Google Shape;508;p61"/>
          <p:cNvSpPr txBox="1"/>
          <p:nvPr/>
        </p:nvSpPr>
        <p:spPr>
          <a:xfrm>
            <a:off x="553104" y="2442033"/>
            <a:ext cx="8037787" cy="2677616"/>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paper intends to look at the presentation of the Machine learning tree classifiers in anticipating Cardio Vascular Disease (CVD).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Machine learning classifiers such as Random Forest, Decision Tree, Logistic Regression, Support vector machine (SVM), K-nearest neighbors (KNN) were used in the prediction of Cardio Vascular Disease (CVD).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In this the method using a random forest machine learning classifier has achieved a greater accuracy of 85.71% with a ROC (Receiver Operating </a:t>
            </a:r>
            <a:r>
              <a:rPr lang="en-US" dirty="0" err="1">
                <a:solidFill>
                  <a:schemeClr val="dk1"/>
                </a:solidFill>
                <a:latin typeface="Times New Roman"/>
                <a:ea typeface="Times New Roman"/>
                <a:cs typeface="Times New Roman"/>
                <a:sym typeface="Times New Roman"/>
              </a:rPr>
              <a:t>Characterstics</a:t>
            </a:r>
            <a:r>
              <a:rPr lang="en-US" dirty="0">
                <a:solidFill>
                  <a:schemeClr val="dk1"/>
                </a:solidFill>
                <a:latin typeface="Times New Roman"/>
                <a:ea typeface="Times New Roman"/>
                <a:cs typeface="Times New Roman"/>
                <a:sym typeface="Times New Roman"/>
              </a:rPr>
              <a:t>), AUC (Area Under The Curve) score of 0.8675 which outperformed all the classifiers under analysis in classifying patients with Cardio Vascular Disease.</a:t>
            </a:r>
          </a:p>
        </p:txBody>
      </p:sp>
    </p:spTree>
    <p:extLst>
      <p:ext uri="{BB962C8B-B14F-4D97-AF65-F5344CB8AC3E}">
        <p14:creationId xmlns:p14="http://schemas.microsoft.com/office/powerpoint/2010/main" val="70813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4"/>
          <p:cNvSpPr/>
          <p:nvPr/>
        </p:nvSpPr>
        <p:spPr>
          <a:xfrm>
            <a:off x="3361572" y="825406"/>
            <a:ext cx="2420856"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2F5496"/>
                </a:solidFill>
                <a:latin typeface="Times New Roman"/>
                <a:ea typeface="Times New Roman"/>
                <a:cs typeface="Times New Roman"/>
                <a:sym typeface="Times New Roman"/>
              </a:rPr>
              <a:t>ABSTRACT</a:t>
            </a:r>
            <a:endParaRPr sz="2000">
              <a:solidFill>
                <a:schemeClr val="dk1"/>
              </a:solidFill>
              <a:latin typeface="Arial"/>
              <a:ea typeface="Arial"/>
              <a:cs typeface="Arial"/>
              <a:sym typeface="Arial"/>
            </a:endParaRPr>
          </a:p>
        </p:txBody>
      </p:sp>
      <p:sp>
        <p:nvSpPr>
          <p:cNvPr id="388" name="Google Shape;388;p54"/>
          <p:cNvSpPr/>
          <p:nvPr/>
        </p:nvSpPr>
        <p:spPr>
          <a:xfrm>
            <a:off x="435567" y="1410181"/>
            <a:ext cx="8098834" cy="4050819"/>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150000"/>
              </a:lnSpc>
              <a:spcBef>
                <a:spcPts val="0"/>
              </a:spcBef>
              <a:spcAft>
                <a:spcPts val="0"/>
              </a:spcAft>
              <a:buClr>
                <a:schemeClr val="dk1"/>
              </a:buClr>
              <a:buSzPts val="1400"/>
              <a:buFont typeface="Arial"/>
              <a:buNone/>
            </a:pPr>
            <a:r>
              <a:rPr lang="en-US" sz="1400" b="0" u="none" dirty="0">
                <a:solidFill>
                  <a:schemeClr val="dk1"/>
                </a:solidFill>
                <a:latin typeface="Times New Roman"/>
                <a:ea typeface="Times New Roman"/>
                <a:cs typeface="Times New Roman"/>
                <a:sym typeface="Times New Roman"/>
              </a:rPr>
              <a:t>   Our project mainly deals with two real world problems. These involves, when any person is having any health problem or effected with some disease or some abnormal things in their body, they used to visit a doctor. Doctor examines them and suggests some prescription. Every doctor has their own way of writing. The patient cannot understand what the doctor had prescribed.  The solution to overcome this problem, is to convert the doctor’s prescription to text and display in console by using deep learning algorithms like Convolutional Attention Networks (CAN). CAN are used for recognition of unconstrained scene text. These are based on Convolutional Neural Network (CNN). The other problem is that many people cannot understand the kind of problems that they are having based on the symptoms. To overcome this, our proposed work implements a system that develops a website which predicts different diseases based on the symptoms by using machine learning algorithms. The predicted output suggests specialized doctor to the patient. Our project also includes a search option which is used for extracting patient information.</a:t>
            </a:r>
          </a:p>
          <a:p>
            <a:pPr marL="228600" marR="0" lvl="0" indent="-228600" algn="just" rtl="0">
              <a:lnSpc>
                <a:spcPct val="150000"/>
              </a:lnSpc>
              <a:spcBef>
                <a:spcPts val="0"/>
              </a:spcBef>
              <a:spcAft>
                <a:spcPts val="0"/>
              </a:spcAft>
              <a:buClr>
                <a:schemeClr val="dk1"/>
              </a:buClr>
              <a:buSzPts val="1400"/>
              <a:buFont typeface="Arial"/>
              <a:buNone/>
            </a:pPr>
            <a:r>
              <a:rPr lang="en-US" sz="1400" b="1" u="none" dirty="0">
                <a:solidFill>
                  <a:schemeClr val="dk1"/>
                </a:solidFill>
                <a:latin typeface="Times New Roman"/>
                <a:ea typeface="Times New Roman"/>
                <a:cs typeface="Times New Roman"/>
                <a:sym typeface="Times New Roman"/>
              </a:rPr>
              <a:t>Keywords </a:t>
            </a:r>
            <a:r>
              <a:rPr lang="en-US" sz="1400" b="1" u="none" dirty="0">
                <a:solidFill>
                  <a:schemeClr val="dk1"/>
                </a:solidFill>
                <a:latin typeface="Arial"/>
                <a:ea typeface="Arial"/>
                <a:cs typeface="Arial"/>
                <a:sym typeface="Arial"/>
              </a:rPr>
              <a:t>: </a:t>
            </a:r>
            <a:r>
              <a:rPr lang="en-US" sz="1400" b="0" i="1" u="none" dirty="0">
                <a:solidFill>
                  <a:schemeClr val="dk1"/>
                </a:solidFill>
                <a:latin typeface="Times New Roman" panose="02020603050405020304" pitchFamily="18" charset="0"/>
                <a:ea typeface="Times New Roman"/>
                <a:cs typeface="Times New Roman" panose="02020603050405020304" pitchFamily="18" charset="0"/>
                <a:sym typeface="Times New Roman"/>
              </a:rPr>
              <a:t>Hand written prescription, disease prediction, Convolution Attention Networks (CAN), Convolution Neural Network (CNN).</a:t>
            </a:r>
            <a:endParaRPr i="1" dirty="0">
              <a:latin typeface="Times New Roman" panose="02020603050405020304" pitchFamily="18" charset="0"/>
              <a:cs typeface="Times New Roman" panose="02020603050405020304" pitchFamily="18" charset="0"/>
            </a:endParaRPr>
          </a:p>
          <a:p>
            <a:pPr marL="228600" marR="0" lvl="0" indent="-228600" algn="just" rtl="0">
              <a:lnSpc>
                <a:spcPct val="90000"/>
              </a:lnSpc>
              <a:spcBef>
                <a:spcPts val="1000"/>
              </a:spcBef>
              <a:spcAft>
                <a:spcPts val="0"/>
              </a:spcAft>
              <a:buClr>
                <a:schemeClr val="dk1"/>
              </a:buClr>
              <a:buSzPts val="2000"/>
              <a:buFont typeface="Arial"/>
              <a:buNone/>
            </a:pPr>
            <a:endParaRPr sz="2000" b="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[15]. </a:t>
            </a:r>
            <a:r>
              <a:rPr lang="en-US" b="1" dirty="0">
                <a:solidFill>
                  <a:schemeClr val="dk1"/>
                </a:solidFill>
                <a:latin typeface="Times New Roman"/>
                <a:ea typeface="Times New Roman"/>
                <a:cs typeface="Times New Roman"/>
                <a:sym typeface="Times New Roman"/>
              </a:rPr>
              <a:t>Singh, A., &amp; Kumar, R. (2020, February). Heart disease prediction using machine learning algorithms. In 2020 international conference on electrical and electronics engineering (ICE3) (pp. 452-457). IEEE.</a:t>
            </a:r>
            <a:endParaRPr dirty="0"/>
          </a:p>
        </p:txBody>
      </p:sp>
      <p:sp>
        <p:nvSpPr>
          <p:cNvPr id="508" name="Google Shape;508;p61"/>
          <p:cNvSpPr txBox="1"/>
          <p:nvPr/>
        </p:nvSpPr>
        <p:spPr>
          <a:xfrm>
            <a:off x="553104" y="2358056"/>
            <a:ext cx="8037787" cy="2677616"/>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In this paper, they calculate accuracy of machine learning algorithms for predicting heart disease.</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dataset is collected from UCI repository for training and </a:t>
            </a:r>
            <a:r>
              <a:rPr lang="en-US" dirty="0" err="1">
                <a:solidFill>
                  <a:schemeClr val="dk1"/>
                </a:solidFill>
                <a:latin typeface="Times New Roman"/>
                <a:ea typeface="Times New Roman"/>
                <a:cs typeface="Times New Roman"/>
                <a:sym typeface="Times New Roman"/>
              </a:rPr>
              <a:t>testig</a:t>
            </a:r>
            <a:r>
              <a:rPr lang="en-US" dirty="0">
                <a:solidFill>
                  <a:schemeClr val="dk1"/>
                </a:solidFill>
                <a:latin typeface="Times New Roman"/>
                <a:ea typeface="Times New Roman"/>
                <a:cs typeface="Times New Roman"/>
                <a:sym typeface="Times New Roman"/>
              </a:rPr>
              <a:t>.</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 The  algorithms used are k-nearest neighbor, decision tree, linear regression and support vector machine(SVM).</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accuracy for algorithm is one of parameter for analysis of performance of algorithms. Accuracy of the algorithms in machine learning depends upon the dataset that used for training and testing purpose.</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When we perform the analysis of algorithms on the basis of dataset whose attributes are shown in  and on the basis of confusion matrix several algorithms,  KNN is best one.</a:t>
            </a:r>
          </a:p>
        </p:txBody>
      </p:sp>
    </p:spTree>
    <p:extLst>
      <p:ext uri="{BB962C8B-B14F-4D97-AF65-F5344CB8AC3E}">
        <p14:creationId xmlns:p14="http://schemas.microsoft.com/office/powerpoint/2010/main" val="3259047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935276"/>
            <a:ext cx="8037787" cy="784790"/>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[16]. </a:t>
            </a:r>
            <a:r>
              <a:rPr lang="en-US" b="1" dirty="0" err="1">
                <a:solidFill>
                  <a:schemeClr val="dk1"/>
                </a:solidFill>
                <a:latin typeface="Times New Roman"/>
                <a:ea typeface="Times New Roman"/>
                <a:cs typeface="Times New Roman"/>
                <a:sym typeface="Times New Roman"/>
              </a:rPr>
              <a:t>Nagavelli</a:t>
            </a:r>
            <a:r>
              <a:rPr lang="en-US" b="1" dirty="0">
                <a:solidFill>
                  <a:schemeClr val="dk1"/>
                </a:solidFill>
                <a:latin typeface="Times New Roman"/>
                <a:ea typeface="Times New Roman"/>
                <a:cs typeface="Times New Roman"/>
                <a:sym typeface="Times New Roman"/>
              </a:rPr>
              <a:t>, U., </a:t>
            </a:r>
            <a:r>
              <a:rPr lang="en-US" b="1" dirty="0" err="1">
                <a:solidFill>
                  <a:schemeClr val="dk1"/>
                </a:solidFill>
                <a:latin typeface="Times New Roman"/>
                <a:ea typeface="Times New Roman"/>
                <a:cs typeface="Times New Roman"/>
                <a:sym typeface="Times New Roman"/>
              </a:rPr>
              <a:t>Samanta</a:t>
            </a:r>
            <a:r>
              <a:rPr lang="en-US" b="1" dirty="0">
                <a:solidFill>
                  <a:schemeClr val="dk1"/>
                </a:solidFill>
                <a:latin typeface="Times New Roman"/>
                <a:ea typeface="Times New Roman"/>
                <a:cs typeface="Times New Roman"/>
                <a:sym typeface="Times New Roman"/>
              </a:rPr>
              <a:t>, D., &amp; Chakraborty, P. (2022). Machine Learning Technology-Based Heart Disease Detection Models. Journal of Healthcare Engineering, 2022.</a:t>
            </a:r>
            <a:endParaRPr dirty="0"/>
          </a:p>
        </p:txBody>
      </p:sp>
      <p:sp>
        <p:nvSpPr>
          <p:cNvPr id="508" name="Google Shape;508;p61"/>
          <p:cNvSpPr txBox="1"/>
          <p:nvPr/>
        </p:nvSpPr>
        <p:spPr>
          <a:xfrm>
            <a:off x="553104" y="1938180"/>
            <a:ext cx="8037787" cy="3647112"/>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paper presents the diﬀerent machine learning technologies based on heart disease detection brief analysis.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Firstly, </a:t>
            </a:r>
            <a:r>
              <a:rPr lang="en-US" dirty="0" err="1">
                <a:solidFill>
                  <a:schemeClr val="dk1"/>
                </a:solidFill>
                <a:latin typeface="Times New Roman"/>
                <a:ea typeface="Times New Roman"/>
                <a:cs typeface="Times New Roman"/>
                <a:sym typeface="Times New Roman"/>
              </a:rPr>
              <a:t>Naı̈ve</a:t>
            </a:r>
            <a:r>
              <a:rPr lang="en-US" dirty="0">
                <a:solidFill>
                  <a:schemeClr val="dk1"/>
                </a:solidFill>
                <a:latin typeface="Times New Roman"/>
                <a:ea typeface="Times New Roman"/>
                <a:cs typeface="Times New Roman"/>
                <a:sym typeface="Times New Roman"/>
              </a:rPr>
              <a:t> Bayes with a weighted approach is used for predicting heart disease.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second one, according to the features of frequency domain, time domain, and information theory, is automatic and analyze ischemic heart disease localization/detection. The third one is the heart failure automatic identiﬁcation method by using an improved SVM based on the duality optimization scheme also analyzed.</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Finally, for a clinical decision support system (CDSS), an eﬀective heart disease prediction model (HDPM) is used, which includes density-based spatial clustering of applications with noise (DBSCAN).</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For outlier detection and elimination, a hybrid synthetic minority over-sampling </a:t>
            </a:r>
            <a:r>
              <a:rPr lang="en-US" dirty="0" err="1">
                <a:solidFill>
                  <a:schemeClr val="dk1"/>
                </a:solidFill>
                <a:latin typeface="Times New Roman"/>
                <a:ea typeface="Times New Roman"/>
                <a:cs typeface="Times New Roman"/>
                <a:sym typeface="Times New Roman"/>
              </a:rPr>
              <a:t>XGBoost</a:t>
            </a:r>
            <a:r>
              <a:rPr lang="en-US" dirty="0">
                <a:solidFill>
                  <a:schemeClr val="dk1"/>
                </a:solidFill>
                <a:latin typeface="Times New Roman"/>
                <a:ea typeface="Times New Roman"/>
                <a:cs typeface="Times New Roman"/>
                <a:sym typeface="Times New Roman"/>
              </a:rPr>
              <a:t>  is used for heart disease prediction.</a:t>
            </a:r>
          </a:p>
        </p:txBody>
      </p:sp>
    </p:spTree>
    <p:extLst>
      <p:ext uri="{BB962C8B-B14F-4D97-AF65-F5344CB8AC3E}">
        <p14:creationId xmlns:p14="http://schemas.microsoft.com/office/powerpoint/2010/main" val="1036457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[17]. </a:t>
            </a:r>
            <a:r>
              <a:rPr lang="en-US" b="1" dirty="0" err="1">
                <a:solidFill>
                  <a:schemeClr val="dk1"/>
                </a:solidFill>
                <a:latin typeface="Times New Roman"/>
                <a:ea typeface="Times New Roman"/>
                <a:cs typeface="Times New Roman"/>
                <a:sym typeface="Times New Roman"/>
              </a:rPr>
              <a:t>Louridi</a:t>
            </a:r>
            <a:r>
              <a:rPr lang="en-US" b="1" dirty="0">
                <a:solidFill>
                  <a:schemeClr val="dk1"/>
                </a:solidFill>
                <a:latin typeface="Times New Roman"/>
                <a:ea typeface="Times New Roman"/>
                <a:cs typeface="Times New Roman"/>
                <a:sym typeface="Times New Roman"/>
              </a:rPr>
              <a:t>, N., Amar, M., &amp; El </a:t>
            </a:r>
            <a:r>
              <a:rPr lang="en-US" b="1" dirty="0" err="1">
                <a:solidFill>
                  <a:schemeClr val="dk1"/>
                </a:solidFill>
                <a:latin typeface="Times New Roman"/>
                <a:ea typeface="Times New Roman"/>
                <a:cs typeface="Times New Roman"/>
                <a:sym typeface="Times New Roman"/>
              </a:rPr>
              <a:t>Ouahidi</a:t>
            </a:r>
            <a:r>
              <a:rPr lang="en-US" b="1" dirty="0">
                <a:solidFill>
                  <a:schemeClr val="dk1"/>
                </a:solidFill>
                <a:latin typeface="Times New Roman"/>
                <a:ea typeface="Times New Roman"/>
                <a:cs typeface="Times New Roman"/>
                <a:sym typeface="Times New Roman"/>
              </a:rPr>
              <a:t>, B. (2019, October). Identification of cardiovascular diseases using machine learning. In 2019 7th </a:t>
            </a:r>
            <a:r>
              <a:rPr lang="en-US" b="1" dirty="0" err="1">
                <a:solidFill>
                  <a:schemeClr val="dk1"/>
                </a:solidFill>
                <a:latin typeface="Times New Roman"/>
                <a:ea typeface="Times New Roman"/>
                <a:cs typeface="Times New Roman"/>
                <a:sym typeface="Times New Roman"/>
              </a:rPr>
              <a:t>mediterranean</a:t>
            </a:r>
            <a:r>
              <a:rPr lang="en-US" b="1" dirty="0">
                <a:solidFill>
                  <a:schemeClr val="dk1"/>
                </a:solidFill>
                <a:latin typeface="Times New Roman"/>
                <a:ea typeface="Times New Roman"/>
                <a:cs typeface="Times New Roman"/>
                <a:sym typeface="Times New Roman"/>
              </a:rPr>
              <a:t> congress of telecommunications (CMT) (pp. 1-6). IEEE.</a:t>
            </a:r>
            <a:endParaRPr dirty="0"/>
          </a:p>
        </p:txBody>
      </p:sp>
      <p:sp>
        <p:nvSpPr>
          <p:cNvPr id="508" name="Google Shape;508;p61"/>
          <p:cNvSpPr txBox="1"/>
          <p:nvPr/>
        </p:nvSpPr>
        <p:spPr>
          <a:xfrm>
            <a:off x="553104" y="2251775"/>
            <a:ext cx="8037787" cy="2354450"/>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In this paper, we advanced the great of cardiovascular ailment prediction the usage of a better pre-processing phase.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It allows in identifying a heart sickness of a affected person and guide a doctor to better diagnose whether or not a person has cardiovascular disorder or no longer.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To prove our consequences, we've done a evaluation among exceptional Machine Learning algorithms using accuracy, precision, f1-score and don't forget performance metrics.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score accuracy of 86,8% turned into obtained through the usage of SVM with a linear kernel.</a:t>
            </a:r>
          </a:p>
        </p:txBody>
      </p:sp>
    </p:spTree>
    <p:extLst>
      <p:ext uri="{BB962C8B-B14F-4D97-AF65-F5344CB8AC3E}">
        <p14:creationId xmlns:p14="http://schemas.microsoft.com/office/powerpoint/2010/main" val="4027115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[18]. </a:t>
            </a:r>
            <a:r>
              <a:rPr lang="en-US" b="1" dirty="0">
                <a:solidFill>
                  <a:schemeClr val="dk1"/>
                </a:solidFill>
                <a:latin typeface="Times New Roman"/>
                <a:ea typeface="Times New Roman"/>
                <a:cs typeface="Times New Roman"/>
                <a:sym typeface="Times New Roman"/>
              </a:rPr>
              <a:t>Sharma, S., &amp; Parmar, M. (2020). Heart diseases prediction using deep learning neural network model. International Journal of Innovative Technology and Exploring Engineering (IJITEE), 9(3), 124-137.</a:t>
            </a:r>
            <a:endParaRPr dirty="0"/>
          </a:p>
        </p:txBody>
      </p:sp>
      <p:sp>
        <p:nvSpPr>
          <p:cNvPr id="508" name="Google Shape;508;p61"/>
          <p:cNvSpPr txBox="1"/>
          <p:nvPr/>
        </p:nvSpPr>
        <p:spPr>
          <a:xfrm>
            <a:off x="553104" y="2096800"/>
            <a:ext cx="8037787" cy="2677616"/>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paper aims to achieve better accuracy and to make the system more efficient so that it can predict the chances of a heart attack.</a:t>
            </a:r>
          </a:p>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paper, We deploy a deep learning neural networks (DNN) using </a:t>
            </a:r>
            <a:r>
              <a:rPr lang="en-US" dirty="0" err="1">
                <a:latin typeface="Times New Roman" panose="02020603050405020304" pitchFamily="18" charset="0"/>
                <a:cs typeface="Times New Roman" panose="02020603050405020304" pitchFamily="18" charset="0"/>
              </a:rPr>
              <a:t>Talos</a:t>
            </a:r>
            <a:r>
              <a:rPr lang="en-US" dirty="0">
                <a:latin typeface="Times New Roman" panose="02020603050405020304" pitchFamily="18" charset="0"/>
                <a:cs typeface="Times New Roman" panose="02020603050405020304" pitchFamily="18" charset="0"/>
              </a:rPr>
              <a:t> optimization.</a:t>
            </a:r>
          </a:p>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Heart Diseases, 14 attributes like </a:t>
            </a:r>
            <a:r>
              <a:rPr lang="en-US" dirty="0" err="1">
                <a:latin typeface="Times New Roman" panose="02020603050405020304" pitchFamily="18" charset="0"/>
                <a:cs typeface="Times New Roman" panose="02020603050405020304" pitchFamily="18" charset="0"/>
              </a:rPr>
              <a:t>age,sex,Cp,Trestbps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chol,Fbs</a:t>
            </a:r>
            <a:r>
              <a:rPr lang="en-US" dirty="0">
                <a:latin typeface="Times New Roman" panose="02020603050405020304" pitchFamily="18" charset="0"/>
                <a:cs typeface="Times New Roman" panose="02020603050405020304" pitchFamily="18" charset="0"/>
              </a:rPr>
              <a:t> are and 303 columns who represents the patient's data.</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The algorithms used in this paper are Support Vector Machine(SVM) ,Logistic Regression ,K-Nearest Neighbor(K-NN), Random forest(RF) ,Naïve Bayes.</a:t>
            </a:r>
          </a:p>
          <a:p>
            <a:pPr marL="285750" lvl="0" indent="-285750" algn="just">
              <a:lnSpc>
                <a:spcPct val="150000"/>
              </a:lnSpc>
              <a:buClr>
                <a:schemeClr val="dk1"/>
              </a:buClr>
              <a:buSzPts val="14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Talos</a:t>
            </a:r>
            <a:r>
              <a:rPr lang="en-US" dirty="0">
                <a:latin typeface="Times New Roman" panose="02020603050405020304" pitchFamily="18" charset="0"/>
                <a:cs typeface="Times New Roman" panose="02020603050405020304" pitchFamily="18" charset="0"/>
              </a:rPr>
              <a:t> provide better accuracy (90.76%) to other optimizations. I</a:t>
            </a: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549761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[19]. </a:t>
            </a:r>
            <a:r>
              <a:rPr lang="en-US" b="1" dirty="0" err="1">
                <a:solidFill>
                  <a:schemeClr val="dk1"/>
                </a:solidFill>
                <a:latin typeface="Times New Roman"/>
                <a:ea typeface="Times New Roman"/>
                <a:cs typeface="Times New Roman"/>
                <a:sym typeface="Times New Roman"/>
              </a:rPr>
              <a:t>Karn</a:t>
            </a:r>
            <a:r>
              <a:rPr lang="en-US" b="1" dirty="0">
                <a:solidFill>
                  <a:schemeClr val="dk1"/>
                </a:solidFill>
                <a:latin typeface="Times New Roman"/>
                <a:ea typeface="Times New Roman"/>
                <a:cs typeface="Times New Roman"/>
                <a:sym typeface="Times New Roman"/>
              </a:rPr>
              <a:t>, S., </a:t>
            </a:r>
            <a:r>
              <a:rPr lang="en-US" b="1" dirty="0" err="1">
                <a:solidFill>
                  <a:schemeClr val="dk1"/>
                </a:solidFill>
                <a:latin typeface="Times New Roman"/>
                <a:ea typeface="Times New Roman"/>
                <a:cs typeface="Times New Roman"/>
                <a:sym typeface="Times New Roman"/>
              </a:rPr>
              <a:t>Sangole</a:t>
            </a:r>
            <a:r>
              <a:rPr lang="en-US" b="1" dirty="0">
                <a:solidFill>
                  <a:schemeClr val="dk1"/>
                </a:solidFill>
                <a:latin typeface="Times New Roman"/>
                <a:ea typeface="Times New Roman"/>
                <a:cs typeface="Times New Roman"/>
                <a:sym typeface="Times New Roman"/>
              </a:rPr>
              <a:t>, S., Gawde, A., &amp; Joshi, J. (2019, May). Prediction and Classification Of Vector-Borne and Communicable Diseases through Artificial Neural Networks. In 2019 International Conference on Intelligent Computing and Control Systems (ICCS) (pp. 1011-1015). IEEE.</a:t>
            </a:r>
            <a:endParaRPr dirty="0"/>
          </a:p>
        </p:txBody>
      </p:sp>
      <p:sp>
        <p:nvSpPr>
          <p:cNvPr id="508" name="Google Shape;508;p61"/>
          <p:cNvSpPr txBox="1"/>
          <p:nvPr/>
        </p:nvSpPr>
        <p:spPr>
          <a:xfrm>
            <a:off x="553104" y="2218097"/>
            <a:ext cx="8037787" cy="3323946"/>
          </a:xfrm>
          <a:prstGeom prst="rect">
            <a:avLst/>
          </a:prstGeom>
          <a:noFill/>
          <a:ln>
            <a:noFill/>
          </a:ln>
        </p:spPr>
        <p:txBody>
          <a:bodyPr spcFirstLastPara="1" wrap="square" lIns="91425" tIns="45700" rIns="91425" bIns="45700" anchor="t" anchorCtr="0">
            <a:spAutoFit/>
          </a:bodyPr>
          <a:lstStyle/>
          <a:p>
            <a:pPr marL="285750" lvl="1"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In this paper a  system is designed using Artificial Neural Networks based on the backpropagation algorithm, combined with any one gradient descent optimization technique.</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For the datasets 16 symptoms are picked that are common to both cholera and dengue for the dataset.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16 input nodes are used to feed these 16 symptoms into the input layer.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dataset utilized for cholera has 112 patient entries, 91 of which are included in the training set and the remaining entries in the testing set.</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medical diagnosis system is put into action with the aid of artificial neural networks, which are trained using the backpropagation method.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For the analysis of cholera, the accuracy of gradient optimizer ADAM can be increased to 98.90%, and for the analysis of dengue, the accuracy can be increased to 98.78%.</a:t>
            </a:r>
          </a:p>
        </p:txBody>
      </p:sp>
    </p:spTree>
    <p:extLst>
      <p:ext uri="{BB962C8B-B14F-4D97-AF65-F5344CB8AC3E}">
        <p14:creationId xmlns:p14="http://schemas.microsoft.com/office/powerpoint/2010/main" val="2066039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1012028"/>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[20]. </a:t>
            </a:r>
            <a:r>
              <a:rPr lang="en-US" b="1" dirty="0" err="1">
                <a:solidFill>
                  <a:schemeClr val="dk1"/>
                </a:solidFill>
                <a:latin typeface="Times New Roman"/>
                <a:ea typeface="Times New Roman"/>
                <a:cs typeface="Times New Roman"/>
                <a:sym typeface="Times New Roman"/>
              </a:rPr>
              <a:t>Abdur</a:t>
            </a:r>
            <a:r>
              <a:rPr lang="en-US" b="1" dirty="0">
                <a:solidFill>
                  <a:schemeClr val="dk1"/>
                </a:solidFill>
                <a:latin typeface="Times New Roman"/>
                <a:ea typeface="Times New Roman"/>
                <a:cs typeface="Times New Roman"/>
                <a:sym typeface="Times New Roman"/>
              </a:rPr>
              <a:t> Rehman, N., </a:t>
            </a:r>
            <a:r>
              <a:rPr lang="en-US" b="1" dirty="0" err="1">
                <a:solidFill>
                  <a:schemeClr val="dk1"/>
                </a:solidFill>
                <a:latin typeface="Times New Roman"/>
                <a:ea typeface="Times New Roman"/>
                <a:cs typeface="Times New Roman"/>
                <a:sym typeface="Times New Roman"/>
              </a:rPr>
              <a:t>Saif</a:t>
            </a:r>
            <a:r>
              <a:rPr lang="en-US" b="1" dirty="0">
                <a:solidFill>
                  <a:schemeClr val="dk1"/>
                </a:solidFill>
                <a:latin typeface="Times New Roman"/>
                <a:ea typeface="Times New Roman"/>
                <a:cs typeface="Times New Roman"/>
                <a:sym typeface="Times New Roman"/>
              </a:rPr>
              <a:t>, U., &amp; </a:t>
            </a:r>
            <a:r>
              <a:rPr lang="en-US" b="1" dirty="0" err="1">
                <a:solidFill>
                  <a:schemeClr val="dk1"/>
                </a:solidFill>
                <a:latin typeface="Times New Roman"/>
                <a:ea typeface="Times New Roman"/>
                <a:cs typeface="Times New Roman"/>
                <a:sym typeface="Times New Roman"/>
              </a:rPr>
              <a:t>Chunara</a:t>
            </a:r>
            <a:r>
              <a:rPr lang="en-US" b="1" dirty="0">
                <a:solidFill>
                  <a:schemeClr val="dk1"/>
                </a:solidFill>
                <a:latin typeface="Times New Roman"/>
                <a:ea typeface="Times New Roman"/>
                <a:cs typeface="Times New Roman"/>
                <a:sym typeface="Times New Roman"/>
              </a:rPr>
              <a:t>, R. (2019). Deep landscape features for improving vector-borne disease prediction. In Proceedings of the IEEE/CVF Conference on Computer Vision and Pattern Recognition Workshops (pp. 44-51).</a:t>
            </a:r>
            <a:endParaRPr dirty="0"/>
          </a:p>
        </p:txBody>
      </p:sp>
      <p:sp>
        <p:nvSpPr>
          <p:cNvPr id="508" name="Google Shape;508;p61"/>
          <p:cNvSpPr txBox="1"/>
          <p:nvPr/>
        </p:nvSpPr>
        <p:spPr>
          <a:xfrm>
            <a:off x="553104" y="2434808"/>
            <a:ext cx="8037787" cy="3000781"/>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paper proposed an incorporating landscape elements from satellite photography into infectious disease prediction models in light of the growing availability of high-resolution satellite imagery.</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25 photos with a 3600 by 3600 resolution make up the dataset. Additionally, the dataset includes segmentation maps (pixel-by-pixel labels) for the 10 classified classes that each image belongs to.</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We use a VGG16 neural network trained on ImageNet data as the encoder of the architecture.</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 Because both the encoder of U-Net and VGG neural networks consists of a series of convolutional and max pooling.</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In both cities, we discovered that more urban areas have better model fit than less urban ones. (0.757 versus 0.734 in Lahore and 0.832 versus 0.717 in Rawalpindi).</a:t>
            </a:r>
          </a:p>
        </p:txBody>
      </p:sp>
    </p:spTree>
    <p:extLst>
      <p:ext uri="{BB962C8B-B14F-4D97-AF65-F5344CB8AC3E}">
        <p14:creationId xmlns:p14="http://schemas.microsoft.com/office/powerpoint/2010/main" val="3536130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[21]. </a:t>
            </a:r>
            <a:r>
              <a:rPr lang="en-US" b="1" dirty="0" err="1">
                <a:solidFill>
                  <a:schemeClr val="dk1"/>
                </a:solidFill>
                <a:latin typeface="Times New Roman"/>
                <a:ea typeface="Times New Roman"/>
                <a:cs typeface="Times New Roman"/>
                <a:sym typeface="Times New Roman"/>
              </a:rPr>
              <a:t>Shimpi</a:t>
            </a:r>
            <a:r>
              <a:rPr lang="en-US" b="1" dirty="0">
                <a:solidFill>
                  <a:schemeClr val="dk1"/>
                </a:solidFill>
                <a:latin typeface="Times New Roman"/>
                <a:ea typeface="Times New Roman"/>
                <a:cs typeface="Times New Roman"/>
                <a:sym typeface="Times New Roman"/>
              </a:rPr>
              <a:t>, P., Shah, S., Shroff, M., &amp; Godbole, A. (2017, July). An artificial neural network approach for classification of vector-borne diseases. In 2017 International Conference on Computing Methodologies and Communication (ICCMC) (pp. 412-415). IEEE.</a:t>
            </a:r>
            <a:endParaRPr dirty="0"/>
          </a:p>
        </p:txBody>
      </p:sp>
      <p:sp>
        <p:nvSpPr>
          <p:cNvPr id="508" name="Google Shape;508;p61"/>
          <p:cNvSpPr txBox="1"/>
          <p:nvPr/>
        </p:nvSpPr>
        <p:spPr>
          <a:xfrm>
            <a:off x="553104" y="2331269"/>
            <a:ext cx="8037787" cy="2677616"/>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paper uses an Artificial Neural Network (ANN) based back propagation algorithm for training and testing.</a:t>
            </a:r>
          </a:p>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used consists of 26 symptoms and was generated using R language.</a:t>
            </a:r>
          </a:p>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symptoms are fever, headache, chills, sweating, joint pain, nausea, vomiting, diarrhea, anemia, muscle pain, convolution, bloody stools, bloody nose, bloody gums, pain behind eyes, time taken for the symptoms to set in, rashes, swollen lymph glands, bruising skin, fatigue, abdominal pain, breathing difficulty, dark urine, yellow eyes, unconsciousness and confusion, which serve as the attributes.</a:t>
            </a:r>
          </a:p>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back propagation algorithm, an accuracy of 99.7% was achieved.</a:t>
            </a: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416323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[22]. </a:t>
            </a:r>
            <a:r>
              <a:rPr lang="en-US" b="1" dirty="0" err="1">
                <a:solidFill>
                  <a:schemeClr val="dk1"/>
                </a:solidFill>
                <a:latin typeface="Times New Roman"/>
                <a:ea typeface="Times New Roman"/>
                <a:cs typeface="Times New Roman"/>
                <a:sym typeface="Times New Roman"/>
              </a:rPr>
              <a:t>Kieu</a:t>
            </a:r>
            <a:r>
              <a:rPr lang="en-US" b="1" dirty="0">
                <a:solidFill>
                  <a:schemeClr val="dk1"/>
                </a:solidFill>
                <a:latin typeface="Times New Roman"/>
                <a:ea typeface="Times New Roman"/>
                <a:cs typeface="Times New Roman"/>
                <a:sym typeface="Times New Roman"/>
              </a:rPr>
              <a:t>, S. T. H., Bade, A., Hijazi, M. H. A., &amp; </a:t>
            </a:r>
            <a:r>
              <a:rPr lang="en-US" b="1" dirty="0" err="1">
                <a:solidFill>
                  <a:schemeClr val="dk1"/>
                </a:solidFill>
                <a:latin typeface="Times New Roman"/>
                <a:ea typeface="Times New Roman"/>
                <a:cs typeface="Times New Roman"/>
                <a:sym typeface="Times New Roman"/>
              </a:rPr>
              <a:t>Kolivand</a:t>
            </a:r>
            <a:r>
              <a:rPr lang="en-US" b="1" dirty="0">
                <a:solidFill>
                  <a:schemeClr val="dk1"/>
                </a:solidFill>
                <a:latin typeface="Times New Roman"/>
                <a:ea typeface="Times New Roman"/>
                <a:cs typeface="Times New Roman"/>
                <a:sym typeface="Times New Roman"/>
              </a:rPr>
              <a:t>, H. (2020). A survey of deep learning for lung disease detection on medical images: state-of-the-art, taxonomy, issues and future directions. Journal of imaging, 6(12), 131.</a:t>
            </a:r>
            <a:endParaRPr dirty="0"/>
          </a:p>
        </p:txBody>
      </p:sp>
      <p:sp>
        <p:nvSpPr>
          <p:cNvPr id="508" name="Google Shape;508;p61"/>
          <p:cNvSpPr txBox="1"/>
          <p:nvPr/>
        </p:nvSpPr>
        <p:spPr>
          <a:xfrm>
            <a:off x="553104" y="2302073"/>
            <a:ext cx="8037787" cy="3000781"/>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paper presents a survey of deep learning for lung disease detection in medical images. There has only been one survey paper published in the last five years regarding deep learning directed at lung diseases detection.</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taxonomy consists of seven attributes that are common in the surveyed articles: image types, features, data augmentation, types of deep learning algorithms, transfer learning, the ensemble of classifiers and types of lung diseases.</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dataset used in this paper are </a:t>
            </a:r>
            <a:r>
              <a:rPr lang="en-US" dirty="0" err="1">
                <a:solidFill>
                  <a:schemeClr val="dk1"/>
                </a:solidFill>
                <a:latin typeface="Times New Roman"/>
                <a:ea typeface="Times New Roman"/>
                <a:cs typeface="Times New Roman"/>
                <a:sym typeface="Times New Roman"/>
              </a:rPr>
              <a:t>COVIDx</a:t>
            </a:r>
            <a:r>
              <a:rPr lang="en-US" dirty="0">
                <a:solidFill>
                  <a:schemeClr val="dk1"/>
                </a:solidFill>
                <a:latin typeface="Times New Roman"/>
                <a:ea typeface="Times New Roman"/>
                <a:cs typeface="Times New Roman"/>
                <a:sym typeface="Times New Roman"/>
              </a:rPr>
              <a:t> Dataset , LDOCTCXR  , Lung image database consortium (LIDC) , Sajid’s Kaggle dataset , Mooney’s Kaggle dataset , COVID-CT Dataset.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analyses of the distribution of works, the usage of both CNN and transfer learning is high.</a:t>
            </a:r>
          </a:p>
        </p:txBody>
      </p:sp>
    </p:spTree>
    <p:extLst>
      <p:ext uri="{BB962C8B-B14F-4D97-AF65-F5344CB8AC3E}">
        <p14:creationId xmlns:p14="http://schemas.microsoft.com/office/powerpoint/2010/main" val="4022490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784790"/>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[23]. </a:t>
            </a:r>
            <a:r>
              <a:rPr lang="en-US" b="1" dirty="0">
                <a:solidFill>
                  <a:schemeClr val="dk1"/>
                </a:solidFill>
                <a:latin typeface="Times New Roman"/>
                <a:ea typeface="Times New Roman"/>
                <a:cs typeface="Times New Roman"/>
                <a:sym typeface="Times New Roman"/>
              </a:rPr>
              <a:t>Tripathi, S., Shetty, S., Jain, S., &amp; Sharma, V. (2021). Lung disease detection using deep learning. Int. J. </a:t>
            </a:r>
            <a:r>
              <a:rPr lang="en-US" b="1" dirty="0" err="1">
                <a:solidFill>
                  <a:schemeClr val="dk1"/>
                </a:solidFill>
                <a:latin typeface="Times New Roman"/>
                <a:ea typeface="Times New Roman"/>
                <a:cs typeface="Times New Roman"/>
                <a:sym typeface="Times New Roman"/>
              </a:rPr>
              <a:t>Innov</a:t>
            </a:r>
            <a:r>
              <a:rPr lang="en-US" b="1" dirty="0">
                <a:solidFill>
                  <a:schemeClr val="dk1"/>
                </a:solidFill>
                <a:latin typeface="Times New Roman"/>
                <a:ea typeface="Times New Roman"/>
                <a:cs typeface="Times New Roman"/>
                <a:sym typeface="Times New Roman"/>
              </a:rPr>
              <a:t>. Technol. Exploring Eng., 10(8).</a:t>
            </a:r>
            <a:endParaRPr dirty="0"/>
          </a:p>
        </p:txBody>
      </p:sp>
      <p:sp>
        <p:nvSpPr>
          <p:cNvPr id="508" name="Google Shape;508;p61"/>
          <p:cNvSpPr txBox="1"/>
          <p:nvPr/>
        </p:nvSpPr>
        <p:spPr>
          <a:xfrm>
            <a:off x="553104" y="2152783"/>
            <a:ext cx="8037787" cy="3323946"/>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paper proposed and evaluated a deep convolutional neural community, designed for classifying the Chest Diseases.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A publicly to be had dataset known as Chest X-Ray 14 which includes fifteen classes named Atelectasis, Cardiomegaly, Effusion, Infiltration, Mass, Nodule, Pneumonia, Pneumothorax, Consolidation, Edema, Emphysema, Fibrosis, Pleural Thickening</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proposed version consists of Convolutional layers, </a:t>
            </a:r>
            <a:r>
              <a:rPr lang="en-US" dirty="0" err="1">
                <a:solidFill>
                  <a:schemeClr val="dk1"/>
                </a:solidFill>
                <a:latin typeface="Times New Roman"/>
                <a:ea typeface="Times New Roman"/>
                <a:cs typeface="Times New Roman"/>
                <a:sym typeface="Times New Roman"/>
              </a:rPr>
              <a:t>ReLU</a:t>
            </a:r>
            <a:r>
              <a:rPr lang="en-US" dirty="0">
                <a:solidFill>
                  <a:schemeClr val="dk1"/>
                </a:solidFill>
                <a:latin typeface="Times New Roman"/>
                <a:ea typeface="Times New Roman"/>
                <a:cs typeface="Times New Roman"/>
                <a:sym typeface="Times New Roman"/>
              </a:rPr>
              <a:t> Activations, Pooling layer, and absolutely related layer. </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Last full related layer which consists of fifteen output units. Each output unit will predict the chance of one of the fifteen diseases</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average accuracy of 89.Seventy seven% is finished for the class of various sicknesses.</a:t>
            </a:r>
          </a:p>
        </p:txBody>
      </p:sp>
    </p:spTree>
    <p:extLst>
      <p:ext uri="{BB962C8B-B14F-4D97-AF65-F5344CB8AC3E}">
        <p14:creationId xmlns:p14="http://schemas.microsoft.com/office/powerpoint/2010/main" val="1777647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[24]. </a:t>
            </a:r>
            <a:r>
              <a:rPr lang="en-US" b="1" dirty="0">
                <a:solidFill>
                  <a:schemeClr val="dk1"/>
                </a:solidFill>
                <a:latin typeface="Times New Roman"/>
                <a:ea typeface="Times New Roman"/>
                <a:cs typeface="Times New Roman"/>
                <a:sym typeface="Times New Roman"/>
              </a:rPr>
              <a:t>Tariq, Z., Shah, S. K., &amp; Lee, Y. (2019, November). Lung disease classification using deep convolutional neural network. In 2019 IEEE international conference on bioinformatics and biomedicine (BIBM) (pp. 732-735). IEEE.</a:t>
            </a:r>
            <a:endParaRPr dirty="0"/>
          </a:p>
        </p:txBody>
      </p:sp>
      <p:sp>
        <p:nvSpPr>
          <p:cNvPr id="508" name="Google Shape;508;p61"/>
          <p:cNvSpPr txBox="1"/>
          <p:nvPr/>
        </p:nvSpPr>
        <p:spPr>
          <a:xfrm>
            <a:off x="553104" y="2302073"/>
            <a:ext cx="8037787" cy="2677616"/>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paper aims to assess the degree of accuracy acceptable in the medical field by utilizing deep learning to publicly available data.</a:t>
            </a:r>
          </a:p>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is composed of a total 5.5 hours of recording, which are further divided into recording samples of 126 patients.</a:t>
            </a:r>
          </a:p>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algorithm used in this paper is Convolutional Neural Network.</a:t>
            </a:r>
          </a:p>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preprocessing techniques such as normalization and augmentation for an effective lung sounds classification.</a:t>
            </a:r>
          </a:p>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final accuracy obtained after the normalization and augmentation was approximately 97%.</a:t>
            </a: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109143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5"/>
          <p:cNvSpPr/>
          <p:nvPr/>
        </p:nvSpPr>
        <p:spPr>
          <a:xfrm>
            <a:off x="3361572" y="694777"/>
            <a:ext cx="2410212"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2F5496"/>
                </a:solidFill>
                <a:latin typeface="Times New Roman"/>
                <a:ea typeface="Times New Roman"/>
                <a:cs typeface="Times New Roman"/>
                <a:sym typeface="Times New Roman"/>
              </a:rPr>
              <a:t>Introduction</a:t>
            </a:r>
            <a:endParaRPr sz="2000" dirty="0">
              <a:solidFill>
                <a:schemeClr val="dk1"/>
              </a:solidFill>
              <a:latin typeface="Arial"/>
              <a:ea typeface="Arial"/>
              <a:cs typeface="Arial"/>
              <a:sym typeface="Arial"/>
            </a:endParaRPr>
          </a:p>
        </p:txBody>
      </p:sp>
      <p:sp>
        <p:nvSpPr>
          <p:cNvPr id="394" name="Google Shape;394;p55"/>
          <p:cNvSpPr/>
          <p:nvPr/>
        </p:nvSpPr>
        <p:spPr>
          <a:xfrm>
            <a:off x="457200" y="1397000"/>
            <a:ext cx="8153400" cy="4546600"/>
          </a:xfrm>
          <a:prstGeom prst="rect">
            <a:avLst/>
          </a:prstGeom>
          <a:noFill/>
          <a:ln>
            <a:noFill/>
          </a:ln>
        </p:spPr>
        <p:txBody>
          <a:bodyPr spcFirstLastPara="1" wrap="square" lIns="91425" tIns="45700" rIns="91425" bIns="45700" anchor="t" anchorCtr="0">
            <a:noAutofit/>
          </a:bodyPr>
          <a:lstStyle/>
          <a:p>
            <a:pPr marL="228600" marR="0" lvl="0" indent="0" algn="just" rtl="0">
              <a:lnSpc>
                <a:spcPct val="150000"/>
              </a:lnSpc>
              <a:spcBef>
                <a:spcPts val="0"/>
              </a:spcBef>
              <a:spcAft>
                <a:spcPts val="0"/>
              </a:spcAft>
              <a:buNone/>
            </a:pPr>
            <a:r>
              <a:rPr lang="en-US" dirty="0">
                <a:solidFill>
                  <a:schemeClr val="dk1"/>
                </a:solidFill>
                <a:latin typeface="Times New Roman"/>
                <a:ea typeface="Times New Roman"/>
                <a:cs typeface="Times New Roman"/>
                <a:sym typeface="Times New Roman"/>
              </a:rPr>
              <a:t>Now a days the various human beings are affecting with sicknesses and they visit </a:t>
            </a:r>
            <a:r>
              <a:rPr lang="en-US" dirty="0" err="1">
                <a:solidFill>
                  <a:schemeClr val="dk1"/>
                </a:solidFill>
                <a:latin typeface="Times New Roman"/>
                <a:ea typeface="Times New Roman"/>
                <a:cs typeface="Times New Roman"/>
                <a:sym typeface="Times New Roman"/>
              </a:rPr>
              <a:t>doctorss</a:t>
            </a:r>
            <a:r>
              <a:rPr lang="en-US" dirty="0">
                <a:solidFill>
                  <a:schemeClr val="dk1"/>
                </a:solidFill>
                <a:latin typeface="Times New Roman"/>
                <a:ea typeface="Times New Roman"/>
                <a:cs typeface="Times New Roman"/>
                <a:sym typeface="Times New Roman"/>
              </a:rPr>
              <a:t> to get therapy of the illnesses. The doctors writes the prescription according to the disease of the patient . A Doctor’s scientific prescription   is a handwritten paper that a health practitioner writes to prescribe the medication to the affected person in step with the injury or sickness that the affected person has been experiencing.  Misread medicinal drug names in doctors’ scientific prescriptions are regularly a outcome of either unreadable handwriting or a pharmacist’s incapability to become aware of drug names in medical prescriptions. This medicine mistakes due to prescription particularly occurs because of the unclear abbreviation , dosage indicators and illegible writing on the prescription. Normally, a scientific prescription, that is written through a physician who makes use of not unusual scientific terminologies and Latin abbreviations, is commonly extraordinarily hard to be examine and understood by means of a person who has no prior clinical understanding or history . It can not be denied that it is very threatening while drug treatments are wrongly given to patients as it can lead to a few important fitness problems due to the side results that a few medicines have over every other when taken on the same time, not best that however additionally the incorrect medicine is taken over a long term without a need for it. </a:t>
            </a:r>
            <a:endParaRPr dirty="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[25]. </a:t>
            </a:r>
            <a:r>
              <a:rPr lang="en-US" b="1" dirty="0">
                <a:solidFill>
                  <a:schemeClr val="dk1"/>
                </a:solidFill>
                <a:latin typeface="Times New Roman"/>
                <a:ea typeface="Times New Roman"/>
                <a:cs typeface="Times New Roman"/>
                <a:sym typeface="Times New Roman"/>
              </a:rPr>
              <a:t>Pham, L., Phan, H., </a:t>
            </a:r>
            <a:r>
              <a:rPr lang="en-US" b="1" dirty="0" err="1">
                <a:solidFill>
                  <a:schemeClr val="dk1"/>
                </a:solidFill>
                <a:latin typeface="Times New Roman"/>
                <a:ea typeface="Times New Roman"/>
                <a:cs typeface="Times New Roman"/>
                <a:sym typeface="Times New Roman"/>
              </a:rPr>
              <a:t>Palaniappan</a:t>
            </a:r>
            <a:r>
              <a:rPr lang="en-US" b="1" dirty="0">
                <a:solidFill>
                  <a:schemeClr val="dk1"/>
                </a:solidFill>
                <a:latin typeface="Times New Roman"/>
                <a:ea typeface="Times New Roman"/>
                <a:cs typeface="Times New Roman"/>
                <a:sym typeface="Times New Roman"/>
              </a:rPr>
              <a:t>, R., </a:t>
            </a:r>
            <a:r>
              <a:rPr lang="en-US" b="1" dirty="0" err="1">
                <a:solidFill>
                  <a:schemeClr val="dk1"/>
                </a:solidFill>
                <a:latin typeface="Times New Roman"/>
                <a:ea typeface="Times New Roman"/>
                <a:cs typeface="Times New Roman"/>
                <a:sym typeface="Times New Roman"/>
              </a:rPr>
              <a:t>Mertins</a:t>
            </a:r>
            <a:r>
              <a:rPr lang="en-US" b="1" dirty="0">
                <a:solidFill>
                  <a:schemeClr val="dk1"/>
                </a:solidFill>
                <a:latin typeface="Times New Roman"/>
                <a:ea typeface="Times New Roman"/>
                <a:cs typeface="Times New Roman"/>
                <a:sym typeface="Times New Roman"/>
              </a:rPr>
              <a:t>, A., &amp; McLoughlin, I. (2021). </a:t>
            </a:r>
            <a:r>
              <a:rPr lang="en-US" b="1" dirty="0" err="1">
                <a:solidFill>
                  <a:schemeClr val="dk1"/>
                </a:solidFill>
                <a:latin typeface="Times New Roman"/>
                <a:ea typeface="Times New Roman"/>
                <a:cs typeface="Times New Roman"/>
                <a:sym typeface="Times New Roman"/>
              </a:rPr>
              <a:t>Cnn-moe</a:t>
            </a:r>
            <a:r>
              <a:rPr lang="en-US" b="1" dirty="0">
                <a:solidFill>
                  <a:schemeClr val="dk1"/>
                </a:solidFill>
                <a:latin typeface="Times New Roman"/>
                <a:ea typeface="Times New Roman"/>
                <a:cs typeface="Times New Roman"/>
                <a:sym typeface="Times New Roman"/>
              </a:rPr>
              <a:t> based framework for classification of respiratory anomalies and lung disease detection. IEEE journal of biomedical and health informatics, 25(8), 2938-2947.</a:t>
            </a:r>
            <a:endParaRPr dirty="0"/>
          </a:p>
        </p:txBody>
      </p:sp>
      <p:sp>
        <p:nvSpPr>
          <p:cNvPr id="508" name="Google Shape;508;p61"/>
          <p:cNvSpPr txBox="1"/>
          <p:nvPr/>
        </p:nvSpPr>
        <p:spPr>
          <a:xfrm>
            <a:off x="553104" y="2302073"/>
            <a:ext cx="8037787" cy="2677616"/>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paper presents and explores a robust deep learning framework for auscultation analysis.</a:t>
            </a:r>
          </a:p>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aims to classify anomalies in respiratory cycles and detect diseases, from respiratory sound recordings.</a:t>
            </a:r>
          </a:p>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Experiments, conducted over the ICBHI benchmark dataset of respiratory sounds.</a:t>
            </a:r>
          </a:p>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apply a Teacher-Student scheme to achieve a trade-off between model performance and model complexity</a:t>
            </a:r>
          </a:p>
          <a:p>
            <a:pPr marL="285750" lvl="0" indent="-285750" algn="just">
              <a:lnSpc>
                <a:spcPct val="150000"/>
              </a:lnSpc>
              <a:buClr>
                <a:schemeClr val="dk1"/>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Teacher-Student learning scheme was explored to significantly reduce model complexity while still achieving very high accuracy.</a:t>
            </a: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731869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0"/>
          <p:cNvSpPr/>
          <p:nvPr/>
        </p:nvSpPr>
        <p:spPr>
          <a:xfrm>
            <a:off x="304920" y="956880"/>
            <a:ext cx="8533080" cy="775440"/>
          </a:xfrm>
          <a:prstGeom prst="rect">
            <a:avLst/>
          </a:prstGeom>
          <a:noFill/>
          <a:ln>
            <a:noFill/>
          </a:ln>
        </p:spPr>
        <p:txBody>
          <a:bodyPr spcFirstLastPara="1" wrap="square" lIns="90000" tIns="45000" rIns="90000" bIns="45000" anchor="t" anchorCtr="0">
            <a:noAutofit/>
          </a:bodyPr>
          <a:lstStyle/>
          <a:p>
            <a:pPr marL="0" marR="0" lvl="0" indent="0" algn="just" rtl="0">
              <a:lnSpc>
                <a:spcPct val="150000"/>
              </a:lnSpc>
              <a:spcBef>
                <a:spcPts val="0"/>
              </a:spcBef>
              <a:spcAft>
                <a:spcPts val="0"/>
              </a:spcAft>
              <a:buClr>
                <a:srgbClr val="000000"/>
              </a:buClr>
              <a:buSzPts val="1800"/>
              <a:buFont typeface="Times New Roman"/>
              <a:buNone/>
            </a:pPr>
            <a:r>
              <a:rPr lang="en-US" sz="1800" b="0" strike="noStrike">
                <a:solidFill>
                  <a:srgbClr val="000000"/>
                </a:solidFill>
                <a:latin typeface="Times New Roman"/>
                <a:ea typeface="Times New Roman"/>
                <a:cs typeface="Times New Roman"/>
                <a:sym typeface="Times New Roman"/>
              </a:rPr>
              <a:t>             </a:t>
            </a:r>
            <a:endParaRPr sz="1800" b="0" strike="noStrik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strike="noStrike">
              <a:solidFill>
                <a:schemeClr val="dk1"/>
              </a:solidFill>
              <a:latin typeface="Arial"/>
              <a:ea typeface="Arial"/>
              <a:cs typeface="Arial"/>
              <a:sym typeface="Arial"/>
            </a:endParaRPr>
          </a:p>
        </p:txBody>
      </p:sp>
      <p:sp>
        <p:nvSpPr>
          <p:cNvPr id="502" name="Google Shape;502;p60"/>
          <p:cNvSpPr/>
          <p:nvPr/>
        </p:nvSpPr>
        <p:spPr>
          <a:xfrm>
            <a:off x="1086476" y="2505670"/>
            <a:ext cx="6969968"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dirty="0">
                <a:solidFill>
                  <a:srgbClr val="2F5496"/>
                </a:solidFill>
                <a:latin typeface="Times New Roman"/>
                <a:cs typeface="Times New Roman"/>
                <a:sym typeface="Times New Roman"/>
              </a:rPr>
              <a:t>Comparison Table</a:t>
            </a:r>
            <a:endParaRPr sz="4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33875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graphicFrame>
        <p:nvGraphicFramePr>
          <p:cNvPr id="657" name="Google Shape;657;p85"/>
          <p:cNvGraphicFramePr/>
          <p:nvPr>
            <p:extLst>
              <p:ext uri="{D42A27DB-BD31-4B8C-83A1-F6EECF244321}">
                <p14:modId xmlns:p14="http://schemas.microsoft.com/office/powerpoint/2010/main" val="1589018807"/>
              </p:ext>
            </p:extLst>
          </p:nvPr>
        </p:nvGraphicFramePr>
        <p:xfrm>
          <a:off x="0" y="1194619"/>
          <a:ext cx="8908027" cy="4454013"/>
        </p:xfrm>
        <a:graphic>
          <a:graphicData uri="http://schemas.openxmlformats.org/drawingml/2006/table">
            <a:tbl>
              <a:tblPr>
                <a:noFill/>
                <a:tableStyleId>{D5DABADE-2E65-4708-BA9D-6FAA3E37A584}</a:tableStyleId>
              </a:tblPr>
              <a:tblGrid>
                <a:gridCol w="257955">
                  <a:extLst>
                    <a:ext uri="{9D8B030D-6E8A-4147-A177-3AD203B41FA5}">
                      <a16:colId xmlns:a16="http://schemas.microsoft.com/office/drawing/2014/main" val="20000"/>
                    </a:ext>
                  </a:extLst>
                </a:gridCol>
                <a:gridCol w="1444905">
                  <a:extLst>
                    <a:ext uri="{9D8B030D-6E8A-4147-A177-3AD203B41FA5}">
                      <a16:colId xmlns:a16="http://schemas.microsoft.com/office/drawing/2014/main" val="20001"/>
                    </a:ext>
                  </a:extLst>
                </a:gridCol>
                <a:gridCol w="465154">
                  <a:extLst>
                    <a:ext uri="{9D8B030D-6E8A-4147-A177-3AD203B41FA5}">
                      <a16:colId xmlns:a16="http://schemas.microsoft.com/office/drawing/2014/main" val="20002"/>
                    </a:ext>
                  </a:extLst>
                </a:gridCol>
                <a:gridCol w="1638474">
                  <a:extLst>
                    <a:ext uri="{9D8B030D-6E8A-4147-A177-3AD203B41FA5}">
                      <a16:colId xmlns:a16="http://schemas.microsoft.com/office/drawing/2014/main" val="20003"/>
                    </a:ext>
                  </a:extLst>
                </a:gridCol>
                <a:gridCol w="1708582">
                  <a:extLst>
                    <a:ext uri="{9D8B030D-6E8A-4147-A177-3AD203B41FA5}">
                      <a16:colId xmlns:a16="http://schemas.microsoft.com/office/drawing/2014/main" val="20004"/>
                    </a:ext>
                  </a:extLst>
                </a:gridCol>
                <a:gridCol w="1216431">
                  <a:extLst>
                    <a:ext uri="{9D8B030D-6E8A-4147-A177-3AD203B41FA5}">
                      <a16:colId xmlns:a16="http://schemas.microsoft.com/office/drawing/2014/main" val="20005"/>
                    </a:ext>
                  </a:extLst>
                </a:gridCol>
                <a:gridCol w="755630">
                  <a:extLst>
                    <a:ext uri="{9D8B030D-6E8A-4147-A177-3AD203B41FA5}">
                      <a16:colId xmlns:a16="http://schemas.microsoft.com/office/drawing/2014/main" val="20006"/>
                    </a:ext>
                  </a:extLst>
                </a:gridCol>
                <a:gridCol w="1420896">
                  <a:extLst>
                    <a:ext uri="{9D8B030D-6E8A-4147-A177-3AD203B41FA5}">
                      <a16:colId xmlns:a16="http://schemas.microsoft.com/office/drawing/2014/main" val="20007"/>
                    </a:ext>
                  </a:extLst>
                </a:gridCol>
              </a:tblGrid>
              <a:tr h="801855">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Sl.no</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Technique (i.e. author names with reference number)</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year</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Description</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Limitations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Advantages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Performance metrics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gaps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11184">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1</a:t>
                      </a:r>
                      <a:endParaRPr sz="11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222222"/>
                        </a:buClr>
                        <a:buSzPts val="1200"/>
                        <a:buFont typeface="Times New Roman"/>
                        <a:buNone/>
                      </a:pPr>
                      <a:r>
                        <a:rPr lang="en-US" sz="1100" u="none" strike="noStrike" cap="none" dirty="0" err="1">
                          <a:solidFill>
                            <a:srgbClr val="222222"/>
                          </a:solidFill>
                          <a:latin typeface="Times New Roman" panose="02020603050405020304" pitchFamily="18" charset="0"/>
                          <a:ea typeface="Times New Roman"/>
                          <a:cs typeface="Times New Roman" panose="02020603050405020304" pitchFamily="18" charset="0"/>
                          <a:sym typeface="Times New Roman"/>
                        </a:rPr>
                        <a:t>Xie</a:t>
                      </a:r>
                      <a:r>
                        <a:rPr lang="en-US" sz="1100" u="none" strike="noStrike" cap="none" dirty="0">
                          <a:solidFill>
                            <a:srgbClr val="222222"/>
                          </a:solidFill>
                          <a:latin typeface="Times New Roman" panose="02020603050405020304" pitchFamily="18" charset="0"/>
                          <a:ea typeface="Times New Roman"/>
                          <a:cs typeface="Times New Roman" panose="02020603050405020304" pitchFamily="18" charset="0"/>
                          <a:sym typeface="Times New Roman"/>
                        </a:rPr>
                        <a:t>, </a:t>
                      </a:r>
                      <a:r>
                        <a:rPr lang="en-US" sz="1100" u="none" strike="noStrike" cap="none" dirty="0" err="1">
                          <a:solidFill>
                            <a:srgbClr val="222222"/>
                          </a:solidFill>
                          <a:latin typeface="Times New Roman" panose="02020603050405020304" pitchFamily="18" charset="0"/>
                          <a:ea typeface="Times New Roman"/>
                          <a:cs typeface="Times New Roman" panose="02020603050405020304" pitchFamily="18" charset="0"/>
                          <a:sym typeface="Times New Roman"/>
                        </a:rPr>
                        <a:t>Shancheng</a:t>
                      </a:r>
                      <a:r>
                        <a:rPr lang="en-US" sz="1100" u="none" strike="noStrike" cap="none" dirty="0">
                          <a:solidFill>
                            <a:srgbClr val="222222"/>
                          </a:solidFill>
                          <a:latin typeface="Times New Roman" panose="02020603050405020304" pitchFamily="18" charset="0"/>
                          <a:ea typeface="Times New Roman"/>
                          <a:cs typeface="Times New Roman" panose="02020603050405020304" pitchFamily="18" charset="0"/>
                          <a:sym typeface="Times New Roman"/>
                        </a:rPr>
                        <a:t> Fang, Zheng-Jun </a:t>
                      </a:r>
                      <a:r>
                        <a:rPr lang="en-US" sz="1100" u="none" strike="noStrike" cap="none" dirty="0" err="1">
                          <a:solidFill>
                            <a:srgbClr val="222222"/>
                          </a:solidFill>
                          <a:latin typeface="Times New Roman" panose="02020603050405020304" pitchFamily="18" charset="0"/>
                          <a:ea typeface="Times New Roman"/>
                          <a:cs typeface="Times New Roman" panose="02020603050405020304" pitchFamily="18" charset="0"/>
                          <a:sym typeface="Times New Roman"/>
                        </a:rPr>
                        <a:t>Zha</a:t>
                      </a:r>
                      <a:r>
                        <a:rPr lang="en-US" sz="1100" u="none" strike="noStrike" cap="none" dirty="0">
                          <a:solidFill>
                            <a:srgbClr val="222222"/>
                          </a:solidFill>
                          <a:latin typeface="Times New Roman" panose="02020603050405020304" pitchFamily="18" charset="0"/>
                          <a:ea typeface="Times New Roman"/>
                          <a:cs typeface="Times New Roman" panose="02020603050405020304" pitchFamily="18" charset="0"/>
                          <a:sym typeface="Times New Roman"/>
                        </a:rPr>
                        <a:t>, </a:t>
                      </a:r>
                      <a:r>
                        <a:rPr lang="en-US" sz="1100" u="none" strike="noStrike" cap="none" dirty="0" err="1">
                          <a:solidFill>
                            <a:srgbClr val="222222"/>
                          </a:solidFill>
                          <a:latin typeface="Times New Roman" panose="02020603050405020304" pitchFamily="18" charset="0"/>
                          <a:ea typeface="Times New Roman"/>
                          <a:cs typeface="Times New Roman" panose="02020603050405020304" pitchFamily="18" charset="0"/>
                          <a:sym typeface="Times New Roman"/>
                        </a:rPr>
                        <a:t>Yating</a:t>
                      </a:r>
                      <a:r>
                        <a:rPr lang="en-US" sz="1100" u="none" strike="noStrike" cap="none" dirty="0">
                          <a:solidFill>
                            <a:srgbClr val="222222"/>
                          </a:solidFill>
                          <a:latin typeface="Times New Roman" panose="02020603050405020304" pitchFamily="18" charset="0"/>
                          <a:ea typeface="Times New Roman"/>
                          <a:cs typeface="Times New Roman" panose="02020603050405020304" pitchFamily="18" charset="0"/>
                          <a:sym typeface="Times New Roman"/>
                        </a:rPr>
                        <a:t> Yang, Yan Li, and </a:t>
                      </a:r>
                      <a:r>
                        <a:rPr lang="en-US" sz="1100" u="none" strike="noStrike" cap="none" dirty="0" err="1">
                          <a:solidFill>
                            <a:srgbClr val="222222"/>
                          </a:solidFill>
                          <a:latin typeface="Times New Roman" panose="02020603050405020304" pitchFamily="18" charset="0"/>
                          <a:ea typeface="Times New Roman"/>
                          <a:cs typeface="Times New Roman" panose="02020603050405020304" pitchFamily="18" charset="0"/>
                          <a:sym typeface="Times New Roman"/>
                        </a:rPr>
                        <a:t>Yongdong</a:t>
                      </a:r>
                      <a:r>
                        <a:rPr lang="en-US" sz="1100" u="none" strike="noStrike" cap="none" dirty="0">
                          <a:solidFill>
                            <a:srgbClr val="222222"/>
                          </a:solidFill>
                          <a:latin typeface="Times New Roman" panose="02020603050405020304" pitchFamily="18" charset="0"/>
                          <a:ea typeface="Times New Roman"/>
                          <a:cs typeface="Times New Roman" panose="02020603050405020304" pitchFamily="18" charset="0"/>
                          <a:sym typeface="Times New Roman"/>
                        </a:rPr>
                        <a:t> </a:t>
                      </a:r>
                      <a:r>
                        <a:rPr lang="en-US" sz="1100" u="none" strike="noStrike" cap="none" dirty="0" err="1">
                          <a:solidFill>
                            <a:srgbClr val="222222"/>
                          </a:solidFill>
                          <a:latin typeface="Times New Roman" panose="02020603050405020304" pitchFamily="18" charset="0"/>
                          <a:ea typeface="Times New Roman"/>
                          <a:cs typeface="Times New Roman" panose="02020603050405020304" pitchFamily="18" charset="0"/>
                          <a:sym typeface="Times New Roman"/>
                        </a:rPr>
                        <a:t>Zhang,.et</a:t>
                      </a:r>
                      <a:r>
                        <a:rPr lang="en-US" sz="1100" u="none" strike="noStrike" cap="none" dirty="0">
                          <a:solidFill>
                            <a:srgbClr val="222222"/>
                          </a:solidFill>
                          <a:latin typeface="Times New Roman" panose="02020603050405020304" pitchFamily="18" charset="0"/>
                          <a:ea typeface="Times New Roman"/>
                          <a:cs typeface="Times New Roman" panose="02020603050405020304" pitchFamily="18" charset="0"/>
                          <a:sym typeface="Times New Roman"/>
                        </a:rPr>
                        <a:t> .al Appl. 15, 1s, Article 3 </a:t>
                      </a:r>
                      <a:endParaRPr sz="11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a:latin typeface="Times New Roman" panose="02020603050405020304" pitchFamily="18" charset="0"/>
                          <a:ea typeface="Times New Roman"/>
                          <a:cs typeface="Times New Roman" panose="02020603050405020304" pitchFamily="18" charset="0"/>
                          <a:sym typeface="Times New Roman"/>
                        </a:rPr>
                        <a:t>2019</a:t>
                      </a:r>
                      <a:endParaRPr sz="11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 convolutional-based interest community for unconstrained scene text reputation is used </a:t>
                      </a:r>
                      <a:r>
                        <a:rPr lang="en-US" sz="1100" u="none" strike="noStrike" cap="none" baseline="0" dirty="0">
                          <a:solidFill>
                            <a:srgbClr val="000000"/>
                          </a:solidFill>
                          <a:latin typeface="Times New Roman" panose="02020603050405020304" pitchFamily="18" charset="0"/>
                          <a:ea typeface="Times New Roman"/>
                          <a:cs typeface="Times New Roman" panose="02020603050405020304" pitchFamily="18" charset="0"/>
                          <a:sym typeface="Times New Roman"/>
                        </a:rPr>
                        <a:t> by using </a:t>
                      </a: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CAN.</a:t>
                      </a:r>
                      <a:endParaRPr sz="11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convolutional-based method achieves performance over prior works, even without the use of RNN.</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 simpler structure</a:t>
                      </a:r>
                      <a:r>
                        <a:rPr lang="en-US" sz="1100" u="none" strike="noStrike" cap="none" baseline="0" dirty="0">
                          <a:solidFill>
                            <a:srgbClr val="000000"/>
                          </a:solidFill>
                          <a:latin typeface="Times New Roman" panose="02020603050405020304" pitchFamily="18" charset="0"/>
                          <a:ea typeface="Times New Roman"/>
                          <a:cs typeface="Times New Roman" panose="02020603050405020304" pitchFamily="18" charset="0"/>
                          <a:sym typeface="Times New Roman"/>
                        </a:rPr>
                        <a:t> of RNN</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a:latin typeface="Times New Roman" panose="02020603050405020304" pitchFamily="18" charset="0"/>
                          <a:ea typeface="Times New Roman"/>
                          <a:cs typeface="Times New Roman" panose="02020603050405020304" pitchFamily="18" charset="0"/>
                          <a:sym typeface="Times New Roman"/>
                        </a:rPr>
                        <a:t>Accuracy</a:t>
                      </a:r>
                      <a:endParaRPr sz="110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a:latin typeface="Times New Roman" panose="02020603050405020304" pitchFamily="18" charset="0"/>
                          <a:ea typeface="Times New Roman"/>
                          <a:cs typeface="Times New Roman" panose="02020603050405020304" pitchFamily="18" charset="0"/>
                          <a:sym typeface="Times New Roman"/>
                        </a:rPr>
                        <a:t>Precission</a:t>
                      </a:r>
                      <a:endParaRPr sz="11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 model for end-to-end scene text recognition using a simpler structure.</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17600">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2</a:t>
                      </a:r>
                      <a:endParaRPr sz="11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222222"/>
                        </a:buClr>
                        <a:buSzPts val="1200"/>
                        <a:buFont typeface="Times New Roman"/>
                        <a:buNone/>
                      </a:pPr>
                      <a:r>
                        <a:rPr lang="en-IN" sz="1100" b="0" dirty="0" err="1">
                          <a:latin typeface="Times New Roman" panose="02020603050405020304" pitchFamily="18" charset="0"/>
                          <a:cs typeface="Times New Roman" panose="02020603050405020304" pitchFamily="18" charset="0"/>
                        </a:rPr>
                        <a:t>Kulathunga</a:t>
                      </a:r>
                      <a:r>
                        <a:rPr lang="en-IN" sz="1100" b="0" dirty="0">
                          <a:latin typeface="Times New Roman" panose="02020603050405020304" pitchFamily="18" charset="0"/>
                          <a:cs typeface="Times New Roman" panose="02020603050405020304" pitchFamily="18" charset="0"/>
                        </a:rPr>
                        <a:t>, D., </a:t>
                      </a:r>
                      <a:r>
                        <a:rPr lang="en-IN" sz="1100" b="0" dirty="0" err="1">
                          <a:latin typeface="Times New Roman" panose="02020603050405020304" pitchFamily="18" charset="0"/>
                          <a:cs typeface="Times New Roman" panose="02020603050405020304" pitchFamily="18" charset="0"/>
                        </a:rPr>
                        <a:t>Muthukumarana</a:t>
                      </a:r>
                      <a:r>
                        <a:rPr lang="en-IN" sz="1100" b="0" dirty="0">
                          <a:latin typeface="Times New Roman" panose="02020603050405020304" pitchFamily="18" charset="0"/>
                          <a:cs typeface="Times New Roman" panose="02020603050405020304" pitchFamily="18" charset="0"/>
                        </a:rPr>
                        <a:t>, C., </a:t>
                      </a:r>
                      <a:r>
                        <a:rPr lang="en-IN" sz="1100" b="0" dirty="0" err="1">
                          <a:latin typeface="Times New Roman" panose="02020603050405020304" pitchFamily="18" charset="0"/>
                          <a:cs typeface="Times New Roman" panose="02020603050405020304" pitchFamily="18" charset="0"/>
                        </a:rPr>
                        <a:t>Pasan</a:t>
                      </a:r>
                      <a:r>
                        <a:rPr lang="en-IN" sz="1100" b="0" dirty="0">
                          <a:latin typeface="Times New Roman" panose="02020603050405020304" pitchFamily="18" charset="0"/>
                          <a:cs typeface="Times New Roman" panose="02020603050405020304" pitchFamily="18" charset="0"/>
                        </a:rPr>
                        <a:t>, U., </a:t>
                      </a:r>
                      <a:r>
                        <a:rPr lang="en-IN" sz="1100" b="0" dirty="0" err="1">
                          <a:latin typeface="Times New Roman" panose="02020603050405020304" pitchFamily="18" charset="0"/>
                          <a:cs typeface="Times New Roman" panose="02020603050405020304" pitchFamily="18" charset="0"/>
                        </a:rPr>
                        <a:t>Hemachandra</a:t>
                      </a:r>
                      <a:r>
                        <a:rPr lang="en-IN" sz="1100" b="0" dirty="0">
                          <a:latin typeface="Times New Roman" panose="02020603050405020304" pitchFamily="18" charset="0"/>
                          <a:cs typeface="Times New Roman" panose="02020603050405020304" pitchFamily="18" charset="0"/>
                        </a:rPr>
                        <a:t>, C., </a:t>
                      </a:r>
                      <a:r>
                        <a:rPr lang="en-IN" sz="1100" b="0" dirty="0" err="1">
                          <a:latin typeface="Times New Roman" panose="02020603050405020304" pitchFamily="18" charset="0"/>
                          <a:cs typeface="Times New Roman" panose="02020603050405020304" pitchFamily="18" charset="0"/>
                        </a:rPr>
                        <a:t>Tissera</a:t>
                      </a:r>
                      <a:r>
                        <a:rPr lang="en-IN" sz="1100" b="0" dirty="0">
                          <a:latin typeface="Times New Roman" panose="02020603050405020304" pitchFamily="18" charset="0"/>
                          <a:cs typeface="Times New Roman" panose="02020603050405020304" pitchFamily="18" charset="0"/>
                        </a:rPr>
                        <a:t>, M., &amp; De Silva, H..</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2020</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a:t>
                      </a:r>
                      <a:r>
                        <a:rPr lang="en-US" sz="1100" u="none" strike="noStrike" cap="none" baseline="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particularly specialty of handwritten prescriptions in </a:t>
                      </a:r>
                      <a:r>
                        <a:rPr lang="en-US" sz="110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finess</a:t>
                      </a: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care zone</a:t>
                      </a: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RNN systems long term dependencies. </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Provides an The recognize the handwriting of doctors</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Accuracy,prescision</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The application of blood reports to check TSH and ESR which are available in a specific format.</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23374">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3</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lvl="0" algn="just">
                        <a:lnSpc>
                          <a:spcPct val="100000"/>
                        </a:lnSpc>
                      </a:pP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Fajardo, L. J.,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Sorillo</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N. J.,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Garlit</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J.,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Tomines</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C. D.,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Abisado</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M. B., Imperial, J. M. R., ... &amp;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Fabito</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lang="en-US" sz="1100" b="0" dirty="0">
                        <a:latin typeface="Times New Roman" panose="02020603050405020304" pitchFamily="18" charset="0"/>
                        <a:cs typeface="Times New Roman" panose="02020603050405020304" pitchFamily="18" charset="0"/>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2019</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rPr>
                        <a:t>To identify the medicine name and instructions of use inside the captured image of doctors’ cursive handwriting</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latin typeface="Times New Roman" panose="02020603050405020304" pitchFamily="18" charset="0"/>
                          <a:cs typeface="Times New Roman" panose="02020603050405020304" pitchFamily="18" charset="0"/>
                        </a:rPr>
                        <a:t>The typical recognizers that uses HMM, </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latin typeface="Times New Roman" panose="02020603050405020304" pitchFamily="18" charset="0"/>
                          <a:cs typeface="Times New Roman" panose="02020603050405020304" pitchFamily="18" charset="0"/>
                        </a:rPr>
                        <a:t>Able to successfully combine CNN and RNN as a hybrid algorithm </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F1,Precision,recall</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latin typeface="Times New Roman" panose="02020603050405020304" pitchFamily="18" charset="0"/>
                          <a:cs typeface="Times New Roman" panose="02020603050405020304" pitchFamily="18" charset="0"/>
                        </a:rPr>
                        <a:t>The location, lighting, and the distance of the image should be taken into account as it can affect the quality of the image data. </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graphicFrame>
        <p:nvGraphicFramePr>
          <p:cNvPr id="657" name="Google Shape;657;p85"/>
          <p:cNvGraphicFramePr/>
          <p:nvPr>
            <p:extLst>
              <p:ext uri="{D42A27DB-BD31-4B8C-83A1-F6EECF244321}">
                <p14:modId xmlns:p14="http://schemas.microsoft.com/office/powerpoint/2010/main" val="1134792758"/>
              </p:ext>
            </p:extLst>
          </p:nvPr>
        </p:nvGraphicFramePr>
        <p:xfrm>
          <a:off x="103239" y="1238865"/>
          <a:ext cx="8908027" cy="4418331"/>
        </p:xfrm>
        <a:graphic>
          <a:graphicData uri="http://schemas.openxmlformats.org/drawingml/2006/table">
            <a:tbl>
              <a:tblPr>
                <a:noFill/>
                <a:tableStyleId>{D5DABADE-2E65-4708-BA9D-6FAA3E37A584}</a:tableStyleId>
              </a:tblPr>
              <a:tblGrid>
                <a:gridCol w="257955">
                  <a:extLst>
                    <a:ext uri="{9D8B030D-6E8A-4147-A177-3AD203B41FA5}">
                      <a16:colId xmlns:a16="http://schemas.microsoft.com/office/drawing/2014/main" val="20000"/>
                    </a:ext>
                  </a:extLst>
                </a:gridCol>
                <a:gridCol w="1444905">
                  <a:extLst>
                    <a:ext uri="{9D8B030D-6E8A-4147-A177-3AD203B41FA5}">
                      <a16:colId xmlns:a16="http://schemas.microsoft.com/office/drawing/2014/main" val="20001"/>
                    </a:ext>
                  </a:extLst>
                </a:gridCol>
                <a:gridCol w="478617">
                  <a:extLst>
                    <a:ext uri="{9D8B030D-6E8A-4147-A177-3AD203B41FA5}">
                      <a16:colId xmlns:a16="http://schemas.microsoft.com/office/drawing/2014/main" val="20002"/>
                    </a:ext>
                  </a:extLst>
                </a:gridCol>
                <a:gridCol w="1625011">
                  <a:extLst>
                    <a:ext uri="{9D8B030D-6E8A-4147-A177-3AD203B41FA5}">
                      <a16:colId xmlns:a16="http://schemas.microsoft.com/office/drawing/2014/main" val="20003"/>
                    </a:ext>
                  </a:extLst>
                </a:gridCol>
                <a:gridCol w="1708582">
                  <a:extLst>
                    <a:ext uri="{9D8B030D-6E8A-4147-A177-3AD203B41FA5}">
                      <a16:colId xmlns:a16="http://schemas.microsoft.com/office/drawing/2014/main" val="20004"/>
                    </a:ext>
                  </a:extLst>
                </a:gridCol>
                <a:gridCol w="1216431">
                  <a:extLst>
                    <a:ext uri="{9D8B030D-6E8A-4147-A177-3AD203B41FA5}">
                      <a16:colId xmlns:a16="http://schemas.microsoft.com/office/drawing/2014/main" val="20005"/>
                    </a:ext>
                  </a:extLst>
                </a:gridCol>
                <a:gridCol w="755630">
                  <a:extLst>
                    <a:ext uri="{9D8B030D-6E8A-4147-A177-3AD203B41FA5}">
                      <a16:colId xmlns:a16="http://schemas.microsoft.com/office/drawing/2014/main" val="20006"/>
                    </a:ext>
                  </a:extLst>
                </a:gridCol>
                <a:gridCol w="1420896">
                  <a:extLst>
                    <a:ext uri="{9D8B030D-6E8A-4147-A177-3AD203B41FA5}">
                      <a16:colId xmlns:a16="http://schemas.microsoft.com/office/drawing/2014/main" val="20007"/>
                    </a:ext>
                  </a:extLst>
                </a:gridCol>
              </a:tblGrid>
              <a:tr h="781664">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Sl.no</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Technique (i.e. author names with reference number)</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year</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Description</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Limitations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Advantages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Performance metrics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gaps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88438">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4</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222222"/>
                        </a:buClr>
                        <a:buSzPts val="1200"/>
                        <a:buFont typeface="Times New Roman"/>
                        <a:buNone/>
                        <a:tabLst/>
                        <a:defRPr/>
                      </a:pP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Martínek</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J.,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Lenc</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L.,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Král</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P.,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Nicolaou</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A., &amp;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Christlein</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(pp. 565-570)</a:t>
                      </a:r>
                      <a:endParaRPr sz="1100" b="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a:latin typeface="Times New Roman" panose="02020603050405020304" pitchFamily="18" charset="0"/>
                          <a:ea typeface="Times New Roman"/>
                          <a:cs typeface="Times New Roman" panose="02020603050405020304" pitchFamily="18" charset="0"/>
                          <a:sym typeface="Times New Roman"/>
                        </a:rPr>
                        <a:t>2019</a:t>
                      </a:r>
                      <a:endParaRPr sz="11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algn="just"/>
                      <a:r>
                        <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rPr>
                        <a:t>A green hybrid technique for producing annotated statistics for historical OCR at a low price.</a:t>
                      </a:r>
                      <a:endParaRPr lang="en-US" sz="1100" dirty="0">
                        <a:latin typeface="Times New Roman" panose="02020603050405020304" pitchFamily="18" charset="0"/>
                        <a:cs typeface="Times New Roman" panose="02020603050405020304" pitchFamily="18" charset="0"/>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simple networks but are not robust, and other methods recognition accuracy rate is low due to lack of character annotations</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no need of a large amount of annotated data. </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Accuracy,</a:t>
                      </a:r>
                    </a:p>
                    <a:p>
                      <a:r>
                        <a:rPr lang="en-US" sz="1100" dirty="0">
                          <a:latin typeface="Times New Roman" panose="02020603050405020304" pitchFamily="18" charset="0"/>
                          <a:cs typeface="Times New Roman" panose="02020603050405020304" pitchFamily="18" charset="0"/>
                        </a:rPr>
                        <a:t>recall</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Can implement an OCR system based on a CNN</a:t>
                      </a:r>
                      <a:r>
                        <a:rPr lang="en-US" sz="1100" baseline="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LSTM network</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40821">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5</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222222"/>
                        </a:buClr>
                        <a:buSzPts val="1200"/>
                        <a:buFont typeface="Times New Roman"/>
                        <a:buNone/>
                      </a:pP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Hassan, E.,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Tarek</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H.,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Hazem</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M.,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Bahnacy</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S.,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Shaheen</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L., &amp;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Elashmwai</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W. H. </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a:latin typeface="Times New Roman" panose="02020603050405020304" pitchFamily="18" charset="0"/>
                          <a:ea typeface="Times New Roman"/>
                          <a:cs typeface="Times New Roman" panose="02020603050405020304" pitchFamily="18" charset="0"/>
                          <a:sym typeface="Times New Roman"/>
                        </a:rPr>
                        <a:t>2020</a:t>
                      </a:r>
                      <a:endParaRPr sz="11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algn="just"/>
                      <a:r>
                        <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rPr>
                        <a:t>solution system for both the pharmacist and the patient through providing a mobile application.</a:t>
                      </a:r>
                      <a:endParaRPr lang="en-US" sz="1100" dirty="0">
                        <a:latin typeface="Times New Roman" panose="02020603050405020304" pitchFamily="18" charset="0"/>
                        <a:cs typeface="Times New Roman" panose="02020603050405020304" pitchFamily="18" charset="0"/>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that stops the system from working properly and accurately</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Letter wise identification of characters is done</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Accuracy ,f-score</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a larger dataset with more handwritten medicine names will be used and trained to reach higher accuracy</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207408">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6</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lvl="0" algn="just">
                        <a:lnSpc>
                          <a:spcPct val="100000"/>
                        </a:lnSpc>
                      </a:pP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Wang, S., Wang, D., Han, P.,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Ren</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X., &amp;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Xu</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Z. (pp. 232-238). </a:t>
                      </a:r>
                      <a:endParaRPr lang="en-US" sz="1100" b="0" dirty="0">
                        <a:latin typeface="Times New Roman" panose="02020603050405020304" pitchFamily="18" charset="0"/>
                        <a:cs typeface="Times New Roman" panose="02020603050405020304" pitchFamily="18" charset="0"/>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2021</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rPr>
                        <a:t>a new approach to UAV aerial text recognition to extract the text from a specific bounding box</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latin typeface="Times New Roman" panose="02020603050405020304" pitchFamily="18" charset="0"/>
                          <a:cs typeface="Times New Roman" panose="02020603050405020304" pitchFamily="18" charset="0"/>
                        </a:rPr>
                        <a:t>based on deep learning decreasing the recognition speed due to the complex network structure</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latin typeface="Times New Roman" panose="02020603050405020304" pitchFamily="18" charset="0"/>
                          <a:cs typeface="Times New Roman" panose="02020603050405020304" pitchFamily="18" charset="0"/>
                        </a:rPr>
                        <a:t>The methodology  is in depend end of the language being used.</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Precision ,accuracy</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latin typeface="Times New Roman" panose="02020603050405020304" pitchFamily="18" charset="0"/>
                          <a:cs typeface="Times New Roman" panose="02020603050405020304" pitchFamily="18" charset="0"/>
                        </a:rPr>
                        <a:t>method still cannot recognize Chinese characters since the limited annotated samples,</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88847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graphicFrame>
        <p:nvGraphicFramePr>
          <p:cNvPr id="657" name="Google Shape;657;p85"/>
          <p:cNvGraphicFramePr/>
          <p:nvPr>
            <p:extLst>
              <p:ext uri="{D42A27DB-BD31-4B8C-83A1-F6EECF244321}">
                <p14:modId xmlns:p14="http://schemas.microsoft.com/office/powerpoint/2010/main" val="4078403995"/>
              </p:ext>
            </p:extLst>
          </p:nvPr>
        </p:nvGraphicFramePr>
        <p:xfrm>
          <a:off x="117986" y="1415846"/>
          <a:ext cx="8908027" cy="4223946"/>
        </p:xfrm>
        <a:graphic>
          <a:graphicData uri="http://schemas.openxmlformats.org/drawingml/2006/table">
            <a:tbl>
              <a:tblPr>
                <a:noFill/>
                <a:tableStyleId>{D5DABADE-2E65-4708-BA9D-6FAA3E37A584}</a:tableStyleId>
              </a:tblPr>
              <a:tblGrid>
                <a:gridCol w="257955">
                  <a:extLst>
                    <a:ext uri="{9D8B030D-6E8A-4147-A177-3AD203B41FA5}">
                      <a16:colId xmlns:a16="http://schemas.microsoft.com/office/drawing/2014/main" val="20000"/>
                    </a:ext>
                  </a:extLst>
                </a:gridCol>
                <a:gridCol w="1444905">
                  <a:extLst>
                    <a:ext uri="{9D8B030D-6E8A-4147-A177-3AD203B41FA5}">
                      <a16:colId xmlns:a16="http://schemas.microsoft.com/office/drawing/2014/main" val="20001"/>
                    </a:ext>
                  </a:extLst>
                </a:gridCol>
                <a:gridCol w="478617">
                  <a:extLst>
                    <a:ext uri="{9D8B030D-6E8A-4147-A177-3AD203B41FA5}">
                      <a16:colId xmlns:a16="http://schemas.microsoft.com/office/drawing/2014/main" val="20002"/>
                    </a:ext>
                  </a:extLst>
                </a:gridCol>
                <a:gridCol w="1625011">
                  <a:extLst>
                    <a:ext uri="{9D8B030D-6E8A-4147-A177-3AD203B41FA5}">
                      <a16:colId xmlns:a16="http://schemas.microsoft.com/office/drawing/2014/main" val="20003"/>
                    </a:ext>
                  </a:extLst>
                </a:gridCol>
                <a:gridCol w="1708582">
                  <a:extLst>
                    <a:ext uri="{9D8B030D-6E8A-4147-A177-3AD203B41FA5}">
                      <a16:colId xmlns:a16="http://schemas.microsoft.com/office/drawing/2014/main" val="20004"/>
                    </a:ext>
                  </a:extLst>
                </a:gridCol>
                <a:gridCol w="1216431">
                  <a:extLst>
                    <a:ext uri="{9D8B030D-6E8A-4147-A177-3AD203B41FA5}">
                      <a16:colId xmlns:a16="http://schemas.microsoft.com/office/drawing/2014/main" val="20005"/>
                    </a:ext>
                  </a:extLst>
                </a:gridCol>
                <a:gridCol w="755630">
                  <a:extLst>
                    <a:ext uri="{9D8B030D-6E8A-4147-A177-3AD203B41FA5}">
                      <a16:colId xmlns:a16="http://schemas.microsoft.com/office/drawing/2014/main" val="20006"/>
                    </a:ext>
                  </a:extLst>
                </a:gridCol>
                <a:gridCol w="1420896">
                  <a:extLst>
                    <a:ext uri="{9D8B030D-6E8A-4147-A177-3AD203B41FA5}">
                      <a16:colId xmlns:a16="http://schemas.microsoft.com/office/drawing/2014/main" val="20007"/>
                    </a:ext>
                  </a:extLst>
                </a:gridCol>
              </a:tblGrid>
              <a:tr h="840658">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Sl.no</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Technique (i.e. author names with reference number)</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year</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Description</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Limitations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Advantages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Performance metrics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gaps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96670">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7</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222222"/>
                        </a:buClr>
                        <a:buSzPts val="1200"/>
                        <a:buFont typeface="Times New Roman"/>
                        <a:buNone/>
                        <a:tabLst/>
                        <a:defRPr/>
                      </a:pP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Kotriwal</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S., Pradhan, N., &amp; Dhaka, V. S.. (pp. 167-170.)</a:t>
                      </a:r>
                      <a:endParaRPr lang="en-US" sz="1100" b="0"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rgbClr val="222222"/>
                        </a:buClr>
                        <a:buSzPts val="1200"/>
                        <a:buFont typeface="Times New Roman"/>
                        <a:buNone/>
                      </a:pPr>
                      <a:endParaRPr sz="1100" b="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2021</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Pts val="1200"/>
                        <a:buFont typeface="Times New Roman"/>
                        <a:buNone/>
                        <a:tabLst/>
                        <a:defRPr/>
                      </a:pPr>
                      <a:r>
                        <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rPr>
                        <a:t>This manuscript is to recognize Handwritten English Characters using a multilayer perceptron.</a:t>
                      </a:r>
                    </a:p>
                    <a:p>
                      <a:pPr marL="0" marR="0" lvl="0" indent="0" algn="just" rtl="0">
                        <a:lnSpc>
                          <a:spcPct val="100000"/>
                        </a:lnSpc>
                        <a:spcBef>
                          <a:spcPts val="0"/>
                        </a:spcBef>
                        <a:spcAft>
                          <a:spcPts val="0"/>
                        </a:spcAft>
                        <a:buClr>
                          <a:srgbClr val="000000"/>
                        </a:buClr>
                        <a:buSzPts val="1200"/>
                        <a:buFont typeface="Times New Roman"/>
                        <a:buNone/>
                      </a:pPr>
                      <a:endParaRPr sz="11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Feature extraction methods is not properly defined.</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Good accuracy on training dataset</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a:latin typeface="Times New Roman" panose="02020603050405020304" pitchFamily="18" charset="0"/>
                          <a:ea typeface="Times New Roman"/>
                          <a:cs typeface="Times New Roman" panose="02020603050405020304" pitchFamily="18" charset="0"/>
                          <a:sym typeface="Times New Roman"/>
                        </a:rPr>
                        <a:t>Accuracy</a:t>
                      </a:r>
                      <a:endParaRPr sz="110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a:latin typeface="Times New Roman" panose="02020603050405020304" pitchFamily="18" charset="0"/>
                          <a:ea typeface="Times New Roman"/>
                          <a:cs typeface="Times New Roman" panose="02020603050405020304" pitchFamily="18" charset="0"/>
                          <a:sym typeface="Times New Roman"/>
                        </a:rPr>
                        <a:t>Precission</a:t>
                      </a:r>
                      <a:endParaRPr sz="11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to deal with digits having different sizes, different languages letters, and the task of detecting multi-digit person’s handwriting</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18826">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8</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222222"/>
                        </a:buClr>
                        <a:buSzPts val="1200"/>
                        <a:buFont typeface="Times New Roman"/>
                        <a:buNone/>
                        <a:tabLst/>
                        <a:defRPr/>
                      </a:pP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Baishya</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D., Das, P. K., &amp;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Phukan</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D (pp. 1225-1229).</a:t>
                      </a:r>
                      <a:endParaRPr lang="en-US" sz="1100" b="0"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rgbClr val="222222"/>
                        </a:buClr>
                        <a:buSzPts val="1200"/>
                        <a:buFont typeface="Times New Roman"/>
                        <a:buNone/>
                      </a:pP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a:latin typeface="Times New Roman" panose="02020603050405020304" pitchFamily="18" charset="0"/>
                          <a:ea typeface="Times New Roman"/>
                          <a:cs typeface="Times New Roman" panose="02020603050405020304" pitchFamily="18" charset="0"/>
                          <a:sym typeface="Times New Roman"/>
                        </a:rPr>
                        <a:t>2020</a:t>
                      </a:r>
                      <a:endParaRPr sz="11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rPr>
                        <a:t>The statistics from advice slips or prescriptions and to make it explanatory to all sections of human beings.</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High computation n time</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High recognition on accuracy</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Accuracy,prescision</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still possibilities of increasing the recognition accuracy of characters by using improving feature extraction.</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67792">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9</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lvl="0" algn="just">
                        <a:lnSpc>
                          <a:spcPct val="150000"/>
                        </a:lnSpc>
                      </a:pP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Moni</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B. S., &amp;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Raju</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G. (pp. 728-734). </a:t>
                      </a:r>
                      <a:endParaRPr lang="en-US" sz="1100" b="0" dirty="0">
                        <a:latin typeface="Times New Roman" panose="02020603050405020304" pitchFamily="18" charset="0"/>
                        <a:cs typeface="Times New Roman" panose="02020603050405020304" pitchFamily="18" charset="0"/>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endParaRPr sz="11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rPr>
                        <a:t>CNN primarily based framework  by way of DL4j for HDR </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latin typeface="Times New Roman" panose="02020603050405020304" pitchFamily="18" charset="0"/>
                          <a:cs typeface="Times New Roman" panose="02020603050405020304" pitchFamily="18" charset="0"/>
                        </a:rPr>
                        <a:t>Tilted characters not taken into considerate on. </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latin typeface="Times New Roman" panose="02020603050405020304" pitchFamily="18" charset="0"/>
                          <a:cs typeface="Times New Roman" panose="02020603050405020304" pitchFamily="18" charset="0"/>
                        </a:rPr>
                        <a:t>Less time consuming g</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Accuracy, precision</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latin typeface="Times New Roman" panose="02020603050405020304" pitchFamily="18" charset="0"/>
                          <a:cs typeface="Times New Roman" panose="02020603050405020304" pitchFamily="18" charset="0"/>
                        </a:rPr>
                        <a:t>Medical prescriptions should be scanned by a camera phone with high camera resolution,</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10387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graphicFrame>
        <p:nvGraphicFramePr>
          <p:cNvPr id="657" name="Google Shape;657;p85"/>
          <p:cNvGraphicFramePr/>
          <p:nvPr>
            <p:extLst>
              <p:ext uri="{D42A27DB-BD31-4B8C-83A1-F6EECF244321}">
                <p14:modId xmlns:p14="http://schemas.microsoft.com/office/powerpoint/2010/main" val="3393536306"/>
              </p:ext>
            </p:extLst>
          </p:nvPr>
        </p:nvGraphicFramePr>
        <p:xfrm>
          <a:off x="117986" y="1222477"/>
          <a:ext cx="8908027" cy="4573639"/>
        </p:xfrm>
        <a:graphic>
          <a:graphicData uri="http://schemas.openxmlformats.org/drawingml/2006/table">
            <a:tbl>
              <a:tblPr>
                <a:noFill/>
                <a:tableStyleId>{D5DABADE-2E65-4708-BA9D-6FAA3E37A584}</a:tableStyleId>
              </a:tblPr>
              <a:tblGrid>
                <a:gridCol w="383459">
                  <a:extLst>
                    <a:ext uri="{9D8B030D-6E8A-4147-A177-3AD203B41FA5}">
                      <a16:colId xmlns:a16="http://schemas.microsoft.com/office/drawing/2014/main" val="20000"/>
                    </a:ext>
                  </a:extLst>
                </a:gridCol>
                <a:gridCol w="1319401">
                  <a:extLst>
                    <a:ext uri="{9D8B030D-6E8A-4147-A177-3AD203B41FA5}">
                      <a16:colId xmlns:a16="http://schemas.microsoft.com/office/drawing/2014/main" val="20001"/>
                    </a:ext>
                  </a:extLst>
                </a:gridCol>
                <a:gridCol w="478617">
                  <a:extLst>
                    <a:ext uri="{9D8B030D-6E8A-4147-A177-3AD203B41FA5}">
                      <a16:colId xmlns:a16="http://schemas.microsoft.com/office/drawing/2014/main" val="20002"/>
                    </a:ext>
                  </a:extLst>
                </a:gridCol>
                <a:gridCol w="1625011">
                  <a:extLst>
                    <a:ext uri="{9D8B030D-6E8A-4147-A177-3AD203B41FA5}">
                      <a16:colId xmlns:a16="http://schemas.microsoft.com/office/drawing/2014/main" val="20003"/>
                    </a:ext>
                  </a:extLst>
                </a:gridCol>
                <a:gridCol w="1708582">
                  <a:extLst>
                    <a:ext uri="{9D8B030D-6E8A-4147-A177-3AD203B41FA5}">
                      <a16:colId xmlns:a16="http://schemas.microsoft.com/office/drawing/2014/main" val="20004"/>
                    </a:ext>
                  </a:extLst>
                </a:gridCol>
                <a:gridCol w="1216431">
                  <a:extLst>
                    <a:ext uri="{9D8B030D-6E8A-4147-A177-3AD203B41FA5}">
                      <a16:colId xmlns:a16="http://schemas.microsoft.com/office/drawing/2014/main" val="20005"/>
                    </a:ext>
                  </a:extLst>
                </a:gridCol>
                <a:gridCol w="755630">
                  <a:extLst>
                    <a:ext uri="{9D8B030D-6E8A-4147-A177-3AD203B41FA5}">
                      <a16:colId xmlns:a16="http://schemas.microsoft.com/office/drawing/2014/main" val="20006"/>
                    </a:ext>
                  </a:extLst>
                </a:gridCol>
                <a:gridCol w="1420896">
                  <a:extLst>
                    <a:ext uri="{9D8B030D-6E8A-4147-A177-3AD203B41FA5}">
                      <a16:colId xmlns:a16="http://schemas.microsoft.com/office/drawing/2014/main" val="20007"/>
                    </a:ext>
                  </a:extLst>
                </a:gridCol>
              </a:tblGrid>
              <a:tr h="675674">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Sl.no</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Technique (i.e. author names with reference number)</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year</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Description</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Limitations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Advantages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Performance metrics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gaps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3325">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10</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lvl="0" algn="just">
                        <a:lnSpc>
                          <a:spcPct val="100000"/>
                        </a:lnSpc>
                      </a:pP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Shen</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Z., &amp; Zhang, S. (pp. 267-273). </a:t>
                      </a:r>
                      <a:endParaRPr lang="en-US" sz="1100" b="0" dirty="0">
                        <a:latin typeface="Times New Roman" panose="02020603050405020304" pitchFamily="18" charset="0"/>
                        <a:cs typeface="Times New Roman" panose="02020603050405020304" pitchFamily="18" charset="0"/>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2020</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Pts val="1200"/>
                        <a:buFont typeface="Times New Roman"/>
                        <a:buNone/>
                        <a:tabLst/>
                        <a:defRPr/>
                      </a:pPr>
                      <a:r>
                        <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rPr>
                        <a:t>a singular deep-mastering-based model named CNN-MHA-BLSTM for medical text class is proposed.</a:t>
                      </a:r>
                    </a:p>
                    <a:p>
                      <a:pPr marL="0" marR="0" lvl="0" indent="0" algn="just" rtl="0">
                        <a:lnSpc>
                          <a:spcPct val="100000"/>
                        </a:lnSpc>
                        <a:spcBef>
                          <a:spcPts val="0"/>
                        </a:spcBef>
                        <a:spcAft>
                          <a:spcPts val="0"/>
                        </a:spcAft>
                        <a:buClr>
                          <a:srgbClr val="000000"/>
                        </a:buClr>
                        <a:buSzPts val="1200"/>
                        <a:buFont typeface="Times New Roman"/>
                        <a:buNone/>
                      </a:pPr>
                      <a:endParaRPr sz="11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Multiple layers of Convolutional Neural Networks perform the feature extraction, and bi-LSTM's</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Letter wise identification  of character s is done</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a:latin typeface="Times New Roman" panose="02020603050405020304" pitchFamily="18" charset="0"/>
                          <a:ea typeface="Times New Roman"/>
                          <a:cs typeface="Times New Roman" panose="02020603050405020304" pitchFamily="18" charset="0"/>
                          <a:sym typeface="Times New Roman"/>
                        </a:rPr>
                        <a:t>Accuracy</a:t>
                      </a:r>
                      <a:endParaRPr sz="110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a:latin typeface="Times New Roman" panose="02020603050405020304" pitchFamily="18" charset="0"/>
                          <a:ea typeface="Times New Roman"/>
                          <a:cs typeface="Times New Roman" panose="02020603050405020304" pitchFamily="18" charset="0"/>
                          <a:sym typeface="Times New Roman"/>
                        </a:rPr>
                        <a:t>Precission</a:t>
                      </a:r>
                      <a:endParaRPr sz="11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latin typeface="Times New Roman" panose="02020603050405020304" pitchFamily="18" charset="0"/>
                          <a:cs typeface="Times New Roman" panose="02020603050405020304" pitchFamily="18" charset="0"/>
                        </a:rPr>
                        <a:t>More bias is given to words that are present in a manually created corpus to accurately recognize text specific to prescriptions offered by the doctors. </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26373">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11</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lvl="0" algn="just">
                        <a:lnSpc>
                          <a:spcPct val="100000"/>
                        </a:lnSpc>
                      </a:pP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Moni</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B. S., &amp;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Raju</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G (pp. 728-734).</a:t>
                      </a:r>
                      <a:endParaRPr lang="en-US" sz="1100" b="0" dirty="0">
                        <a:latin typeface="Times New Roman" panose="02020603050405020304" pitchFamily="18" charset="0"/>
                        <a:cs typeface="Times New Roman" panose="02020603050405020304" pitchFamily="18" charset="0"/>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2020</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a:t>
                      </a:r>
                      <a:r>
                        <a:rPr lang="en-US" sz="1100" u="none" strike="noStrike" cap="none" baseline="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particularly specialty of handwritten prescriptions in fitness care zone</a:t>
                      </a: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Only</a:t>
                      </a:r>
                      <a:r>
                        <a:rPr lang="en-US" sz="1100" baseline="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how to train such system with few labeled input data</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r>
                        <a:rPr lang="en-US" sz="1100" dirty="0">
                          <a:latin typeface="Times New Roman" panose="02020603050405020304" pitchFamily="18" charset="0"/>
                          <a:cs typeface="Times New Roman" panose="02020603050405020304" pitchFamily="18" charset="0"/>
                        </a:rPr>
                        <a:t>High accuracy at lower number of epochs</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Accuracy,prescision</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latin typeface="Times New Roman" panose="02020603050405020304" pitchFamily="18" charset="0"/>
                          <a:cs typeface="Times New Roman" panose="02020603050405020304" pitchFamily="18" charset="0"/>
                        </a:rPr>
                        <a:t> this project could be implemented in a form of mobile application </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48267">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12</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lvl="0" algn="just">
                        <a:lnSpc>
                          <a:spcPct val="100000"/>
                        </a:lnSpc>
                      </a:pP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Jain, T., Sharma, R., &amp; Malhotra, R (pp. 1-4). </a:t>
                      </a:r>
                      <a:endParaRPr lang="en-US" sz="1100" b="0" dirty="0">
                        <a:latin typeface="Times New Roman" panose="02020603050405020304" pitchFamily="18" charset="0"/>
                        <a:cs typeface="Times New Roman" panose="02020603050405020304" pitchFamily="18" charset="0"/>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2021</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lvl="0" indent="0" algn="just">
                        <a:lnSpc>
                          <a:spcPct val="100000"/>
                        </a:lnSpc>
                        <a:buClr>
                          <a:schemeClr val="dk1"/>
                        </a:buClr>
                        <a:buSzPts val="1400"/>
                        <a:buFont typeface="Arial" panose="020B0604020202020204" pitchFamily="34" charset="0"/>
                        <a:buNone/>
                      </a:pPr>
                      <a:r>
                        <a:rPr lang="en-US" sz="1100" dirty="0">
                          <a:solidFill>
                            <a:schemeClr val="dk1"/>
                          </a:solidFill>
                          <a:latin typeface="Times New Roman" panose="02020603050405020304" pitchFamily="18" charset="0"/>
                          <a:ea typeface="Times New Roman"/>
                          <a:cs typeface="Times New Roman" panose="02020603050405020304" pitchFamily="18" charset="0"/>
                          <a:sym typeface="Times New Roman"/>
                        </a:rPr>
                        <a:t>offline recognition of unconstrained, isolated Handwritten Malayalam Characters.</a:t>
                      </a: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latin typeface="Times New Roman" panose="02020603050405020304" pitchFamily="18" charset="0"/>
                          <a:cs typeface="Times New Roman" panose="02020603050405020304" pitchFamily="18" charset="0"/>
                        </a:rPr>
                        <a:t>The method is only applicable for Malayalam</a:t>
                      </a:r>
                      <a:r>
                        <a:rPr lang="en-US" sz="1100" baseline="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characters.</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latin typeface="Times New Roman" panose="02020603050405020304" pitchFamily="18" charset="0"/>
                          <a:cs typeface="Times New Roman" panose="02020603050405020304" pitchFamily="18" charset="0"/>
                        </a:rPr>
                        <a:t>Skewed character s are also taken into considerate </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Accuracy, recall</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 the prospects of image classification and such other pattern recognition tasks. </a:t>
                      </a:r>
                      <a:endParaRPr lang="en-IN" sz="1100" dirty="0">
                        <a:latin typeface="Times New Roman" panose="02020603050405020304" pitchFamily="18" charset="0"/>
                        <a:cs typeface="Times New Roman" panose="02020603050405020304" pitchFamily="18" charset="0"/>
                      </a:endParaRPr>
                    </a:p>
                  </a:txBody>
                  <a:tcPr marL="91450" marR="91450" marT="45725" marB="45725">
                    <a:lnL w="12225" cap="flat" cmpd="sng" algn="ctr">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43226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graphicFrame>
        <p:nvGraphicFramePr>
          <p:cNvPr id="657" name="Google Shape;657;p85"/>
          <p:cNvGraphicFramePr/>
          <p:nvPr>
            <p:extLst>
              <p:ext uri="{D42A27DB-BD31-4B8C-83A1-F6EECF244321}">
                <p14:modId xmlns:p14="http://schemas.microsoft.com/office/powerpoint/2010/main" val="983676099"/>
              </p:ext>
            </p:extLst>
          </p:nvPr>
        </p:nvGraphicFramePr>
        <p:xfrm>
          <a:off x="0" y="1102050"/>
          <a:ext cx="8951000" cy="4794574"/>
        </p:xfrm>
        <a:graphic>
          <a:graphicData uri="http://schemas.openxmlformats.org/drawingml/2006/table">
            <a:tbl>
              <a:tblPr>
                <a:noFill/>
                <a:tableStyleId>{D5DABADE-2E65-4708-BA9D-6FAA3E37A584}</a:tableStyleId>
              </a:tblPr>
              <a:tblGrid>
                <a:gridCol w="342039">
                  <a:extLst>
                    <a:ext uri="{9D8B030D-6E8A-4147-A177-3AD203B41FA5}">
                      <a16:colId xmlns:a16="http://schemas.microsoft.com/office/drawing/2014/main" val="20000"/>
                    </a:ext>
                  </a:extLst>
                </a:gridCol>
                <a:gridCol w="1530220">
                  <a:extLst>
                    <a:ext uri="{9D8B030D-6E8A-4147-A177-3AD203B41FA5}">
                      <a16:colId xmlns:a16="http://schemas.microsoft.com/office/drawing/2014/main" val="20001"/>
                    </a:ext>
                  </a:extLst>
                </a:gridCol>
                <a:gridCol w="508970">
                  <a:extLst>
                    <a:ext uri="{9D8B030D-6E8A-4147-A177-3AD203B41FA5}">
                      <a16:colId xmlns:a16="http://schemas.microsoft.com/office/drawing/2014/main" val="20002"/>
                    </a:ext>
                  </a:extLst>
                </a:gridCol>
                <a:gridCol w="1443621">
                  <a:extLst>
                    <a:ext uri="{9D8B030D-6E8A-4147-A177-3AD203B41FA5}">
                      <a16:colId xmlns:a16="http://schemas.microsoft.com/office/drawing/2014/main" val="20003"/>
                    </a:ext>
                  </a:extLst>
                </a:gridCol>
                <a:gridCol w="1716825">
                  <a:extLst>
                    <a:ext uri="{9D8B030D-6E8A-4147-A177-3AD203B41FA5}">
                      <a16:colId xmlns:a16="http://schemas.microsoft.com/office/drawing/2014/main" val="20004"/>
                    </a:ext>
                  </a:extLst>
                </a:gridCol>
                <a:gridCol w="1222300">
                  <a:extLst>
                    <a:ext uri="{9D8B030D-6E8A-4147-A177-3AD203B41FA5}">
                      <a16:colId xmlns:a16="http://schemas.microsoft.com/office/drawing/2014/main" val="20005"/>
                    </a:ext>
                  </a:extLst>
                </a:gridCol>
                <a:gridCol w="759275">
                  <a:extLst>
                    <a:ext uri="{9D8B030D-6E8A-4147-A177-3AD203B41FA5}">
                      <a16:colId xmlns:a16="http://schemas.microsoft.com/office/drawing/2014/main" val="20006"/>
                    </a:ext>
                  </a:extLst>
                </a:gridCol>
                <a:gridCol w="1427750">
                  <a:extLst>
                    <a:ext uri="{9D8B030D-6E8A-4147-A177-3AD203B41FA5}">
                      <a16:colId xmlns:a16="http://schemas.microsoft.com/office/drawing/2014/main" val="20007"/>
                    </a:ext>
                  </a:extLst>
                </a:gridCol>
              </a:tblGrid>
              <a:tr h="605144">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a:ea typeface="Times New Roman"/>
                          <a:cs typeface="Times New Roman"/>
                          <a:sym typeface="Times New Roman"/>
                        </a:rPr>
                        <a:t>Sl.no</a:t>
                      </a:r>
                      <a:endParaRPr sz="1100" b="0" u="none" strike="noStrike" cap="none" dirty="0">
                        <a:latin typeface="Times New Roman"/>
                        <a:ea typeface="Times New Roman"/>
                        <a:cs typeface="Times New Roman"/>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a:ea typeface="Times New Roman"/>
                          <a:cs typeface="Times New Roman"/>
                          <a:sym typeface="Times New Roman"/>
                        </a:rPr>
                        <a:t>Technique (i.e. author names with reference number)</a:t>
                      </a:r>
                      <a:endParaRPr sz="1100" b="0" u="none" strike="noStrike" cap="none" dirty="0">
                        <a:latin typeface="Times New Roman"/>
                        <a:ea typeface="Times New Roman"/>
                        <a:cs typeface="Times New Roman"/>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a:ea typeface="Times New Roman"/>
                          <a:cs typeface="Times New Roman"/>
                          <a:sym typeface="Times New Roman"/>
                        </a:rPr>
                        <a:t>year</a:t>
                      </a:r>
                      <a:endParaRPr sz="1100" b="0" u="none" strike="noStrike" cap="none">
                        <a:latin typeface="Times New Roman"/>
                        <a:ea typeface="Times New Roman"/>
                        <a:cs typeface="Times New Roman"/>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a:ea typeface="Times New Roman"/>
                          <a:cs typeface="Times New Roman"/>
                          <a:sym typeface="Times New Roman"/>
                        </a:rPr>
                        <a:t>Description</a:t>
                      </a:r>
                      <a:endParaRPr sz="1100" b="0" u="none" strike="noStrike" cap="none">
                        <a:latin typeface="Times New Roman"/>
                        <a:ea typeface="Times New Roman"/>
                        <a:cs typeface="Times New Roman"/>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a:ea typeface="Times New Roman"/>
                          <a:cs typeface="Times New Roman"/>
                          <a:sym typeface="Times New Roman"/>
                        </a:rPr>
                        <a:t>Limitations</a:t>
                      </a:r>
                      <a:endParaRPr sz="1100" b="0" u="none" strike="noStrike" cap="none">
                        <a:latin typeface="Times New Roman"/>
                        <a:ea typeface="Times New Roman"/>
                        <a:cs typeface="Times New Roman"/>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a:ea typeface="Times New Roman"/>
                          <a:cs typeface="Times New Roman"/>
                          <a:sym typeface="Times New Roman"/>
                        </a:rPr>
                        <a:t>Advantages</a:t>
                      </a:r>
                      <a:endParaRPr sz="1100" b="0" u="none" strike="noStrike" cap="none">
                        <a:latin typeface="Times New Roman"/>
                        <a:ea typeface="Times New Roman"/>
                        <a:cs typeface="Times New Roman"/>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a:ea typeface="Times New Roman"/>
                          <a:cs typeface="Times New Roman"/>
                          <a:sym typeface="Times New Roman"/>
                        </a:rPr>
                        <a:t>Performance metrics</a:t>
                      </a:r>
                      <a:endParaRPr sz="1100" b="0" u="none" strike="noStrike" cap="none">
                        <a:latin typeface="Times New Roman"/>
                        <a:ea typeface="Times New Roman"/>
                        <a:cs typeface="Times New Roman"/>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a:ea typeface="Times New Roman"/>
                          <a:cs typeface="Times New Roman"/>
                          <a:sym typeface="Times New Roman"/>
                        </a:rPr>
                        <a:t>gaps</a:t>
                      </a:r>
                      <a:endParaRPr sz="1100" b="0" u="none" strike="noStrike" cap="none" dirty="0">
                        <a:latin typeface="Times New Roman"/>
                        <a:ea typeface="Times New Roman"/>
                        <a:cs typeface="Times New Roman"/>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355625">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13</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222222"/>
                        </a:buClr>
                        <a:buSzPts val="1200"/>
                        <a:buFont typeface="Times New Roman"/>
                        <a:buNone/>
                      </a:pPr>
                      <a:r>
                        <a:rPr lang="en-US" sz="1100" u="none" strike="noStrike" cap="none" dirty="0">
                          <a:solidFill>
                            <a:srgbClr val="222222"/>
                          </a:solidFill>
                          <a:latin typeface="Times New Roman"/>
                          <a:ea typeface="Times New Roman"/>
                          <a:cs typeface="Times New Roman"/>
                          <a:sym typeface="Times New Roman"/>
                        </a:rPr>
                        <a:t>Li, J. P., </a:t>
                      </a:r>
                      <a:r>
                        <a:rPr lang="en-US" sz="1100" u="none" strike="noStrike" cap="none" dirty="0" err="1">
                          <a:solidFill>
                            <a:srgbClr val="222222"/>
                          </a:solidFill>
                          <a:latin typeface="Times New Roman"/>
                          <a:ea typeface="Times New Roman"/>
                          <a:cs typeface="Times New Roman"/>
                          <a:sym typeface="Times New Roman"/>
                        </a:rPr>
                        <a:t>Haq</a:t>
                      </a:r>
                      <a:r>
                        <a:rPr lang="en-US" sz="1100" u="none" strike="noStrike" cap="none" dirty="0">
                          <a:solidFill>
                            <a:srgbClr val="222222"/>
                          </a:solidFill>
                          <a:latin typeface="Times New Roman"/>
                          <a:ea typeface="Times New Roman"/>
                          <a:cs typeface="Times New Roman"/>
                          <a:sym typeface="Times New Roman"/>
                        </a:rPr>
                        <a:t>, A. U., Din, S. U., Khan, J., Khan, A., &amp; </a:t>
                      </a:r>
                      <a:r>
                        <a:rPr lang="en-US" sz="1100" u="none" strike="noStrike" cap="none" dirty="0" err="1">
                          <a:solidFill>
                            <a:srgbClr val="222222"/>
                          </a:solidFill>
                          <a:latin typeface="Times New Roman"/>
                          <a:ea typeface="Times New Roman"/>
                          <a:cs typeface="Times New Roman"/>
                          <a:sym typeface="Times New Roman"/>
                        </a:rPr>
                        <a:t>Saboor</a:t>
                      </a:r>
                      <a:r>
                        <a:rPr lang="en-US" sz="1100" u="none" strike="noStrike" cap="none" dirty="0">
                          <a:solidFill>
                            <a:srgbClr val="222222"/>
                          </a:solidFill>
                          <a:latin typeface="Times New Roman"/>
                          <a:ea typeface="Times New Roman"/>
                          <a:cs typeface="Times New Roman"/>
                          <a:sym typeface="Times New Roman"/>
                        </a:rPr>
                        <a:t>, A. </a:t>
                      </a:r>
                      <a:endParaRPr sz="1100"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a:ea typeface="Times New Roman"/>
                          <a:cs typeface="Times New Roman"/>
                          <a:sym typeface="Times New Roman"/>
                        </a:rPr>
                        <a:t>2020</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This article describes about the heart disease identification using machine learning.</a:t>
                      </a:r>
                      <a:endParaRPr sz="1100"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a:ea typeface="Times New Roman"/>
                          <a:cs typeface="Times New Roman"/>
                          <a:sym typeface="Times New Roman"/>
                        </a:rPr>
                        <a:t>Topic hyper graph hashing, semantic shortage of hashing codes.</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High accuracy due to  selection of appropriate feature for training and testing model.</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a:ea typeface="Times New Roman"/>
                          <a:cs typeface="Times New Roman"/>
                          <a:sym typeface="Times New Roman"/>
                        </a:rPr>
                        <a:t>Accuracy</a:t>
                      </a:r>
                      <a:endParaRPr sz="1100" dirty="0">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a:ea typeface="Times New Roman"/>
                          <a:cs typeface="Times New Roman"/>
                          <a:sym typeface="Times New Roman"/>
                        </a:rPr>
                        <a:t>Precision</a:t>
                      </a:r>
                    </a:p>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a:ea typeface="Times New Roman"/>
                          <a:cs typeface="Times New Roman"/>
                          <a:sym typeface="Times New Roman"/>
                        </a:rPr>
                        <a:t>MCC</a:t>
                      </a:r>
                    </a:p>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a:ea typeface="Times New Roman"/>
                          <a:cs typeface="Times New Roman"/>
                          <a:sym typeface="Times New Roman"/>
                        </a:rPr>
                        <a:t>Specificity</a:t>
                      </a:r>
                    </a:p>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a:ea typeface="Times New Roman"/>
                          <a:cs typeface="Times New Roman"/>
                          <a:sym typeface="Times New Roman"/>
                        </a:rPr>
                        <a:t>Sensitivity</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To improve the accuracy and using deep learning algorithms</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346950">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14</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222222"/>
                        </a:buClr>
                        <a:buSzPts val="1200"/>
                        <a:buFont typeface="Times New Roman"/>
                        <a:buNone/>
                      </a:pPr>
                      <a:r>
                        <a:rPr lang="en-US" sz="1100" b="0" dirty="0">
                          <a:latin typeface="Times New Roman" panose="02020603050405020304" pitchFamily="18" charset="0"/>
                          <a:cs typeface="Times New Roman" panose="02020603050405020304" pitchFamily="18" charset="0"/>
                        </a:rPr>
                        <a:t>Kumar, N. K., Sindhu, G. S., </a:t>
                      </a:r>
                      <a:r>
                        <a:rPr lang="en-US" sz="1100" b="0" dirty="0" err="1">
                          <a:latin typeface="Times New Roman" panose="02020603050405020304" pitchFamily="18" charset="0"/>
                          <a:cs typeface="Times New Roman" panose="02020603050405020304" pitchFamily="18" charset="0"/>
                        </a:rPr>
                        <a:t>Prashanthi</a:t>
                      </a:r>
                      <a:r>
                        <a:rPr lang="en-US" sz="1100" b="0" dirty="0">
                          <a:latin typeface="Times New Roman" panose="02020603050405020304" pitchFamily="18" charset="0"/>
                          <a:cs typeface="Times New Roman" panose="02020603050405020304" pitchFamily="18" charset="0"/>
                        </a:rPr>
                        <a:t>, D. K., &amp; </a:t>
                      </a:r>
                      <a:r>
                        <a:rPr lang="en-US" sz="1100" b="0" dirty="0" err="1">
                          <a:latin typeface="Times New Roman" panose="02020603050405020304" pitchFamily="18" charset="0"/>
                          <a:cs typeface="Times New Roman" panose="02020603050405020304" pitchFamily="18" charset="0"/>
                        </a:rPr>
                        <a:t>Sulthana</a:t>
                      </a:r>
                      <a:r>
                        <a:rPr lang="en-US" sz="1100" b="0" dirty="0">
                          <a:latin typeface="Times New Roman" panose="02020603050405020304" pitchFamily="18" charset="0"/>
                          <a:cs typeface="Times New Roman" panose="02020603050405020304" pitchFamily="18" charset="0"/>
                        </a:rPr>
                        <a:t>, A. S. (2020, March</a:t>
                      </a:r>
                      <a:endParaRPr sz="1100" b="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a:latin typeface="Times New Roman"/>
                          <a:ea typeface="Times New Roman"/>
                          <a:cs typeface="Times New Roman"/>
                          <a:sym typeface="Times New Roman"/>
                        </a:rPr>
                        <a:t>2020</a:t>
                      </a:r>
                      <a:endParaRPr sz="1100" u="none" strike="noStrike" cap="none">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Machine learning tree classifiers in</a:t>
                      </a:r>
                    </a:p>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anticipating Cardio Vascular Disease (CVD</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a:ea typeface="Times New Roman"/>
                          <a:cs typeface="Times New Roman"/>
                          <a:sym typeface="Times New Roman"/>
                        </a:rPr>
                        <a:t>The proposed method accuracy is very low</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Computationally less complex</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Accuracy,Prescision,</a:t>
                      </a:r>
                    </a:p>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AUC score</a:t>
                      </a:r>
                    </a:p>
                    <a:p>
                      <a:pPr marL="0" marR="0" lvl="0" indent="0" algn="just" rtl="0">
                        <a:lnSpc>
                          <a:spcPct val="100000"/>
                        </a:lnSpc>
                        <a:spcBef>
                          <a:spcPts val="0"/>
                        </a:spcBef>
                        <a:spcAft>
                          <a:spcPts val="0"/>
                        </a:spcAft>
                        <a:buClr>
                          <a:srgbClr val="000000"/>
                        </a:buClr>
                        <a:buSzPts val="1200"/>
                        <a:buFont typeface="Times New Roman"/>
                        <a:buNone/>
                      </a:pP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To improve the accuracy and AUC scores and by implemented by using deep learning algorithms.</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486855">
                <a:tc>
                  <a:txBody>
                    <a:bodyPr/>
                    <a:lstStyle/>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a:ea typeface="Times New Roman"/>
                          <a:cs typeface="Times New Roman"/>
                          <a:sym typeface="Times New Roman"/>
                        </a:rPr>
                        <a:t>15</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222222"/>
                        </a:buClr>
                        <a:buSzPts val="1200"/>
                        <a:buFont typeface="Times New Roman"/>
                        <a:buNone/>
                      </a:pPr>
                      <a:r>
                        <a:rPr lang="en-US" sz="1100" b="0" u="none" strike="noStrike" cap="none" dirty="0">
                          <a:latin typeface="Times New Roman"/>
                          <a:ea typeface="Times New Roman"/>
                          <a:cs typeface="Times New Roman"/>
                          <a:sym typeface="Times New Roman"/>
                        </a:rPr>
                        <a:t>Singh, A., &amp; Kumar, R. (2020, February). Heart disease (pp. 452-457). IEEE.</a:t>
                      </a:r>
                      <a:endParaRPr sz="1100" b="0" u="none" strike="noStrike" cap="none" dirty="0">
                        <a:latin typeface="Times New Roman"/>
                        <a:ea typeface="Times New Roman"/>
                        <a:cs typeface="Times New Roman"/>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IN" sz="1100" u="none" strike="noStrike" cap="none" dirty="0">
                          <a:latin typeface="Times New Roman"/>
                          <a:ea typeface="Times New Roman"/>
                          <a:cs typeface="Times New Roman"/>
                          <a:sym typeface="Times New Roman"/>
                        </a:rPr>
                        <a:t>2020</a:t>
                      </a:r>
                      <a:endParaRPr sz="1100" u="none" strike="noStrike" cap="none" dirty="0">
                        <a:latin typeface="Times New Roman"/>
                        <a:ea typeface="Times New Roman"/>
                        <a:cs typeface="Times New Roman"/>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latin typeface="Times New Roman"/>
                          <a:ea typeface="Times New Roman"/>
                          <a:cs typeface="Times New Roman"/>
                          <a:sym typeface="Times New Roman"/>
                        </a:rPr>
                        <a:t>Machine</a:t>
                      </a:r>
                      <a:r>
                        <a:rPr lang="en-US" sz="1100" u="none" strike="noStrike" cap="none" baseline="0" dirty="0">
                          <a:latin typeface="Times New Roman"/>
                          <a:ea typeface="Times New Roman"/>
                          <a:cs typeface="Times New Roman"/>
                          <a:sym typeface="Times New Roman"/>
                        </a:rPr>
                        <a:t> learning algorithms are used </a:t>
                      </a:r>
                      <a:r>
                        <a:rPr lang="en-US" sz="1100" u="none" strike="noStrike" cap="none" dirty="0">
                          <a:latin typeface="Times New Roman"/>
                          <a:ea typeface="Times New Roman"/>
                          <a:cs typeface="Times New Roman"/>
                          <a:sym typeface="Times New Roman"/>
                        </a:rPr>
                        <a:t>by</a:t>
                      </a:r>
                    </a:p>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latin typeface="Times New Roman"/>
                          <a:ea typeface="Times New Roman"/>
                          <a:cs typeface="Times New Roman"/>
                          <a:sym typeface="Times New Roman"/>
                        </a:rPr>
                        <a:t> UCI repository dataset for training and testing.</a:t>
                      </a:r>
                      <a:endParaRPr sz="1100" u="none" strike="noStrike" cap="none" dirty="0">
                        <a:latin typeface="Times New Roman"/>
                        <a:ea typeface="Times New Roman"/>
                        <a:cs typeface="Times New Roman"/>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a:ea typeface="Times New Roman"/>
                          <a:cs typeface="Times New Roman"/>
                          <a:sym typeface="Times New Roman"/>
                        </a:rPr>
                        <a:t>More of unrelated features,</a:t>
                      </a:r>
                      <a:endParaRPr sz="1100" u="none" strike="noStrike" cap="none" dirty="0">
                        <a:latin typeface="Times New Roman"/>
                        <a:ea typeface="Times New Roman"/>
                        <a:cs typeface="Times New Roman"/>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a:ea typeface="Times New Roman"/>
                          <a:cs typeface="Times New Roman"/>
                          <a:sym typeface="Times New Roman"/>
                        </a:rPr>
                        <a:t>High accuracy,</a:t>
                      </a:r>
                    </a:p>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a:ea typeface="Times New Roman"/>
                          <a:cs typeface="Times New Roman"/>
                          <a:sym typeface="Times New Roman"/>
                        </a:rPr>
                        <a:t>KNN algorithm</a:t>
                      </a:r>
                      <a:endParaRPr sz="1100" u="none" strike="noStrike" cap="none" dirty="0">
                        <a:latin typeface="Times New Roman"/>
                        <a:ea typeface="Times New Roman"/>
                        <a:cs typeface="Times New Roman"/>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a:ea typeface="Times New Roman"/>
                          <a:cs typeface="Times New Roman"/>
                          <a:sym typeface="Times New Roman"/>
                        </a:rPr>
                        <a:t>Accuracy, </a:t>
                      </a:r>
                    </a:p>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a:ea typeface="Times New Roman"/>
                          <a:cs typeface="Times New Roman"/>
                          <a:sym typeface="Times New Roman"/>
                        </a:rPr>
                        <a:t>Confusion matrix.</a:t>
                      </a:r>
                      <a:endParaRPr sz="1100" u="none" strike="noStrike" cap="none" dirty="0">
                        <a:latin typeface="Times New Roman"/>
                        <a:ea typeface="Times New Roman"/>
                        <a:cs typeface="Times New Roman"/>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Earlier</a:t>
                      </a:r>
                    </a:p>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prediction of diseases so that the rate of the death cases can be</a:t>
                      </a:r>
                    </a:p>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minimized by the awareness</a:t>
                      </a:r>
                    </a:p>
                  </a:txBody>
                  <a:tcPr marL="91450" marR="91450" marT="45725" marB="45725">
                    <a:lnL w="12225" cap="flat" cmpd="sng" algn="ctr">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2644773684"/>
                  </a:ext>
                </a:extLst>
              </a:tr>
            </a:tbl>
          </a:graphicData>
        </a:graphic>
      </p:graphicFrame>
    </p:spTree>
    <p:extLst>
      <p:ext uri="{BB962C8B-B14F-4D97-AF65-F5344CB8AC3E}">
        <p14:creationId xmlns:p14="http://schemas.microsoft.com/office/powerpoint/2010/main" val="1968839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graphicFrame>
        <p:nvGraphicFramePr>
          <p:cNvPr id="657" name="Google Shape;657;p85"/>
          <p:cNvGraphicFramePr/>
          <p:nvPr>
            <p:extLst>
              <p:ext uri="{D42A27DB-BD31-4B8C-83A1-F6EECF244321}">
                <p14:modId xmlns:p14="http://schemas.microsoft.com/office/powerpoint/2010/main" val="1728400805"/>
              </p:ext>
            </p:extLst>
          </p:nvPr>
        </p:nvGraphicFramePr>
        <p:xfrm>
          <a:off x="0" y="1091380"/>
          <a:ext cx="8951000" cy="4618685"/>
        </p:xfrm>
        <a:graphic>
          <a:graphicData uri="http://schemas.openxmlformats.org/drawingml/2006/table">
            <a:tbl>
              <a:tblPr>
                <a:noFill/>
                <a:tableStyleId>{D5DABADE-2E65-4708-BA9D-6FAA3E37A584}</a:tableStyleId>
              </a:tblPr>
              <a:tblGrid>
                <a:gridCol w="351369">
                  <a:extLst>
                    <a:ext uri="{9D8B030D-6E8A-4147-A177-3AD203B41FA5}">
                      <a16:colId xmlns:a16="http://schemas.microsoft.com/office/drawing/2014/main" val="20000"/>
                    </a:ext>
                  </a:extLst>
                </a:gridCol>
                <a:gridCol w="1359706">
                  <a:extLst>
                    <a:ext uri="{9D8B030D-6E8A-4147-A177-3AD203B41FA5}">
                      <a16:colId xmlns:a16="http://schemas.microsoft.com/office/drawing/2014/main" val="20001"/>
                    </a:ext>
                  </a:extLst>
                </a:gridCol>
                <a:gridCol w="480925">
                  <a:extLst>
                    <a:ext uri="{9D8B030D-6E8A-4147-A177-3AD203B41FA5}">
                      <a16:colId xmlns:a16="http://schemas.microsoft.com/office/drawing/2014/main" val="20002"/>
                    </a:ext>
                  </a:extLst>
                </a:gridCol>
                <a:gridCol w="1632850">
                  <a:extLst>
                    <a:ext uri="{9D8B030D-6E8A-4147-A177-3AD203B41FA5}">
                      <a16:colId xmlns:a16="http://schemas.microsoft.com/office/drawing/2014/main" val="20003"/>
                    </a:ext>
                  </a:extLst>
                </a:gridCol>
                <a:gridCol w="1716825">
                  <a:extLst>
                    <a:ext uri="{9D8B030D-6E8A-4147-A177-3AD203B41FA5}">
                      <a16:colId xmlns:a16="http://schemas.microsoft.com/office/drawing/2014/main" val="20004"/>
                    </a:ext>
                  </a:extLst>
                </a:gridCol>
                <a:gridCol w="1285139">
                  <a:extLst>
                    <a:ext uri="{9D8B030D-6E8A-4147-A177-3AD203B41FA5}">
                      <a16:colId xmlns:a16="http://schemas.microsoft.com/office/drawing/2014/main" val="20005"/>
                    </a:ext>
                  </a:extLst>
                </a:gridCol>
                <a:gridCol w="696436">
                  <a:extLst>
                    <a:ext uri="{9D8B030D-6E8A-4147-A177-3AD203B41FA5}">
                      <a16:colId xmlns:a16="http://schemas.microsoft.com/office/drawing/2014/main" val="20006"/>
                    </a:ext>
                  </a:extLst>
                </a:gridCol>
                <a:gridCol w="1427750">
                  <a:extLst>
                    <a:ext uri="{9D8B030D-6E8A-4147-A177-3AD203B41FA5}">
                      <a16:colId xmlns:a16="http://schemas.microsoft.com/office/drawing/2014/main" val="20007"/>
                    </a:ext>
                  </a:extLst>
                </a:gridCol>
              </a:tblGrid>
              <a:tr h="581573">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a:ea typeface="Times New Roman"/>
                          <a:cs typeface="Times New Roman"/>
                          <a:sym typeface="Times New Roman"/>
                        </a:rPr>
                        <a:t>Sl.no</a:t>
                      </a:r>
                      <a:endParaRPr sz="1100" b="0" u="none" strike="noStrike" cap="none" dirty="0">
                        <a:latin typeface="Times New Roman"/>
                        <a:ea typeface="Times New Roman"/>
                        <a:cs typeface="Times New Roman"/>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a:ea typeface="Times New Roman"/>
                          <a:cs typeface="Times New Roman"/>
                          <a:sym typeface="Times New Roman"/>
                        </a:rPr>
                        <a:t>Technique (i.e. author names with reference number)</a:t>
                      </a:r>
                      <a:endParaRPr sz="1100" b="0" u="none" strike="noStrike" cap="none">
                        <a:latin typeface="Times New Roman"/>
                        <a:ea typeface="Times New Roman"/>
                        <a:cs typeface="Times New Roman"/>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a:ea typeface="Times New Roman"/>
                          <a:cs typeface="Times New Roman"/>
                          <a:sym typeface="Times New Roman"/>
                        </a:rPr>
                        <a:t>year</a:t>
                      </a:r>
                      <a:endParaRPr sz="1100" b="0" u="none" strike="noStrike" cap="none">
                        <a:latin typeface="Times New Roman"/>
                        <a:ea typeface="Times New Roman"/>
                        <a:cs typeface="Times New Roman"/>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a:ea typeface="Times New Roman"/>
                          <a:cs typeface="Times New Roman"/>
                          <a:sym typeface="Times New Roman"/>
                        </a:rPr>
                        <a:t>Description</a:t>
                      </a:r>
                      <a:endParaRPr sz="1100" b="0" u="none" strike="noStrike" cap="none" dirty="0">
                        <a:latin typeface="Times New Roman"/>
                        <a:ea typeface="Times New Roman"/>
                        <a:cs typeface="Times New Roman"/>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a:ea typeface="Times New Roman"/>
                          <a:cs typeface="Times New Roman"/>
                          <a:sym typeface="Times New Roman"/>
                        </a:rPr>
                        <a:t>Limitations</a:t>
                      </a:r>
                      <a:endParaRPr sz="1100" b="0" u="none" strike="noStrike" cap="none">
                        <a:latin typeface="Times New Roman"/>
                        <a:ea typeface="Times New Roman"/>
                        <a:cs typeface="Times New Roman"/>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a:ea typeface="Times New Roman"/>
                          <a:cs typeface="Times New Roman"/>
                          <a:sym typeface="Times New Roman"/>
                        </a:rPr>
                        <a:t>Advantages</a:t>
                      </a:r>
                      <a:endParaRPr sz="1100" b="0" u="none" strike="noStrike" cap="none">
                        <a:latin typeface="Times New Roman"/>
                        <a:ea typeface="Times New Roman"/>
                        <a:cs typeface="Times New Roman"/>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a:ea typeface="Times New Roman"/>
                          <a:cs typeface="Times New Roman"/>
                          <a:sym typeface="Times New Roman"/>
                        </a:rPr>
                        <a:t>Performance metrics</a:t>
                      </a:r>
                      <a:endParaRPr sz="1100" b="0" u="none" strike="noStrike" cap="none">
                        <a:latin typeface="Times New Roman"/>
                        <a:ea typeface="Times New Roman"/>
                        <a:cs typeface="Times New Roman"/>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a:ea typeface="Times New Roman"/>
                          <a:cs typeface="Times New Roman"/>
                          <a:sym typeface="Times New Roman"/>
                        </a:rPr>
                        <a:t>Gaps</a:t>
                      </a:r>
                      <a:endParaRPr sz="1100" b="0" u="none" strike="noStrike" cap="none" dirty="0">
                        <a:latin typeface="Times New Roman"/>
                        <a:ea typeface="Times New Roman"/>
                        <a:cs typeface="Times New Roman"/>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83624">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16</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222222"/>
                        </a:buClr>
                        <a:buSzPts val="1200"/>
                        <a:buFont typeface="Times New Roman"/>
                        <a:buNone/>
                      </a:pPr>
                      <a:r>
                        <a:rPr lang="en-US" sz="1100" u="none" strike="noStrike" cap="none" dirty="0" err="1">
                          <a:solidFill>
                            <a:srgbClr val="222222"/>
                          </a:solidFill>
                          <a:latin typeface="Times New Roman"/>
                          <a:ea typeface="Times New Roman"/>
                          <a:cs typeface="Times New Roman"/>
                          <a:sym typeface="Times New Roman"/>
                        </a:rPr>
                        <a:t>Nagavelli</a:t>
                      </a:r>
                      <a:r>
                        <a:rPr lang="en-US" sz="1100" u="none" strike="noStrike" cap="none" dirty="0">
                          <a:solidFill>
                            <a:srgbClr val="222222"/>
                          </a:solidFill>
                          <a:latin typeface="Times New Roman"/>
                          <a:ea typeface="Times New Roman"/>
                          <a:cs typeface="Times New Roman"/>
                          <a:sym typeface="Times New Roman"/>
                        </a:rPr>
                        <a:t>, U., </a:t>
                      </a:r>
                      <a:r>
                        <a:rPr lang="en-US" sz="1100" u="none" strike="noStrike" cap="none" dirty="0" err="1">
                          <a:solidFill>
                            <a:srgbClr val="222222"/>
                          </a:solidFill>
                          <a:latin typeface="Times New Roman"/>
                          <a:ea typeface="Times New Roman"/>
                          <a:cs typeface="Times New Roman"/>
                          <a:sym typeface="Times New Roman"/>
                        </a:rPr>
                        <a:t>Samanta</a:t>
                      </a:r>
                      <a:r>
                        <a:rPr lang="en-US" sz="1100" u="none" strike="noStrike" cap="none" dirty="0">
                          <a:solidFill>
                            <a:srgbClr val="222222"/>
                          </a:solidFill>
                          <a:latin typeface="Times New Roman"/>
                          <a:ea typeface="Times New Roman"/>
                          <a:cs typeface="Times New Roman"/>
                          <a:sym typeface="Times New Roman"/>
                        </a:rPr>
                        <a:t>, D., &amp; Chakraborty, P. (2022)..</a:t>
                      </a:r>
                      <a:endParaRPr sz="1100"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a:ea typeface="Times New Roman"/>
                          <a:cs typeface="Times New Roman"/>
                          <a:sym typeface="Times New Roman"/>
                        </a:rPr>
                        <a:t>2022</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dirty="0">
                          <a:latin typeface="Times New Roman"/>
                          <a:ea typeface="Times New Roman"/>
                          <a:cs typeface="Times New Roman"/>
                          <a:sym typeface="Times New Roman"/>
                        </a:rPr>
                        <a:t>Machine learning technologies based on heart disease detection brief analysis. </a:t>
                      </a:r>
                      <a:endParaRPr sz="1100"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a:ea typeface="Times New Roman"/>
                          <a:cs typeface="Times New Roman"/>
                          <a:sym typeface="Times New Roman"/>
                        </a:rPr>
                        <a:t>It gives the result based on the machine learning algorithms</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a:ea typeface="Times New Roman"/>
                          <a:cs typeface="Times New Roman"/>
                          <a:sym typeface="Times New Roman"/>
                        </a:rPr>
                        <a:t>By using deep learning algorithms like XG boost it improves the accuracy</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a:ea typeface="Times New Roman"/>
                          <a:cs typeface="Times New Roman"/>
                          <a:sym typeface="Times New Roman"/>
                        </a:rPr>
                        <a:t>Accuracy</a:t>
                      </a:r>
                      <a:endParaRPr sz="1100" dirty="0">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a:ea typeface="Times New Roman"/>
                          <a:cs typeface="Times New Roman"/>
                          <a:sym typeface="Times New Roman"/>
                        </a:rPr>
                        <a:t>Precision,</a:t>
                      </a:r>
                    </a:p>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a:ea typeface="Times New Roman"/>
                          <a:cs typeface="Times New Roman"/>
                          <a:sym typeface="Times New Roman"/>
                        </a:rPr>
                        <a:t>F1 score, </a:t>
                      </a:r>
                    </a:p>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a:ea typeface="Times New Roman"/>
                          <a:cs typeface="Times New Roman"/>
                          <a:sym typeface="Times New Roman"/>
                        </a:rPr>
                        <a:t>Recall</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 It is using a simpler structure and deep learning algorithms.</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379925">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17</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222222"/>
                        </a:buClr>
                        <a:buSzPts val="1200"/>
                        <a:buFont typeface="Times New Roman"/>
                        <a:buNone/>
                      </a:pPr>
                      <a:r>
                        <a:rPr lang="en-IN" sz="1100" b="0" dirty="0" err="1">
                          <a:latin typeface="Times New Roman" panose="02020603050405020304" pitchFamily="18" charset="0"/>
                          <a:cs typeface="Times New Roman" panose="02020603050405020304" pitchFamily="18" charset="0"/>
                        </a:rPr>
                        <a:t>Kulathunga</a:t>
                      </a:r>
                      <a:r>
                        <a:rPr lang="en-IN" sz="1100" b="0" dirty="0">
                          <a:latin typeface="Times New Roman" panose="02020603050405020304" pitchFamily="18" charset="0"/>
                          <a:cs typeface="Times New Roman" panose="02020603050405020304" pitchFamily="18" charset="0"/>
                        </a:rPr>
                        <a:t>, D., </a:t>
                      </a:r>
                      <a:r>
                        <a:rPr lang="en-IN" sz="1100" b="0" dirty="0" err="1">
                          <a:latin typeface="Times New Roman" panose="02020603050405020304" pitchFamily="18" charset="0"/>
                          <a:cs typeface="Times New Roman" panose="02020603050405020304" pitchFamily="18" charset="0"/>
                        </a:rPr>
                        <a:t>Muthukumarana</a:t>
                      </a:r>
                      <a:r>
                        <a:rPr lang="en-IN" sz="1100" b="0" dirty="0">
                          <a:latin typeface="Times New Roman" panose="02020603050405020304" pitchFamily="18" charset="0"/>
                          <a:cs typeface="Times New Roman" panose="02020603050405020304" pitchFamily="18" charset="0"/>
                        </a:rPr>
                        <a:t>, C., </a:t>
                      </a:r>
                      <a:r>
                        <a:rPr lang="en-IN" sz="1100" b="0" dirty="0" err="1">
                          <a:latin typeface="Times New Roman" panose="02020603050405020304" pitchFamily="18" charset="0"/>
                          <a:cs typeface="Times New Roman" panose="02020603050405020304" pitchFamily="18" charset="0"/>
                        </a:rPr>
                        <a:t>Pasan</a:t>
                      </a:r>
                      <a:r>
                        <a:rPr lang="en-IN" sz="1100" b="0" dirty="0">
                          <a:latin typeface="Times New Roman" panose="02020603050405020304" pitchFamily="18" charset="0"/>
                          <a:cs typeface="Times New Roman" panose="02020603050405020304" pitchFamily="18" charset="0"/>
                        </a:rPr>
                        <a:t>, U., </a:t>
                      </a:r>
                      <a:r>
                        <a:rPr lang="en-IN" sz="1100" b="0" dirty="0" err="1">
                          <a:latin typeface="Times New Roman" panose="02020603050405020304" pitchFamily="18" charset="0"/>
                          <a:cs typeface="Times New Roman" panose="02020603050405020304" pitchFamily="18" charset="0"/>
                        </a:rPr>
                        <a:t>Tissera</a:t>
                      </a:r>
                      <a:r>
                        <a:rPr lang="en-IN" sz="1100" b="0" dirty="0">
                          <a:latin typeface="Times New Roman" panose="02020603050405020304" pitchFamily="18" charset="0"/>
                          <a:cs typeface="Times New Roman" panose="02020603050405020304" pitchFamily="18" charset="0"/>
                        </a:rPr>
                        <a:t>, M., &amp; De Silva, H. (2020, December).</a:t>
                      </a:r>
                      <a:endParaRPr sz="1100" b="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a:ea typeface="Times New Roman"/>
                          <a:cs typeface="Times New Roman"/>
                          <a:sym typeface="Times New Roman"/>
                        </a:rPr>
                        <a:t>2019</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The quality of</a:t>
                      </a:r>
                    </a:p>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cardiovascular disease prediction using a better preprocessing</a:t>
                      </a:r>
                    </a:p>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phase.</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a:ea typeface="Times New Roman"/>
                          <a:cs typeface="Times New Roman"/>
                          <a:sym typeface="Times New Roman"/>
                        </a:rPr>
                        <a:t>Prediction depends on the machine learning algorithms.</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Provides an The recognize the handwriting of doctors has been discussed as the major problem of this research</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Accuracy,prescision, </a:t>
                      </a:r>
                    </a:p>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Recall ,</a:t>
                      </a:r>
                    </a:p>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F1 score</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metrics and to improve their </a:t>
                      </a:r>
                      <a:r>
                        <a:rPr lang="en-US" sz="1100" u="none" strike="noStrike" cap="none">
                          <a:solidFill>
                            <a:srgbClr val="000000"/>
                          </a:solidFill>
                          <a:latin typeface="Times New Roman"/>
                          <a:ea typeface="Times New Roman"/>
                          <a:cs typeface="Times New Roman"/>
                          <a:sym typeface="Times New Roman"/>
                        </a:rPr>
                        <a:t>accuracy. Our </a:t>
                      </a:r>
                      <a:r>
                        <a:rPr lang="en-US" sz="1100" u="none" strike="noStrike" cap="none" dirty="0">
                          <a:solidFill>
                            <a:srgbClr val="000000"/>
                          </a:solidFill>
                          <a:latin typeface="Times New Roman"/>
                          <a:ea typeface="Times New Roman"/>
                          <a:cs typeface="Times New Roman"/>
                          <a:sym typeface="Times New Roman"/>
                        </a:rPr>
                        <a:t>approach consists of using mean value to</a:t>
                      </a:r>
                    </a:p>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replace missing in the preprocessing step.</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60766">
                <a:tc>
                  <a:txBody>
                    <a:bodyPr/>
                    <a:lstStyle/>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a:ea typeface="Times New Roman"/>
                          <a:cs typeface="Times New Roman"/>
                          <a:sym typeface="Times New Roman"/>
                        </a:rPr>
                        <a:t>18</a:t>
                      </a:r>
                      <a:endParaRPr sz="1100" u="none" strike="noStrike" cap="none" dirty="0">
                        <a:latin typeface="Times New Roman"/>
                        <a:ea typeface="Times New Roman"/>
                        <a:cs typeface="Times New Roman"/>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222222"/>
                        </a:buClr>
                        <a:buSzPts val="1200"/>
                        <a:buFont typeface="Times New Roman"/>
                        <a:buNone/>
                      </a:pPr>
                      <a:r>
                        <a:rPr lang="en-US" sz="1100" b="0" u="none" strike="noStrike" cap="none" dirty="0">
                          <a:latin typeface="Times New Roman"/>
                          <a:ea typeface="Times New Roman"/>
                          <a:cs typeface="Times New Roman"/>
                          <a:sym typeface="Times New Roman"/>
                        </a:rPr>
                        <a:t>Sharma, S., &amp; Parmar, M. </a:t>
                      </a:r>
                      <a:r>
                        <a:rPr lang="en-IN" sz="1100" b="0" dirty="0" err="1">
                          <a:latin typeface="Times New Roman" panose="02020603050405020304" pitchFamily="18" charset="0"/>
                          <a:cs typeface="Times New Roman" panose="02020603050405020304" pitchFamily="18" charset="0"/>
                        </a:rPr>
                        <a:t>Hemachandra</a:t>
                      </a:r>
                      <a:r>
                        <a:rPr lang="en-IN" sz="1100" b="0" dirty="0">
                          <a:latin typeface="Times New Roman" panose="02020603050405020304" pitchFamily="18" charset="0"/>
                          <a:cs typeface="Times New Roman" panose="02020603050405020304" pitchFamily="18" charset="0"/>
                        </a:rPr>
                        <a:t>, C., </a:t>
                      </a:r>
                      <a:r>
                        <a:rPr lang="en-US" sz="1100" b="0" u="none" strike="noStrike" cap="none" dirty="0">
                          <a:latin typeface="Times New Roman"/>
                          <a:ea typeface="Times New Roman"/>
                          <a:cs typeface="Times New Roman"/>
                          <a:sym typeface="Times New Roman"/>
                        </a:rPr>
                        <a:t>(2020 9(3), 124-137.</a:t>
                      </a:r>
                    </a:p>
                    <a:p>
                      <a:pPr marL="0" marR="0" lvl="0" indent="0" algn="just" rtl="0">
                        <a:lnSpc>
                          <a:spcPct val="100000"/>
                        </a:lnSpc>
                        <a:spcBef>
                          <a:spcPts val="0"/>
                        </a:spcBef>
                        <a:spcAft>
                          <a:spcPts val="0"/>
                        </a:spcAft>
                        <a:buClr>
                          <a:srgbClr val="222222"/>
                        </a:buClr>
                        <a:buSzPts val="1200"/>
                        <a:buFont typeface="Times New Roman"/>
                        <a:buNone/>
                      </a:pPr>
                      <a:endParaRPr sz="1100" b="0" u="none" strike="noStrike" cap="none" dirty="0">
                        <a:latin typeface="Times New Roman"/>
                        <a:ea typeface="Times New Roman"/>
                        <a:cs typeface="Times New Roman"/>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a:ea typeface="Times New Roman"/>
                          <a:cs typeface="Times New Roman"/>
                          <a:sym typeface="Times New Roman"/>
                        </a:rPr>
                        <a:t>2020</a:t>
                      </a:r>
                      <a:endParaRPr sz="1100" u="none" strike="noStrike" cap="none" dirty="0">
                        <a:latin typeface="Times New Roman"/>
                        <a:ea typeface="Times New Roman"/>
                        <a:cs typeface="Times New Roman"/>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err="1">
                          <a:latin typeface="Times New Roman"/>
                          <a:ea typeface="Times New Roman"/>
                          <a:cs typeface="Times New Roman"/>
                          <a:sym typeface="Times New Roman"/>
                        </a:rPr>
                        <a:t>Talos</a:t>
                      </a:r>
                      <a:r>
                        <a:rPr lang="en-US" sz="1100" u="none" strike="noStrike" cap="none" dirty="0">
                          <a:latin typeface="Times New Roman"/>
                          <a:ea typeface="Times New Roman"/>
                          <a:cs typeface="Times New Roman"/>
                          <a:sym typeface="Times New Roman"/>
                        </a:rPr>
                        <a:t> is used to deploy the deep neural network model in this example. optimization. </a:t>
                      </a:r>
                      <a:endParaRPr sz="1100" u="none" strike="noStrike" cap="none" dirty="0">
                        <a:latin typeface="Times New Roman"/>
                        <a:ea typeface="Times New Roman"/>
                        <a:cs typeface="Times New Roman"/>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latin typeface="Times New Roman"/>
                          <a:ea typeface="Times New Roman"/>
                          <a:cs typeface="Times New Roman"/>
                          <a:sym typeface="Times New Roman"/>
                        </a:rPr>
                        <a:t>The proposed system faces some hardware limitations that stops the system from working properly and accurately.</a:t>
                      </a:r>
                    </a:p>
                    <a:p>
                      <a:pPr marL="0" marR="0" lvl="0" indent="0" algn="just" rtl="0">
                        <a:lnSpc>
                          <a:spcPct val="100000"/>
                        </a:lnSpc>
                        <a:spcBef>
                          <a:spcPts val="0"/>
                        </a:spcBef>
                        <a:spcAft>
                          <a:spcPts val="0"/>
                        </a:spcAft>
                        <a:buClr>
                          <a:srgbClr val="000000"/>
                        </a:buClr>
                        <a:buSzPts val="1200"/>
                        <a:buFont typeface="Times New Roman"/>
                        <a:buNone/>
                      </a:pPr>
                      <a:endParaRPr sz="1100" u="none" strike="noStrike" cap="none" dirty="0">
                        <a:latin typeface="Times New Roman"/>
                        <a:ea typeface="Times New Roman"/>
                        <a:cs typeface="Times New Roman"/>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err="1">
                          <a:latin typeface="Times New Roman"/>
                          <a:ea typeface="Times New Roman"/>
                          <a:cs typeface="Times New Roman"/>
                          <a:sym typeface="Times New Roman"/>
                        </a:rPr>
                        <a:t>Talos</a:t>
                      </a:r>
                      <a:r>
                        <a:rPr lang="en-US" sz="1100" u="none" strike="noStrike" cap="none" dirty="0">
                          <a:latin typeface="Times New Roman"/>
                          <a:ea typeface="Times New Roman"/>
                          <a:cs typeface="Times New Roman"/>
                          <a:sym typeface="Times New Roman"/>
                        </a:rPr>
                        <a:t> has superior accuracy compared to other optimizations. </a:t>
                      </a:r>
                      <a:endParaRPr sz="1100" u="none" strike="noStrike" cap="none" dirty="0">
                        <a:latin typeface="Times New Roman"/>
                        <a:ea typeface="Times New Roman"/>
                        <a:cs typeface="Times New Roman"/>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a:ea typeface="Times New Roman"/>
                          <a:cs typeface="Times New Roman"/>
                          <a:sym typeface="Times New Roman"/>
                        </a:rPr>
                        <a:t>F1- score</a:t>
                      </a:r>
                    </a:p>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a:ea typeface="Times New Roman"/>
                          <a:cs typeface="Times New Roman"/>
                          <a:sym typeface="Times New Roman"/>
                        </a:rPr>
                        <a:t>Precision</a:t>
                      </a:r>
                    </a:p>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a:ea typeface="Times New Roman"/>
                          <a:cs typeface="Times New Roman"/>
                          <a:sym typeface="Times New Roman"/>
                        </a:rPr>
                        <a:t>Accuracy</a:t>
                      </a:r>
                    </a:p>
                    <a:p>
                      <a:pPr marL="0" marR="0" lvl="0" indent="0" algn="just" rtl="0">
                        <a:lnSpc>
                          <a:spcPct val="100000"/>
                        </a:lnSpc>
                        <a:spcBef>
                          <a:spcPts val="0"/>
                        </a:spcBef>
                        <a:spcAft>
                          <a:spcPts val="0"/>
                        </a:spcAft>
                        <a:buClr>
                          <a:srgbClr val="000000"/>
                        </a:buClr>
                        <a:buSzPts val="1200"/>
                        <a:buFont typeface="Times New Roman"/>
                        <a:buNone/>
                      </a:pPr>
                      <a:endParaRPr sz="1100" u="none" strike="noStrike" cap="none" dirty="0">
                        <a:latin typeface="Times New Roman"/>
                        <a:ea typeface="Times New Roman"/>
                        <a:cs typeface="Times New Roman"/>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a:ea typeface="Times New Roman"/>
                          <a:cs typeface="Times New Roman"/>
                          <a:sym typeface="Times New Roman"/>
                        </a:rPr>
                        <a:t>To improve the accuracy and AUC scores and by implemented by using deep learning algorithms.</a:t>
                      </a:r>
                    </a:p>
                  </a:txBody>
                  <a:tcPr marL="91450" marR="91450" marT="45725" marB="45725">
                    <a:lnL w="12225" cap="flat" cmpd="sng" algn="ctr">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2644773684"/>
                  </a:ext>
                </a:extLst>
              </a:tr>
            </a:tbl>
          </a:graphicData>
        </a:graphic>
      </p:graphicFrame>
    </p:spTree>
    <p:extLst>
      <p:ext uri="{BB962C8B-B14F-4D97-AF65-F5344CB8AC3E}">
        <p14:creationId xmlns:p14="http://schemas.microsoft.com/office/powerpoint/2010/main" val="3682524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graphicFrame>
        <p:nvGraphicFramePr>
          <p:cNvPr id="657" name="Google Shape;657;p85"/>
          <p:cNvGraphicFramePr/>
          <p:nvPr>
            <p:extLst>
              <p:ext uri="{D42A27DB-BD31-4B8C-83A1-F6EECF244321}">
                <p14:modId xmlns:p14="http://schemas.microsoft.com/office/powerpoint/2010/main" val="4254954049"/>
              </p:ext>
            </p:extLst>
          </p:nvPr>
        </p:nvGraphicFramePr>
        <p:xfrm>
          <a:off x="0" y="1091380"/>
          <a:ext cx="8951000" cy="4618685"/>
        </p:xfrm>
        <a:graphic>
          <a:graphicData uri="http://schemas.openxmlformats.org/drawingml/2006/table">
            <a:tbl>
              <a:tblPr>
                <a:noFill/>
                <a:tableStyleId>{D5DABADE-2E65-4708-BA9D-6FAA3E37A584}</a:tableStyleId>
              </a:tblPr>
              <a:tblGrid>
                <a:gridCol w="351369">
                  <a:extLst>
                    <a:ext uri="{9D8B030D-6E8A-4147-A177-3AD203B41FA5}">
                      <a16:colId xmlns:a16="http://schemas.microsoft.com/office/drawing/2014/main" val="20000"/>
                    </a:ext>
                  </a:extLst>
                </a:gridCol>
                <a:gridCol w="1359706">
                  <a:extLst>
                    <a:ext uri="{9D8B030D-6E8A-4147-A177-3AD203B41FA5}">
                      <a16:colId xmlns:a16="http://schemas.microsoft.com/office/drawing/2014/main" val="20001"/>
                    </a:ext>
                  </a:extLst>
                </a:gridCol>
                <a:gridCol w="480925">
                  <a:extLst>
                    <a:ext uri="{9D8B030D-6E8A-4147-A177-3AD203B41FA5}">
                      <a16:colId xmlns:a16="http://schemas.microsoft.com/office/drawing/2014/main" val="20002"/>
                    </a:ext>
                  </a:extLst>
                </a:gridCol>
                <a:gridCol w="1632850">
                  <a:extLst>
                    <a:ext uri="{9D8B030D-6E8A-4147-A177-3AD203B41FA5}">
                      <a16:colId xmlns:a16="http://schemas.microsoft.com/office/drawing/2014/main" val="20003"/>
                    </a:ext>
                  </a:extLst>
                </a:gridCol>
                <a:gridCol w="1716825">
                  <a:extLst>
                    <a:ext uri="{9D8B030D-6E8A-4147-A177-3AD203B41FA5}">
                      <a16:colId xmlns:a16="http://schemas.microsoft.com/office/drawing/2014/main" val="20004"/>
                    </a:ext>
                  </a:extLst>
                </a:gridCol>
                <a:gridCol w="1285139">
                  <a:extLst>
                    <a:ext uri="{9D8B030D-6E8A-4147-A177-3AD203B41FA5}">
                      <a16:colId xmlns:a16="http://schemas.microsoft.com/office/drawing/2014/main" val="20005"/>
                    </a:ext>
                  </a:extLst>
                </a:gridCol>
                <a:gridCol w="696436">
                  <a:extLst>
                    <a:ext uri="{9D8B030D-6E8A-4147-A177-3AD203B41FA5}">
                      <a16:colId xmlns:a16="http://schemas.microsoft.com/office/drawing/2014/main" val="20006"/>
                    </a:ext>
                  </a:extLst>
                </a:gridCol>
                <a:gridCol w="1427750">
                  <a:extLst>
                    <a:ext uri="{9D8B030D-6E8A-4147-A177-3AD203B41FA5}">
                      <a16:colId xmlns:a16="http://schemas.microsoft.com/office/drawing/2014/main" val="20007"/>
                    </a:ext>
                  </a:extLst>
                </a:gridCol>
              </a:tblGrid>
              <a:tr h="581573">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Sl.no</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Technique (i.e. author names with reference number)</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year</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Description</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Limitations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Advantages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Performance metrics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1"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Gaps</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83624">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19</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Karn</a:t>
                      </a: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S., </a:t>
                      </a:r>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Sangole</a:t>
                      </a: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S., </a:t>
                      </a:r>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Gawde</a:t>
                      </a: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 &amp; Joshi, (pp. 1011-1015). IEEE</a:t>
                      </a:r>
                      <a:endParaRPr lang="en-US" sz="1100" b="0" u="none" strike="noStrike" cap="none" dirty="0">
                        <a:solidFill>
                          <a:srgbClr val="222222"/>
                        </a:solidFill>
                        <a:latin typeface="Times New Roman" panose="02020603050405020304" pitchFamily="18" charset="0"/>
                        <a:ea typeface="Times New Roman"/>
                        <a:cs typeface="Times New Roman" panose="02020603050405020304" pitchFamily="18" charset="0"/>
                        <a:sym typeface="Times New Roman"/>
                      </a:endParaRPr>
                    </a:p>
                    <a:p>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endParaRPr lang="en-US" sz="1100" dirty="0">
                        <a:latin typeface="Times New Roman" panose="02020603050405020304" pitchFamily="18" charset="0"/>
                        <a:cs typeface="Times New Roman" panose="02020603050405020304" pitchFamily="18" charset="0"/>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2019</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latin typeface="Times New Roman" panose="02020603050405020304" pitchFamily="18" charset="0"/>
                          <a:cs typeface="Times New Roman" panose="02020603050405020304" pitchFamily="18" charset="0"/>
                        </a:rPr>
                        <a:t>the findings are more accurate when the back propagation method and gradient optimization approach are used.</a:t>
                      </a:r>
                    </a:p>
                    <a:p>
                      <a:endParaRPr lang="en-US" sz="1100" dirty="0">
                        <a:latin typeface="Times New Roman" panose="02020603050405020304" pitchFamily="18" charset="0"/>
                        <a:cs typeface="Times New Roman" panose="02020603050405020304" pitchFamily="18" charset="0"/>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the forward chaining process results in a diagnosis method that is less accurate and more prone to error.</a:t>
                      </a:r>
                    </a:p>
                    <a:p>
                      <a:endParaRPr lang="en-US" sz="1100" dirty="0">
                        <a:latin typeface="Times New Roman" panose="02020603050405020304" pitchFamily="18" charset="0"/>
                        <a:cs typeface="Times New Roman" panose="02020603050405020304" pitchFamily="18" charset="0"/>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Because of the regular updates, we can get fairly precise rate of improvement data.</a:t>
                      </a:r>
                    </a:p>
                    <a:p>
                      <a:endParaRPr lang="en-US" sz="1100" dirty="0">
                        <a:latin typeface="Times New Roman" panose="02020603050405020304" pitchFamily="18" charset="0"/>
                        <a:cs typeface="Times New Roman" panose="02020603050405020304" pitchFamily="18" charset="0"/>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Accuracy</a:t>
                      </a:r>
                      <a:endParaRPr sz="11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Precision,</a:t>
                      </a:r>
                    </a:p>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F1 score, </a:t>
                      </a:r>
                    </a:p>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Recall</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It is using a simpler structure and deep learning algorithms.</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379925">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20</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Abdur</a:t>
                      </a: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Rehman</a:t>
                      </a: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N., </a:t>
                      </a:r>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Saif</a:t>
                      </a: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U., &amp; </a:t>
                      </a:r>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Chunara</a:t>
                      </a: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R. (2019). </a:t>
                      </a:r>
                      <a:endParaRPr lang="en-US" sz="1100" dirty="0">
                        <a:latin typeface="Times New Roman" panose="02020603050405020304" pitchFamily="18" charset="0"/>
                        <a:cs typeface="Times New Roman" panose="02020603050405020304" pitchFamily="18" charset="0"/>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2019</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improve each particular landscape feature's prediction model </a:t>
                      </a:r>
                      <a:endParaRPr lang="en-US" sz="1100" dirty="0">
                        <a:latin typeface="Times New Roman" panose="02020603050405020304" pitchFamily="18" charset="0"/>
                        <a:cs typeface="Times New Roman" panose="02020603050405020304" pitchFamily="18" charset="0"/>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a kind of CNN, to produce segmentation maps  of specific landscape features</a:t>
                      </a:r>
                      <a:endParaRPr lang="en-US" sz="1100" dirty="0">
                        <a:latin typeface="Times New Roman" panose="02020603050405020304" pitchFamily="18" charset="0"/>
                        <a:cs typeface="Times New Roman" panose="02020603050405020304" pitchFamily="18" charset="0"/>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The averaged pixel intensity values are used rather than using any framework </a:t>
                      </a:r>
                      <a:endParaRPr lang="en-US" sz="1100" dirty="0">
                        <a:latin typeface="Times New Roman" panose="02020603050405020304" pitchFamily="18" charset="0"/>
                        <a:cs typeface="Times New Roman" panose="02020603050405020304" pitchFamily="18" charset="0"/>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Accuracy,prescision, </a:t>
                      </a:r>
                    </a:p>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Recall ,</a:t>
                      </a:r>
                    </a:p>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F1 score</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metrics and to improve their </a:t>
                      </a:r>
                      <a:r>
                        <a:rPr lang="en-US" sz="110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accuracy. Our </a:t>
                      </a: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approach consists of using mean value to</a:t>
                      </a:r>
                    </a:p>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replace missing in the preprocessing step.</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60766">
                <a:tc>
                  <a:txBody>
                    <a:bodyPr/>
                    <a:lstStyle/>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21</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Shimpi</a:t>
                      </a: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P., Shah, S., Shroff, M., &amp; </a:t>
                      </a:r>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Godbole</a:t>
                      </a: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 (pp. 412-415).</a:t>
                      </a:r>
                      <a:endParaRPr lang="en-US" sz="1100" dirty="0">
                        <a:latin typeface="Times New Roman" panose="02020603050405020304" pitchFamily="18" charset="0"/>
                        <a:cs typeface="Times New Roman" panose="02020603050405020304" pitchFamily="18" charset="0"/>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u="none" strike="noStrike" cap="none" dirty="0">
                          <a:latin typeface="Times New Roman" panose="02020603050405020304" pitchFamily="18" charset="0"/>
                          <a:ea typeface="Times New Roman"/>
                          <a:cs typeface="Times New Roman" panose="02020603050405020304" pitchFamily="18" charset="0"/>
                          <a:sym typeface="Times New Roman"/>
                        </a:rPr>
                        <a:t>2017</a:t>
                      </a: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r>
                        <a:rPr lang="en-US" sz="1100" u="none" strike="noStrike" cap="none" dirty="0">
                          <a:latin typeface="Times New Roman" panose="02020603050405020304" pitchFamily="18" charset="0"/>
                          <a:cs typeface="Times New Roman" panose="02020603050405020304" pitchFamily="18" charset="0"/>
                        </a:rPr>
                        <a:t>A</a:t>
                      </a:r>
                      <a:r>
                        <a:rPr lang="en-US" sz="1100" u="none" strike="noStrike" cap="none" baseline="0" dirty="0">
                          <a:latin typeface="Times New Roman" panose="02020603050405020304" pitchFamily="18" charset="0"/>
                          <a:cs typeface="Times New Roman" panose="02020603050405020304" pitchFamily="18" charset="0"/>
                        </a:rPr>
                        <a:t> </a:t>
                      </a:r>
                      <a:r>
                        <a:rPr lang="en-US" sz="1100" u="none" strike="noStrike" cap="none" dirty="0">
                          <a:latin typeface="Times New Roman" panose="02020603050405020304" pitchFamily="18" charset="0"/>
                          <a:cs typeface="Times New Roman" panose="02020603050405020304" pitchFamily="18" charset="0"/>
                        </a:rPr>
                        <a:t>back propagation technique is used to train the artificial neural network that makes up the recommended system</a:t>
                      </a:r>
                      <a:endParaRPr lang="en-US" sz="1100" dirty="0">
                        <a:latin typeface="Times New Roman" panose="02020603050405020304" pitchFamily="18" charset="0"/>
                        <a:cs typeface="Times New Roman" panose="02020603050405020304" pitchFamily="18" charset="0"/>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algn="l">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prior to feeding a</a:t>
                      </a:r>
                    </a:p>
                    <a:p>
                      <a:pPr algn="l">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classifier to boost efficiency and simplify things.</a:t>
                      </a:r>
                    </a:p>
                    <a:p>
                      <a:pPr algn="l">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-Classification accuracy</a:t>
                      </a:r>
                      <a:endParaRPr lang="en-US" sz="1100" dirty="0">
                        <a:latin typeface="Times New Roman" panose="02020603050405020304" pitchFamily="18" charset="0"/>
                        <a:cs typeface="Times New Roman" panose="02020603050405020304" pitchFamily="18" charset="0"/>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An emerging computational method in computer science is artificial neural networks</a:t>
                      </a:r>
                      <a:endParaRPr lang="en-US" sz="1100" dirty="0">
                        <a:latin typeface="Times New Roman" panose="02020603050405020304" pitchFamily="18" charset="0"/>
                        <a:cs typeface="Times New Roman" panose="02020603050405020304" pitchFamily="18" charset="0"/>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F1- score</a:t>
                      </a:r>
                    </a:p>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Precision</a:t>
                      </a:r>
                    </a:p>
                    <a:p>
                      <a:pPr marL="0" marR="0" lvl="0" indent="0" algn="just" rtl="0">
                        <a:lnSpc>
                          <a:spcPct val="100000"/>
                        </a:lnSpc>
                        <a:spcBef>
                          <a:spcPts val="0"/>
                        </a:spcBef>
                        <a:spcAft>
                          <a:spcPts val="0"/>
                        </a:spcAft>
                        <a:buClr>
                          <a:srgbClr val="000000"/>
                        </a:buClr>
                        <a:buSzPts val="1200"/>
                        <a:buFont typeface="Times New Roman"/>
                        <a:buNone/>
                      </a:pPr>
                      <a:r>
                        <a:rPr lang="en-IN" sz="1100" u="none" strike="noStrike" cap="none" dirty="0">
                          <a:latin typeface="Times New Roman" panose="02020603050405020304" pitchFamily="18" charset="0"/>
                          <a:ea typeface="Times New Roman"/>
                          <a:cs typeface="Times New Roman" panose="02020603050405020304" pitchFamily="18" charset="0"/>
                          <a:sym typeface="Times New Roman"/>
                        </a:rPr>
                        <a:t>Accuracy</a:t>
                      </a:r>
                    </a:p>
                    <a:p>
                      <a:pPr marL="0" marR="0" lvl="0" indent="0" algn="just" rtl="0">
                        <a:lnSpc>
                          <a:spcPct val="100000"/>
                        </a:lnSpc>
                        <a:spcBef>
                          <a:spcPts val="0"/>
                        </a:spcBef>
                        <a:spcAft>
                          <a:spcPts val="0"/>
                        </a:spcAft>
                        <a:buClr>
                          <a:srgbClr val="000000"/>
                        </a:buClr>
                        <a:buSzPts val="1200"/>
                        <a:buFont typeface="Times New Roman"/>
                        <a:buNone/>
                      </a:pPr>
                      <a:endParaRPr sz="11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Pts val="1200"/>
                        <a:buFont typeface="Times New Roman"/>
                        <a:buNone/>
                        <a:tabLst/>
                        <a:defRPr/>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It can be expanded to include additional diseases, and new optimization methods can also be applied.</a:t>
                      </a:r>
                    </a:p>
                    <a:p>
                      <a:pPr marL="0" marR="0" lvl="0" indent="0" algn="just" rtl="0">
                        <a:lnSpc>
                          <a:spcPct val="100000"/>
                        </a:lnSpc>
                        <a:spcBef>
                          <a:spcPts val="0"/>
                        </a:spcBef>
                        <a:spcAft>
                          <a:spcPts val="0"/>
                        </a:spcAft>
                        <a:buClr>
                          <a:srgbClr val="000000"/>
                        </a:buClr>
                        <a:buSzPts val="1200"/>
                        <a:buFont typeface="Times New Roman"/>
                        <a:buNone/>
                      </a:pPr>
                      <a:r>
                        <a:rPr lang="en-US" sz="11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txBody>
                  <a:tcPr marL="91450" marR="91450" marT="45725" marB="45725">
                    <a:lnL w="12225" cap="flat" cmpd="sng" algn="ctr">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2644773684"/>
                  </a:ext>
                </a:extLst>
              </a:tr>
            </a:tbl>
          </a:graphicData>
        </a:graphic>
      </p:graphicFrame>
    </p:spTree>
    <p:extLst>
      <p:ext uri="{BB962C8B-B14F-4D97-AF65-F5344CB8AC3E}">
        <p14:creationId xmlns:p14="http://schemas.microsoft.com/office/powerpoint/2010/main" val="3089347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graphicFrame>
        <p:nvGraphicFramePr>
          <p:cNvPr id="657" name="Google Shape;657;p85"/>
          <p:cNvGraphicFramePr/>
          <p:nvPr>
            <p:extLst>
              <p:ext uri="{D42A27DB-BD31-4B8C-83A1-F6EECF244321}">
                <p14:modId xmlns:p14="http://schemas.microsoft.com/office/powerpoint/2010/main" val="910681326"/>
              </p:ext>
            </p:extLst>
          </p:nvPr>
        </p:nvGraphicFramePr>
        <p:xfrm>
          <a:off x="0" y="1091380"/>
          <a:ext cx="8951000" cy="4618685"/>
        </p:xfrm>
        <a:graphic>
          <a:graphicData uri="http://schemas.openxmlformats.org/drawingml/2006/table">
            <a:tbl>
              <a:tblPr>
                <a:noFill/>
                <a:tableStyleId>{D5DABADE-2E65-4708-BA9D-6FAA3E37A584}</a:tableStyleId>
              </a:tblPr>
              <a:tblGrid>
                <a:gridCol w="351369">
                  <a:extLst>
                    <a:ext uri="{9D8B030D-6E8A-4147-A177-3AD203B41FA5}">
                      <a16:colId xmlns:a16="http://schemas.microsoft.com/office/drawing/2014/main" val="20000"/>
                    </a:ext>
                  </a:extLst>
                </a:gridCol>
                <a:gridCol w="1359706">
                  <a:extLst>
                    <a:ext uri="{9D8B030D-6E8A-4147-A177-3AD203B41FA5}">
                      <a16:colId xmlns:a16="http://schemas.microsoft.com/office/drawing/2014/main" val="20001"/>
                    </a:ext>
                  </a:extLst>
                </a:gridCol>
                <a:gridCol w="480925">
                  <a:extLst>
                    <a:ext uri="{9D8B030D-6E8A-4147-A177-3AD203B41FA5}">
                      <a16:colId xmlns:a16="http://schemas.microsoft.com/office/drawing/2014/main" val="20002"/>
                    </a:ext>
                  </a:extLst>
                </a:gridCol>
                <a:gridCol w="1632850">
                  <a:extLst>
                    <a:ext uri="{9D8B030D-6E8A-4147-A177-3AD203B41FA5}">
                      <a16:colId xmlns:a16="http://schemas.microsoft.com/office/drawing/2014/main" val="20003"/>
                    </a:ext>
                  </a:extLst>
                </a:gridCol>
                <a:gridCol w="1716825">
                  <a:extLst>
                    <a:ext uri="{9D8B030D-6E8A-4147-A177-3AD203B41FA5}">
                      <a16:colId xmlns:a16="http://schemas.microsoft.com/office/drawing/2014/main" val="20004"/>
                    </a:ext>
                  </a:extLst>
                </a:gridCol>
                <a:gridCol w="1285139">
                  <a:extLst>
                    <a:ext uri="{9D8B030D-6E8A-4147-A177-3AD203B41FA5}">
                      <a16:colId xmlns:a16="http://schemas.microsoft.com/office/drawing/2014/main" val="20005"/>
                    </a:ext>
                  </a:extLst>
                </a:gridCol>
                <a:gridCol w="696436">
                  <a:extLst>
                    <a:ext uri="{9D8B030D-6E8A-4147-A177-3AD203B41FA5}">
                      <a16:colId xmlns:a16="http://schemas.microsoft.com/office/drawing/2014/main" val="20006"/>
                    </a:ext>
                  </a:extLst>
                </a:gridCol>
                <a:gridCol w="1427750">
                  <a:extLst>
                    <a:ext uri="{9D8B030D-6E8A-4147-A177-3AD203B41FA5}">
                      <a16:colId xmlns:a16="http://schemas.microsoft.com/office/drawing/2014/main" val="20007"/>
                    </a:ext>
                  </a:extLst>
                </a:gridCol>
              </a:tblGrid>
              <a:tr h="581573">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Sl.no</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Technique (i.e. author names with reference number)</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year</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Description</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Limitations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Advantages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Performance metrics</a:t>
                      </a:r>
                      <a:endParaRPr sz="110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Gaps</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350" marR="9350" marT="45725" marB="45725" anchor="b">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83624">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22</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Kieu</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S. T. H., Bade, A.,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Hijazi</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M. H. A., &amp; </a:t>
                      </a:r>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Kolivand</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H. (2020).</a:t>
                      </a:r>
                      <a:endParaRPr lang="en-US" sz="1100" b="0" dirty="0">
                        <a:latin typeface="Times New Roman" panose="02020603050405020304" pitchFamily="18" charset="0"/>
                        <a:cs typeface="Times New Roman" panose="02020603050405020304" pitchFamily="18" charset="0"/>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2019</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r>
                        <a:rPr lang="en-US" sz="1100" b="0" dirty="0">
                          <a:latin typeface="Times New Roman" panose="02020603050405020304" pitchFamily="18" charset="0"/>
                          <a:cs typeface="Times New Roman" panose="02020603050405020304" pitchFamily="18" charset="0"/>
                        </a:rPr>
                        <a:t>It is produced to offer an extensive survey of lung disease detection using deep learning,</a:t>
                      </a: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algn="l">
                        <a:lnSpc>
                          <a:spcPct val="107000"/>
                        </a:lnSpc>
                        <a:spcAft>
                          <a:spcPts val="0"/>
                        </a:spcAft>
                      </a:pPr>
                      <a:r>
                        <a:rPr lang="en-IN" sz="1100" b="0" dirty="0">
                          <a:effectLst/>
                          <a:latin typeface="Times New Roman" panose="02020603050405020304" pitchFamily="18" charset="0"/>
                          <a:ea typeface="Calibri" panose="020F0502020204030204" pitchFamily="34" charset="0"/>
                          <a:cs typeface="Times New Roman" panose="02020603050405020304" pitchFamily="18" charset="0"/>
                        </a:rPr>
                        <a:t>Current semantic gap</a:t>
                      </a:r>
                    </a:p>
                    <a:p>
                      <a:pPr algn="l">
                        <a:lnSpc>
                          <a:spcPct val="107000"/>
                        </a:lnSpc>
                        <a:spcAft>
                          <a:spcPts val="0"/>
                        </a:spcAft>
                      </a:pPr>
                      <a:r>
                        <a:rPr lang="en-IN" sz="1100" b="0" dirty="0">
                          <a:effectLst/>
                          <a:latin typeface="Times New Roman" panose="02020603050405020304" pitchFamily="18" charset="0"/>
                          <a:ea typeface="Calibri" panose="020F0502020204030204" pitchFamily="34" charset="0"/>
                          <a:cs typeface="Times New Roman" panose="02020603050405020304" pitchFamily="18" charset="0"/>
                        </a:rPr>
                        <a:t>between the basic visual data recorded by imaging</a:t>
                      </a:r>
                    </a:p>
                    <a:p>
                      <a:pPr algn="l">
                        <a:lnSpc>
                          <a:spcPct val="107000"/>
                        </a:lnSpc>
                        <a:spcAft>
                          <a:spcPts val="0"/>
                        </a:spcAft>
                      </a:pPr>
                      <a:r>
                        <a:rPr lang="en-IN" sz="1100" b="0" dirty="0">
                          <a:effectLst/>
                          <a:latin typeface="Times New Roman" panose="02020603050405020304" pitchFamily="18" charset="0"/>
                          <a:ea typeface="Calibri" panose="020F0502020204030204" pitchFamily="34" charset="0"/>
                          <a:cs typeface="Times New Roman" panose="02020603050405020304" pitchFamily="18" charset="0"/>
                        </a:rPr>
                        <a:t>technology,</a:t>
                      </a:r>
                    </a:p>
                    <a:p>
                      <a:endParaRPr lang="en-US" sz="1100" b="0" dirty="0">
                        <a:latin typeface="Times New Roman" panose="02020603050405020304" pitchFamily="18" charset="0"/>
                        <a:cs typeface="Times New Roman" panose="02020603050405020304" pitchFamily="18" charset="0"/>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Because of the regular updates, we can get fairly precise rate of improvement data.</a:t>
                      </a:r>
                    </a:p>
                    <a:p>
                      <a:endParaRPr lang="en-US" sz="1100" b="0" dirty="0">
                        <a:latin typeface="Times New Roman" panose="02020603050405020304" pitchFamily="18" charset="0"/>
                        <a:cs typeface="Times New Roman" panose="02020603050405020304" pitchFamily="18" charset="0"/>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Accuracy</a:t>
                      </a:r>
                      <a:endParaRPr sz="1100" b="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0"/>
                        </a:spcBef>
                        <a:spcAft>
                          <a:spcPts val="0"/>
                        </a:spcAft>
                        <a:buClr>
                          <a:schemeClr val="dk1"/>
                        </a:buClr>
                        <a:buSzPts val="1200"/>
                        <a:buFont typeface="Times New Roman"/>
                        <a:buNone/>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Precision,</a:t>
                      </a:r>
                    </a:p>
                    <a:p>
                      <a:pPr marL="0" marR="0" lvl="0" indent="0" algn="just" rtl="0">
                        <a:lnSpc>
                          <a:spcPct val="100000"/>
                        </a:lnSpc>
                        <a:spcBef>
                          <a:spcPts val="0"/>
                        </a:spcBef>
                        <a:spcAft>
                          <a:spcPts val="0"/>
                        </a:spcAft>
                        <a:buClr>
                          <a:schemeClr val="dk1"/>
                        </a:buClr>
                        <a:buSzPts val="1200"/>
                        <a:buFont typeface="Times New Roman"/>
                        <a:buNone/>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F1 score, </a:t>
                      </a:r>
                    </a:p>
                    <a:p>
                      <a:pPr marL="0" marR="0" lvl="0" indent="0" algn="just" rtl="0">
                        <a:lnSpc>
                          <a:spcPct val="100000"/>
                        </a:lnSpc>
                        <a:spcBef>
                          <a:spcPts val="0"/>
                        </a:spcBef>
                        <a:spcAft>
                          <a:spcPts val="0"/>
                        </a:spcAft>
                        <a:buClr>
                          <a:schemeClr val="dk1"/>
                        </a:buClr>
                        <a:buSzPts val="1200"/>
                        <a:buFont typeface="Times New Roman"/>
                        <a:buNone/>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Recall</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It is using a simpler structure and deep learning algorithms.</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379925">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23</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r>
                        <a:rPr lang="en-US" sz="1100" b="0" dirty="0" err="1">
                          <a:solidFill>
                            <a:schemeClr val="dk1"/>
                          </a:solidFill>
                          <a:latin typeface="Times New Roman" panose="02020603050405020304" pitchFamily="18" charset="0"/>
                          <a:ea typeface="Times New Roman"/>
                          <a:cs typeface="Times New Roman" panose="02020603050405020304" pitchFamily="18" charset="0"/>
                          <a:sym typeface="Times New Roman"/>
                        </a:rPr>
                        <a:t>Tripathi</a:t>
                      </a:r>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 S., Shetty, S., Jain, S., &amp; Sharma, V. (2021). </a:t>
                      </a:r>
                      <a:endParaRPr lang="en-US" sz="1100" b="0" dirty="0">
                        <a:latin typeface="Times New Roman" panose="02020603050405020304" pitchFamily="18" charset="0"/>
                        <a:cs typeface="Times New Roman" panose="02020603050405020304" pitchFamily="18" charset="0"/>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2019</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r>
                        <a:rPr lang="en-US" sz="1100" b="0" dirty="0">
                          <a:latin typeface="Times New Roman" panose="02020603050405020304" pitchFamily="18" charset="0"/>
                          <a:cs typeface="Times New Roman" panose="02020603050405020304" pitchFamily="18" charset="0"/>
                        </a:rPr>
                        <a:t>This project is a binary classification with input is patient's data </a:t>
                      </a:r>
                    </a:p>
                  </a:txBody>
                  <a:tcPr marL="91450" marR="91450" marT="45725" marB="45725">
                    <a:lnL w="12225" cap="flat" cmpd="sng">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Limited research progress in field.</a:t>
                      </a:r>
                      <a:r>
                        <a:rPr lang="en-US" sz="1100" b="0" u="none" strike="noStrike" cap="none" baseline="0" dirty="0">
                          <a:latin typeface="Times New Roman" panose="02020603050405020304" pitchFamily="18" charset="0"/>
                          <a:ea typeface="Times New Roman"/>
                          <a:cs typeface="Times New Roman" panose="02020603050405020304" pitchFamily="18" charset="0"/>
                          <a:sym typeface="Times New Roman"/>
                        </a:rPr>
                        <a:t> </a:t>
                      </a: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Classification accuracy</a:t>
                      </a:r>
                    </a:p>
                    <a:p>
                      <a:pPr marL="0" marR="0" lvl="0" indent="0" algn="just" defTabSz="914400" rtl="0" eaLnBrk="1" fontAlgn="auto" latinLnBrk="0" hangingPunct="1">
                        <a:lnSpc>
                          <a:spcPct val="100000"/>
                        </a:lnSpc>
                        <a:spcBef>
                          <a:spcPts val="0"/>
                        </a:spcBef>
                        <a:spcAft>
                          <a:spcPts val="0"/>
                        </a:spcAft>
                        <a:buClr>
                          <a:srgbClr val="000000"/>
                        </a:buClr>
                        <a:buSzPts val="1200"/>
                        <a:buFont typeface="Times New Roman"/>
                        <a:buNone/>
                        <a:tabLst/>
                        <a:defRPr/>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lung sounds in medicine.</a:t>
                      </a:r>
                    </a:p>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err="1">
                          <a:latin typeface="Times New Roman" panose="02020603050405020304" pitchFamily="18" charset="0"/>
                          <a:ea typeface="Times New Roman"/>
                          <a:cs typeface="Times New Roman" panose="02020603050405020304" pitchFamily="18" charset="0"/>
                          <a:sym typeface="Times New Roman"/>
                        </a:rPr>
                        <a:t>utilised</a:t>
                      </a: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 for lung disease diagnostics</a:t>
                      </a:r>
                    </a:p>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-illnesses involving lung sounds in medicine.</a:t>
                      </a:r>
                    </a:p>
                  </a:txBody>
                  <a:tcPr marL="91450" marR="91450" marT="45725" marB="45725">
                    <a:lnL w="12225" cap="flat" cmpd="sng" algn="ctr">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Accuracy,prescision, </a:t>
                      </a:r>
                    </a:p>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Recall ,</a:t>
                      </a:r>
                    </a:p>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F1 score</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metrics and to improve their accuracy. approach consists of using mean value to</a:t>
                      </a:r>
                    </a:p>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replace missing</a:t>
                      </a:r>
                      <a:r>
                        <a:rPr lang="en-US" sz="1100" b="0" u="none" strike="noStrike" cap="none" baseline="0" dirty="0">
                          <a:solidFill>
                            <a:srgbClr val="000000"/>
                          </a:solidFill>
                          <a:latin typeface="Times New Roman" panose="02020603050405020304" pitchFamily="18" charset="0"/>
                          <a:ea typeface="Times New Roman"/>
                          <a:cs typeface="Times New Roman" panose="02020603050405020304" pitchFamily="18" charset="0"/>
                          <a:sym typeface="Times New Roman"/>
                        </a:rPr>
                        <a:t> values.</a:t>
                      </a:r>
                      <a:endParaRPr lang="en-US" sz="1100" b="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60766">
                <a:tc>
                  <a:txBody>
                    <a:bodyPr/>
                    <a:lstStyle/>
                    <a:p>
                      <a:pPr marL="0" marR="0" lvl="0" indent="0" algn="just" rtl="0">
                        <a:lnSpc>
                          <a:spcPct val="100000"/>
                        </a:lnSpc>
                        <a:spcBef>
                          <a:spcPts val="0"/>
                        </a:spcBef>
                        <a:spcAft>
                          <a:spcPts val="0"/>
                        </a:spcAft>
                        <a:buClr>
                          <a:srgbClr val="000000"/>
                        </a:buClr>
                        <a:buSzPts val="1200"/>
                        <a:buFont typeface="Times New Roman"/>
                        <a:buNone/>
                      </a:pPr>
                      <a:r>
                        <a:rPr lang="en-IN" sz="1100" b="0" u="none" strike="noStrike" cap="none" dirty="0">
                          <a:latin typeface="Times New Roman" panose="02020603050405020304" pitchFamily="18" charset="0"/>
                          <a:ea typeface="Times New Roman"/>
                          <a:cs typeface="Times New Roman" panose="02020603050405020304" pitchFamily="18" charset="0"/>
                          <a:sym typeface="Times New Roman"/>
                        </a:rPr>
                        <a:t>24</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r>
                        <a:rPr lang="en-US" sz="1100" b="0" dirty="0">
                          <a:solidFill>
                            <a:schemeClr val="dk1"/>
                          </a:solidFill>
                          <a:latin typeface="Times New Roman" panose="02020603050405020304" pitchFamily="18" charset="0"/>
                          <a:ea typeface="Times New Roman"/>
                          <a:cs typeface="Times New Roman" panose="02020603050405020304" pitchFamily="18" charset="0"/>
                          <a:sym typeface="Times New Roman"/>
                        </a:rPr>
                        <a:t>Tariq, Z., Shah, S. K., &amp; Lee, Y. </a:t>
                      </a: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(pp. 412-415).</a:t>
                      </a:r>
                      <a:endParaRPr lang="en-US" sz="1100" b="0" dirty="0">
                        <a:latin typeface="Times New Roman" panose="02020603050405020304" pitchFamily="18" charset="0"/>
                        <a:cs typeface="Times New Roman" panose="02020603050405020304" pitchFamily="18" charset="0"/>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2017</a:t>
                      </a: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r>
                        <a:rPr lang="en-US" sz="1100" b="0" dirty="0">
                          <a:latin typeface="Times New Roman" panose="02020603050405020304" pitchFamily="18" charset="0"/>
                          <a:cs typeface="Times New Roman" panose="02020603050405020304" pitchFamily="18" charset="0"/>
                        </a:rPr>
                        <a:t>developed the Lung Disease Classification (LDC) system combined with advanced and data augmentation techniques, </a:t>
                      </a: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prior to feeding a classifier to boost efficiency and simplify things, Classification accuracy.</a:t>
                      </a: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provide a performance/model size trade-off., pruning and quantization.</a:t>
                      </a: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IN" sz="1100" b="0" u="none" strike="noStrike" cap="none" dirty="0">
                          <a:latin typeface="Times New Roman" panose="02020603050405020304" pitchFamily="18" charset="0"/>
                          <a:ea typeface="Times New Roman"/>
                          <a:cs typeface="Times New Roman" panose="02020603050405020304" pitchFamily="18" charset="0"/>
                          <a:sym typeface="Times New Roman"/>
                        </a:rPr>
                        <a:t>F1- score</a:t>
                      </a:r>
                    </a:p>
                    <a:p>
                      <a:pPr marL="0" marR="0" lvl="0" indent="0" algn="just" rtl="0">
                        <a:lnSpc>
                          <a:spcPct val="100000"/>
                        </a:lnSpc>
                        <a:spcBef>
                          <a:spcPts val="0"/>
                        </a:spcBef>
                        <a:spcAft>
                          <a:spcPts val="0"/>
                        </a:spcAft>
                        <a:buClr>
                          <a:srgbClr val="000000"/>
                        </a:buClr>
                        <a:buSzPts val="1200"/>
                        <a:buFont typeface="Times New Roman"/>
                        <a:buNone/>
                      </a:pPr>
                      <a:r>
                        <a:rPr lang="en-IN" sz="1100" b="0" u="none" strike="noStrike" cap="none" dirty="0">
                          <a:latin typeface="Times New Roman" panose="02020603050405020304" pitchFamily="18" charset="0"/>
                          <a:ea typeface="Times New Roman"/>
                          <a:cs typeface="Times New Roman" panose="02020603050405020304" pitchFamily="18" charset="0"/>
                          <a:sym typeface="Times New Roman"/>
                        </a:rPr>
                        <a:t>Precision</a:t>
                      </a:r>
                    </a:p>
                    <a:p>
                      <a:pPr marL="0" marR="0" lvl="0" indent="0" algn="just" rtl="0">
                        <a:lnSpc>
                          <a:spcPct val="100000"/>
                        </a:lnSpc>
                        <a:spcBef>
                          <a:spcPts val="0"/>
                        </a:spcBef>
                        <a:spcAft>
                          <a:spcPts val="0"/>
                        </a:spcAft>
                        <a:buClr>
                          <a:srgbClr val="000000"/>
                        </a:buClr>
                        <a:buSzPts val="1200"/>
                        <a:buFont typeface="Times New Roman"/>
                        <a:buNone/>
                      </a:pPr>
                      <a:r>
                        <a:rPr lang="en-IN" sz="1100" b="0" u="none" strike="noStrike" cap="none" dirty="0">
                          <a:latin typeface="Times New Roman" panose="02020603050405020304" pitchFamily="18" charset="0"/>
                          <a:ea typeface="Times New Roman"/>
                          <a:cs typeface="Times New Roman" panose="02020603050405020304" pitchFamily="18" charset="0"/>
                          <a:sym typeface="Times New Roman"/>
                        </a:rPr>
                        <a:t>Accuracy</a:t>
                      </a:r>
                    </a:p>
                    <a:p>
                      <a:pPr marL="0" marR="0" lvl="0" indent="0" algn="just" rtl="0">
                        <a:lnSpc>
                          <a:spcPct val="100000"/>
                        </a:lnSpc>
                        <a:spcBef>
                          <a:spcPts val="0"/>
                        </a:spcBef>
                        <a:spcAft>
                          <a:spcPts val="0"/>
                        </a:spcAft>
                        <a:buClr>
                          <a:srgbClr val="000000"/>
                        </a:buClr>
                        <a:buSzPts val="1200"/>
                        <a:buFont typeface="Times New Roman"/>
                        <a:buNone/>
                      </a:pPr>
                      <a:endParaRPr sz="11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225" cap="flat" cmpd="sng" algn="ctr">
                      <a:solidFill>
                        <a:srgbClr val="000000"/>
                      </a:solidFill>
                      <a:prstDash val="solid"/>
                      <a:round/>
                      <a:headEnd type="none" w="sm" len="sm"/>
                      <a:tailEnd type="none" w="sm" len="sm"/>
                    </a:lnL>
                    <a:lnR w="12225" cap="flat" cmpd="sng" algn="ctr">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Pts val="1200"/>
                        <a:buFont typeface="Times New Roman"/>
                        <a:buNone/>
                        <a:tabLst/>
                        <a:defRPr/>
                      </a:pPr>
                      <a:r>
                        <a:rPr lang="en-US" sz="1100" b="0" u="none" strike="noStrike" cap="none" dirty="0">
                          <a:latin typeface="Times New Roman" panose="02020603050405020304" pitchFamily="18" charset="0"/>
                          <a:ea typeface="Times New Roman"/>
                          <a:cs typeface="Times New Roman" panose="02020603050405020304" pitchFamily="18" charset="0"/>
                          <a:sym typeface="Times New Roman"/>
                        </a:rPr>
                        <a:t>It can be expanded to include additional diseases, and new optimization methods can also be applied.</a:t>
                      </a:r>
                    </a:p>
                    <a:p>
                      <a:pPr marL="0" marR="0" lvl="0" indent="0" algn="just" rtl="0">
                        <a:lnSpc>
                          <a:spcPct val="100000"/>
                        </a:lnSpc>
                        <a:spcBef>
                          <a:spcPts val="0"/>
                        </a:spcBef>
                        <a:spcAft>
                          <a:spcPts val="0"/>
                        </a:spcAft>
                        <a:buClr>
                          <a:srgbClr val="000000"/>
                        </a:buClr>
                        <a:buSzPts val="1200"/>
                        <a:buFont typeface="Times New Roman"/>
                        <a:buNone/>
                      </a:pPr>
                      <a:r>
                        <a:rPr lang="en-US" sz="1100" b="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txBody>
                  <a:tcPr marL="91450" marR="91450" marT="45725" marB="45725">
                    <a:lnL w="12225" cap="flat" cmpd="sng" algn="ctr">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2644773684"/>
                  </a:ext>
                </a:extLst>
              </a:tr>
            </a:tbl>
          </a:graphicData>
        </a:graphic>
      </p:graphicFrame>
    </p:spTree>
    <p:extLst>
      <p:ext uri="{BB962C8B-B14F-4D97-AF65-F5344CB8AC3E}">
        <p14:creationId xmlns:p14="http://schemas.microsoft.com/office/powerpoint/2010/main" val="11275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6"/>
          <p:cNvSpPr/>
          <p:nvPr/>
        </p:nvSpPr>
        <p:spPr>
          <a:xfrm>
            <a:off x="495300" y="1398216"/>
            <a:ext cx="8089900" cy="4558084"/>
          </a:xfrm>
          <a:prstGeom prst="rect">
            <a:avLst/>
          </a:prstGeom>
          <a:noFill/>
          <a:ln>
            <a:noFill/>
          </a:ln>
        </p:spPr>
        <p:txBody>
          <a:bodyPr spcFirstLastPara="1" wrap="square" lIns="91425" tIns="45700" rIns="91425" bIns="45700" anchor="t" anchorCtr="0">
            <a:noAutofit/>
          </a:bodyPr>
          <a:lstStyle/>
          <a:p>
            <a:pPr marL="228600" lvl="0" algn="just">
              <a:lnSpc>
                <a:spcPct val="150000"/>
              </a:lnSpc>
            </a:pPr>
            <a:r>
              <a:rPr lang="en-US" dirty="0">
                <a:solidFill>
                  <a:schemeClr val="dk1"/>
                </a:solidFill>
                <a:latin typeface="Times New Roman"/>
                <a:ea typeface="Times New Roman"/>
                <a:cs typeface="Times New Roman"/>
                <a:sym typeface="Times New Roman"/>
              </a:rPr>
              <a:t>Another issue is that sufferers buy drugs blindly with out understanding whatever about the drugs prescribed for them and spot if the aspect outcomes will be suitable for them will cause them any damage or pain. As a end result, we implement a model which helps to find the prescription by using Convolutional Attentional network . The second problem is that many people affected with some diseases. </a:t>
            </a:r>
            <a:r>
              <a:rPr lang="en-US" dirty="0">
                <a:solidFill>
                  <a:srgbClr val="212121"/>
                </a:solidFill>
                <a:latin typeface="Times New Roman"/>
                <a:ea typeface="Times New Roman"/>
                <a:cs typeface="Times New Roman"/>
                <a:sym typeface="Times New Roman"/>
              </a:rPr>
              <a:t>Disease prediction  can identify patients at risk of disease or health conditions. Clinicians can then take appropriate measures to avoid or minimize the risk and in turn, improve quality of care and avoid potential hospital admissions. Due to the recent advancement of tools and techniques for data analytics, disease risk prediction can leverage large amounts of semantic information, such as demographics, clinical diagnosis and measurements, health behaviors, laboratory results, prescriptions and care utilization. In this regard, electronic health data can be a potential choice for developing disease prediction models. A significant number of such disease prediction models have been proposed in the literature over time utilizing large-scale electronic health databases, different methods, and healthcare variables. Here we are mainly focusing on  some of the diseases like cardiovascular ,lungs disease , vector borne </a:t>
            </a:r>
            <a:r>
              <a:rPr lang="en-US" dirty="0" err="1">
                <a:solidFill>
                  <a:srgbClr val="212121"/>
                </a:solidFill>
                <a:latin typeface="Times New Roman"/>
                <a:ea typeface="Times New Roman"/>
                <a:cs typeface="Times New Roman"/>
                <a:sym typeface="Times New Roman"/>
              </a:rPr>
              <a:t>etc</a:t>
            </a:r>
            <a:r>
              <a:rPr lang="en-US" dirty="0">
                <a:solidFill>
                  <a:srgbClr val="212121"/>
                </a:solidFill>
                <a:latin typeface="Times New Roman"/>
                <a:ea typeface="Times New Roman"/>
                <a:cs typeface="Times New Roman"/>
                <a:sym typeface="Times New Roman"/>
              </a:rPr>
              <a:t>  .To get prediction we   develop a model which helps in predicting the disease without causing any error.</a:t>
            </a:r>
            <a:endParaRPr dirty="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grpSp>
        <p:nvGrpSpPr>
          <p:cNvPr id="404" name="Google Shape;404;p57"/>
          <p:cNvGrpSpPr/>
          <p:nvPr/>
        </p:nvGrpSpPr>
        <p:grpSpPr>
          <a:xfrm>
            <a:off x="741395" y="2448232"/>
            <a:ext cx="7661210" cy="3052916"/>
            <a:chOff x="932284" y="998376"/>
            <a:chExt cx="7394509" cy="3237722"/>
          </a:xfrm>
        </p:grpSpPr>
        <p:sp>
          <p:nvSpPr>
            <p:cNvPr id="405" name="Google Shape;405;p57"/>
            <p:cNvSpPr/>
            <p:nvPr/>
          </p:nvSpPr>
          <p:spPr>
            <a:xfrm>
              <a:off x="1861457" y="1311724"/>
              <a:ext cx="1418254" cy="475862"/>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Arial"/>
                  <a:ea typeface="Arial"/>
                  <a:cs typeface="Arial"/>
                  <a:sym typeface="Arial"/>
                </a:rPr>
                <a:t>Collecting the dataset</a:t>
              </a:r>
              <a:endParaRPr/>
            </a:p>
          </p:txBody>
        </p:sp>
        <p:sp>
          <p:nvSpPr>
            <p:cNvPr id="406" name="Google Shape;406;p57"/>
            <p:cNvSpPr/>
            <p:nvPr/>
          </p:nvSpPr>
          <p:spPr>
            <a:xfrm>
              <a:off x="3920412" y="1300064"/>
              <a:ext cx="1418254" cy="475862"/>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Arial"/>
                  <a:ea typeface="Arial"/>
                  <a:cs typeface="Arial"/>
                  <a:sym typeface="Arial"/>
                </a:rPr>
                <a:t>Pre-processing with label </a:t>
              </a:r>
              <a:r>
                <a:rPr lang="en-US" sz="1000" b="1" dirty="0" err="1">
                  <a:solidFill>
                    <a:schemeClr val="dk1"/>
                  </a:solidFill>
                  <a:latin typeface="Arial"/>
                  <a:ea typeface="Arial"/>
                  <a:cs typeface="Arial"/>
                  <a:sym typeface="Arial"/>
                </a:rPr>
                <a:t>binarizer</a:t>
              </a:r>
              <a:endParaRPr sz="1000" b="1" dirty="0">
                <a:solidFill>
                  <a:schemeClr val="dk1"/>
                </a:solidFill>
                <a:latin typeface="Arial"/>
                <a:ea typeface="Arial"/>
                <a:cs typeface="Arial"/>
                <a:sym typeface="Arial"/>
              </a:endParaRPr>
            </a:p>
          </p:txBody>
        </p:sp>
        <p:sp>
          <p:nvSpPr>
            <p:cNvPr id="407" name="Google Shape;407;p57"/>
            <p:cNvSpPr/>
            <p:nvPr/>
          </p:nvSpPr>
          <p:spPr>
            <a:xfrm>
              <a:off x="5979366" y="1300064"/>
              <a:ext cx="1418254" cy="475862"/>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dirty="0">
                  <a:solidFill>
                    <a:schemeClr val="dk1"/>
                  </a:solidFill>
                  <a:latin typeface="Arial"/>
                  <a:ea typeface="Arial"/>
                  <a:cs typeface="Arial"/>
                  <a:sym typeface="Arial"/>
                </a:rPr>
                <a:t>Using CAN and CNN algorithms</a:t>
              </a:r>
              <a:endParaRPr dirty="0"/>
            </a:p>
          </p:txBody>
        </p:sp>
        <p:sp>
          <p:nvSpPr>
            <p:cNvPr id="408" name="Google Shape;408;p57"/>
            <p:cNvSpPr/>
            <p:nvPr/>
          </p:nvSpPr>
          <p:spPr>
            <a:xfrm>
              <a:off x="1861457" y="2233907"/>
              <a:ext cx="1418254" cy="475862"/>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Arial"/>
                  <a:ea typeface="Arial"/>
                  <a:cs typeface="Arial"/>
                  <a:sym typeface="Arial"/>
                </a:rPr>
                <a:t>Line segmentation</a:t>
              </a:r>
              <a:endParaRPr/>
            </a:p>
          </p:txBody>
        </p:sp>
        <p:sp>
          <p:nvSpPr>
            <p:cNvPr id="409" name="Google Shape;409;p57"/>
            <p:cNvSpPr/>
            <p:nvPr/>
          </p:nvSpPr>
          <p:spPr>
            <a:xfrm>
              <a:off x="3920412" y="2250234"/>
              <a:ext cx="1418254" cy="475862"/>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Arial"/>
                  <a:ea typeface="Arial"/>
                  <a:cs typeface="Arial"/>
                  <a:sym typeface="Arial"/>
                </a:rPr>
                <a:t>Boundary Box</a:t>
              </a:r>
              <a:endParaRPr/>
            </a:p>
          </p:txBody>
        </p:sp>
        <p:sp>
          <p:nvSpPr>
            <p:cNvPr id="410" name="Google Shape;410;p57"/>
            <p:cNvSpPr/>
            <p:nvPr/>
          </p:nvSpPr>
          <p:spPr>
            <a:xfrm>
              <a:off x="5979366" y="2250234"/>
              <a:ext cx="1418254" cy="475862"/>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Arial"/>
                  <a:ea typeface="Arial"/>
                  <a:cs typeface="Arial"/>
                  <a:sym typeface="Arial"/>
                </a:rPr>
                <a:t>Training the data</a:t>
              </a:r>
              <a:endParaRPr/>
            </a:p>
          </p:txBody>
        </p:sp>
        <p:sp>
          <p:nvSpPr>
            <p:cNvPr id="411" name="Google Shape;411;p57"/>
            <p:cNvSpPr/>
            <p:nvPr/>
          </p:nvSpPr>
          <p:spPr>
            <a:xfrm>
              <a:off x="1861457" y="3228390"/>
              <a:ext cx="1418254" cy="475862"/>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Arial"/>
                  <a:ea typeface="Arial"/>
                  <a:cs typeface="Arial"/>
                  <a:sym typeface="Arial"/>
                </a:rPr>
                <a:t>Word  Segmentation</a:t>
              </a:r>
              <a:endParaRPr/>
            </a:p>
          </p:txBody>
        </p:sp>
        <p:sp>
          <p:nvSpPr>
            <p:cNvPr id="412" name="Google Shape;412;p57"/>
            <p:cNvSpPr/>
            <p:nvPr/>
          </p:nvSpPr>
          <p:spPr>
            <a:xfrm>
              <a:off x="3920412" y="3244717"/>
              <a:ext cx="1418254" cy="475862"/>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dirty="0">
                  <a:solidFill>
                    <a:schemeClr val="dk1"/>
                  </a:solidFill>
                  <a:latin typeface="Arial"/>
                  <a:ea typeface="Arial"/>
                  <a:cs typeface="Arial"/>
                  <a:sym typeface="Arial"/>
                </a:rPr>
                <a:t>Character Segmentation</a:t>
              </a:r>
              <a:endParaRPr dirty="0"/>
            </a:p>
          </p:txBody>
        </p:sp>
        <p:sp>
          <p:nvSpPr>
            <p:cNvPr id="413" name="Google Shape;413;p57"/>
            <p:cNvSpPr/>
            <p:nvPr/>
          </p:nvSpPr>
          <p:spPr>
            <a:xfrm>
              <a:off x="5979366" y="3244717"/>
              <a:ext cx="1418254" cy="475862"/>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Arial"/>
                  <a:ea typeface="Arial"/>
                  <a:cs typeface="Arial"/>
                  <a:sym typeface="Arial"/>
                </a:rPr>
                <a:t>Final Word</a:t>
              </a:r>
              <a:endParaRPr/>
            </a:p>
          </p:txBody>
        </p:sp>
        <p:cxnSp>
          <p:nvCxnSpPr>
            <p:cNvPr id="414" name="Google Shape;414;p57"/>
            <p:cNvCxnSpPr>
              <a:stCxn id="405" idx="3"/>
              <a:endCxn id="406" idx="1"/>
            </p:cNvCxnSpPr>
            <p:nvPr/>
          </p:nvCxnSpPr>
          <p:spPr>
            <a:xfrm rot="10800000" flipH="1">
              <a:off x="3279711" y="1537955"/>
              <a:ext cx="640800" cy="11700"/>
            </a:xfrm>
            <a:prstGeom prst="straightConnector1">
              <a:avLst/>
            </a:prstGeom>
            <a:noFill/>
            <a:ln w="9525" cap="flat" cmpd="sng">
              <a:solidFill>
                <a:schemeClr val="dk1"/>
              </a:solidFill>
              <a:prstDash val="solid"/>
              <a:miter lim="8000"/>
              <a:headEnd type="none" w="sm" len="sm"/>
              <a:tailEnd type="triangle" w="med" len="med"/>
            </a:ln>
          </p:spPr>
        </p:cxnSp>
        <p:cxnSp>
          <p:nvCxnSpPr>
            <p:cNvPr id="415" name="Google Shape;415;p57"/>
            <p:cNvCxnSpPr>
              <a:endCxn id="407" idx="1"/>
            </p:cNvCxnSpPr>
            <p:nvPr/>
          </p:nvCxnSpPr>
          <p:spPr>
            <a:xfrm rot="10800000" flipH="1">
              <a:off x="5338566" y="1537995"/>
              <a:ext cx="640800" cy="3900"/>
            </a:xfrm>
            <a:prstGeom prst="straightConnector1">
              <a:avLst/>
            </a:prstGeom>
            <a:noFill/>
            <a:ln w="9525" cap="flat" cmpd="sng">
              <a:solidFill>
                <a:schemeClr val="dk1"/>
              </a:solidFill>
              <a:prstDash val="solid"/>
              <a:miter lim="8000"/>
              <a:headEnd type="none" w="sm" len="sm"/>
              <a:tailEnd type="triangle" w="med" len="med"/>
            </a:ln>
          </p:spPr>
        </p:cxnSp>
        <p:cxnSp>
          <p:nvCxnSpPr>
            <p:cNvPr id="416" name="Google Shape;416;p57"/>
            <p:cNvCxnSpPr>
              <a:stCxn id="407" idx="3"/>
            </p:cNvCxnSpPr>
            <p:nvPr/>
          </p:nvCxnSpPr>
          <p:spPr>
            <a:xfrm>
              <a:off x="7397620" y="1537995"/>
              <a:ext cx="640800" cy="950100"/>
            </a:xfrm>
            <a:prstGeom prst="bentConnector2">
              <a:avLst/>
            </a:prstGeom>
            <a:noFill/>
            <a:ln w="9525" cap="flat" cmpd="sng">
              <a:solidFill>
                <a:schemeClr val="dk1"/>
              </a:solidFill>
              <a:prstDash val="solid"/>
              <a:miter lim="8000"/>
              <a:headEnd type="none" w="sm" len="sm"/>
              <a:tailEnd type="none" w="sm" len="sm"/>
            </a:ln>
          </p:spPr>
        </p:cxnSp>
        <p:cxnSp>
          <p:nvCxnSpPr>
            <p:cNvPr id="417" name="Google Shape;417;p57"/>
            <p:cNvCxnSpPr>
              <a:endCxn id="410" idx="3"/>
            </p:cNvCxnSpPr>
            <p:nvPr/>
          </p:nvCxnSpPr>
          <p:spPr>
            <a:xfrm rot="10800000">
              <a:off x="7397620" y="2488165"/>
              <a:ext cx="640800" cy="0"/>
            </a:xfrm>
            <a:prstGeom prst="straightConnector1">
              <a:avLst/>
            </a:prstGeom>
            <a:noFill/>
            <a:ln w="9525" cap="flat" cmpd="sng">
              <a:solidFill>
                <a:schemeClr val="dk1"/>
              </a:solidFill>
              <a:prstDash val="solid"/>
              <a:miter lim="8000"/>
              <a:headEnd type="none" w="sm" len="sm"/>
              <a:tailEnd type="triangle" w="med" len="med"/>
            </a:ln>
          </p:spPr>
        </p:cxnSp>
        <p:cxnSp>
          <p:nvCxnSpPr>
            <p:cNvPr id="418" name="Google Shape;418;p57"/>
            <p:cNvCxnSpPr>
              <a:stCxn id="410" idx="1"/>
              <a:endCxn id="409" idx="3"/>
            </p:cNvCxnSpPr>
            <p:nvPr/>
          </p:nvCxnSpPr>
          <p:spPr>
            <a:xfrm rot="10800000">
              <a:off x="5338566" y="2488165"/>
              <a:ext cx="640800" cy="0"/>
            </a:xfrm>
            <a:prstGeom prst="straightConnector1">
              <a:avLst/>
            </a:prstGeom>
            <a:noFill/>
            <a:ln w="9525" cap="flat" cmpd="sng">
              <a:solidFill>
                <a:schemeClr val="dk1"/>
              </a:solidFill>
              <a:prstDash val="solid"/>
              <a:miter lim="8000"/>
              <a:headEnd type="none" w="sm" len="sm"/>
              <a:tailEnd type="triangle" w="med" len="med"/>
            </a:ln>
          </p:spPr>
        </p:cxnSp>
        <p:cxnSp>
          <p:nvCxnSpPr>
            <p:cNvPr id="419" name="Google Shape;419;p57"/>
            <p:cNvCxnSpPr>
              <a:stCxn id="409" idx="1"/>
              <a:endCxn id="408" idx="3"/>
            </p:cNvCxnSpPr>
            <p:nvPr/>
          </p:nvCxnSpPr>
          <p:spPr>
            <a:xfrm rot="10800000">
              <a:off x="3279612" y="2471965"/>
              <a:ext cx="640800" cy="16200"/>
            </a:xfrm>
            <a:prstGeom prst="straightConnector1">
              <a:avLst/>
            </a:prstGeom>
            <a:noFill/>
            <a:ln w="9525" cap="flat" cmpd="sng">
              <a:solidFill>
                <a:schemeClr val="dk1"/>
              </a:solidFill>
              <a:prstDash val="solid"/>
              <a:miter lim="8000"/>
              <a:headEnd type="none" w="sm" len="sm"/>
              <a:tailEnd type="triangle" w="med" len="med"/>
            </a:ln>
          </p:spPr>
        </p:cxnSp>
        <p:cxnSp>
          <p:nvCxnSpPr>
            <p:cNvPr id="420" name="Google Shape;420;p57"/>
            <p:cNvCxnSpPr>
              <a:stCxn id="408" idx="1"/>
            </p:cNvCxnSpPr>
            <p:nvPr/>
          </p:nvCxnSpPr>
          <p:spPr>
            <a:xfrm flipH="1">
              <a:off x="1264157" y="2471838"/>
              <a:ext cx="597300" cy="994500"/>
            </a:xfrm>
            <a:prstGeom prst="bentConnector2">
              <a:avLst/>
            </a:prstGeom>
            <a:noFill/>
            <a:ln w="9525" cap="flat" cmpd="sng">
              <a:solidFill>
                <a:schemeClr val="dk1"/>
              </a:solidFill>
              <a:prstDash val="solid"/>
              <a:miter lim="8000"/>
              <a:headEnd type="none" w="sm" len="sm"/>
              <a:tailEnd type="none" w="sm" len="sm"/>
            </a:ln>
          </p:spPr>
        </p:cxnSp>
        <p:cxnSp>
          <p:nvCxnSpPr>
            <p:cNvPr id="421" name="Google Shape;421;p57"/>
            <p:cNvCxnSpPr>
              <a:endCxn id="411" idx="1"/>
            </p:cNvCxnSpPr>
            <p:nvPr/>
          </p:nvCxnSpPr>
          <p:spPr>
            <a:xfrm>
              <a:off x="1264157" y="3466321"/>
              <a:ext cx="597300" cy="0"/>
            </a:xfrm>
            <a:prstGeom prst="straightConnector1">
              <a:avLst/>
            </a:prstGeom>
            <a:noFill/>
            <a:ln w="9525" cap="flat" cmpd="sng">
              <a:solidFill>
                <a:schemeClr val="dk1"/>
              </a:solidFill>
              <a:prstDash val="solid"/>
              <a:miter lim="8000"/>
              <a:headEnd type="none" w="sm" len="sm"/>
              <a:tailEnd type="triangle" w="med" len="med"/>
            </a:ln>
          </p:spPr>
        </p:cxnSp>
        <p:cxnSp>
          <p:nvCxnSpPr>
            <p:cNvPr id="422" name="Google Shape;422;p57"/>
            <p:cNvCxnSpPr>
              <a:stCxn id="411" idx="3"/>
              <a:endCxn id="412" idx="1"/>
            </p:cNvCxnSpPr>
            <p:nvPr/>
          </p:nvCxnSpPr>
          <p:spPr>
            <a:xfrm>
              <a:off x="3279711" y="3466321"/>
              <a:ext cx="640800" cy="16200"/>
            </a:xfrm>
            <a:prstGeom prst="straightConnector1">
              <a:avLst/>
            </a:prstGeom>
            <a:noFill/>
            <a:ln w="9525" cap="flat" cmpd="sng">
              <a:solidFill>
                <a:schemeClr val="dk1"/>
              </a:solidFill>
              <a:prstDash val="solid"/>
              <a:miter lim="8000"/>
              <a:headEnd type="none" w="sm" len="sm"/>
              <a:tailEnd type="triangle" w="med" len="med"/>
            </a:ln>
          </p:spPr>
        </p:cxnSp>
        <p:cxnSp>
          <p:nvCxnSpPr>
            <p:cNvPr id="423" name="Google Shape;423;p57"/>
            <p:cNvCxnSpPr>
              <a:stCxn id="412" idx="3"/>
              <a:endCxn id="413" idx="1"/>
            </p:cNvCxnSpPr>
            <p:nvPr/>
          </p:nvCxnSpPr>
          <p:spPr>
            <a:xfrm>
              <a:off x="5338666" y="3482648"/>
              <a:ext cx="640800" cy="0"/>
            </a:xfrm>
            <a:prstGeom prst="straightConnector1">
              <a:avLst/>
            </a:prstGeom>
            <a:noFill/>
            <a:ln w="9525" cap="flat" cmpd="sng">
              <a:solidFill>
                <a:schemeClr val="dk1"/>
              </a:solidFill>
              <a:prstDash val="solid"/>
              <a:miter lim="8000"/>
              <a:headEnd type="none" w="sm" len="sm"/>
              <a:tailEnd type="triangle" w="med" len="med"/>
            </a:ln>
          </p:spPr>
        </p:cxnSp>
        <p:sp>
          <p:nvSpPr>
            <p:cNvPr id="424" name="Google Shape;424;p57"/>
            <p:cNvSpPr/>
            <p:nvPr/>
          </p:nvSpPr>
          <p:spPr>
            <a:xfrm>
              <a:off x="932284" y="998376"/>
              <a:ext cx="7394509" cy="3237722"/>
            </a:xfrm>
            <a:prstGeom prst="rect">
              <a:avLst/>
            </a:prstGeom>
            <a:no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 name="TextBox 1">
            <a:extLst>
              <a:ext uri="{FF2B5EF4-FFF2-40B4-BE49-F238E27FC236}">
                <a16:creationId xmlns:a16="http://schemas.microsoft.com/office/drawing/2014/main" id="{C8628116-D3A1-4866-9295-7D556990ACE3}"/>
              </a:ext>
            </a:extLst>
          </p:cNvPr>
          <p:cNvSpPr txBox="1"/>
          <p:nvPr/>
        </p:nvSpPr>
        <p:spPr>
          <a:xfrm>
            <a:off x="1861794" y="1431398"/>
            <a:ext cx="6258861" cy="738664"/>
          </a:xfrm>
          <a:prstGeom prst="rect">
            <a:avLst/>
          </a:prstGeom>
          <a:noFill/>
        </p:spPr>
        <p:txBody>
          <a:bodyPr wrap="square" rtlCol="0">
            <a:spAutoFit/>
          </a:bodyPr>
          <a:lstStyle/>
          <a:p>
            <a:r>
              <a:rPr lang="en-US" sz="2800" b="1" dirty="0">
                <a:solidFill>
                  <a:srgbClr val="4472C4"/>
                </a:solidFill>
                <a:latin typeface="Times New Roman"/>
                <a:ea typeface="Times New Roman"/>
                <a:cs typeface="Times New Roman"/>
                <a:sym typeface="Times New Roman"/>
              </a:rPr>
              <a:t>Flow Chart for doctor prescription</a:t>
            </a:r>
            <a:endParaRPr lang="en-US" sz="2800" dirty="0"/>
          </a:p>
          <a:p>
            <a:endParaRPr lang="en-IN" dirty="0"/>
          </a:p>
        </p:txBody>
      </p:sp>
    </p:spTree>
    <p:extLst>
      <p:ext uri="{BB962C8B-B14F-4D97-AF65-F5344CB8AC3E}">
        <p14:creationId xmlns:p14="http://schemas.microsoft.com/office/powerpoint/2010/main" val="2939850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429" name="Google Shape;429;p58"/>
          <p:cNvGrpSpPr/>
          <p:nvPr/>
        </p:nvGrpSpPr>
        <p:grpSpPr>
          <a:xfrm>
            <a:off x="611155" y="2256503"/>
            <a:ext cx="7921690" cy="2972269"/>
            <a:chOff x="886408" y="951722"/>
            <a:chExt cx="7987004" cy="2799184"/>
          </a:xfrm>
        </p:grpSpPr>
        <p:cxnSp>
          <p:nvCxnSpPr>
            <p:cNvPr id="430" name="Google Shape;430;p58"/>
            <p:cNvCxnSpPr>
              <a:stCxn id="431" idx="2"/>
            </p:cNvCxnSpPr>
            <p:nvPr/>
          </p:nvCxnSpPr>
          <p:spPr>
            <a:xfrm>
              <a:off x="1408923" y="1544217"/>
              <a:ext cx="0" cy="499200"/>
            </a:xfrm>
            <a:prstGeom prst="straightConnector1">
              <a:avLst/>
            </a:prstGeom>
            <a:noFill/>
            <a:ln w="9525" cap="flat" cmpd="sng">
              <a:solidFill>
                <a:schemeClr val="dk1"/>
              </a:solidFill>
              <a:prstDash val="solid"/>
              <a:miter lim="8000"/>
              <a:headEnd type="none" w="sm" len="sm"/>
              <a:tailEnd type="none" w="sm" len="sm"/>
            </a:ln>
          </p:spPr>
        </p:cxnSp>
        <p:cxnSp>
          <p:nvCxnSpPr>
            <p:cNvPr id="432" name="Google Shape;432;p58"/>
            <p:cNvCxnSpPr>
              <a:stCxn id="431" idx="6"/>
            </p:cNvCxnSpPr>
            <p:nvPr/>
          </p:nvCxnSpPr>
          <p:spPr>
            <a:xfrm>
              <a:off x="1999854" y="1544217"/>
              <a:ext cx="0" cy="499200"/>
            </a:xfrm>
            <a:prstGeom prst="straightConnector1">
              <a:avLst/>
            </a:prstGeom>
            <a:noFill/>
            <a:ln w="9525" cap="flat" cmpd="sng">
              <a:solidFill>
                <a:schemeClr val="dk1"/>
              </a:solidFill>
              <a:prstDash val="solid"/>
              <a:miter lim="8000"/>
              <a:headEnd type="none" w="sm" len="sm"/>
              <a:tailEnd type="none" w="sm" len="sm"/>
            </a:ln>
          </p:spPr>
        </p:cxnSp>
        <p:sp>
          <p:nvSpPr>
            <p:cNvPr id="431" name="Google Shape;431;p58"/>
            <p:cNvSpPr/>
            <p:nvPr/>
          </p:nvSpPr>
          <p:spPr>
            <a:xfrm>
              <a:off x="1408923" y="1488233"/>
              <a:ext cx="590931" cy="111967"/>
            </a:xfrm>
            <a:prstGeom prst="ellipse">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3" name="Google Shape;433;p58"/>
            <p:cNvSpPr/>
            <p:nvPr/>
          </p:nvSpPr>
          <p:spPr>
            <a:xfrm>
              <a:off x="1408923" y="2043404"/>
              <a:ext cx="590921" cy="45719"/>
            </a:xfrm>
            <a:prstGeom prst="ellipse">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4" name="Google Shape;434;p58"/>
            <p:cNvSpPr txBox="1"/>
            <p:nvPr/>
          </p:nvSpPr>
          <p:spPr>
            <a:xfrm>
              <a:off x="1347554" y="1683302"/>
              <a:ext cx="67999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Dataset</a:t>
              </a:r>
              <a:endParaRPr sz="1200" b="1">
                <a:solidFill>
                  <a:schemeClr val="dk1"/>
                </a:solidFill>
                <a:latin typeface="Times New Roman"/>
                <a:ea typeface="Times New Roman"/>
                <a:cs typeface="Times New Roman"/>
                <a:sym typeface="Times New Roman"/>
              </a:endParaRPr>
            </a:p>
          </p:txBody>
        </p:sp>
        <p:sp>
          <p:nvSpPr>
            <p:cNvPr id="435" name="Google Shape;435;p58"/>
            <p:cNvSpPr/>
            <p:nvPr/>
          </p:nvSpPr>
          <p:spPr>
            <a:xfrm>
              <a:off x="2590774" y="1506892"/>
              <a:ext cx="1446229" cy="600890"/>
            </a:xfrm>
            <a:prstGeom prst="rect">
              <a:avLst/>
            </a:prstGeom>
            <a:solidFill>
              <a:schemeClr val="accen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Pre-Processing</a:t>
              </a:r>
              <a:endParaRPr sz="1400" b="1">
                <a:solidFill>
                  <a:schemeClr val="dk1"/>
                </a:solidFill>
                <a:latin typeface="Times New Roman"/>
                <a:ea typeface="Times New Roman"/>
                <a:cs typeface="Times New Roman"/>
                <a:sym typeface="Times New Roman"/>
              </a:endParaRPr>
            </a:p>
          </p:txBody>
        </p:sp>
        <p:sp>
          <p:nvSpPr>
            <p:cNvPr id="436" name="Google Shape;436;p58"/>
            <p:cNvSpPr/>
            <p:nvPr/>
          </p:nvSpPr>
          <p:spPr>
            <a:xfrm>
              <a:off x="4600305" y="1506892"/>
              <a:ext cx="1446229" cy="600890"/>
            </a:xfrm>
            <a:prstGeom prst="rect">
              <a:avLst/>
            </a:prstGeom>
            <a:solidFill>
              <a:schemeClr val="accen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Times New Roman"/>
                  <a:ea typeface="Times New Roman"/>
                  <a:cs typeface="Times New Roman"/>
                  <a:sym typeface="Times New Roman"/>
                </a:rPr>
                <a:t>Training the dataset by using deep learning algorithms</a:t>
              </a:r>
              <a:endParaRPr sz="1100" b="1">
                <a:solidFill>
                  <a:schemeClr val="dk1"/>
                </a:solidFill>
                <a:latin typeface="Times New Roman"/>
                <a:ea typeface="Times New Roman"/>
                <a:cs typeface="Times New Roman"/>
                <a:sym typeface="Times New Roman"/>
              </a:endParaRPr>
            </a:p>
          </p:txBody>
        </p:sp>
        <p:sp>
          <p:nvSpPr>
            <p:cNvPr id="437" name="Google Shape;437;p58"/>
            <p:cNvSpPr/>
            <p:nvPr/>
          </p:nvSpPr>
          <p:spPr>
            <a:xfrm>
              <a:off x="6637464" y="1511091"/>
              <a:ext cx="1446229" cy="600890"/>
            </a:xfrm>
            <a:prstGeom prst="rect">
              <a:avLst/>
            </a:prstGeom>
            <a:solidFill>
              <a:schemeClr val="accen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Taking input as testing data</a:t>
              </a:r>
              <a:endParaRPr sz="1400" b="1">
                <a:solidFill>
                  <a:schemeClr val="dk1"/>
                </a:solidFill>
                <a:latin typeface="Times New Roman"/>
                <a:ea typeface="Times New Roman"/>
                <a:cs typeface="Times New Roman"/>
                <a:sym typeface="Times New Roman"/>
              </a:endParaRPr>
            </a:p>
          </p:txBody>
        </p:sp>
        <p:sp>
          <p:nvSpPr>
            <p:cNvPr id="438" name="Google Shape;438;p58"/>
            <p:cNvSpPr/>
            <p:nvPr/>
          </p:nvSpPr>
          <p:spPr>
            <a:xfrm>
              <a:off x="6637464" y="2587066"/>
              <a:ext cx="1446229" cy="600890"/>
            </a:xfrm>
            <a:prstGeom prst="rect">
              <a:avLst/>
            </a:prstGeom>
            <a:solidFill>
              <a:schemeClr val="accen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Accuracies</a:t>
              </a:r>
              <a:endParaRPr/>
            </a:p>
          </p:txBody>
        </p:sp>
        <p:sp>
          <p:nvSpPr>
            <p:cNvPr id="439" name="Google Shape;439;p58"/>
            <p:cNvSpPr/>
            <p:nvPr/>
          </p:nvSpPr>
          <p:spPr>
            <a:xfrm>
              <a:off x="4468120" y="2587066"/>
              <a:ext cx="1446229" cy="600890"/>
            </a:xfrm>
            <a:prstGeom prst="rect">
              <a:avLst/>
            </a:prstGeom>
            <a:solidFill>
              <a:schemeClr val="accen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Report </a:t>
              </a:r>
              <a:endParaRPr/>
            </a:p>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Generation</a:t>
              </a:r>
              <a:endParaRPr/>
            </a:p>
          </p:txBody>
        </p:sp>
        <p:cxnSp>
          <p:nvCxnSpPr>
            <p:cNvPr id="440" name="Google Shape;440;p58"/>
            <p:cNvCxnSpPr>
              <a:stCxn id="434" idx="3"/>
              <a:endCxn id="435" idx="1"/>
            </p:cNvCxnSpPr>
            <p:nvPr/>
          </p:nvCxnSpPr>
          <p:spPr>
            <a:xfrm rot="10800000" flipH="1">
              <a:off x="2027548" y="1807402"/>
              <a:ext cx="563100" cy="14400"/>
            </a:xfrm>
            <a:prstGeom prst="straightConnector1">
              <a:avLst/>
            </a:prstGeom>
            <a:noFill/>
            <a:ln w="9525" cap="flat" cmpd="sng">
              <a:solidFill>
                <a:schemeClr val="dk1"/>
              </a:solidFill>
              <a:prstDash val="solid"/>
              <a:miter lim="8000"/>
              <a:headEnd type="none" w="sm" len="sm"/>
              <a:tailEnd type="triangle" w="med" len="med"/>
            </a:ln>
          </p:spPr>
        </p:cxnSp>
        <p:cxnSp>
          <p:nvCxnSpPr>
            <p:cNvPr id="441" name="Google Shape;441;p58"/>
            <p:cNvCxnSpPr>
              <a:stCxn id="435" idx="3"/>
              <a:endCxn id="436" idx="1"/>
            </p:cNvCxnSpPr>
            <p:nvPr/>
          </p:nvCxnSpPr>
          <p:spPr>
            <a:xfrm>
              <a:off x="4037003" y="1807337"/>
              <a:ext cx="563400" cy="0"/>
            </a:xfrm>
            <a:prstGeom prst="straightConnector1">
              <a:avLst/>
            </a:prstGeom>
            <a:noFill/>
            <a:ln w="9525" cap="flat" cmpd="sng">
              <a:solidFill>
                <a:schemeClr val="dk1"/>
              </a:solidFill>
              <a:prstDash val="solid"/>
              <a:miter lim="8000"/>
              <a:headEnd type="none" w="sm" len="sm"/>
              <a:tailEnd type="triangle" w="med" len="med"/>
            </a:ln>
          </p:spPr>
        </p:cxnSp>
        <p:cxnSp>
          <p:nvCxnSpPr>
            <p:cNvPr id="442" name="Google Shape;442;p58"/>
            <p:cNvCxnSpPr>
              <a:stCxn id="436" idx="3"/>
              <a:endCxn id="437" idx="1"/>
            </p:cNvCxnSpPr>
            <p:nvPr/>
          </p:nvCxnSpPr>
          <p:spPr>
            <a:xfrm>
              <a:off x="6046534" y="1807337"/>
              <a:ext cx="591000" cy="4200"/>
            </a:xfrm>
            <a:prstGeom prst="straightConnector1">
              <a:avLst/>
            </a:prstGeom>
            <a:noFill/>
            <a:ln w="9525" cap="flat" cmpd="sng">
              <a:solidFill>
                <a:schemeClr val="dk1"/>
              </a:solidFill>
              <a:prstDash val="solid"/>
              <a:miter lim="8000"/>
              <a:headEnd type="none" w="sm" len="sm"/>
              <a:tailEnd type="triangle" w="med" len="med"/>
            </a:ln>
          </p:spPr>
        </p:cxnSp>
        <p:cxnSp>
          <p:nvCxnSpPr>
            <p:cNvPr id="443" name="Google Shape;443;p58"/>
            <p:cNvCxnSpPr>
              <a:stCxn id="437" idx="3"/>
            </p:cNvCxnSpPr>
            <p:nvPr/>
          </p:nvCxnSpPr>
          <p:spPr>
            <a:xfrm>
              <a:off x="8083693" y="1811536"/>
              <a:ext cx="382500" cy="1076100"/>
            </a:xfrm>
            <a:prstGeom prst="bentConnector2">
              <a:avLst/>
            </a:prstGeom>
            <a:noFill/>
            <a:ln w="9525" cap="flat" cmpd="sng">
              <a:solidFill>
                <a:schemeClr val="dk1"/>
              </a:solidFill>
              <a:prstDash val="solid"/>
              <a:miter lim="8000"/>
              <a:headEnd type="none" w="sm" len="sm"/>
              <a:tailEnd type="none" w="sm" len="sm"/>
            </a:ln>
          </p:spPr>
        </p:cxnSp>
        <p:cxnSp>
          <p:nvCxnSpPr>
            <p:cNvPr id="444" name="Google Shape;444;p58"/>
            <p:cNvCxnSpPr>
              <a:endCxn id="438" idx="3"/>
            </p:cNvCxnSpPr>
            <p:nvPr/>
          </p:nvCxnSpPr>
          <p:spPr>
            <a:xfrm rot="10800000">
              <a:off x="8083693" y="2887511"/>
              <a:ext cx="382500" cy="0"/>
            </a:xfrm>
            <a:prstGeom prst="straightConnector1">
              <a:avLst/>
            </a:prstGeom>
            <a:noFill/>
            <a:ln w="9525" cap="flat" cmpd="sng">
              <a:solidFill>
                <a:schemeClr val="dk1"/>
              </a:solidFill>
              <a:prstDash val="solid"/>
              <a:miter lim="8000"/>
              <a:headEnd type="none" w="sm" len="sm"/>
              <a:tailEnd type="triangle" w="med" len="med"/>
            </a:ln>
          </p:spPr>
        </p:cxnSp>
        <p:cxnSp>
          <p:nvCxnSpPr>
            <p:cNvPr id="445" name="Google Shape;445;p58"/>
            <p:cNvCxnSpPr>
              <a:stCxn id="438" idx="1"/>
              <a:endCxn id="439" idx="3"/>
            </p:cNvCxnSpPr>
            <p:nvPr/>
          </p:nvCxnSpPr>
          <p:spPr>
            <a:xfrm rot="10800000">
              <a:off x="5914464" y="2887511"/>
              <a:ext cx="723000" cy="0"/>
            </a:xfrm>
            <a:prstGeom prst="straightConnector1">
              <a:avLst/>
            </a:prstGeom>
            <a:noFill/>
            <a:ln w="9525" cap="flat" cmpd="sng">
              <a:solidFill>
                <a:schemeClr val="dk1"/>
              </a:solidFill>
              <a:prstDash val="solid"/>
              <a:miter lim="8000"/>
              <a:headEnd type="none" w="sm" len="sm"/>
              <a:tailEnd type="triangle" w="med" len="med"/>
            </a:ln>
          </p:spPr>
        </p:cxnSp>
        <p:sp>
          <p:nvSpPr>
            <p:cNvPr id="446" name="Google Shape;446;p58"/>
            <p:cNvSpPr/>
            <p:nvPr/>
          </p:nvSpPr>
          <p:spPr>
            <a:xfrm>
              <a:off x="886408" y="951722"/>
              <a:ext cx="7987004" cy="2799184"/>
            </a:xfrm>
            <a:prstGeom prst="rect">
              <a:avLst/>
            </a:prstGeom>
            <a:noFill/>
            <a:ln w="28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3" name="TextBox 2">
            <a:extLst>
              <a:ext uri="{FF2B5EF4-FFF2-40B4-BE49-F238E27FC236}">
                <a16:creationId xmlns:a16="http://schemas.microsoft.com/office/drawing/2014/main" id="{8FBE923D-74BD-4504-BC41-5692253E2FD2}"/>
              </a:ext>
            </a:extLst>
          </p:cNvPr>
          <p:cNvSpPr txBox="1"/>
          <p:nvPr/>
        </p:nvSpPr>
        <p:spPr>
          <a:xfrm>
            <a:off x="2032577" y="1266908"/>
            <a:ext cx="6283676" cy="523220"/>
          </a:xfrm>
          <a:prstGeom prst="rect">
            <a:avLst/>
          </a:prstGeom>
          <a:noFill/>
        </p:spPr>
        <p:txBody>
          <a:bodyPr wrap="square" rtlCol="0">
            <a:spAutoFit/>
          </a:bodyPr>
          <a:lstStyle/>
          <a:p>
            <a:r>
              <a:rPr lang="en-US" sz="2800" b="1" dirty="0">
                <a:solidFill>
                  <a:srgbClr val="4472C4"/>
                </a:solidFill>
                <a:latin typeface="Times New Roman"/>
                <a:ea typeface="Times New Roman"/>
                <a:cs typeface="Times New Roman"/>
                <a:sym typeface="Times New Roman"/>
              </a:rPr>
              <a:t>Flow chart for disease prediction</a:t>
            </a:r>
            <a:endParaRPr lang="en-IN" sz="2800" dirty="0"/>
          </a:p>
        </p:txBody>
      </p:sp>
    </p:spTree>
    <p:extLst>
      <p:ext uri="{BB962C8B-B14F-4D97-AF65-F5344CB8AC3E}">
        <p14:creationId xmlns:p14="http://schemas.microsoft.com/office/powerpoint/2010/main" val="1904074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9"/>
          <p:cNvSpPr/>
          <p:nvPr/>
        </p:nvSpPr>
        <p:spPr>
          <a:xfrm>
            <a:off x="626372" y="428620"/>
            <a:ext cx="7891255" cy="1170317"/>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4472C4"/>
              </a:buClr>
              <a:buSzPts val="2800"/>
              <a:buFont typeface="Times New Roman"/>
              <a:buNone/>
            </a:pPr>
            <a:r>
              <a:rPr lang="en-US" sz="2800" b="1" i="0" u="none" strike="noStrike" cap="none" dirty="0">
                <a:solidFill>
                  <a:srgbClr val="4472C4"/>
                </a:solidFill>
                <a:latin typeface="Times New Roman"/>
                <a:ea typeface="Times New Roman"/>
                <a:cs typeface="Times New Roman"/>
                <a:sym typeface="Times New Roman"/>
              </a:rPr>
              <a:t>Flow Chart</a:t>
            </a:r>
            <a:endParaRPr dirty="0"/>
          </a:p>
        </p:txBody>
      </p:sp>
      <p:sp>
        <p:nvSpPr>
          <p:cNvPr id="452" name="Google Shape;452;p59"/>
          <p:cNvSpPr/>
          <p:nvPr/>
        </p:nvSpPr>
        <p:spPr>
          <a:xfrm>
            <a:off x="3867538" y="1375003"/>
            <a:ext cx="1408922" cy="429208"/>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Website</a:t>
            </a:r>
            <a:endParaRPr/>
          </a:p>
        </p:txBody>
      </p:sp>
      <p:sp>
        <p:nvSpPr>
          <p:cNvPr id="454" name="Google Shape;454;p59"/>
          <p:cNvSpPr/>
          <p:nvPr/>
        </p:nvSpPr>
        <p:spPr>
          <a:xfrm>
            <a:off x="1822673" y="2608759"/>
            <a:ext cx="1319062" cy="537773"/>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dirty="0">
                <a:solidFill>
                  <a:schemeClr val="dk1"/>
                </a:solidFill>
                <a:latin typeface="Times New Roman"/>
                <a:ea typeface="Times New Roman"/>
                <a:cs typeface="Times New Roman"/>
                <a:sym typeface="Times New Roman"/>
              </a:rPr>
              <a:t>Doctor</a:t>
            </a:r>
            <a:br>
              <a:rPr lang="en-US" sz="1600" b="1" dirty="0">
                <a:solidFill>
                  <a:schemeClr val="dk1"/>
                </a:solidFill>
                <a:latin typeface="Times New Roman"/>
                <a:ea typeface="Times New Roman"/>
                <a:cs typeface="Times New Roman"/>
                <a:sym typeface="Times New Roman"/>
              </a:rPr>
            </a:br>
            <a:r>
              <a:rPr lang="en-US" sz="1600" b="1" dirty="0">
                <a:solidFill>
                  <a:schemeClr val="dk1"/>
                </a:solidFill>
                <a:latin typeface="Times New Roman"/>
                <a:ea typeface="Times New Roman"/>
                <a:cs typeface="Times New Roman"/>
                <a:sym typeface="Times New Roman"/>
              </a:rPr>
              <a:t>Prescription</a:t>
            </a:r>
            <a:endParaRPr dirty="0"/>
          </a:p>
        </p:txBody>
      </p:sp>
      <p:sp>
        <p:nvSpPr>
          <p:cNvPr id="455" name="Google Shape;455;p59"/>
          <p:cNvSpPr/>
          <p:nvPr/>
        </p:nvSpPr>
        <p:spPr>
          <a:xfrm>
            <a:off x="6521836" y="2582680"/>
            <a:ext cx="1319062" cy="537773"/>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dirty="0">
                <a:solidFill>
                  <a:schemeClr val="dk1"/>
                </a:solidFill>
                <a:latin typeface="Times New Roman"/>
                <a:ea typeface="Times New Roman"/>
                <a:cs typeface="Times New Roman"/>
                <a:sym typeface="Times New Roman"/>
              </a:rPr>
              <a:t>Disease </a:t>
            </a:r>
            <a:endParaRPr dirty="0"/>
          </a:p>
          <a:p>
            <a:pPr marL="0" marR="0" lvl="0" indent="0" algn="ctr" rtl="0">
              <a:spcBef>
                <a:spcPts val="0"/>
              </a:spcBef>
              <a:spcAft>
                <a:spcPts val="0"/>
              </a:spcAft>
              <a:buNone/>
            </a:pPr>
            <a:r>
              <a:rPr lang="en-US" sz="1600" b="1" dirty="0">
                <a:solidFill>
                  <a:schemeClr val="dk1"/>
                </a:solidFill>
                <a:latin typeface="Times New Roman"/>
                <a:ea typeface="Times New Roman"/>
                <a:cs typeface="Times New Roman"/>
                <a:sym typeface="Times New Roman"/>
              </a:rPr>
              <a:t>Prediction</a:t>
            </a:r>
            <a:endParaRPr dirty="0"/>
          </a:p>
        </p:txBody>
      </p:sp>
      <p:grpSp>
        <p:nvGrpSpPr>
          <p:cNvPr id="456" name="Google Shape;456;p59"/>
          <p:cNvGrpSpPr/>
          <p:nvPr/>
        </p:nvGrpSpPr>
        <p:grpSpPr>
          <a:xfrm>
            <a:off x="132552" y="3635693"/>
            <a:ext cx="4684743" cy="2323795"/>
            <a:chOff x="932284" y="998376"/>
            <a:chExt cx="7394509" cy="3237722"/>
          </a:xfrm>
        </p:grpSpPr>
        <p:sp>
          <p:nvSpPr>
            <p:cNvPr id="457" name="Google Shape;457;p59"/>
            <p:cNvSpPr/>
            <p:nvPr/>
          </p:nvSpPr>
          <p:spPr>
            <a:xfrm>
              <a:off x="1861457" y="1311724"/>
              <a:ext cx="1418254" cy="475862"/>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Arial"/>
                  <a:ea typeface="Arial"/>
                  <a:cs typeface="Arial"/>
                  <a:sym typeface="Arial"/>
                </a:rPr>
                <a:t>Collecting the dataset</a:t>
              </a:r>
              <a:endParaRPr/>
            </a:p>
          </p:txBody>
        </p:sp>
        <p:sp>
          <p:nvSpPr>
            <p:cNvPr id="458" name="Google Shape;458;p59"/>
            <p:cNvSpPr/>
            <p:nvPr/>
          </p:nvSpPr>
          <p:spPr>
            <a:xfrm>
              <a:off x="3844321" y="1184894"/>
              <a:ext cx="1622855" cy="728550"/>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00" b="1">
                  <a:solidFill>
                    <a:schemeClr val="dk1"/>
                  </a:solidFill>
                  <a:latin typeface="Arial"/>
                  <a:ea typeface="Arial"/>
                  <a:cs typeface="Arial"/>
                  <a:sym typeface="Arial"/>
                </a:rPr>
                <a:t>Pre-processing with label binarizer</a:t>
              </a:r>
              <a:endParaRPr sz="900" b="1">
                <a:solidFill>
                  <a:schemeClr val="dk1"/>
                </a:solidFill>
                <a:latin typeface="Arial"/>
                <a:ea typeface="Arial"/>
                <a:cs typeface="Arial"/>
                <a:sym typeface="Arial"/>
              </a:endParaRPr>
            </a:p>
          </p:txBody>
        </p:sp>
        <p:sp>
          <p:nvSpPr>
            <p:cNvPr id="459" name="Google Shape;459;p59"/>
            <p:cNvSpPr/>
            <p:nvPr/>
          </p:nvSpPr>
          <p:spPr>
            <a:xfrm>
              <a:off x="5979366" y="1240265"/>
              <a:ext cx="1807183" cy="618779"/>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a:solidFill>
                    <a:schemeClr val="dk1"/>
                  </a:solidFill>
                  <a:latin typeface="Arial"/>
                  <a:ea typeface="Arial"/>
                  <a:cs typeface="Arial"/>
                  <a:sym typeface="Arial"/>
                </a:rPr>
                <a:t>Using CAN and CNN algorithms</a:t>
              </a:r>
              <a:endParaRPr/>
            </a:p>
          </p:txBody>
        </p:sp>
        <p:sp>
          <p:nvSpPr>
            <p:cNvPr id="460" name="Google Shape;460;p59"/>
            <p:cNvSpPr/>
            <p:nvPr/>
          </p:nvSpPr>
          <p:spPr>
            <a:xfrm>
              <a:off x="1861457" y="2233907"/>
              <a:ext cx="1418254" cy="475862"/>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b="1">
                  <a:solidFill>
                    <a:schemeClr val="dk1"/>
                  </a:solidFill>
                  <a:latin typeface="Arial"/>
                  <a:ea typeface="Arial"/>
                  <a:cs typeface="Arial"/>
                  <a:sym typeface="Arial"/>
                </a:rPr>
                <a:t>Line segmentation</a:t>
              </a:r>
              <a:endParaRPr/>
            </a:p>
          </p:txBody>
        </p:sp>
        <p:sp>
          <p:nvSpPr>
            <p:cNvPr id="461" name="Google Shape;461;p59"/>
            <p:cNvSpPr/>
            <p:nvPr/>
          </p:nvSpPr>
          <p:spPr>
            <a:xfrm>
              <a:off x="3920412" y="2250234"/>
              <a:ext cx="1418254" cy="475862"/>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Arial"/>
                  <a:ea typeface="Arial"/>
                  <a:cs typeface="Arial"/>
                  <a:sym typeface="Arial"/>
                </a:rPr>
                <a:t>Boundary Box</a:t>
              </a:r>
              <a:endParaRPr/>
            </a:p>
          </p:txBody>
        </p:sp>
        <p:sp>
          <p:nvSpPr>
            <p:cNvPr id="462" name="Google Shape;462;p59"/>
            <p:cNvSpPr/>
            <p:nvPr/>
          </p:nvSpPr>
          <p:spPr>
            <a:xfrm>
              <a:off x="5979366" y="2250234"/>
              <a:ext cx="1418254" cy="475862"/>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Arial"/>
                  <a:ea typeface="Arial"/>
                  <a:cs typeface="Arial"/>
                  <a:sym typeface="Arial"/>
                </a:rPr>
                <a:t>Training the data</a:t>
              </a:r>
              <a:endParaRPr/>
            </a:p>
          </p:txBody>
        </p:sp>
        <p:sp>
          <p:nvSpPr>
            <p:cNvPr id="463" name="Google Shape;463;p59"/>
            <p:cNvSpPr/>
            <p:nvPr/>
          </p:nvSpPr>
          <p:spPr>
            <a:xfrm>
              <a:off x="1861457" y="3228390"/>
              <a:ext cx="1418254" cy="475862"/>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b="1">
                  <a:solidFill>
                    <a:schemeClr val="dk1"/>
                  </a:solidFill>
                  <a:latin typeface="Arial"/>
                  <a:ea typeface="Arial"/>
                  <a:cs typeface="Arial"/>
                  <a:sym typeface="Arial"/>
                </a:rPr>
                <a:t>Word  Segmentation</a:t>
              </a:r>
              <a:endParaRPr/>
            </a:p>
          </p:txBody>
        </p:sp>
        <p:sp>
          <p:nvSpPr>
            <p:cNvPr id="464" name="Google Shape;464;p59"/>
            <p:cNvSpPr/>
            <p:nvPr/>
          </p:nvSpPr>
          <p:spPr>
            <a:xfrm>
              <a:off x="3920412" y="3244717"/>
              <a:ext cx="1418254" cy="475862"/>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b="1">
                  <a:solidFill>
                    <a:schemeClr val="dk1"/>
                  </a:solidFill>
                  <a:latin typeface="Arial"/>
                  <a:ea typeface="Arial"/>
                  <a:cs typeface="Arial"/>
                  <a:sym typeface="Arial"/>
                </a:rPr>
                <a:t>Character Segmentation</a:t>
              </a:r>
              <a:endParaRPr/>
            </a:p>
          </p:txBody>
        </p:sp>
        <p:sp>
          <p:nvSpPr>
            <p:cNvPr id="465" name="Google Shape;465;p59"/>
            <p:cNvSpPr/>
            <p:nvPr/>
          </p:nvSpPr>
          <p:spPr>
            <a:xfrm>
              <a:off x="5979366" y="3244717"/>
              <a:ext cx="1418254" cy="475862"/>
            </a:xfrm>
            <a:prstGeom prst="rect">
              <a:avLst/>
            </a:prstGeom>
            <a:solidFill>
              <a:schemeClr val="accent1"/>
            </a:solidFill>
            <a:ln w="25400" cap="flat" cmpd="sng">
              <a:solidFill>
                <a:srgbClr val="00946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Arial"/>
                  <a:ea typeface="Arial"/>
                  <a:cs typeface="Arial"/>
                  <a:sym typeface="Arial"/>
                </a:rPr>
                <a:t>Final Word</a:t>
              </a:r>
              <a:endParaRPr/>
            </a:p>
          </p:txBody>
        </p:sp>
        <p:cxnSp>
          <p:nvCxnSpPr>
            <p:cNvPr id="466" name="Google Shape;466;p59"/>
            <p:cNvCxnSpPr>
              <a:stCxn id="457" idx="3"/>
              <a:endCxn id="458" idx="1"/>
            </p:cNvCxnSpPr>
            <p:nvPr/>
          </p:nvCxnSpPr>
          <p:spPr>
            <a:xfrm rot="10800000" flipH="1">
              <a:off x="3279711" y="1549055"/>
              <a:ext cx="564600" cy="600"/>
            </a:xfrm>
            <a:prstGeom prst="straightConnector1">
              <a:avLst/>
            </a:prstGeom>
            <a:noFill/>
            <a:ln w="9525" cap="flat" cmpd="sng">
              <a:solidFill>
                <a:schemeClr val="dk1"/>
              </a:solidFill>
              <a:prstDash val="solid"/>
              <a:miter lim="8000"/>
              <a:headEnd type="none" w="sm" len="sm"/>
              <a:tailEnd type="triangle" w="med" len="med"/>
            </a:ln>
          </p:spPr>
        </p:cxnSp>
        <p:cxnSp>
          <p:nvCxnSpPr>
            <p:cNvPr id="467" name="Google Shape;467;p59"/>
            <p:cNvCxnSpPr>
              <a:stCxn id="458" idx="3"/>
              <a:endCxn id="459" idx="1"/>
            </p:cNvCxnSpPr>
            <p:nvPr/>
          </p:nvCxnSpPr>
          <p:spPr>
            <a:xfrm>
              <a:off x="5467176" y="1549169"/>
              <a:ext cx="512100" cy="600"/>
            </a:xfrm>
            <a:prstGeom prst="straightConnector1">
              <a:avLst/>
            </a:prstGeom>
            <a:noFill/>
            <a:ln w="9525" cap="flat" cmpd="sng">
              <a:solidFill>
                <a:schemeClr val="dk1"/>
              </a:solidFill>
              <a:prstDash val="solid"/>
              <a:miter lim="8000"/>
              <a:headEnd type="none" w="sm" len="sm"/>
              <a:tailEnd type="triangle" w="med" len="med"/>
            </a:ln>
          </p:spPr>
        </p:cxnSp>
        <p:cxnSp>
          <p:nvCxnSpPr>
            <p:cNvPr id="468" name="Google Shape;468;p59"/>
            <p:cNvCxnSpPr>
              <a:stCxn id="459" idx="3"/>
            </p:cNvCxnSpPr>
            <p:nvPr/>
          </p:nvCxnSpPr>
          <p:spPr>
            <a:xfrm>
              <a:off x="7786549" y="1549654"/>
              <a:ext cx="251700" cy="938400"/>
            </a:xfrm>
            <a:prstGeom prst="bentConnector2">
              <a:avLst/>
            </a:prstGeom>
            <a:noFill/>
            <a:ln w="9525" cap="flat" cmpd="sng">
              <a:solidFill>
                <a:schemeClr val="dk1"/>
              </a:solidFill>
              <a:prstDash val="solid"/>
              <a:miter lim="8000"/>
              <a:headEnd type="none" w="sm" len="sm"/>
              <a:tailEnd type="none" w="sm" len="sm"/>
            </a:ln>
          </p:spPr>
        </p:cxnSp>
        <p:cxnSp>
          <p:nvCxnSpPr>
            <p:cNvPr id="469" name="Google Shape;469;p59"/>
            <p:cNvCxnSpPr>
              <a:endCxn id="462" idx="3"/>
            </p:cNvCxnSpPr>
            <p:nvPr/>
          </p:nvCxnSpPr>
          <p:spPr>
            <a:xfrm rot="10800000">
              <a:off x="7397620" y="2488165"/>
              <a:ext cx="640800" cy="0"/>
            </a:xfrm>
            <a:prstGeom prst="straightConnector1">
              <a:avLst/>
            </a:prstGeom>
            <a:noFill/>
            <a:ln w="9525" cap="flat" cmpd="sng">
              <a:solidFill>
                <a:schemeClr val="dk1"/>
              </a:solidFill>
              <a:prstDash val="solid"/>
              <a:miter lim="8000"/>
              <a:headEnd type="none" w="sm" len="sm"/>
              <a:tailEnd type="triangle" w="med" len="med"/>
            </a:ln>
          </p:spPr>
        </p:cxnSp>
        <p:cxnSp>
          <p:nvCxnSpPr>
            <p:cNvPr id="470" name="Google Shape;470;p59"/>
            <p:cNvCxnSpPr>
              <a:stCxn id="462" idx="1"/>
              <a:endCxn id="461" idx="3"/>
            </p:cNvCxnSpPr>
            <p:nvPr/>
          </p:nvCxnSpPr>
          <p:spPr>
            <a:xfrm rot="10800000">
              <a:off x="5338566" y="2488165"/>
              <a:ext cx="640800" cy="0"/>
            </a:xfrm>
            <a:prstGeom prst="straightConnector1">
              <a:avLst/>
            </a:prstGeom>
            <a:noFill/>
            <a:ln w="9525" cap="flat" cmpd="sng">
              <a:solidFill>
                <a:schemeClr val="dk1"/>
              </a:solidFill>
              <a:prstDash val="solid"/>
              <a:miter lim="8000"/>
              <a:headEnd type="none" w="sm" len="sm"/>
              <a:tailEnd type="triangle" w="med" len="med"/>
            </a:ln>
          </p:spPr>
        </p:cxnSp>
        <p:cxnSp>
          <p:nvCxnSpPr>
            <p:cNvPr id="471" name="Google Shape;471;p59"/>
            <p:cNvCxnSpPr>
              <a:stCxn id="461" idx="1"/>
              <a:endCxn id="460" idx="3"/>
            </p:cNvCxnSpPr>
            <p:nvPr/>
          </p:nvCxnSpPr>
          <p:spPr>
            <a:xfrm rot="10800000">
              <a:off x="3279612" y="2471965"/>
              <a:ext cx="640800" cy="16200"/>
            </a:xfrm>
            <a:prstGeom prst="straightConnector1">
              <a:avLst/>
            </a:prstGeom>
            <a:noFill/>
            <a:ln w="9525" cap="flat" cmpd="sng">
              <a:solidFill>
                <a:schemeClr val="dk1"/>
              </a:solidFill>
              <a:prstDash val="solid"/>
              <a:miter lim="8000"/>
              <a:headEnd type="none" w="sm" len="sm"/>
              <a:tailEnd type="triangle" w="med" len="med"/>
            </a:ln>
          </p:spPr>
        </p:cxnSp>
        <p:cxnSp>
          <p:nvCxnSpPr>
            <p:cNvPr id="472" name="Google Shape;472;p59"/>
            <p:cNvCxnSpPr>
              <a:stCxn id="460" idx="1"/>
            </p:cNvCxnSpPr>
            <p:nvPr/>
          </p:nvCxnSpPr>
          <p:spPr>
            <a:xfrm flipH="1">
              <a:off x="1264157" y="2471838"/>
              <a:ext cx="597300" cy="994500"/>
            </a:xfrm>
            <a:prstGeom prst="bentConnector2">
              <a:avLst/>
            </a:prstGeom>
            <a:noFill/>
            <a:ln w="9525" cap="flat" cmpd="sng">
              <a:solidFill>
                <a:schemeClr val="dk1"/>
              </a:solidFill>
              <a:prstDash val="solid"/>
              <a:miter lim="8000"/>
              <a:headEnd type="none" w="sm" len="sm"/>
              <a:tailEnd type="none" w="sm" len="sm"/>
            </a:ln>
          </p:spPr>
        </p:cxnSp>
        <p:cxnSp>
          <p:nvCxnSpPr>
            <p:cNvPr id="473" name="Google Shape;473;p59"/>
            <p:cNvCxnSpPr>
              <a:endCxn id="463" idx="1"/>
            </p:cNvCxnSpPr>
            <p:nvPr/>
          </p:nvCxnSpPr>
          <p:spPr>
            <a:xfrm>
              <a:off x="1264157" y="3466321"/>
              <a:ext cx="597300" cy="0"/>
            </a:xfrm>
            <a:prstGeom prst="straightConnector1">
              <a:avLst/>
            </a:prstGeom>
            <a:noFill/>
            <a:ln w="9525" cap="flat" cmpd="sng">
              <a:solidFill>
                <a:schemeClr val="dk1"/>
              </a:solidFill>
              <a:prstDash val="solid"/>
              <a:miter lim="8000"/>
              <a:headEnd type="none" w="sm" len="sm"/>
              <a:tailEnd type="triangle" w="med" len="med"/>
            </a:ln>
          </p:spPr>
        </p:cxnSp>
        <p:cxnSp>
          <p:nvCxnSpPr>
            <p:cNvPr id="474" name="Google Shape;474;p59"/>
            <p:cNvCxnSpPr>
              <a:stCxn id="463" idx="3"/>
              <a:endCxn id="464" idx="1"/>
            </p:cNvCxnSpPr>
            <p:nvPr/>
          </p:nvCxnSpPr>
          <p:spPr>
            <a:xfrm>
              <a:off x="3279711" y="3466321"/>
              <a:ext cx="640800" cy="16200"/>
            </a:xfrm>
            <a:prstGeom prst="straightConnector1">
              <a:avLst/>
            </a:prstGeom>
            <a:noFill/>
            <a:ln w="9525" cap="flat" cmpd="sng">
              <a:solidFill>
                <a:schemeClr val="dk1"/>
              </a:solidFill>
              <a:prstDash val="solid"/>
              <a:miter lim="8000"/>
              <a:headEnd type="none" w="sm" len="sm"/>
              <a:tailEnd type="triangle" w="med" len="med"/>
            </a:ln>
          </p:spPr>
        </p:cxnSp>
        <p:cxnSp>
          <p:nvCxnSpPr>
            <p:cNvPr id="475" name="Google Shape;475;p59"/>
            <p:cNvCxnSpPr>
              <a:stCxn id="464" idx="3"/>
              <a:endCxn id="465" idx="1"/>
            </p:cNvCxnSpPr>
            <p:nvPr/>
          </p:nvCxnSpPr>
          <p:spPr>
            <a:xfrm>
              <a:off x="5338666" y="3482648"/>
              <a:ext cx="640800" cy="0"/>
            </a:xfrm>
            <a:prstGeom prst="straightConnector1">
              <a:avLst/>
            </a:prstGeom>
            <a:noFill/>
            <a:ln w="9525" cap="flat" cmpd="sng">
              <a:solidFill>
                <a:schemeClr val="dk1"/>
              </a:solidFill>
              <a:prstDash val="solid"/>
              <a:miter lim="8000"/>
              <a:headEnd type="none" w="sm" len="sm"/>
              <a:tailEnd type="triangle" w="med" len="med"/>
            </a:ln>
          </p:spPr>
        </p:cxnSp>
        <p:sp>
          <p:nvSpPr>
            <p:cNvPr id="476" name="Google Shape;476;p59"/>
            <p:cNvSpPr/>
            <p:nvPr/>
          </p:nvSpPr>
          <p:spPr>
            <a:xfrm>
              <a:off x="932284" y="998376"/>
              <a:ext cx="7394509" cy="3237722"/>
            </a:xfrm>
            <a:prstGeom prst="rect">
              <a:avLst/>
            </a:prstGeom>
            <a:no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77" name="Google Shape;477;p59"/>
          <p:cNvGrpSpPr/>
          <p:nvPr/>
        </p:nvGrpSpPr>
        <p:grpSpPr>
          <a:xfrm>
            <a:off x="4910519" y="3635693"/>
            <a:ext cx="4124131" cy="2579463"/>
            <a:chOff x="916441" y="1266661"/>
            <a:chExt cx="7987004" cy="2799184"/>
          </a:xfrm>
        </p:grpSpPr>
        <p:cxnSp>
          <p:nvCxnSpPr>
            <p:cNvPr id="478" name="Google Shape;478;p59"/>
            <p:cNvCxnSpPr>
              <a:stCxn id="479" idx="2"/>
            </p:cNvCxnSpPr>
            <p:nvPr/>
          </p:nvCxnSpPr>
          <p:spPr>
            <a:xfrm>
              <a:off x="1408923" y="1544217"/>
              <a:ext cx="0" cy="499200"/>
            </a:xfrm>
            <a:prstGeom prst="straightConnector1">
              <a:avLst/>
            </a:prstGeom>
            <a:noFill/>
            <a:ln w="9525" cap="flat" cmpd="sng">
              <a:solidFill>
                <a:schemeClr val="dk1"/>
              </a:solidFill>
              <a:prstDash val="solid"/>
              <a:miter lim="8000"/>
              <a:headEnd type="none" w="sm" len="sm"/>
              <a:tailEnd type="none" w="sm" len="sm"/>
            </a:ln>
          </p:spPr>
        </p:cxnSp>
        <p:cxnSp>
          <p:nvCxnSpPr>
            <p:cNvPr id="480" name="Google Shape;480;p59"/>
            <p:cNvCxnSpPr>
              <a:stCxn id="479" idx="6"/>
            </p:cNvCxnSpPr>
            <p:nvPr/>
          </p:nvCxnSpPr>
          <p:spPr>
            <a:xfrm>
              <a:off x="1999854" y="1544217"/>
              <a:ext cx="0" cy="499200"/>
            </a:xfrm>
            <a:prstGeom prst="straightConnector1">
              <a:avLst/>
            </a:prstGeom>
            <a:noFill/>
            <a:ln w="9525" cap="flat" cmpd="sng">
              <a:solidFill>
                <a:schemeClr val="dk1"/>
              </a:solidFill>
              <a:prstDash val="solid"/>
              <a:miter lim="8000"/>
              <a:headEnd type="none" w="sm" len="sm"/>
              <a:tailEnd type="none" w="sm" len="sm"/>
            </a:ln>
          </p:spPr>
        </p:cxnSp>
        <p:sp>
          <p:nvSpPr>
            <p:cNvPr id="479" name="Google Shape;479;p59"/>
            <p:cNvSpPr/>
            <p:nvPr/>
          </p:nvSpPr>
          <p:spPr>
            <a:xfrm>
              <a:off x="1408923" y="1488233"/>
              <a:ext cx="590931" cy="111967"/>
            </a:xfrm>
            <a:prstGeom prst="ellipse">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1" name="Google Shape;481;p59"/>
            <p:cNvSpPr/>
            <p:nvPr/>
          </p:nvSpPr>
          <p:spPr>
            <a:xfrm>
              <a:off x="1408923" y="2043404"/>
              <a:ext cx="590921" cy="45719"/>
            </a:xfrm>
            <a:prstGeom prst="ellipse">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2" name="Google Shape;482;p59"/>
            <p:cNvSpPr txBox="1"/>
            <p:nvPr/>
          </p:nvSpPr>
          <p:spPr>
            <a:xfrm>
              <a:off x="1347557" y="1634368"/>
              <a:ext cx="754502" cy="3339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b="1">
                  <a:solidFill>
                    <a:schemeClr val="dk1"/>
                  </a:solidFill>
                  <a:latin typeface="Times New Roman"/>
                  <a:ea typeface="Times New Roman"/>
                  <a:cs typeface="Times New Roman"/>
                  <a:sym typeface="Times New Roman"/>
                </a:rPr>
                <a:t>Dataset</a:t>
              </a:r>
              <a:endParaRPr sz="700" b="1">
                <a:solidFill>
                  <a:schemeClr val="dk1"/>
                </a:solidFill>
                <a:latin typeface="Times New Roman"/>
                <a:ea typeface="Times New Roman"/>
                <a:cs typeface="Times New Roman"/>
                <a:sym typeface="Times New Roman"/>
              </a:endParaRPr>
            </a:p>
          </p:txBody>
        </p:sp>
        <p:sp>
          <p:nvSpPr>
            <p:cNvPr id="483" name="Google Shape;483;p59"/>
            <p:cNvSpPr/>
            <p:nvPr/>
          </p:nvSpPr>
          <p:spPr>
            <a:xfrm>
              <a:off x="2590774" y="1506892"/>
              <a:ext cx="1446229" cy="600890"/>
            </a:xfrm>
            <a:prstGeom prst="rect">
              <a:avLst/>
            </a:prstGeom>
            <a:solidFill>
              <a:schemeClr val="accen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00" b="1">
                  <a:solidFill>
                    <a:schemeClr val="dk1"/>
                  </a:solidFill>
                  <a:latin typeface="Times New Roman"/>
                  <a:ea typeface="Times New Roman"/>
                  <a:cs typeface="Times New Roman"/>
                  <a:sym typeface="Times New Roman"/>
                </a:rPr>
                <a:t>Pre-Processing</a:t>
              </a:r>
              <a:endParaRPr sz="900" b="1">
                <a:solidFill>
                  <a:schemeClr val="dk1"/>
                </a:solidFill>
                <a:latin typeface="Times New Roman"/>
                <a:ea typeface="Times New Roman"/>
                <a:cs typeface="Times New Roman"/>
                <a:sym typeface="Times New Roman"/>
              </a:endParaRPr>
            </a:p>
          </p:txBody>
        </p:sp>
        <p:sp>
          <p:nvSpPr>
            <p:cNvPr id="484" name="Google Shape;484;p59"/>
            <p:cNvSpPr/>
            <p:nvPr/>
          </p:nvSpPr>
          <p:spPr>
            <a:xfrm>
              <a:off x="4525720" y="1364437"/>
              <a:ext cx="2165792" cy="873856"/>
            </a:xfrm>
            <a:prstGeom prst="rect">
              <a:avLst/>
            </a:prstGeom>
            <a:solidFill>
              <a:schemeClr val="accen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dirty="0">
                  <a:solidFill>
                    <a:schemeClr val="dk1"/>
                  </a:solidFill>
                  <a:latin typeface="Times New Roman"/>
                  <a:ea typeface="Times New Roman"/>
                  <a:cs typeface="Times New Roman"/>
                  <a:sym typeface="Times New Roman"/>
                </a:rPr>
                <a:t>Training the dataset by using deep learning algorithms</a:t>
              </a:r>
              <a:endParaRPr sz="1100" b="1" dirty="0">
                <a:solidFill>
                  <a:schemeClr val="dk1"/>
                </a:solidFill>
                <a:latin typeface="Times New Roman"/>
                <a:ea typeface="Times New Roman"/>
                <a:cs typeface="Times New Roman"/>
                <a:sym typeface="Times New Roman"/>
              </a:endParaRPr>
            </a:p>
          </p:txBody>
        </p:sp>
        <p:sp>
          <p:nvSpPr>
            <p:cNvPr id="485" name="Google Shape;485;p59"/>
            <p:cNvSpPr/>
            <p:nvPr/>
          </p:nvSpPr>
          <p:spPr>
            <a:xfrm>
              <a:off x="6891521" y="1968362"/>
              <a:ext cx="1473856" cy="869881"/>
            </a:xfrm>
            <a:prstGeom prst="rect">
              <a:avLst/>
            </a:prstGeom>
            <a:solidFill>
              <a:schemeClr val="accen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Times New Roman"/>
                  <a:ea typeface="Times New Roman"/>
                  <a:cs typeface="Times New Roman"/>
                  <a:sym typeface="Times New Roman"/>
                </a:rPr>
                <a:t>Taking input as testing data</a:t>
              </a:r>
              <a:endParaRPr sz="1200" b="1">
                <a:solidFill>
                  <a:schemeClr val="dk1"/>
                </a:solidFill>
                <a:latin typeface="Times New Roman"/>
                <a:ea typeface="Times New Roman"/>
                <a:cs typeface="Times New Roman"/>
                <a:sym typeface="Times New Roman"/>
              </a:endParaRPr>
            </a:p>
          </p:txBody>
        </p:sp>
        <p:sp>
          <p:nvSpPr>
            <p:cNvPr id="486" name="Google Shape;486;p59"/>
            <p:cNvSpPr/>
            <p:nvPr/>
          </p:nvSpPr>
          <p:spPr>
            <a:xfrm>
              <a:off x="4186829" y="2628898"/>
              <a:ext cx="1446229" cy="600890"/>
            </a:xfrm>
            <a:prstGeom prst="rect">
              <a:avLst/>
            </a:prstGeom>
            <a:solidFill>
              <a:schemeClr val="accen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dirty="0">
                  <a:solidFill>
                    <a:schemeClr val="dk1"/>
                  </a:solidFill>
                  <a:latin typeface="Times New Roman"/>
                  <a:ea typeface="Times New Roman"/>
                  <a:cs typeface="Times New Roman"/>
                  <a:sym typeface="Times New Roman"/>
                </a:rPr>
                <a:t>Accuracies</a:t>
              </a:r>
              <a:endParaRPr dirty="0"/>
            </a:p>
          </p:txBody>
        </p:sp>
        <p:sp>
          <p:nvSpPr>
            <p:cNvPr id="487" name="Google Shape;487;p59"/>
            <p:cNvSpPr/>
            <p:nvPr/>
          </p:nvSpPr>
          <p:spPr>
            <a:xfrm>
              <a:off x="1954464" y="2607984"/>
              <a:ext cx="1446229" cy="600890"/>
            </a:xfrm>
            <a:prstGeom prst="rect">
              <a:avLst/>
            </a:prstGeom>
            <a:solidFill>
              <a:schemeClr val="accen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Report </a:t>
              </a:r>
              <a:endParaRPr/>
            </a:p>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Generation</a:t>
              </a:r>
              <a:endParaRPr/>
            </a:p>
          </p:txBody>
        </p:sp>
        <p:cxnSp>
          <p:nvCxnSpPr>
            <p:cNvPr id="488" name="Google Shape;488;p59"/>
            <p:cNvCxnSpPr>
              <a:stCxn id="482" idx="3"/>
              <a:endCxn id="483" idx="1"/>
            </p:cNvCxnSpPr>
            <p:nvPr/>
          </p:nvCxnSpPr>
          <p:spPr>
            <a:xfrm>
              <a:off x="2102059" y="1801365"/>
              <a:ext cx="488700" cy="6000"/>
            </a:xfrm>
            <a:prstGeom prst="straightConnector1">
              <a:avLst/>
            </a:prstGeom>
            <a:noFill/>
            <a:ln w="9525" cap="flat" cmpd="sng">
              <a:solidFill>
                <a:schemeClr val="dk1"/>
              </a:solidFill>
              <a:prstDash val="solid"/>
              <a:miter lim="8000"/>
              <a:headEnd type="none" w="sm" len="sm"/>
              <a:tailEnd type="triangle" w="med" len="med"/>
            </a:ln>
          </p:spPr>
        </p:cxnSp>
        <p:cxnSp>
          <p:nvCxnSpPr>
            <p:cNvPr id="489" name="Google Shape;489;p59"/>
            <p:cNvCxnSpPr>
              <a:stCxn id="483" idx="3"/>
              <a:endCxn id="484" idx="1"/>
            </p:cNvCxnSpPr>
            <p:nvPr/>
          </p:nvCxnSpPr>
          <p:spPr>
            <a:xfrm rot="10800000" flipH="1">
              <a:off x="4037003" y="1801337"/>
              <a:ext cx="488700" cy="6000"/>
            </a:xfrm>
            <a:prstGeom prst="straightConnector1">
              <a:avLst/>
            </a:prstGeom>
            <a:noFill/>
            <a:ln w="9525" cap="flat" cmpd="sng">
              <a:solidFill>
                <a:schemeClr val="dk1"/>
              </a:solidFill>
              <a:prstDash val="solid"/>
              <a:miter lim="8000"/>
              <a:headEnd type="none" w="sm" len="sm"/>
              <a:tailEnd type="triangle" w="med" len="med"/>
            </a:ln>
          </p:spPr>
        </p:cxnSp>
        <p:cxnSp>
          <p:nvCxnSpPr>
            <p:cNvPr id="490" name="Google Shape;490;p59"/>
            <p:cNvCxnSpPr>
              <a:stCxn id="485" idx="3"/>
            </p:cNvCxnSpPr>
            <p:nvPr/>
          </p:nvCxnSpPr>
          <p:spPr>
            <a:xfrm>
              <a:off x="8365377" y="2403303"/>
              <a:ext cx="382500" cy="525900"/>
            </a:xfrm>
            <a:prstGeom prst="bentConnector2">
              <a:avLst/>
            </a:prstGeom>
            <a:noFill/>
            <a:ln w="9525" cap="flat" cmpd="sng">
              <a:solidFill>
                <a:schemeClr val="dk1"/>
              </a:solidFill>
              <a:prstDash val="solid"/>
              <a:miter lim="8000"/>
              <a:headEnd type="none" w="sm" len="sm"/>
              <a:tailEnd type="none" w="sm" len="sm"/>
            </a:ln>
          </p:spPr>
        </p:cxnSp>
        <p:cxnSp>
          <p:nvCxnSpPr>
            <p:cNvPr id="491" name="Google Shape;491;p59"/>
            <p:cNvCxnSpPr>
              <a:endCxn id="486" idx="3"/>
            </p:cNvCxnSpPr>
            <p:nvPr/>
          </p:nvCxnSpPr>
          <p:spPr>
            <a:xfrm rot="10800000">
              <a:off x="5633058" y="2929343"/>
              <a:ext cx="3114900" cy="0"/>
            </a:xfrm>
            <a:prstGeom prst="straightConnector1">
              <a:avLst/>
            </a:prstGeom>
            <a:noFill/>
            <a:ln w="9525" cap="flat" cmpd="sng">
              <a:solidFill>
                <a:schemeClr val="dk1"/>
              </a:solidFill>
              <a:prstDash val="solid"/>
              <a:miter lim="8000"/>
              <a:headEnd type="none" w="sm" len="sm"/>
              <a:tailEnd type="triangle" w="med" len="med"/>
            </a:ln>
          </p:spPr>
        </p:cxnSp>
        <p:cxnSp>
          <p:nvCxnSpPr>
            <p:cNvPr id="492" name="Google Shape;492;p59"/>
            <p:cNvCxnSpPr>
              <a:stCxn id="486" idx="1"/>
              <a:endCxn id="487" idx="3"/>
            </p:cNvCxnSpPr>
            <p:nvPr/>
          </p:nvCxnSpPr>
          <p:spPr>
            <a:xfrm rot="10800000">
              <a:off x="3400829" y="2908343"/>
              <a:ext cx="786000" cy="21000"/>
            </a:xfrm>
            <a:prstGeom prst="straightConnector1">
              <a:avLst/>
            </a:prstGeom>
            <a:noFill/>
            <a:ln w="9525" cap="flat" cmpd="sng">
              <a:solidFill>
                <a:schemeClr val="dk1"/>
              </a:solidFill>
              <a:prstDash val="solid"/>
              <a:miter lim="8000"/>
              <a:headEnd type="none" w="sm" len="sm"/>
              <a:tailEnd type="triangle" w="med" len="med"/>
            </a:ln>
          </p:spPr>
        </p:cxnSp>
        <p:sp>
          <p:nvSpPr>
            <p:cNvPr id="493" name="Google Shape;493;p59"/>
            <p:cNvSpPr/>
            <p:nvPr/>
          </p:nvSpPr>
          <p:spPr>
            <a:xfrm>
              <a:off x="916441" y="1266661"/>
              <a:ext cx="7987004" cy="2799184"/>
            </a:xfrm>
            <a:prstGeom prst="rect">
              <a:avLst/>
            </a:prstGeom>
            <a:noFill/>
            <a:ln w="28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cxnSp>
        <p:nvCxnSpPr>
          <p:cNvPr id="494" name="Google Shape;494;p59"/>
          <p:cNvCxnSpPr>
            <a:stCxn id="484" idx="3"/>
            <a:endCxn id="485" idx="0"/>
          </p:cNvCxnSpPr>
          <p:nvPr/>
        </p:nvCxnSpPr>
        <p:spPr>
          <a:xfrm>
            <a:off x="7892507" y="4128426"/>
            <a:ext cx="483900" cy="153900"/>
          </a:xfrm>
          <a:prstGeom prst="bentConnector2">
            <a:avLst/>
          </a:prstGeom>
          <a:noFill/>
          <a:ln w="9525" cap="flat" cmpd="sng">
            <a:solidFill>
              <a:schemeClr val="dk1"/>
            </a:solidFill>
            <a:prstDash val="solid"/>
            <a:miter lim="8000"/>
            <a:headEnd type="none" w="sm" len="sm"/>
            <a:tailEnd type="triangle" w="med" len="med"/>
          </a:ln>
        </p:spPr>
      </p:cxnSp>
      <p:pic>
        <p:nvPicPr>
          <p:cNvPr id="5" name="Picture 4"/>
          <p:cNvPicPr>
            <a:picLocks noChangeAspect="1"/>
          </p:cNvPicPr>
          <p:nvPr/>
        </p:nvPicPr>
        <p:blipFill>
          <a:blip r:embed="rId3"/>
          <a:stretch>
            <a:fillRect/>
          </a:stretch>
        </p:blipFill>
        <p:spPr>
          <a:xfrm>
            <a:off x="2362137" y="3167075"/>
            <a:ext cx="225572" cy="481626"/>
          </a:xfrm>
          <a:prstGeom prst="rect">
            <a:avLst/>
          </a:prstGeom>
        </p:spPr>
      </p:pic>
      <p:sp>
        <p:nvSpPr>
          <p:cNvPr id="53" name="Google Shape;495;p59"/>
          <p:cNvSpPr/>
          <p:nvPr/>
        </p:nvSpPr>
        <p:spPr>
          <a:xfrm rot="5400000">
            <a:off x="2244415" y="3239743"/>
            <a:ext cx="461015" cy="284591"/>
          </a:xfrm>
          <a:prstGeom prst="rightArrow">
            <a:avLst>
              <a:gd name="adj1" fmla="val 50000"/>
              <a:gd name="adj2" fmla="val 50000"/>
            </a:avLst>
          </a:prstGeom>
          <a:solidFill>
            <a:srgbClr val="FFFF00"/>
          </a:solidFill>
          <a:ln w="25400"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6" name="Picture 5"/>
          <p:cNvPicPr>
            <a:picLocks noChangeAspect="1"/>
          </p:cNvPicPr>
          <p:nvPr/>
        </p:nvPicPr>
        <p:blipFill>
          <a:blip r:embed="rId4"/>
          <a:stretch>
            <a:fillRect/>
          </a:stretch>
        </p:blipFill>
        <p:spPr>
          <a:xfrm>
            <a:off x="7102135" y="3136748"/>
            <a:ext cx="292633" cy="481626"/>
          </a:xfrm>
          <a:prstGeom prst="rect">
            <a:avLst/>
          </a:prstGeom>
        </p:spPr>
      </p:pic>
      <p:sp>
        <p:nvSpPr>
          <p:cNvPr id="8" name="Minus 7"/>
          <p:cNvSpPr/>
          <p:nvPr/>
        </p:nvSpPr>
        <p:spPr>
          <a:xfrm>
            <a:off x="1680884" y="2071213"/>
            <a:ext cx="6272821" cy="381000"/>
          </a:xfrm>
          <a:prstGeom prst="mathMinus">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4"/>
          <a:stretch>
            <a:fillRect/>
          </a:stretch>
        </p:blipFill>
        <p:spPr>
          <a:xfrm>
            <a:off x="4441725" y="1777487"/>
            <a:ext cx="223004" cy="481626"/>
          </a:xfrm>
          <a:prstGeom prst="rect">
            <a:avLst/>
          </a:prstGeom>
        </p:spPr>
      </p:pic>
      <p:pic>
        <p:nvPicPr>
          <p:cNvPr id="58" name="Picture 57"/>
          <p:cNvPicPr>
            <a:picLocks noChangeAspect="1"/>
          </p:cNvPicPr>
          <p:nvPr/>
        </p:nvPicPr>
        <p:blipFill>
          <a:blip r:embed="rId4"/>
          <a:stretch>
            <a:fillRect/>
          </a:stretch>
        </p:blipFill>
        <p:spPr>
          <a:xfrm>
            <a:off x="2406348" y="2197696"/>
            <a:ext cx="178270" cy="449597"/>
          </a:xfrm>
          <a:prstGeom prst="rect">
            <a:avLst/>
          </a:prstGeom>
        </p:spPr>
      </p:pic>
      <p:pic>
        <p:nvPicPr>
          <p:cNvPr id="59" name="Picture 58"/>
          <p:cNvPicPr>
            <a:picLocks noChangeAspect="1"/>
          </p:cNvPicPr>
          <p:nvPr/>
        </p:nvPicPr>
        <p:blipFill>
          <a:blip r:embed="rId4"/>
          <a:stretch>
            <a:fillRect/>
          </a:stretch>
        </p:blipFill>
        <p:spPr>
          <a:xfrm>
            <a:off x="7070182" y="2197696"/>
            <a:ext cx="178270" cy="449597"/>
          </a:xfrm>
          <a:prstGeom prst="rect">
            <a:avLst/>
          </a:prstGeom>
        </p:spPr>
      </p:pic>
    </p:spTree>
    <p:extLst>
      <p:ext uri="{BB962C8B-B14F-4D97-AF65-F5344CB8AC3E}">
        <p14:creationId xmlns:p14="http://schemas.microsoft.com/office/powerpoint/2010/main" val="3899662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4"/>
          <p:cNvSpPr/>
          <p:nvPr/>
        </p:nvSpPr>
        <p:spPr>
          <a:xfrm>
            <a:off x="324465" y="607922"/>
            <a:ext cx="8522109" cy="5539938"/>
          </a:xfrm>
          <a:prstGeom prst="rect">
            <a:avLst/>
          </a:prstGeom>
          <a:noFill/>
          <a:ln>
            <a:noFill/>
          </a:ln>
        </p:spPr>
        <p:txBody>
          <a:bodyPr spcFirstLastPara="1" wrap="square" lIns="91425" tIns="45700" rIns="91425" bIns="45700" anchor="t" anchorCtr="0">
            <a:spAutoFit/>
          </a:bodyPr>
          <a:lstStyle/>
          <a:p>
            <a:pPr algn="ctr">
              <a:lnSpc>
                <a:spcPct val="150000"/>
              </a:lnSpc>
              <a:defRPr/>
            </a:pPr>
            <a:r>
              <a:rPr lang="en-US" sz="2800" b="1" dirty="0">
                <a:solidFill>
                  <a:srgbClr val="2F5496"/>
                </a:solidFill>
                <a:latin typeface="Times New Roman"/>
                <a:ea typeface="Times New Roman"/>
                <a:cs typeface="Times New Roman"/>
                <a:sym typeface="Times New Roman"/>
              </a:rPr>
              <a:t>Methodology</a:t>
            </a:r>
          </a:p>
          <a:p>
            <a:pPr algn="ctr">
              <a:lnSpc>
                <a:spcPct val="150000"/>
              </a:lnSpc>
              <a:defRPr/>
            </a:pPr>
            <a:endParaRPr sz="1600" dirty="0">
              <a:latin typeface="Times New Roman"/>
              <a:ea typeface="Times New Roman"/>
              <a:cs typeface="Times New Roman"/>
              <a:sym typeface="Times New Roman"/>
            </a:endParaRPr>
          </a:p>
          <a:p>
            <a:pPr marL="285750" indent="-298450" algn="just">
              <a:lnSpc>
                <a:spcPct val="150000"/>
              </a:lnSpc>
              <a:buSzPts val="1800"/>
              <a:buFont typeface="Arial"/>
              <a:buChar char="•"/>
              <a:defRPr/>
            </a:pPr>
            <a:r>
              <a:rPr lang="en-US" sz="1600" dirty="0">
                <a:latin typeface="Times New Roman"/>
                <a:ea typeface="Times New Roman"/>
                <a:cs typeface="Times New Roman"/>
                <a:sym typeface="Times New Roman"/>
              </a:rPr>
              <a:t>A broad range of detection and prediction algorithms have been utilized to predict the diseases and also to detect the doctor prescription. A prediction framework which makes to predict the particular disease based on the user input.</a:t>
            </a:r>
            <a:endParaRPr sz="1600" dirty="0">
              <a:latin typeface="Times New Roman"/>
              <a:ea typeface="Times New Roman"/>
              <a:cs typeface="Times New Roman"/>
              <a:sym typeface="Times New Roman"/>
            </a:endParaRPr>
          </a:p>
          <a:p>
            <a:pPr marL="285750" indent="-298450" algn="just">
              <a:lnSpc>
                <a:spcPct val="150000"/>
              </a:lnSpc>
              <a:buSzPts val="1800"/>
              <a:buFont typeface="Times New Roman"/>
              <a:buChar char="•"/>
              <a:defRPr/>
            </a:pPr>
            <a:r>
              <a:rPr lang="en-US" sz="1600" dirty="0">
                <a:latin typeface="Times New Roman"/>
                <a:ea typeface="Times New Roman"/>
                <a:cs typeface="Times New Roman"/>
                <a:sym typeface="Times New Roman"/>
              </a:rPr>
              <a:t>Numerous deep learning and machine learning algorithms are being used to forecast diseases based on symptoms they are Convolution Attention Neural Network (CAN),Convolution Neural Network (CNN),Random Forest(RF) ,Decision Tree(DT),Support Vector Machine(SVM),Naive Bayes(NB) and K Nearest Neighbors (KNN)  are the algorithms that are used for the disease prediction and the doctor prescription detection.</a:t>
            </a:r>
            <a:endParaRPr sz="1600" dirty="0">
              <a:latin typeface="Times New Roman"/>
              <a:ea typeface="Times New Roman"/>
              <a:cs typeface="Times New Roman"/>
              <a:sym typeface="Times New Roman"/>
            </a:endParaRPr>
          </a:p>
          <a:p>
            <a:pPr marL="285750" indent="-298450" algn="just">
              <a:lnSpc>
                <a:spcPct val="150000"/>
              </a:lnSpc>
              <a:buSzPts val="1800"/>
              <a:buFont typeface="Arial"/>
              <a:buChar char="•"/>
              <a:defRPr/>
            </a:pPr>
            <a:r>
              <a:rPr lang="en-US" sz="1600" dirty="0">
                <a:latin typeface="Times New Roman"/>
                <a:ea typeface="Times New Roman"/>
                <a:cs typeface="Times New Roman"/>
                <a:sym typeface="Times New Roman"/>
              </a:rPr>
              <a:t>Prediction aids in identifying diseases and determining the specific categorization they fall under. The prediction system uses information from the user to forecast diseases and also recommend a certain doctor to the user. The detection system that was utilized to find the doctor's handwritten prescription.</a:t>
            </a:r>
            <a:endParaRPr sz="16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010198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g15829125c21_0_15"/>
          <p:cNvSpPr/>
          <p:nvPr/>
        </p:nvSpPr>
        <p:spPr>
          <a:xfrm>
            <a:off x="206550" y="1046072"/>
            <a:ext cx="8730900" cy="6140100"/>
          </a:xfrm>
          <a:prstGeom prst="rect">
            <a:avLst/>
          </a:prstGeom>
          <a:noFill/>
          <a:ln>
            <a:noFill/>
          </a:ln>
        </p:spPr>
        <p:txBody>
          <a:bodyPr spcFirstLastPara="1" wrap="square" lIns="91425" tIns="45700" rIns="91425" bIns="45700" anchor="t" anchorCtr="0">
            <a:noAutofit/>
          </a:bodyPr>
          <a:lstStyle/>
          <a:p>
            <a:pPr marL="400050" indent="-285750" algn="just">
              <a:lnSpc>
                <a:spcPct val="150000"/>
              </a:lnSpc>
              <a:buSzPts val="1800"/>
              <a:buFont typeface="Arial" panose="020B0604020202020204" pitchFamily="34" charset="0"/>
              <a:buChar char="•"/>
              <a:defRPr/>
            </a:pPr>
            <a:r>
              <a:rPr lang="en-US" sz="1600" dirty="0">
                <a:latin typeface="Times New Roman"/>
                <a:ea typeface="Times New Roman"/>
                <a:cs typeface="Times New Roman"/>
                <a:sym typeface="Times New Roman"/>
              </a:rPr>
              <a:t>The basic principle of deep learning is that it largely concentrates on the particular method used for creating and training decision-making network nodes and neural networks.</a:t>
            </a:r>
            <a:endParaRPr sz="1600" dirty="0">
              <a:latin typeface="Times New Roman"/>
              <a:ea typeface="Times New Roman"/>
              <a:cs typeface="Times New Roman"/>
              <a:sym typeface="Times New Roman"/>
            </a:endParaRPr>
          </a:p>
          <a:p>
            <a:pPr marL="400050" indent="-285750" algn="just">
              <a:lnSpc>
                <a:spcPct val="150000"/>
              </a:lnSpc>
              <a:buSzPts val="1800"/>
              <a:buFont typeface="Arial" panose="020B0604020202020204" pitchFamily="34" charset="0"/>
              <a:buChar char="•"/>
              <a:defRPr/>
            </a:pPr>
            <a:r>
              <a:rPr lang="en-US" sz="1600" dirty="0">
                <a:latin typeface="Times New Roman"/>
                <a:ea typeface="Times New Roman"/>
                <a:cs typeface="Times New Roman"/>
                <a:sym typeface="Times New Roman"/>
              </a:rPr>
              <a:t>But in order to predict diseases, we had developed a variety of ensemble approaches that mix a number of machine learning algorithms moreover, and implemented convolutional attention network(CAN) and convolutional neural network (CNN) to recognize the doctor's prescription.</a:t>
            </a:r>
            <a:endParaRPr sz="1600" dirty="0">
              <a:latin typeface="Times New Roman"/>
              <a:ea typeface="Times New Roman"/>
              <a:cs typeface="Times New Roman"/>
              <a:sym typeface="Times New Roman"/>
            </a:endParaRPr>
          </a:p>
          <a:p>
            <a:pPr marL="400050" indent="-285750" algn="just">
              <a:lnSpc>
                <a:spcPct val="150000"/>
              </a:lnSpc>
              <a:buSzPts val="1800"/>
              <a:buFont typeface="Arial" panose="020B0604020202020204" pitchFamily="34" charset="0"/>
              <a:buChar char="•"/>
              <a:defRPr/>
            </a:pPr>
            <a:r>
              <a:rPr lang="en-US" sz="1600" dirty="0">
                <a:latin typeface="Times New Roman"/>
                <a:ea typeface="Times New Roman"/>
                <a:cs typeface="Times New Roman"/>
                <a:sym typeface="Times New Roman"/>
              </a:rPr>
              <a:t>The some models which are present in this paper are Heart disease prediction, Monkeypox disease prediction, Lung disease prediction, Vector Borne disease prediction, Liver disease prediction and Doctor prescription detection. </a:t>
            </a:r>
            <a:endParaRPr sz="16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585676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5"/>
          <p:cNvSpPr txBox="1">
            <a:spLocks noGrp="1"/>
          </p:cNvSpPr>
          <p:nvPr>
            <p:ph type="title"/>
          </p:nvPr>
        </p:nvSpPr>
        <p:spPr>
          <a:xfrm>
            <a:off x="516560" y="850055"/>
            <a:ext cx="82293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2400" b="1" dirty="0">
                <a:latin typeface="Times New Roman"/>
                <a:ea typeface="Times New Roman"/>
                <a:cs typeface="Times New Roman"/>
                <a:sym typeface="Times New Roman"/>
              </a:rPr>
              <a:t>Dataset:</a:t>
            </a:r>
            <a:endParaRPr sz="2400" b="1" dirty="0">
              <a:latin typeface="Times New Roman"/>
              <a:ea typeface="Times New Roman"/>
              <a:cs typeface="Times New Roman"/>
              <a:sym typeface="Times New Roman"/>
            </a:endParaRPr>
          </a:p>
        </p:txBody>
      </p:sp>
      <p:sp>
        <p:nvSpPr>
          <p:cNvPr id="541" name="Google Shape;541;p45"/>
          <p:cNvSpPr txBox="1"/>
          <p:nvPr/>
        </p:nvSpPr>
        <p:spPr>
          <a:xfrm>
            <a:off x="353960" y="1994855"/>
            <a:ext cx="8554500" cy="2677616"/>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SzPts val="1800"/>
              <a:buFont typeface="Times New Roman"/>
              <a:buChar char="•"/>
              <a:defRPr/>
            </a:pPr>
            <a:r>
              <a:rPr lang="en-US" sz="1600" dirty="0">
                <a:latin typeface="Times New Roman"/>
                <a:ea typeface="Times New Roman"/>
                <a:cs typeface="Times New Roman"/>
                <a:sym typeface="Times New Roman"/>
              </a:rPr>
              <a:t>There are several datasets that have been employed in these models since we are predicting different diseases and also detecting the doctor's prescription.</a:t>
            </a:r>
            <a:endParaRPr sz="1600" dirty="0">
              <a:latin typeface="Times New Roman"/>
              <a:ea typeface="Times New Roman"/>
              <a:cs typeface="Times New Roman"/>
              <a:sym typeface="Times New Roman"/>
            </a:endParaRPr>
          </a:p>
          <a:p>
            <a:pPr marL="285750" indent="-285750" algn="just">
              <a:lnSpc>
                <a:spcPct val="150000"/>
              </a:lnSpc>
              <a:buSzPts val="1800"/>
              <a:buFont typeface="Times New Roman"/>
              <a:buChar char="•"/>
              <a:defRPr/>
            </a:pPr>
            <a:r>
              <a:rPr lang="en-US" sz="1600" dirty="0">
                <a:latin typeface="Times New Roman"/>
                <a:ea typeface="Times New Roman"/>
                <a:cs typeface="Times New Roman"/>
                <a:sym typeface="Times New Roman"/>
              </a:rPr>
              <a:t>Most of the data was gathered from the Kaggle database.</a:t>
            </a:r>
            <a:endParaRPr sz="1600" dirty="0">
              <a:latin typeface="Times New Roman"/>
              <a:ea typeface="Times New Roman"/>
              <a:cs typeface="Times New Roman"/>
              <a:sym typeface="Times New Roman"/>
            </a:endParaRPr>
          </a:p>
          <a:p>
            <a:pPr marL="285750" indent="-285750" algn="just">
              <a:lnSpc>
                <a:spcPct val="150000"/>
              </a:lnSpc>
              <a:buSzPts val="1800"/>
              <a:buFont typeface="Times New Roman"/>
              <a:buChar char="•"/>
              <a:defRPr/>
            </a:pPr>
            <a:r>
              <a:rPr lang="en-US" sz="1600" dirty="0">
                <a:latin typeface="Times New Roman"/>
                <a:ea typeface="Times New Roman"/>
                <a:cs typeface="Times New Roman"/>
                <a:sym typeface="Times New Roman"/>
              </a:rPr>
              <a:t>The IAM dataset, which was taken from the Kaggle database and comprises 13,353 images, was utilized for doctor prescription. This dataset was created by 650 script writers, including actual physicians. For multi disease prediction, as there were several diseases (heart, lung, monkeypox, vector-borne, and liver) and different datasets been .</a:t>
            </a:r>
            <a:endParaRPr sz="16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658989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46"/>
          <p:cNvSpPr txBox="1">
            <a:spLocks noGrp="1"/>
          </p:cNvSpPr>
          <p:nvPr>
            <p:ph type="title"/>
          </p:nvPr>
        </p:nvSpPr>
        <p:spPr>
          <a:xfrm>
            <a:off x="457199" y="530775"/>
            <a:ext cx="82293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2400" b="1" dirty="0">
                <a:latin typeface="Times New Roman"/>
                <a:ea typeface="Times New Roman"/>
                <a:cs typeface="Times New Roman"/>
                <a:sym typeface="Times New Roman"/>
              </a:rPr>
              <a:t>Preprocessing:</a:t>
            </a:r>
            <a:endParaRPr sz="2400" b="1" dirty="0">
              <a:latin typeface="Times New Roman"/>
              <a:ea typeface="Times New Roman"/>
              <a:cs typeface="Times New Roman"/>
              <a:sym typeface="Times New Roman"/>
            </a:endParaRPr>
          </a:p>
        </p:txBody>
      </p:sp>
      <p:sp>
        <p:nvSpPr>
          <p:cNvPr id="547" name="Google Shape;547;p46"/>
          <p:cNvSpPr txBox="1">
            <a:spLocks noGrp="1"/>
          </p:cNvSpPr>
          <p:nvPr>
            <p:ph type="body" idx="1"/>
          </p:nvPr>
        </p:nvSpPr>
        <p:spPr>
          <a:xfrm>
            <a:off x="324463" y="1360231"/>
            <a:ext cx="8494771" cy="5191432"/>
          </a:xfrm>
          <a:prstGeom prst="rect">
            <a:avLst/>
          </a:prstGeom>
          <a:noFill/>
          <a:ln>
            <a:noFill/>
          </a:ln>
        </p:spPr>
        <p:txBody>
          <a:bodyPr spcFirstLastPara="1" wrap="square" lIns="0" tIns="0" rIns="0" bIns="0" anchor="t" anchorCtr="0">
            <a:noAutofit/>
          </a:bodyPr>
          <a:lstStyle/>
          <a:p>
            <a:pPr marL="457200" lvl="0" indent="-352167" algn="just" rtl="0">
              <a:lnSpc>
                <a:spcPct val="150000"/>
              </a:lnSpc>
              <a:spcBef>
                <a:spcPts val="1000"/>
              </a:spcBef>
              <a:spcAft>
                <a:spcPts val="0"/>
              </a:spcAft>
              <a:buSzPts val="1946"/>
              <a:buChar char="•"/>
            </a:pPr>
            <a:r>
              <a:rPr lang="en-US" sz="1600" dirty="0">
                <a:latin typeface="Times New Roman"/>
                <a:ea typeface="Times New Roman"/>
                <a:cs typeface="Times New Roman"/>
                <a:sym typeface="Times New Roman"/>
              </a:rPr>
              <a:t>Images and textual data are preprocessed in two separate methods.</a:t>
            </a:r>
            <a:endParaRPr sz="1600" dirty="0"/>
          </a:p>
          <a:p>
            <a:pPr marL="457200" lvl="0" indent="-352167" algn="just" rtl="0">
              <a:lnSpc>
                <a:spcPct val="150000"/>
              </a:lnSpc>
              <a:spcBef>
                <a:spcPts val="1000"/>
              </a:spcBef>
              <a:spcAft>
                <a:spcPts val="0"/>
              </a:spcAft>
              <a:buSzPts val="1946"/>
              <a:buChar char="•"/>
            </a:pPr>
            <a:r>
              <a:rPr lang="en-US" sz="1600" dirty="0">
                <a:latin typeface="Times New Roman"/>
                <a:ea typeface="Times New Roman"/>
                <a:cs typeface="Times New Roman"/>
                <a:sym typeface="Times New Roman"/>
              </a:rPr>
              <a:t>For textual data, various null values will be present in the data, and these null values will be removed based on the correlations between the other columns of the dataset.</a:t>
            </a:r>
            <a:endParaRPr sz="1600" dirty="0"/>
          </a:p>
          <a:p>
            <a:pPr marL="457200" lvl="0" indent="-352167" algn="just" rtl="0">
              <a:lnSpc>
                <a:spcPct val="150000"/>
              </a:lnSpc>
              <a:spcBef>
                <a:spcPts val="1000"/>
              </a:spcBef>
              <a:spcAft>
                <a:spcPts val="0"/>
              </a:spcAft>
              <a:buSzPts val="1946"/>
              <a:buChar char="•"/>
            </a:pPr>
            <a:r>
              <a:rPr lang="en-US" sz="1600" dirty="0">
                <a:latin typeface="Times New Roman"/>
                <a:ea typeface="Times New Roman"/>
                <a:cs typeface="Times New Roman"/>
                <a:sym typeface="Times New Roman"/>
              </a:rPr>
              <a:t>The heat map removes columns from the dataset that are more highly associated than the threshold value. Additionally, additional columns from the dataset that are ordinal features from the other columns are added.</a:t>
            </a:r>
            <a:endParaRPr sz="1600" dirty="0"/>
          </a:p>
          <a:p>
            <a:pPr marL="457200" lvl="0" indent="-352167" algn="just" rtl="0">
              <a:lnSpc>
                <a:spcPct val="150000"/>
              </a:lnSpc>
              <a:spcBef>
                <a:spcPts val="1000"/>
              </a:spcBef>
              <a:spcAft>
                <a:spcPts val="0"/>
              </a:spcAft>
              <a:buSzPts val="1946"/>
              <a:buChar char="•"/>
            </a:pPr>
            <a:r>
              <a:rPr lang="en-US" sz="1600" dirty="0">
                <a:latin typeface="Times New Roman"/>
                <a:ea typeface="Times New Roman"/>
                <a:cs typeface="Times New Roman"/>
                <a:sym typeface="Times New Roman"/>
              </a:rPr>
              <a:t>For image data, When there aren't many images in the dataset, data augmentation is used. The parameters are limited up to 0.2 zoom and 0.2 rotation, which results in a variety of images.</a:t>
            </a:r>
            <a:endParaRPr sz="1600" dirty="0">
              <a:latin typeface="Times New Roman"/>
              <a:ea typeface="Times New Roman"/>
              <a:cs typeface="Times New Roman"/>
              <a:sym typeface="Times New Roman"/>
            </a:endParaRPr>
          </a:p>
          <a:p>
            <a:pPr marL="457200" lvl="0" indent="-352167" algn="just" rtl="0">
              <a:lnSpc>
                <a:spcPct val="150000"/>
              </a:lnSpc>
              <a:spcBef>
                <a:spcPts val="1000"/>
              </a:spcBef>
              <a:spcAft>
                <a:spcPts val="0"/>
              </a:spcAft>
              <a:buSzPts val="1946"/>
              <a:buChar char="•"/>
            </a:pPr>
            <a:r>
              <a:rPr lang="en-US" sz="1600" dirty="0">
                <a:latin typeface="Times New Roman"/>
                <a:ea typeface="Times New Roman"/>
                <a:cs typeface="Times New Roman"/>
                <a:sym typeface="Times New Roman"/>
              </a:rPr>
              <a:t>Each image is scaled to the appropriate size, and all of the photographs have also undergone a grayscale conversion that turns the black and white pixels into white and decreases the overall pixel count.</a:t>
            </a:r>
            <a:endParaRPr sz="16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8500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7"/>
          <p:cNvSpPr txBox="1">
            <a:spLocks noGrp="1"/>
          </p:cNvSpPr>
          <p:nvPr>
            <p:ph type="body" idx="1"/>
          </p:nvPr>
        </p:nvSpPr>
        <p:spPr>
          <a:xfrm>
            <a:off x="117987" y="717755"/>
            <a:ext cx="8849032" cy="6140245"/>
          </a:xfrm>
          <a:prstGeom prst="rect">
            <a:avLst/>
          </a:prstGeom>
          <a:noFill/>
          <a:ln>
            <a:noFill/>
          </a:ln>
        </p:spPr>
        <p:txBody>
          <a:bodyPr spcFirstLastPara="1" wrap="square" lIns="0" tIns="0" rIns="0" bIns="0" anchor="t" anchorCtr="0">
            <a:noAutofit/>
          </a:bodyPr>
          <a:lstStyle/>
          <a:p>
            <a:pPr marL="0" lvl="0" indent="0" algn="just" rtl="0">
              <a:lnSpc>
                <a:spcPct val="150000"/>
              </a:lnSpc>
              <a:spcBef>
                <a:spcPts val="1000"/>
              </a:spcBef>
              <a:spcAft>
                <a:spcPts val="0"/>
              </a:spcAft>
              <a:buNone/>
            </a:pPr>
            <a:r>
              <a:rPr lang="en-US" sz="2400" b="1" dirty="0">
                <a:latin typeface="Times New Roman"/>
                <a:ea typeface="Times New Roman"/>
                <a:cs typeface="Times New Roman"/>
                <a:sym typeface="Times New Roman"/>
              </a:rPr>
              <a:t>Detection methods for doctor prescription:</a:t>
            </a:r>
            <a:endParaRPr sz="2400" b="1" dirty="0">
              <a:latin typeface="Times New Roman"/>
              <a:ea typeface="Times New Roman"/>
              <a:cs typeface="Times New Roman"/>
              <a:sym typeface="Times New Roman"/>
            </a:endParaRPr>
          </a:p>
          <a:p>
            <a:pPr marL="457200" lvl="0" indent="0" algn="just" rtl="0">
              <a:lnSpc>
                <a:spcPct val="150000"/>
              </a:lnSpc>
              <a:spcBef>
                <a:spcPts val="1000"/>
              </a:spcBef>
              <a:spcAft>
                <a:spcPts val="0"/>
              </a:spcAft>
              <a:buNone/>
            </a:pPr>
            <a:r>
              <a:rPr lang="en-US" sz="1800" b="1" dirty="0">
                <a:latin typeface="Times New Roman"/>
                <a:ea typeface="Times New Roman"/>
                <a:cs typeface="Times New Roman"/>
                <a:sym typeface="Times New Roman"/>
              </a:rPr>
              <a:t>Convolution Attention Neural Network(CAN):</a:t>
            </a:r>
            <a:endParaRPr sz="1800" b="1" dirty="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Font typeface="Times New Roman"/>
              <a:buChar char="•"/>
            </a:pPr>
            <a:r>
              <a:rPr lang="en-US" sz="1600" dirty="0">
                <a:latin typeface="Times New Roman"/>
                <a:ea typeface="Times New Roman"/>
                <a:cs typeface="Times New Roman"/>
                <a:sym typeface="Times New Roman"/>
              </a:rPr>
              <a:t>Convolutional attention network is mainly used for unconstrained text recognition. Convolutional Attention Network is completely built on CNN and includes an attentional mechanism. </a:t>
            </a:r>
            <a:endParaRPr sz="1600" dirty="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Font typeface="Times New Roman"/>
              <a:buChar char="•"/>
            </a:pPr>
            <a:r>
              <a:rPr lang="en-US" sz="1600" dirty="0">
                <a:latin typeface="Times New Roman"/>
                <a:ea typeface="Times New Roman"/>
                <a:cs typeface="Times New Roman"/>
                <a:sym typeface="Times New Roman"/>
              </a:rPr>
              <a:t>The distinct traits of our method include encoder-decoder architecture, in which the encoder is a deep -dimensional CNN and the decoder is a one-dimensional CNN ,the attention mechanism is applied in each convolutional layer of the decoder.</a:t>
            </a:r>
            <a:endParaRPr sz="1600" dirty="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Font typeface="Times New Roman"/>
              <a:buChar char="•"/>
            </a:pPr>
            <a:r>
              <a:rPr lang="en-US" sz="1600" dirty="0">
                <a:latin typeface="Times New Roman"/>
                <a:ea typeface="Times New Roman"/>
                <a:cs typeface="Times New Roman"/>
                <a:sym typeface="Times New Roman"/>
              </a:rPr>
              <a:t>This technique is similar to the convolution neural network in that it concentrates on high resolution on specific sections of the image while leaving the rest as low or blur.</a:t>
            </a:r>
          </a:p>
        </p:txBody>
      </p:sp>
    </p:spTree>
    <p:extLst>
      <p:ext uri="{BB962C8B-B14F-4D97-AF65-F5344CB8AC3E}">
        <p14:creationId xmlns:p14="http://schemas.microsoft.com/office/powerpoint/2010/main" val="3074523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8"/>
          <p:cNvSpPr txBox="1">
            <a:spLocks noGrp="1"/>
          </p:cNvSpPr>
          <p:nvPr>
            <p:ph type="body" idx="1"/>
          </p:nvPr>
        </p:nvSpPr>
        <p:spPr>
          <a:xfrm>
            <a:off x="98323" y="698091"/>
            <a:ext cx="8878529" cy="5849272"/>
          </a:xfrm>
          <a:prstGeom prst="rect">
            <a:avLst/>
          </a:prstGeom>
          <a:noFill/>
          <a:ln>
            <a:noFill/>
          </a:ln>
        </p:spPr>
        <p:txBody>
          <a:bodyPr spcFirstLastPara="1" wrap="square" lIns="0" tIns="0" rIns="0" bIns="0" anchor="t" anchorCtr="0">
            <a:noAutofit/>
          </a:bodyPr>
          <a:lstStyle/>
          <a:p>
            <a:pPr marL="114300" lvl="0" indent="342900" algn="just">
              <a:lnSpc>
                <a:spcPct val="160000"/>
              </a:lnSpc>
              <a:buNone/>
            </a:pPr>
            <a:r>
              <a:rPr lang="en-US" sz="1800" b="1" dirty="0">
                <a:latin typeface="Times New Roman"/>
                <a:ea typeface="Times New Roman"/>
                <a:cs typeface="Times New Roman"/>
                <a:sym typeface="Times New Roman"/>
              </a:rPr>
              <a:t>Convolutional Neural Network(CNN):</a:t>
            </a:r>
            <a:endParaRPr lang="en-US" sz="1800" dirty="0">
              <a:latin typeface="Times New Roman"/>
              <a:ea typeface="Times New Roman"/>
              <a:cs typeface="Times New Roman"/>
              <a:sym typeface="Times New Roman"/>
            </a:endParaRPr>
          </a:p>
          <a:p>
            <a:pPr lvl="0" algn="just">
              <a:lnSpc>
                <a:spcPct val="160000"/>
              </a:lnSpc>
              <a:buFont typeface="Times New Roman"/>
              <a:buChar char="•"/>
            </a:pPr>
            <a:r>
              <a:rPr lang="en-US" sz="1600" dirty="0">
                <a:solidFill>
                  <a:schemeClr val="dk2"/>
                </a:solidFill>
                <a:latin typeface="Times New Roman"/>
                <a:ea typeface="Times New Roman"/>
                <a:cs typeface="Times New Roman"/>
                <a:sym typeface="Times New Roman"/>
              </a:rPr>
              <a:t>Convolutional neural network (CNN) is a type of artificial neural network used in image recognition and processing that is specifically designed to process pixel data.</a:t>
            </a:r>
            <a:endParaRPr lang="en-US" sz="1600" dirty="0">
              <a:latin typeface="Times New Roman"/>
              <a:ea typeface="Times New Roman"/>
              <a:cs typeface="Times New Roman"/>
              <a:sym typeface="Times New Roman"/>
            </a:endParaRPr>
          </a:p>
          <a:p>
            <a:pPr lvl="0" algn="just">
              <a:lnSpc>
                <a:spcPct val="160000"/>
              </a:lnSpc>
              <a:buFont typeface="Times New Roman"/>
              <a:buChar char="•"/>
            </a:pPr>
            <a:r>
              <a:rPr lang="en-US" sz="1600" dirty="0">
                <a:latin typeface="Times New Roman"/>
                <a:ea typeface="Times New Roman"/>
                <a:cs typeface="Times New Roman"/>
                <a:sym typeface="Times New Roman"/>
              </a:rPr>
              <a:t>The convolution neural network which consists of different types of layers like convolution layer, pooling layer, connected layer and </a:t>
            </a:r>
            <a:r>
              <a:rPr lang="en-US" sz="1600" dirty="0" err="1">
                <a:latin typeface="Times New Roman"/>
                <a:ea typeface="Times New Roman"/>
                <a:cs typeface="Times New Roman"/>
                <a:sym typeface="Times New Roman"/>
              </a:rPr>
              <a:t>unpooling</a:t>
            </a:r>
            <a:r>
              <a:rPr lang="en-US" sz="1600" dirty="0">
                <a:latin typeface="Times New Roman"/>
                <a:ea typeface="Times New Roman"/>
                <a:cs typeface="Times New Roman"/>
                <a:sym typeface="Times New Roman"/>
              </a:rPr>
              <a:t> layer.</a:t>
            </a:r>
          </a:p>
          <a:p>
            <a:pPr lvl="0" algn="just">
              <a:lnSpc>
                <a:spcPct val="160000"/>
              </a:lnSpc>
              <a:buFont typeface="Times New Roman"/>
              <a:buChar char="•"/>
            </a:pPr>
            <a:r>
              <a:rPr lang="en-US" sz="1600" dirty="0">
                <a:latin typeface="Times New Roman"/>
                <a:ea typeface="Times New Roman"/>
                <a:cs typeface="Times New Roman"/>
                <a:sym typeface="Times New Roman"/>
              </a:rPr>
              <a:t>The convolution layer is the basic building block of CNN and it has many kernels. Each of the neurons acts as a kernel.</a:t>
            </a:r>
          </a:p>
          <a:p>
            <a:pPr lvl="0" algn="just">
              <a:lnSpc>
                <a:spcPct val="160000"/>
              </a:lnSpc>
            </a:pPr>
            <a:r>
              <a:rPr lang="en-US" sz="1600" dirty="0">
                <a:latin typeface="Times New Roman"/>
                <a:ea typeface="Times New Roman"/>
                <a:cs typeface="Times New Roman"/>
                <a:sym typeface="Times New Roman"/>
              </a:rPr>
              <a:t>Different kinds of kernels can perform operations on images such as edge detection, blur, and sharpen by applying convolution.</a:t>
            </a:r>
          </a:p>
          <a:p>
            <a:pPr marL="114300" lvl="0" indent="0" algn="just">
              <a:lnSpc>
                <a:spcPct val="160000"/>
              </a:lnSpc>
              <a:buNone/>
            </a:pPr>
            <a:endParaRPr lang="en-US" sz="1600" b="1" dirty="0">
              <a:latin typeface="Times New Roman"/>
              <a:ea typeface="Times New Roman"/>
              <a:cs typeface="Times New Roman"/>
              <a:sym typeface="Times New Roman"/>
            </a:endParaRPr>
          </a:p>
          <a:p>
            <a:pPr marL="457200" lvl="0" indent="-342900" algn="just" rtl="0">
              <a:lnSpc>
                <a:spcPct val="160000"/>
              </a:lnSpc>
              <a:spcBef>
                <a:spcPts val="1000"/>
              </a:spcBef>
              <a:spcAft>
                <a:spcPts val="0"/>
              </a:spcAft>
              <a:buSzPts val="1800"/>
              <a:buFont typeface="Times New Roman"/>
              <a:buChar char="•"/>
            </a:pPr>
            <a:endParaRPr sz="16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671731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8"/>
          <p:cNvSpPr txBox="1">
            <a:spLocks noGrp="1"/>
          </p:cNvSpPr>
          <p:nvPr>
            <p:ph type="body" idx="1"/>
          </p:nvPr>
        </p:nvSpPr>
        <p:spPr>
          <a:xfrm>
            <a:off x="419407" y="839736"/>
            <a:ext cx="8305186" cy="5427407"/>
          </a:xfrm>
          <a:prstGeom prst="rect">
            <a:avLst/>
          </a:prstGeom>
          <a:noFill/>
          <a:ln>
            <a:noFill/>
          </a:ln>
        </p:spPr>
        <p:txBody>
          <a:bodyPr spcFirstLastPara="1" wrap="square" lIns="0" tIns="0" rIns="0" bIns="0" anchor="t" anchorCtr="0">
            <a:normAutofit/>
          </a:bodyPr>
          <a:lstStyle/>
          <a:p>
            <a:pPr marL="457200" lvl="0" indent="-342900" algn="just" rtl="0">
              <a:lnSpc>
                <a:spcPct val="150000"/>
              </a:lnSpc>
              <a:spcBef>
                <a:spcPts val="1000"/>
              </a:spcBef>
              <a:spcAft>
                <a:spcPts val="0"/>
              </a:spcAft>
              <a:buSzPts val="1800"/>
              <a:buChar char="•"/>
            </a:pPr>
            <a:r>
              <a:rPr lang="en-US" sz="1600" dirty="0">
                <a:latin typeface="Times New Roman"/>
                <a:ea typeface="Times New Roman"/>
                <a:cs typeface="Times New Roman"/>
                <a:sym typeface="Times New Roman"/>
              </a:rPr>
              <a:t>In the convolution layer, images are split into small pieces and extract features from each small block. The kernel uses a specific set of weights to communicate with images by multiplying their elements by the receptive region corresponding elements</a:t>
            </a:r>
            <a:endParaRPr sz="1600" dirty="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Char char="•"/>
            </a:pPr>
            <a:r>
              <a:rPr lang="en-US" sz="1600" dirty="0">
                <a:latin typeface="Times New Roman"/>
                <a:ea typeface="Times New Roman"/>
                <a:cs typeface="Times New Roman"/>
                <a:sym typeface="Times New Roman"/>
              </a:rPr>
              <a:t>The pooling layer aims to reduce the number of parameters when the image is too large and limit the over fitting risk</a:t>
            </a:r>
            <a:r>
              <a:rPr lang="en-US" sz="1600" dirty="0">
                <a:solidFill>
                  <a:schemeClr val="dk2"/>
                </a:solidFill>
                <a:latin typeface="Times New Roman"/>
                <a:ea typeface="Times New Roman"/>
                <a:cs typeface="Times New Roman"/>
                <a:sym typeface="Times New Roman"/>
              </a:rPr>
              <a:t> and also minimizes the </a:t>
            </a:r>
            <a:r>
              <a:rPr lang="en-US" sz="1600" dirty="0">
                <a:latin typeface="Times New Roman"/>
                <a:ea typeface="Times New Roman"/>
                <a:cs typeface="Times New Roman"/>
                <a:sym typeface="Times New Roman"/>
              </a:rPr>
              <a:t>computational load, memory usage.</a:t>
            </a:r>
            <a:endParaRPr sz="1600" dirty="0">
              <a:solidFill>
                <a:schemeClr val="dk2"/>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600" dirty="0">
                <a:latin typeface="Times New Roman"/>
                <a:ea typeface="Times New Roman"/>
                <a:cs typeface="Times New Roman"/>
                <a:sym typeface="Times New Roman"/>
              </a:rPr>
              <a:t>The fully connected layer classifies the input image into various groups based on the dataset. In a fully connected layer, SoftMax is used as an activation function.     </a:t>
            </a:r>
          </a:p>
          <a:p>
            <a:pPr marL="114300" lvl="0" indent="0" algn="just" rtl="0">
              <a:lnSpc>
                <a:spcPct val="150000"/>
              </a:lnSpc>
              <a:spcBef>
                <a:spcPts val="0"/>
              </a:spcBef>
              <a:spcAft>
                <a:spcPts val="0"/>
              </a:spcAft>
              <a:buSzPts val="1800"/>
              <a:buNone/>
            </a:pPr>
            <a:r>
              <a:rPr lang="en-US" sz="1600" dirty="0">
                <a:latin typeface="Times New Roman"/>
                <a:ea typeface="Times New Roman"/>
                <a:cs typeface="Times New Roman"/>
                <a:sym typeface="Times New Roman"/>
              </a:rPr>
              <a:t>                                                                                                                                                                                                                                                                                                                                                          </a:t>
            </a:r>
          </a:p>
        </p:txBody>
      </p:sp>
      <p:pic>
        <p:nvPicPr>
          <p:cNvPr id="2" name="Picture 1"/>
          <p:cNvPicPr>
            <a:picLocks noChangeAspect="1"/>
          </p:cNvPicPr>
          <p:nvPr/>
        </p:nvPicPr>
        <p:blipFill>
          <a:blip r:embed="rId3"/>
          <a:stretch>
            <a:fillRect/>
          </a:stretch>
        </p:blipFill>
        <p:spPr>
          <a:xfrm>
            <a:off x="2186874" y="3951647"/>
            <a:ext cx="4770251" cy="2315496"/>
          </a:xfrm>
          <a:prstGeom prst="rect">
            <a:avLst/>
          </a:prstGeom>
        </p:spPr>
      </p:pic>
    </p:spTree>
    <p:extLst>
      <p:ext uri="{BB962C8B-B14F-4D97-AF65-F5344CB8AC3E}">
        <p14:creationId xmlns:p14="http://schemas.microsoft.com/office/powerpoint/2010/main" val="376349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0"/>
          <p:cNvSpPr/>
          <p:nvPr/>
        </p:nvSpPr>
        <p:spPr>
          <a:xfrm>
            <a:off x="304920" y="956880"/>
            <a:ext cx="8533080" cy="775440"/>
          </a:xfrm>
          <a:prstGeom prst="rect">
            <a:avLst/>
          </a:prstGeom>
          <a:noFill/>
          <a:ln>
            <a:noFill/>
          </a:ln>
        </p:spPr>
        <p:txBody>
          <a:bodyPr spcFirstLastPara="1" wrap="square" lIns="90000" tIns="45000" rIns="90000" bIns="45000" anchor="t" anchorCtr="0">
            <a:noAutofit/>
          </a:bodyPr>
          <a:lstStyle/>
          <a:p>
            <a:pPr marL="0" marR="0" lvl="0" indent="0" algn="just" rtl="0">
              <a:lnSpc>
                <a:spcPct val="150000"/>
              </a:lnSpc>
              <a:spcBef>
                <a:spcPts val="0"/>
              </a:spcBef>
              <a:spcAft>
                <a:spcPts val="0"/>
              </a:spcAft>
              <a:buClr>
                <a:srgbClr val="000000"/>
              </a:buClr>
              <a:buSzPts val="1800"/>
              <a:buFont typeface="Times New Roman"/>
              <a:buNone/>
            </a:pPr>
            <a:r>
              <a:rPr lang="en-US" sz="1800" b="0" strike="noStrike">
                <a:solidFill>
                  <a:srgbClr val="000000"/>
                </a:solidFill>
                <a:latin typeface="Times New Roman"/>
                <a:ea typeface="Times New Roman"/>
                <a:cs typeface="Times New Roman"/>
                <a:sym typeface="Times New Roman"/>
              </a:rPr>
              <a:t>             </a:t>
            </a:r>
            <a:endParaRPr sz="1800" b="0" strike="noStrik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strike="noStrike">
              <a:solidFill>
                <a:schemeClr val="dk1"/>
              </a:solidFill>
              <a:latin typeface="Arial"/>
              <a:ea typeface="Arial"/>
              <a:cs typeface="Arial"/>
              <a:sym typeface="Arial"/>
            </a:endParaRPr>
          </a:p>
        </p:txBody>
      </p:sp>
      <p:sp>
        <p:nvSpPr>
          <p:cNvPr id="502" name="Google Shape;502;p60"/>
          <p:cNvSpPr/>
          <p:nvPr/>
        </p:nvSpPr>
        <p:spPr>
          <a:xfrm>
            <a:off x="1086476" y="2505670"/>
            <a:ext cx="6969968"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dirty="0">
                <a:solidFill>
                  <a:srgbClr val="2F5496"/>
                </a:solidFill>
                <a:latin typeface="Times New Roman"/>
                <a:ea typeface="Times New Roman"/>
                <a:cs typeface="Times New Roman"/>
                <a:sym typeface="Times New Roman"/>
              </a:rPr>
              <a:t>Literature Survey</a:t>
            </a:r>
            <a:endParaRPr sz="4000" dirty="0">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7B3951-4A5B-B7A9-BF9F-31EACA3D5929}"/>
              </a:ext>
            </a:extLst>
          </p:cNvPr>
          <p:cNvSpPr>
            <a:spLocks noGrp="1"/>
          </p:cNvSpPr>
          <p:nvPr>
            <p:ph type="body" idx="1"/>
          </p:nvPr>
        </p:nvSpPr>
        <p:spPr>
          <a:xfrm>
            <a:off x="186813" y="747251"/>
            <a:ext cx="8809703" cy="5624051"/>
          </a:xfrm>
        </p:spPr>
        <p:txBody>
          <a:bodyPr>
            <a:normAutofit fontScale="92500" lnSpcReduction="10000"/>
          </a:bodyPr>
          <a:lstStyle/>
          <a:p>
            <a:pPr marL="114300" indent="0">
              <a:buNone/>
            </a:pPr>
            <a:r>
              <a:rPr lang="en-IN" sz="2400" b="1" dirty="0">
                <a:latin typeface="Times New Roman" panose="02020603050405020304" pitchFamily="18" charset="0"/>
                <a:cs typeface="Times New Roman" panose="02020603050405020304" pitchFamily="18" charset="0"/>
              </a:rPr>
              <a:t>TRANSFER LEARNING:</a:t>
            </a:r>
          </a:p>
          <a:p>
            <a:pPr algn="just">
              <a:lnSpc>
                <a:spcPct val="150000"/>
              </a:lnSpc>
            </a:pPr>
            <a:r>
              <a:rPr lang="en-US" sz="1700" dirty="0">
                <a:latin typeface="Times New Roman" panose="02020603050405020304" pitchFamily="18" charset="0"/>
                <a:cs typeface="Times New Roman" panose="02020603050405020304" pitchFamily="18" charset="0"/>
              </a:rPr>
              <a:t>A pretrained model was employed for feature extraction the model used in this method is ResNet152V2. This model was trained using the ImageNet dataset.</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100" dirty="0"/>
          </a:p>
          <a:p>
            <a:pPr>
              <a:lnSpc>
                <a:spcPct val="150000"/>
              </a:lnSpc>
            </a:pPr>
            <a:endParaRPr lang="en-US" sz="1100" dirty="0"/>
          </a:p>
          <a:p>
            <a:pPr>
              <a:lnSpc>
                <a:spcPct val="150000"/>
              </a:lnSpc>
            </a:pPr>
            <a:endParaRPr lang="en-US" sz="1100" dirty="0"/>
          </a:p>
          <a:p>
            <a:pPr>
              <a:lnSpc>
                <a:spcPct val="150000"/>
              </a:lnSpc>
            </a:pPr>
            <a:endParaRPr lang="en-US" sz="1100" dirty="0"/>
          </a:p>
          <a:p>
            <a:pPr>
              <a:lnSpc>
                <a:spcPct val="150000"/>
              </a:lnSpc>
            </a:pPr>
            <a:endParaRPr lang="en-US" sz="1100" dirty="0"/>
          </a:p>
          <a:p>
            <a:pPr>
              <a:lnSpc>
                <a:spcPct val="150000"/>
              </a:lnSpc>
            </a:pPr>
            <a:endParaRPr lang="en-US" sz="1100" dirty="0"/>
          </a:p>
          <a:p>
            <a:pPr algn="just">
              <a:lnSpc>
                <a:spcPct val="150000"/>
              </a:lnSpc>
            </a:pPr>
            <a:r>
              <a:rPr lang="en-US" sz="1900" dirty="0">
                <a:latin typeface="Times New Roman" panose="02020603050405020304" pitchFamily="18" charset="0"/>
                <a:cs typeface="Times New Roman" panose="02020603050405020304" pitchFamily="18" charset="0"/>
              </a:rPr>
              <a:t>The above figure shows the transfer learning architecture which is used in Residual networks are made up of several well-chosen components, each of which may be represented as a module. </a:t>
            </a:r>
          </a:p>
        </p:txBody>
      </p:sp>
      <p:pic>
        <p:nvPicPr>
          <p:cNvPr id="7" name="Picture 6">
            <a:extLst>
              <a:ext uri="{FF2B5EF4-FFF2-40B4-BE49-F238E27FC236}">
                <a16:creationId xmlns:a16="http://schemas.microsoft.com/office/drawing/2014/main" id="{6FD33180-4A24-7EEA-6579-92651F0589E1}"/>
              </a:ext>
            </a:extLst>
          </p:cNvPr>
          <p:cNvPicPr>
            <a:picLocks noChangeAspect="1"/>
          </p:cNvPicPr>
          <p:nvPr/>
        </p:nvPicPr>
        <p:blipFill>
          <a:blip r:embed="rId2"/>
          <a:stretch>
            <a:fillRect/>
          </a:stretch>
        </p:blipFill>
        <p:spPr>
          <a:xfrm>
            <a:off x="2868729" y="2612889"/>
            <a:ext cx="3406542" cy="2261486"/>
          </a:xfrm>
          <a:prstGeom prst="rect">
            <a:avLst/>
          </a:prstGeom>
        </p:spPr>
      </p:pic>
    </p:spTree>
    <p:extLst>
      <p:ext uri="{BB962C8B-B14F-4D97-AF65-F5344CB8AC3E}">
        <p14:creationId xmlns:p14="http://schemas.microsoft.com/office/powerpoint/2010/main" val="33479756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79D202-7F27-61A1-4385-33532F0A0776}"/>
              </a:ext>
            </a:extLst>
          </p:cNvPr>
          <p:cNvSpPr>
            <a:spLocks noGrp="1"/>
          </p:cNvSpPr>
          <p:nvPr>
            <p:ph type="body" idx="1"/>
          </p:nvPr>
        </p:nvSpPr>
        <p:spPr>
          <a:xfrm>
            <a:off x="108155" y="766916"/>
            <a:ext cx="8898193" cy="5574890"/>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first thing we notice is that there is a direct link that bypasses several levels (which may vary depending on the model). This link is known as the ‘skip connection' and it lies at the heart of residual blocks. Because of this skip link, the layer's output is no longer the same. Without this skip link, the input 'x' is multiplied by the layer weights before being multiplied by a bias term.</a:t>
            </a:r>
          </a:p>
          <a:p>
            <a:pPr marL="114300" indent="0" algn="ctr">
              <a:lnSpc>
                <a:spcPct val="150000"/>
              </a:lnSpc>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H(x)= f (</a:t>
            </a:r>
            <a:r>
              <a:rPr lang="en-US" sz="1600" b="1" dirty="0" err="1">
                <a:latin typeface="Times New Roman" panose="02020603050405020304" pitchFamily="18" charset="0"/>
                <a:cs typeface="Times New Roman" panose="02020603050405020304" pitchFamily="18" charset="0"/>
              </a:rPr>
              <a:t>wx</a:t>
            </a:r>
            <a:r>
              <a:rPr lang="en-US" sz="1600" b="1" dirty="0">
                <a:latin typeface="Times New Roman" panose="02020603050405020304" pitchFamily="18" charset="0"/>
                <a:cs typeface="Times New Roman" panose="02020603050405020304" pitchFamily="18" charset="0"/>
              </a:rPr>
              <a:t> + b) or H(x)=f(x)</a:t>
            </a:r>
          </a:p>
          <a:p>
            <a:pPr marL="114300" indent="0">
              <a:buNone/>
            </a:pPr>
            <a:r>
              <a:rPr lang="en-US" sz="1600" dirty="0"/>
              <a:t> </a:t>
            </a:r>
          </a:p>
          <a:p>
            <a:pPr algn="just">
              <a:lnSpc>
                <a:spcPct val="150000"/>
              </a:lnSpc>
            </a:pPr>
            <a:r>
              <a:rPr lang="en-US" sz="1600" dirty="0"/>
              <a:t>The skip connections in ResNet alleviate the problem of disappearing gradient in deep neural networks by enabling the gradient to flow along an additional shortcut channel. Another benefit of these connections is that they allow the model to learn the identity functions, ensuring that the upper layer performs at least as well as the lower layer. Some parameters are involved in calculating the performance measurements of each machine learning and deep learning algorithm. </a:t>
            </a:r>
          </a:p>
          <a:p>
            <a:pPr marL="11430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697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92143A-13A8-4D62-2D90-A1F740E039EC}"/>
              </a:ext>
            </a:extLst>
          </p:cNvPr>
          <p:cNvSpPr>
            <a:spLocks noGrp="1"/>
          </p:cNvSpPr>
          <p:nvPr>
            <p:ph type="body" idx="1"/>
          </p:nvPr>
        </p:nvSpPr>
        <p:spPr>
          <a:xfrm>
            <a:off x="117987" y="796413"/>
            <a:ext cx="8927690" cy="5535561"/>
          </a:xfrm>
        </p:spPr>
        <p:txBody>
          <a:bodyPr/>
          <a:lstStyle/>
          <a:p>
            <a:pPr marL="114300" indent="0" algn="just">
              <a:lnSpc>
                <a:spcPct val="150000"/>
              </a:lnSpc>
              <a:buNone/>
            </a:pPr>
            <a:r>
              <a:rPr lang="en-US" sz="1600" dirty="0">
                <a:latin typeface="Times New Roman" panose="02020603050405020304" pitchFamily="18" charset="0"/>
                <a:cs typeface="Times New Roman" panose="02020603050405020304" pitchFamily="18" charset="0"/>
              </a:rPr>
              <a:t>From the below figure when the new pixel was encountered then the given input pixel has any type of weight that was assigned to it, if so, it was assigned to the weight layer, otherwise it directly executes the relu function. Finetuning was also done for the current model, which is nothing more than adding layers or retraining the data on the specific model to get better outcomes. </a:t>
            </a:r>
            <a:endParaRPr lang="en-IN" sz="1600" dirty="0">
              <a:latin typeface="Times New Roman" panose="02020603050405020304" pitchFamily="18" charset="0"/>
              <a:cs typeface="Times New Roman" panose="02020603050405020304" pitchFamily="18" charset="0"/>
            </a:endParaRPr>
          </a:p>
          <a:p>
            <a:pPr marL="114300" indent="0">
              <a:buNone/>
            </a:pPr>
            <a:endParaRPr lang="en-IN" dirty="0"/>
          </a:p>
        </p:txBody>
      </p:sp>
      <p:pic>
        <p:nvPicPr>
          <p:cNvPr id="7" name="Picture 6">
            <a:extLst>
              <a:ext uri="{FF2B5EF4-FFF2-40B4-BE49-F238E27FC236}">
                <a16:creationId xmlns:a16="http://schemas.microsoft.com/office/drawing/2014/main" id="{D42FF13E-C22D-80F9-5F25-FACDCF100210}"/>
              </a:ext>
            </a:extLst>
          </p:cNvPr>
          <p:cNvPicPr>
            <a:picLocks noChangeAspect="1"/>
          </p:cNvPicPr>
          <p:nvPr/>
        </p:nvPicPr>
        <p:blipFill>
          <a:blip r:embed="rId2"/>
          <a:stretch>
            <a:fillRect/>
          </a:stretch>
        </p:blipFill>
        <p:spPr>
          <a:xfrm>
            <a:off x="3143250" y="3071352"/>
            <a:ext cx="2857500" cy="1600200"/>
          </a:xfrm>
          <a:prstGeom prst="rect">
            <a:avLst/>
          </a:prstGeom>
        </p:spPr>
      </p:pic>
    </p:spTree>
    <p:extLst>
      <p:ext uri="{BB962C8B-B14F-4D97-AF65-F5344CB8AC3E}">
        <p14:creationId xmlns:p14="http://schemas.microsoft.com/office/powerpoint/2010/main" val="2191292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g15829125c21_0_21"/>
          <p:cNvSpPr txBox="1">
            <a:spLocks noGrp="1"/>
          </p:cNvSpPr>
          <p:nvPr>
            <p:ph type="body" idx="1"/>
          </p:nvPr>
        </p:nvSpPr>
        <p:spPr>
          <a:xfrm>
            <a:off x="379458" y="601611"/>
            <a:ext cx="8385073" cy="5427300"/>
          </a:xfrm>
          <a:prstGeom prst="rect">
            <a:avLst/>
          </a:prstGeom>
          <a:noFill/>
          <a:ln>
            <a:noFill/>
          </a:ln>
        </p:spPr>
        <p:txBody>
          <a:bodyPr spcFirstLastPara="1" wrap="square" lIns="0" tIns="0" rIns="0" bIns="0" anchor="t" anchorCtr="0">
            <a:normAutofit/>
          </a:bodyPr>
          <a:lstStyle/>
          <a:p>
            <a:pPr marL="0" lvl="0" indent="0" algn="just" rtl="0">
              <a:lnSpc>
                <a:spcPct val="150000"/>
              </a:lnSpc>
              <a:spcBef>
                <a:spcPts val="1000"/>
              </a:spcBef>
              <a:spcAft>
                <a:spcPts val="0"/>
              </a:spcAft>
              <a:buClr>
                <a:schemeClr val="dk1"/>
              </a:buClr>
              <a:buSzPts val="1100"/>
              <a:buFont typeface="Arial"/>
              <a:buNone/>
            </a:pPr>
            <a:r>
              <a:rPr lang="en-US" sz="2400" b="1" dirty="0">
                <a:latin typeface="Times New Roman"/>
                <a:ea typeface="Times New Roman"/>
                <a:cs typeface="Times New Roman"/>
                <a:sym typeface="Times New Roman"/>
              </a:rPr>
              <a:t>Prediction methods for diseases:</a:t>
            </a:r>
            <a:endParaRPr sz="2400" b="1" dirty="0">
              <a:latin typeface="Times New Roman"/>
              <a:ea typeface="Times New Roman"/>
              <a:cs typeface="Times New Roman"/>
              <a:sym typeface="Times New Roman"/>
            </a:endParaRPr>
          </a:p>
          <a:p>
            <a:pPr marL="457200" lvl="0" indent="-228600" algn="just" rtl="0">
              <a:lnSpc>
                <a:spcPct val="150000"/>
              </a:lnSpc>
              <a:spcBef>
                <a:spcPts val="1000"/>
              </a:spcBef>
              <a:spcAft>
                <a:spcPts val="0"/>
              </a:spcAft>
              <a:buNone/>
            </a:pPr>
            <a:r>
              <a:rPr lang="en-US" sz="1800" b="1" dirty="0">
                <a:latin typeface="Times New Roman"/>
                <a:ea typeface="Times New Roman"/>
                <a:cs typeface="Times New Roman"/>
                <a:sym typeface="Times New Roman"/>
              </a:rPr>
              <a:t>Random forest (RF):</a:t>
            </a:r>
            <a:endParaRPr sz="1800" b="1" dirty="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Font typeface="Times New Roman"/>
              <a:buChar char="•"/>
            </a:pPr>
            <a:r>
              <a:rPr lang="en-US" sz="1600" dirty="0">
                <a:latin typeface="Times New Roman"/>
                <a:ea typeface="Times New Roman"/>
                <a:cs typeface="Times New Roman"/>
                <a:sym typeface="Times New Roman"/>
              </a:rPr>
              <a:t>The Random forest is mostly used in classification and regression problems .The decision trees are developed by using the majority voting classification technique and the average method for regression. The method employs ensemble techniques such as bagging, maximum voting, and averaging.</a:t>
            </a:r>
            <a:endParaRPr sz="16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600" dirty="0">
                <a:latin typeface="Times New Roman"/>
                <a:ea typeface="Times New Roman"/>
                <a:cs typeface="Times New Roman"/>
                <a:sym typeface="Times New Roman"/>
              </a:rPr>
              <a:t>This Random forest mostly depends on self-learning decision trees .In Random Forest from k number of records n number of records are taken .After that individual decision trees are constructed for each sample .</a:t>
            </a:r>
            <a:endParaRPr sz="16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600" dirty="0">
                <a:latin typeface="Times New Roman"/>
                <a:ea typeface="Times New Roman"/>
                <a:cs typeface="Times New Roman"/>
                <a:sym typeface="Times New Roman"/>
              </a:rPr>
              <a:t>As each decision tree will generate an output and the final output is considered based on the majority voting or average for classification and regression respectively.</a:t>
            </a:r>
            <a:endParaRPr sz="16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1733912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563;g15829125c21_0_21"/>
          <p:cNvPicPr preferRelativeResize="0"/>
          <p:nvPr/>
        </p:nvPicPr>
        <p:blipFill>
          <a:blip r:embed="rId2">
            <a:alphaModFix/>
          </a:blip>
          <a:stretch>
            <a:fillRect/>
          </a:stretch>
        </p:blipFill>
        <p:spPr>
          <a:xfrm>
            <a:off x="1873045" y="1519084"/>
            <a:ext cx="5560142" cy="3746091"/>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51842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g15829125c21_0_28"/>
          <p:cNvSpPr txBox="1">
            <a:spLocks noGrp="1"/>
          </p:cNvSpPr>
          <p:nvPr>
            <p:ph type="body" idx="1"/>
          </p:nvPr>
        </p:nvSpPr>
        <p:spPr>
          <a:xfrm>
            <a:off x="397318" y="809000"/>
            <a:ext cx="8349363" cy="5772600"/>
          </a:xfrm>
          <a:prstGeom prst="rect">
            <a:avLst/>
          </a:prstGeom>
        </p:spPr>
        <p:txBody>
          <a:bodyPr spcFirstLastPara="1" wrap="square" lIns="0" tIns="0" rIns="0" bIns="0" anchor="t" anchorCtr="0">
            <a:normAutofit/>
          </a:bodyPr>
          <a:lstStyle/>
          <a:p>
            <a:pPr marL="0" lvl="0" indent="0" algn="l" rtl="0">
              <a:lnSpc>
                <a:spcPct val="150000"/>
              </a:lnSpc>
              <a:spcBef>
                <a:spcPts val="1000"/>
              </a:spcBef>
              <a:spcAft>
                <a:spcPts val="0"/>
              </a:spcAft>
              <a:buNone/>
            </a:pPr>
            <a:r>
              <a:rPr lang="en-US" sz="2000" b="1" dirty="0">
                <a:latin typeface="Times New Roman"/>
                <a:ea typeface="Times New Roman"/>
                <a:cs typeface="Times New Roman"/>
                <a:sym typeface="Times New Roman"/>
              </a:rPr>
              <a:t>Decision tree(DT):</a:t>
            </a:r>
            <a:endParaRPr sz="2000" b="1" dirty="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Font typeface="Times New Roman"/>
              <a:buChar char="•"/>
            </a:pPr>
            <a:r>
              <a:rPr lang="en-US" sz="1600" dirty="0">
                <a:latin typeface="Times New Roman"/>
                <a:ea typeface="Times New Roman"/>
                <a:cs typeface="Times New Roman"/>
                <a:sym typeface="Times New Roman"/>
              </a:rPr>
              <a:t>Decision tree is a flow chart like tree structure in which it contains root node ,branches, internal nodes and leaf nodes.</a:t>
            </a:r>
            <a:endParaRPr sz="16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600" dirty="0">
                <a:latin typeface="Times New Roman"/>
                <a:ea typeface="Times New Roman"/>
                <a:cs typeface="Times New Roman"/>
                <a:sym typeface="Times New Roman"/>
              </a:rPr>
              <a:t>Decision tree learning uses a divide and conquer technique in which to search and find the ideal split points inside a tree.</a:t>
            </a:r>
            <a:endParaRPr sz="16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600" dirty="0">
                <a:latin typeface="Times New Roman"/>
                <a:ea typeface="Times New Roman"/>
                <a:cs typeface="Times New Roman"/>
                <a:sym typeface="Times New Roman"/>
              </a:rPr>
              <a:t>When most or all of the records have been classified under distinct class labels, this splitting procedure is then repeated in a top-down, recursive fashion. The intricacy of the decision tree plays a significant role in determining whether or not all data points are categorized as homogenous sets.</a:t>
            </a:r>
            <a:endParaRPr sz="16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600" dirty="0">
                <a:latin typeface="Times New Roman"/>
                <a:ea typeface="Times New Roman"/>
                <a:cs typeface="Times New Roman"/>
                <a:sym typeface="Times New Roman"/>
              </a:rPr>
              <a:t>The biggest challenge that arises while developing a Decision tree is how to select the best attribute for the root node and subnodes.The attributes can be selected by Information Gain and </a:t>
            </a:r>
            <a:r>
              <a:rPr lang="en-US" sz="1600" dirty="0" err="1">
                <a:latin typeface="Times New Roman"/>
                <a:ea typeface="Times New Roman"/>
                <a:cs typeface="Times New Roman"/>
                <a:sym typeface="Times New Roman"/>
              </a:rPr>
              <a:t>gini</a:t>
            </a:r>
            <a:r>
              <a:rPr lang="en-US" sz="1600" dirty="0">
                <a:latin typeface="Times New Roman"/>
                <a:ea typeface="Times New Roman"/>
                <a:cs typeface="Times New Roman"/>
                <a:sym typeface="Times New Roman"/>
              </a:rPr>
              <a:t> Index.</a:t>
            </a:r>
            <a:endParaRPr sz="16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6456352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g15829125c21_0_3"/>
          <p:cNvSpPr txBox="1">
            <a:spLocks noGrp="1"/>
          </p:cNvSpPr>
          <p:nvPr>
            <p:ph type="body" idx="1"/>
          </p:nvPr>
        </p:nvSpPr>
        <p:spPr>
          <a:xfrm>
            <a:off x="382395" y="919150"/>
            <a:ext cx="8338013" cy="5427900"/>
          </a:xfrm>
          <a:prstGeom prst="rect">
            <a:avLst/>
          </a:prstGeom>
        </p:spPr>
        <p:txBody>
          <a:bodyPr spcFirstLastPara="1" wrap="square" lIns="0" tIns="0" rIns="0" bIns="0" anchor="t" anchorCtr="0">
            <a:normAutofit/>
          </a:bodyPr>
          <a:lstStyle/>
          <a:p>
            <a:pPr marL="114300" lvl="0" indent="0" algn="just" rtl="0">
              <a:lnSpc>
                <a:spcPct val="100000"/>
              </a:lnSpc>
              <a:spcBef>
                <a:spcPts val="1000"/>
              </a:spcBef>
              <a:spcAft>
                <a:spcPts val="0"/>
              </a:spcAft>
              <a:buNone/>
            </a:pPr>
            <a:r>
              <a:rPr lang="en-US" sz="2000" b="1" dirty="0">
                <a:latin typeface="Times New Roman"/>
                <a:ea typeface="Times New Roman"/>
                <a:cs typeface="Times New Roman"/>
                <a:sym typeface="Times New Roman"/>
              </a:rPr>
              <a:t>Naive Bayes (NB):</a:t>
            </a:r>
            <a:endParaRPr sz="2000" dirty="0">
              <a:solidFill>
                <a:schemeClr val="lt1"/>
              </a:solidFill>
              <a:highlight>
                <a:schemeClr val="lt1"/>
              </a:highlight>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Font typeface="Times New Roman"/>
              <a:buChar char="•"/>
            </a:pPr>
            <a:r>
              <a:rPr lang="en-US" sz="1600" dirty="0">
                <a:latin typeface="Times New Roman"/>
                <a:ea typeface="Times New Roman"/>
                <a:cs typeface="Times New Roman"/>
                <a:sym typeface="Times New Roman"/>
              </a:rPr>
              <a:t>Naive Bayes algorithm is a supervised learning method for classification problems that is based on the Bayes theorem. It</a:t>
            </a:r>
            <a:r>
              <a:rPr lang="en-US" sz="1600" dirty="0">
                <a:solidFill>
                  <a:srgbClr val="222222"/>
                </a:solidFill>
                <a:highlight>
                  <a:srgbClr val="FFFFFF"/>
                </a:highlight>
                <a:latin typeface="Times New Roman"/>
                <a:ea typeface="Times New Roman"/>
                <a:cs typeface="Times New Roman"/>
                <a:sym typeface="Times New Roman"/>
              </a:rPr>
              <a:t> is called Naive becaus</a:t>
            </a:r>
            <a:r>
              <a:rPr lang="en-US" sz="1600" dirty="0">
                <a:highlight>
                  <a:schemeClr val="lt1"/>
                </a:highlight>
                <a:latin typeface="Times New Roman"/>
                <a:ea typeface="Times New Roman"/>
                <a:cs typeface="Times New Roman"/>
                <a:sym typeface="Times New Roman"/>
              </a:rPr>
              <a:t>e it assumes that each input variable is independent.</a:t>
            </a:r>
            <a:endParaRPr sz="1600" dirty="0">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600" dirty="0">
                <a:highlight>
                  <a:schemeClr val="lt1"/>
                </a:highlight>
                <a:latin typeface="Times New Roman"/>
                <a:ea typeface="Times New Roman"/>
                <a:cs typeface="Times New Roman"/>
                <a:sym typeface="Times New Roman"/>
              </a:rPr>
              <a:t>Naive Bayes is a probabilistic algorithm which predicts the outcome based on the probability.</a:t>
            </a:r>
            <a:r>
              <a:rPr lang="en-US" sz="1600" dirty="0">
                <a:highlight>
                  <a:srgbClr val="FFFFFF"/>
                </a:highlight>
                <a:latin typeface="Times New Roman"/>
                <a:ea typeface="Times New Roman"/>
                <a:cs typeface="Times New Roman"/>
                <a:sym typeface="Times New Roman"/>
              </a:rPr>
              <a:t> It uses conditional probability to calculate a product of individual probabilities of components. This means that the algorithm assumes the presence or absence of a specific feature of a class which is not related to the presence or absence of any other feature (absolute independence of features), given the class variable.</a:t>
            </a:r>
            <a:endParaRPr sz="1600" dirty="0">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600" dirty="0">
                <a:highlight>
                  <a:schemeClr val="lt1"/>
                </a:highlight>
                <a:latin typeface="Times New Roman"/>
                <a:ea typeface="Times New Roman"/>
                <a:cs typeface="Times New Roman"/>
                <a:sym typeface="Times New Roman"/>
              </a:rPr>
              <a:t>There were three naive </a:t>
            </a:r>
            <a:r>
              <a:rPr lang="en-US" sz="1600" dirty="0" err="1">
                <a:highlight>
                  <a:schemeClr val="lt1"/>
                </a:highlight>
                <a:latin typeface="Times New Roman"/>
                <a:ea typeface="Times New Roman"/>
                <a:cs typeface="Times New Roman"/>
                <a:sym typeface="Times New Roman"/>
              </a:rPr>
              <a:t>bayes</a:t>
            </a:r>
            <a:r>
              <a:rPr lang="en-US" sz="1600" dirty="0">
                <a:highlight>
                  <a:schemeClr val="lt1"/>
                </a:highlight>
                <a:latin typeface="Times New Roman"/>
                <a:ea typeface="Times New Roman"/>
                <a:cs typeface="Times New Roman"/>
                <a:sym typeface="Times New Roman"/>
              </a:rPr>
              <a:t> algorithms are Multinomial, Bernoulli, Gaussian .</a:t>
            </a:r>
            <a:r>
              <a:rPr lang="en-IN" sz="1800" b="1" dirty="0">
                <a:latin typeface="Times New Roman"/>
                <a:ea typeface="Times New Roman"/>
                <a:cs typeface="Times New Roman"/>
                <a:sym typeface="Times New Roman"/>
              </a:rPr>
              <a:t>			</a:t>
            </a:r>
            <a:endParaRPr lang="en-IN" sz="1800" dirty="0"/>
          </a:p>
        </p:txBody>
      </p:sp>
      <p:grpSp>
        <p:nvGrpSpPr>
          <p:cNvPr id="6" name="Group 5">
            <a:extLst>
              <a:ext uri="{FF2B5EF4-FFF2-40B4-BE49-F238E27FC236}">
                <a16:creationId xmlns:a16="http://schemas.microsoft.com/office/drawing/2014/main" id="{464C923D-D74B-4B3E-ABE4-85163A45495F}"/>
              </a:ext>
            </a:extLst>
          </p:cNvPr>
          <p:cNvGrpSpPr/>
          <p:nvPr/>
        </p:nvGrpSpPr>
        <p:grpSpPr>
          <a:xfrm>
            <a:off x="2767954" y="5056613"/>
            <a:ext cx="3608089" cy="784830"/>
            <a:chOff x="687434" y="5056613"/>
            <a:chExt cx="3608089" cy="784830"/>
          </a:xfrm>
        </p:grpSpPr>
        <p:sp>
          <p:nvSpPr>
            <p:cNvPr id="2" name="TextBox 1">
              <a:extLst>
                <a:ext uri="{FF2B5EF4-FFF2-40B4-BE49-F238E27FC236}">
                  <a16:creationId xmlns:a16="http://schemas.microsoft.com/office/drawing/2014/main" id="{E08E7868-6C60-4754-8170-8FD9071E2B4D}"/>
                </a:ext>
              </a:extLst>
            </p:cNvPr>
            <p:cNvSpPr txBox="1"/>
            <p:nvPr/>
          </p:nvSpPr>
          <p:spPr>
            <a:xfrm>
              <a:off x="687434" y="5287445"/>
              <a:ext cx="1079142" cy="369332"/>
            </a:xfrm>
            <a:prstGeom prst="rect">
              <a:avLst/>
            </a:prstGeom>
            <a:noFill/>
          </p:spPr>
          <p:txBody>
            <a:bodyPr wrap="none" rtlCol="0">
              <a:spAutoFit/>
            </a:bodyPr>
            <a:lstStyle/>
            <a:p>
              <a:r>
                <a:rPr lang="en-IN" sz="1800" dirty="0">
                  <a:latin typeface="Times New Roman" panose="02020603050405020304" pitchFamily="18" charset="0"/>
                  <a:cs typeface="Times New Roman" panose="02020603050405020304" pitchFamily="18" charset="0"/>
                </a:rPr>
                <a:t>P(A|B) = </a:t>
              </a:r>
            </a:p>
          </p:txBody>
        </p:sp>
        <p:sp>
          <p:nvSpPr>
            <p:cNvPr id="3" name="TextBox 2">
              <a:extLst>
                <a:ext uri="{FF2B5EF4-FFF2-40B4-BE49-F238E27FC236}">
                  <a16:creationId xmlns:a16="http://schemas.microsoft.com/office/drawing/2014/main" id="{C924F6FB-69CD-4A44-AD02-91DBBFB48216}"/>
                </a:ext>
              </a:extLst>
            </p:cNvPr>
            <p:cNvSpPr txBox="1"/>
            <p:nvPr/>
          </p:nvSpPr>
          <p:spPr>
            <a:xfrm>
              <a:off x="1626203" y="5225890"/>
              <a:ext cx="2669320" cy="307777"/>
            </a:xfrm>
            <a:prstGeom prst="rect">
              <a:avLst/>
            </a:prstGeom>
            <a:noFill/>
          </p:spPr>
          <p:txBody>
            <a:bodyPr wrap="none" rtlCol="0">
              <a:spAutoFit/>
            </a:bodyPr>
            <a:lstStyle/>
            <a:p>
              <a:r>
                <a:rPr lang="en-IN" dirty="0"/>
                <a:t>_________________________</a:t>
              </a:r>
            </a:p>
          </p:txBody>
        </p:sp>
        <p:sp>
          <p:nvSpPr>
            <p:cNvPr id="4" name="TextBox 3">
              <a:extLst>
                <a:ext uri="{FF2B5EF4-FFF2-40B4-BE49-F238E27FC236}">
                  <a16:creationId xmlns:a16="http://schemas.microsoft.com/office/drawing/2014/main" id="{AB41B841-0C85-46B5-8779-91B72B7FF4B3}"/>
                </a:ext>
              </a:extLst>
            </p:cNvPr>
            <p:cNvSpPr txBox="1"/>
            <p:nvPr/>
          </p:nvSpPr>
          <p:spPr>
            <a:xfrm>
              <a:off x="2066925" y="5056613"/>
              <a:ext cx="1340432" cy="369332"/>
            </a:xfrm>
            <a:prstGeom prst="rect">
              <a:avLst/>
            </a:prstGeom>
            <a:noFill/>
          </p:spPr>
          <p:txBody>
            <a:bodyPr wrap="none" rtlCol="0">
              <a:spAutoFit/>
            </a:bodyPr>
            <a:lstStyle/>
            <a:p>
              <a:r>
                <a:rPr lang="en-IN" sz="1800" dirty="0">
                  <a:latin typeface="Times New Roman" panose="02020603050405020304" pitchFamily="18" charset="0"/>
                  <a:cs typeface="Times New Roman" panose="02020603050405020304" pitchFamily="18" charset="0"/>
                </a:rPr>
                <a:t>P(B|A).P(A)</a:t>
              </a:r>
            </a:p>
          </p:txBody>
        </p:sp>
        <p:sp>
          <p:nvSpPr>
            <p:cNvPr id="5" name="Rectangle 4">
              <a:extLst>
                <a:ext uri="{FF2B5EF4-FFF2-40B4-BE49-F238E27FC236}">
                  <a16:creationId xmlns:a16="http://schemas.microsoft.com/office/drawing/2014/main" id="{65415DAD-9BB0-4C75-86FF-30EC71E65D06}"/>
                </a:ext>
              </a:extLst>
            </p:cNvPr>
            <p:cNvSpPr/>
            <p:nvPr/>
          </p:nvSpPr>
          <p:spPr>
            <a:xfrm>
              <a:off x="2470882" y="5472111"/>
              <a:ext cx="620683" cy="369332"/>
            </a:xfrm>
            <a:prstGeom prst="rect">
              <a:avLst/>
            </a:prstGeom>
          </p:spPr>
          <p:txBody>
            <a:bodyPr wrap="none">
              <a:spAutoFit/>
            </a:bodyPr>
            <a:lstStyle/>
            <a:p>
              <a:r>
                <a:rPr lang="en-IN" sz="1800" dirty="0">
                  <a:latin typeface="Times New Roman" panose="02020603050405020304" pitchFamily="18" charset="0"/>
                  <a:cs typeface="Times New Roman" panose="02020603050405020304" pitchFamily="18" charset="0"/>
                </a:rPr>
                <a:t>P(B)</a:t>
              </a:r>
              <a:endParaRPr lang="en-IN" sz="1800" dirty="0"/>
            </a:p>
          </p:txBody>
        </p:sp>
      </p:grpSp>
    </p:spTree>
    <p:extLst>
      <p:ext uri="{BB962C8B-B14F-4D97-AF65-F5344CB8AC3E}">
        <p14:creationId xmlns:p14="http://schemas.microsoft.com/office/powerpoint/2010/main" val="5764120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g15829125c21_0_45"/>
          <p:cNvSpPr txBox="1">
            <a:spLocks noGrp="1"/>
          </p:cNvSpPr>
          <p:nvPr>
            <p:ph type="body" idx="1"/>
          </p:nvPr>
        </p:nvSpPr>
        <p:spPr>
          <a:xfrm>
            <a:off x="420650" y="796687"/>
            <a:ext cx="8302700" cy="5548500"/>
          </a:xfrm>
          <a:prstGeom prst="rect">
            <a:avLst/>
          </a:prstGeom>
        </p:spPr>
        <p:txBody>
          <a:bodyPr spcFirstLastPara="1" wrap="square" lIns="0" tIns="0" rIns="0" bIns="0" anchor="t" anchorCtr="0">
            <a:normAutofit/>
          </a:bodyPr>
          <a:lstStyle/>
          <a:p>
            <a:pPr marL="0" lvl="0" indent="0" algn="just" rtl="0">
              <a:lnSpc>
                <a:spcPct val="150000"/>
              </a:lnSpc>
              <a:spcBef>
                <a:spcPts val="1000"/>
              </a:spcBef>
              <a:spcAft>
                <a:spcPts val="0"/>
              </a:spcAft>
              <a:buNone/>
            </a:pPr>
            <a:r>
              <a:rPr lang="en-US" sz="2000" b="1" dirty="0">
                <a:latin typeface="Times New Roman"/>
                <a:ea typeface="Times New Roman"/>
                <a:cs typeface="Times New Roman"/>
                <a:sym typeface="Times New Roman"/>
              </a:rPr>
              <a:t>Support Vector Machine(SVM):</a:t>
            </a:r>
            <a:endParaRPr sz="2000" b="1" dirty="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Font typeface="Times New Roman"/>
              <a:buChar char="•"/>
            </a:pPr>
            <a:r>
              <a:rPr lang="en-US" sz="1600" dirty="0">
                <a:highlight>
                  <a:schemeClr val="lt1"/>
                </a:highlight>
                <a:latin typeface="Times New Roman"/>
                <a:ea typeface="Times New Roman"/>
                <a:cs typeface="Times New Roman"/>
                <a:sym typeface="Times New Roman"/>
              </a:rPr>
              <a:t>Support vector machine works by making a straight line between two classes. That means all of the data points on one side of the line will represent a category and the data points on the other side of the line will be put into a different category. </a:t>
            </a:r>
            <a:endParaRPr sz="1600" dirty="0">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600" dirty="0">
                <a:highlight>
                  <a:schemeClr val="lt1"/>
                </a:highlight>
                <a:latin typeface="Times New Roman"/>
                <a:ea typeface="Times New Roman"/>
                <a:cs typeface="Times New Roman"/>
                <a:sym typeface="Times New Roman"/>
              </a:rPr>
              <a:t>The straight line can be called as the decision boundary and also this decision boundary may not be the straight line all the time.</a:t>
            </a:r>
            <a:endParaRPr sz="1600" dirty="0">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600" dirty="0">
                <a:highlight>
                  <a:schemeClr val="lt1"/>
                </a:highlight>
                <a:latin typeface="Times New Roman"/>
                <a:ea typeface="Times New Roman"/>
                <a:cs typeface="Times New Roman"/>
                <a:sym typeface="Times New Roman"/>
              </a:rPr>
              <a:t>The SVM algorithm is implemented with a kernel that converts an input data space into the desired shape. SVM employs a technique known as the kernel trick, in which the kernel transforms a low-dimensional input space into a higher-dimensional space.</a:t>
            </a:r>
            <a:endParaRPr sz="1600" dirty="0">
              <a:highlight>
                <a:schemeClr val="lt1"/>
              </a:highlight>
              <a:latin typeface="Times New Roman"/>
              <a:ea typeface="Times New Roman"/>
              <a:cs typeface="Times New Roman"/>
              <a:sym typeface="Times New Roman"/>
            </a:endParaRPr>
          </a:p>
        </p:txBody>
      </p:sp>
      <p:pic>
        <p:nvPicPr>
          <p:cNvPr id="583" name="Google Shape;583;g15829125c21_0_45"/>
          <p:cNvPicPr preferRelativeResize="0"/>
          <p:nvPr/>
        </p:nvPicPr>
        <p:blipFill>
          <a:blip r:embed="rId3">
            <a:alphaModFix/>
          </a:blip>
          <a:stretch>
            <a:fillRect/>
          </a:stretch>
        </p:blipFill>
        <p:spPr>
          <a:xfrm>
            <a:off x="2234381" y="4354462"/>
            <a:ext cx="4675238" cy="1990725"/>
          </a:xfrm>
          <a:prstGeom prst="rect">
            <a:avLst/>
          </a:prstGeom>
          <a:noFill/>
          <a:ln>
            <a:noFill/>
          </a:ln>
        </p:spPr>
      </p:pic>
    </p:spTree>
    <p:extLst>
      <p:ext uri="{BB962C8B-B14F-4D97-AF65-F5344CB8AC3E}">
        <p14:creationId xmlns:p14="http://schemas.microsoft.com/office/powerpoint/2010/main" val="40533788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g15829125c21_0_54"/>
          <p:cNvSpPr txBox="1">
            <a:spLocks noGrp="1"/>
          </p:cNvSpPr>
          <p:nvPr>
            <p:ph type="body" idx="1"/>
          </p:nvPr>
        </p:nvSpPr>
        <p:spPr>
          <a:xfrm>
            <a:off x="418837" y="823450"/>
            <a:ext cx="8306325" cy="5393400"/>
          </a:xfrm>
          <a:prstGeom prst="rect">
            <a:avLst/>
          </a:prstGeom>
        </p:spPr>
        <p:txBody>
          <a:bodyPr spcFirstLastPara="1" wrap="square" lIns="0" tIns="0" rIns="0" bIns="0" anchor="t" anchorCtr="0">
            <a:normAutofit/>
          </a:bodyPr>
          <a:lstStyle/>
          <a:p>
            <a:pPr marL="0" lvl="0" indent="0" algn="l" rtl="0">
              <a:lnSpc>
                <a:spcPct val="150000"/>
              </a:lnSpc>
              <a:spcBef>
                <a:spcPts val="1000"/>
              </a:spcBef>
              <a:spcAft>
                <a:spcPts val="0"/>
              </a:spcAft>
              <a:buNone/>
            </a:pPr>
            <a:r>
              <a:rPr lang="en-US" sz="2000" b="1" dirty="0">
                <a:latin typeface="Times New Roman"/>
                <a:ea typeface="Times New Roman"/>
                <a:cs typeface="Times New Roman"/>
                <a:sym typeface="Times New Roman"/>
              </a:rPr>
              <a:t>K Nearest Neighbors:</a:t>
            </a:r>
            <a:endParaRPr sz="2000" dirty="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Font typeface="Times New Roman"/>
              <a:buChar char="•"/>
            </a:pPr>
            <a:r>
              <a:rPr lang="en-US" sz="1600" dirty="0">
                <a:latin typeface="Times New Roman"/>
                <a:ea typeface="Times New Roman"/>
                <a:cs typeface="Times New Roman"/>
                <a:sym typeface="Times New Roman"/>
              </a:rPr>
              <a:t>K-Nearest Neighbor is a supervised machine learning technique that can be used for classification and regression. Here the K represents the number of points that are to be taken as consideration.</a:t>
            </a:r>
            <a:endParaRPr sz="16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600" dirty="0">
                <a:latin typeface="Times New Roman"/>
                <a:ea typeface="Times New Roman"/>
                <a:cs typeface="Times New Roman"/>
                <a:sym typeface="Times New Roman"/>
              </a:rPr>
              <a:t>It predicts the values of new data points using 'feature similarity,' which implies that the new data point will be assigned a value depending on how closely it resembles the points in the training set.</a:t>
            </a:r>
            <a:endParaRPr sz="16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600" dirty="0">
                <a:latin typeface="Times New Roman"/>
                <a:ea typeface="Times New Roman"/>
                <a:cs typeface="Times New Roman"/>
                <a:sym typeface="Times New Roman"/>
              </a:rPr>
              <a:t>In order to avoid either overfitting or underfitting, different values of k must be considered when defining it. Larger values of k may result in high bias and low variance, while lower values of k may have high variance but low bias.</a:t>
            </a:r>
            <a:endParaRPr sz="1600" dirty="0">
              <a:latin typeface="Times New Roman"/>
              <a:ea typeface="Times New Roman"/>
              <a:cs typeface="Times New Roman"/>
              <a:sym typeface="Times New Roman"/>
            </a:endParaRPr>
          </a:p>
          <a:p>
            <a:pPr marL="0" lvl="0" indent="0" algn="just" rtl="0">
              <a:lnSpc>
                <a:spcPct val="150000"/>
              </a:lnSpc>
              <a:spcBef>
                <a:spcPts val="1000"/>
              </a:spcBef>
              <a:spcAft>
                <a:spcPts val="0"/>
              </a:spcAft>
              <a:buNone/>
            </a:pPr>
            <a:r>
              <a:rPr lang="en-US" sz="1800" b="1" dirty="0">
                <a:latin typeface="Times New Roman"/>
                <a:ea typeface="Times New Roman"/>
                <a:cs typeface="Times New Roman"/>
                <a:sym typeface="Times New Roman"/>
              </a:rPr>
              <a:t>Various Ensemble techniques are used to aggregate all of the machine learning algorithms that provide accurate illness prediction. These techniques include max voting, averaging, and weighted average.</a:t>
            </a:r>
            <a:endParaRPr sz="1800"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5903076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04DD0D-9661-3FAD-3AD7-2E4A2ED01780}"/>
              </a:ext>
            </a:extLst>
          </p:cNvPr>
          <p:cNvSpPr>
            <a:spLocks noGrp="1"/>
          </p:cNvSpPr>
          <p:nvPr>
            <p:ph type="body" idx="1"/>
          </p:nvPr>
        </p:nvSpPr>
        <p:spPr>
          <a:xfrm>
            <a:off x="113070" y="729449"/>
            <a:ext cx="8893277" cy="5691016"/>
          </a:xfrm>
        </p:spPr>
        <p:txBody>
          <a:bodyPr>
            <a:normAutofit/>
          </a:bodyPr>
          <a:lstStyle/>
          <a:p>
            <a:pPr marL="114300" indent="0">
              <a:lnSpc>
                <a:spcPct val="200000"/>
              </a:lnSpc>
              <a:buNone/>
            </a:pPr>
            <a:r>
              <a:rPr lang="en-US" sz="1600" b="1" dirty="0">
                <a:latin typeface="Times New Roman"/>
                <a:ea typeface="Times New Roman"/>
                <a:cs typeface="Times New Roman"/>
                <a:sym typeface="Times New Roman"/>
              </a:rPr>
              <a:t>Ensemble Techniques:</a:t>
            </a:r>
            <a:endParaRPr lang="en-US" sz="1600" dirty="0">
              <a:latin typeface="Times New Roman"/>
              <a:ea typeface="Times New Roman"/>
              <a:cs typeface="Times New Roman"/>
              <a:sym typeface="Times New Roman"/>
            </a:endParaRPr>
          </a:p>
          <a:p>
            <a:pPr marL="114300" indent="0" algn="just">
              <a:lnSpc>
                <a:spcPct val="200000"/>
              </a:lnSpc>
              <a:buNone/>
            </a:pPr>
            <a:r>
              <a:rPr lang="en-IN" sz="1600" dirty="0">
                <a:latin typeface="Times New Roman" panose="02020603050405020304" pitchFamily="18" charset="0"/>
                <a:cs typeface="Times New Roman" panose="02020603050405020304" pitchFamily="18" charset="0"/>
              </a:rPr>
              <a:t>Various Ensemble Techniques like Max Voting, Min Voting, Averaging, Weighted Average are been used.</a:t>
            </a:r>
          </a:p>
          <a:p>
            <a:pPr marL="114300" indent="0" algn="just">
              <a:lnSpc>
                <a:spcPct val="200000"/>
              </a:lnSpc>
              <a:buNone/>
            </a:pPr>
            <a:r>
              <a:rPr lang="en-IN" sz="1600" b="1" dirty="0">
                <a:latin typeface="Times New Roman" panose="02020603050405020304" pitchFamily="18" charset="0"/>
                <a:cs typeface="Times New Roman" panose="02020603050405020304" pitchFamily="18" charset="0"/>
              </a:rPr>
              <a:t>Max Voting:</a:t>
            </a:r>
          </a:p>
          <a:p>
            <a:pPr marL="114300" indent="0" algn="just">
              <a:lnSpc>
                <a:spcPct val="200000"/>
              </a:lnSpc>
              <a:buNone/>
            </a:pPr>
            <a:r>
              <a:rPr lang="en-US" sz="1600" dirty="0">
                <a:latin typeface="Times New Roman" panose="02020603050405020304" pitchFamily="18" charset="0"/>
                <a:cs typeface="Times New Roman" panose="02020603050405020304" pitchFamily="18" charset="0"/>
              </a:rPr>
              <a:t>Based on voting algorithms, the maximum voting was carried out. It was comparable to taking 5 algorithms and guessing the results of each one. It will use the predicted value that yields the greatest number of predictions based on the binary output that was generated.</a:t>
            </a:r>
          </a:p>
          <a:p>
            <a:pPr marL="114300" indent="0" algn="just">
              <a:lnSpc>
                <a:spcPct val="200000"/>
              </a:lnSpc>
              <a:buNone/>
            </a:pPr>
            <a:r>
              <a:rPr lang="en-US" sz="1600" b="1" dirty="0">
                <a:latin typeface="Times New Roman" panose="02020603050405020304" pitchFamily="18" charset="0"/>
                <a:cs typeface="Times New Roman" panose="02020603050405020304" pitchFamily="18" charset="0"/>
              </a:rPr>
              <a:t>Min Voting:</a:t>
            </a:r>
          </a:p>
          <a:p>
            <a:pPr marL="114300" indent="0" algn="just">
              <a:lnSpc>
                <a:spcPct val="200000"/>
              </a:lnSpc>
              <a:buNone/>
            </a:pPr>
            <a:r>
              <a:rPr lang="en-US" sz="1600" dirty="0">
                <a:latin typeface="Times New Roman" panose="02020603050405020304" pitchFamily="18" charset="0"/>
                <a:cs typeface="Times New Roman" panose="02020603050405020304" pitchFamily="18" charset="0"/>
              </a:rPr>
              <a:t>Based on voting algorithms, the maximum voting was carried out. It was comparable to taking 5 algorithms and guessing the results of each one. It will use the predicted value that yields the lowest number of predictions based on the binary output that was generated.</a:t>
            </a:r>
          </a:p>
        </p:txBody>
      </p:sp>
    </p:spTree>
    <p:extLst>
      <p:ext uri="{BB962C8B-B14F-4D97-AF65-F5344CB8AC3E}">
        <p14:creationId xmlns:p14="http://schemas.microsoft.com/office/powerpoint/2010/main" val="31634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06178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b="1" dirty="0">
                <a:solidFill>
                  <a:schemeClr val="dk1"/>
                </a:solidFill>
                <a:latin typeface="Times New Roman"/>
                <a:ea typeface="Times New Roman"/>
                <a:cs typeface="Times New Roman"/>
                <a:sym typeface="Times New Roman"/>
              </a:rPr>
              <a:t>[1]. </a:t>
            </a:r>
            <a:r>
              <a:rPr lang="en-US" b="1" dirty="0" err="1">
                <a:solidFill>
                  <a:schemeClr val="dk1"/>
                </a:solidFill>
                <a:latin typeface="Times New Roman"/>
                <a:ea typeface="Times New Roman"/>
                <a:cs typeface="Times New Roman"/>
                <a:sym typeface="Times New Roman"/>
              </a:rPr>
              <a:t>Xie</a:t>
            </a:r>
            <a:r>
              <a:rPr lang="en-US" b="1" dirty="0">
                <a:solidFill>
                  <a:schemeClr val="dk1"/>
                </a:solidFill>
                <a:latin typeface="Times New Roman"/>
                <a:ea typeface="Times New Roman"/>
                <a:cs typeface="Times New Roman"/>
                <a:sym typeface="Times New Roman"/>
              </a:rPr>
              <a:t>, H., Fang, S., </a:t>
            </a:r>
            <a:r>
              <a:rPr lang="en-US" b="1" dirty="0" err="1">
                <a:solidFill>
                  <a:schemeClr val="dk1"/>
                </a:solidFill>
                <a:latin typeface="Times New Roman"/>
                <a:ea typeface="Times New Roman"/>
                <a:cs typeface="Times New Roman"/>
                <a:sym typeface="Times New Roman"/>
              </a:rPr>
              <a:t>Zha</a:t>
            </a:r>
            <a:r>
              <a:rPr lang="en-US" b="1" dirty="0">
                <a:solidFill>
                  <a:schemeClr val="dk1"/>
                </a:solidFill>
                <a:latin typeface="Times New Roman"/>
                <a:ea typeface="Times New Roman"/>
                <a:cs typeface="Times New Roman"/>
                <a:sym typeface="Times New Roman"/>
              </a:rPr>
              <a:t>, Z. J., Yang, Y., Li, Y., &amp; Zhang, Y. (2019). Convolutional attention networks for scene text recognition. ACM Transactions on Multimedia Computing, Communications, and Applications (TOMM), 15(1s), 1-17.</a:t>
            </a:r>
            <a:endParaRPr dirty="0"/>
          </a:p>
        </p:txBody>
      </p:sp>
      <p:sp>
        <p:nvSpPr>
          <p:cNvPr id="508" name="Google Shape;508;p61"/>
          <p:cNvSpPr txBox="1"/>
          <p:nvPr/>
        </p:nvSpPr>
        <p:spPr>
          <a:xfrm>
            <a:off x="553104" y="2162114"/>
            <a:ext cx="8037787" cy="3323946"/>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C</a:t>
            </a:r>
            <a:r>
              <a:rPr lang="en-US" sz="1400" dirty="0">
                <a:solidFill>
                  <a:schemeClr val="dk1"/>
                </a:solidFill>
                <a:latin typeface="Times New Roman"/>
                <a:ea typeface="Times New Roman"/>
                <a:cs typeface="Times New Roman"/>
                <a:sym typeface="Times New Roman"/>
              </a:rPr>
              <a:t>onvolutional-based interest community for unconstrained scene text reputation is </a:t>
            </a:r>
            <a:r>
              <a:rPr lang="en-US" sz="1400" dirty="0" err="1">
                <a:solidFill>
                  <a:schemeClr val="dk1"/>
                </a:solidFill>
                <a:latin typeface="Times New Roman"/>
                <a:ea typeface="Times New Roman"/>
                <a:cs typeface="Times New Roman"/>
                <a:sym typeface="Times New Roman"/>
              </a:rPr>
              <a:t>used.CAN</a:t>
            </a:r>
            <a:r>
              <a:rPr lang="en-US" sz="1400" dirty="0">
                <a:solidFill>
                  <a:schemeClr val="dk1"/>
                </a:solidFill>
                <a:latin typeface="Times New Roman"/>
                <a:ea typeface="Times New Roman"/>
                <a:cs typeface="Times New Roman"/>
                <a:sym typeface="Times New Roman"/>
              </a:rPr>
              <a:t> can effortlessly stack the attention layers and cope with lengthy-time period dependencies of character sequences. </a:t>
            </a:r>
            <a:endParaRPr dirty="0"/>
          </a:p>
          <a:p>
            <a:pPr marL="2857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400" dirty="0">
                <a:solidFill>
                  <a:schemeClr val="dk1"/>
                </a:solidFill>
                <a:latin typeface="Times New Roman"/>
                <a:ea typeface="Times New Roman"/>
                <a:cs typeface="Times New Roman"/>
                <a:sym typeface="Times New Roman"/>
              </a:rPr>
              <a:t>This paper show that spatial position embedding in the encoder and collection function embedding within the decoder boost popularity overall performance at the same time as adding negligible overhead. </a:t>
            </a:r>
          </a:p>
          <a:p>
            <a:pPr marL="2857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400" dirty="0">
                <a:solidFill>
                  <a:schemeClr val="dk1"/>
                </a:solidFill>
                <a:latin typeface="Times New Roman"/>
                <a:ea typeface="Times New Roman"/>
                <a:cs typeface="Times New Roman"/>
                <a:sym typeface="Times New Roman"/>
              </a:rPr>
              <a:t>The datasets  use for schooling and assessment are five widespread benchmark datasets are  Synth90k dataset , Street View Text (SVT) dataset, IIIT 5K-phrase dataset , ICDAR 2003 (IC03) dataset, and ICDAR 2013 (IC13) dataset.</a:t>
            </a:r>
            <a:endParaRPr dirty="0"/>
          </a:p>
          <a:p>
            <a:pPr marL="2857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400" dirty="0">
                <a:solidFill>
                  <a:schemeClr val="dk1"/>
                </a:solidFill>
                <a:latin typeface="Times New Roman"/>
                <a:ea typeface="Times New Roman"/>
                <a:cs typeface="Times New Roman"/>
                <a:sym typeface="Times New Roman"/>
              </a:rPr>
              <a:t>The proposed version out  perform different methods by means of a massive margin of 0.5% at the Street View Text dataset and 0.5% at the ICDAR 2013 dataset.</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E46FB3-4698-5B54-B2EA-CCB51AD299B0}"/>
              </a:ext>
            </a:extLst>
          </p:cNvPr>
          <p:cNvSpPr>
            <a:spLocks noGrp="1"/>
          </p:cNvSpPr>
          <p:nvPr>
            <p:ph type="body" idx="1"/>
          </p:nvPr>
        </p:nvSpPr>
        <p:spPr>
          <a:xfrm>
            <a:off x="88490" y="727587"/>
            <a:ext cx="8976852" cy="5683045"/>
          </a:xfrm>
        </p:spPr>
        <p:txBody>
          <a:bodyPr>
            <a:normAutofit/>
          </a:bodyPr>
          <a:lstStyle/>
          <a:p>
            <a:pPr marL="114300" indent="0" algn="just">
              <a:lnSpc>
                <a:spcPct val="150000"/>
              </a:lnSpc>
              <a:buNone/>
            </a:pPr>
            <a:r>
              <a:rPr lang="en-IN" sz="1600" b="1" dirty="0">
                <a:latin typeface="Times New Roman" panose="02020603050405020304" pitchFamily="18" charset="0"/>
                <a:cs typeface="Times New Roman" panose="02020603050405020304" pitchFamily="18" charset="0"/>
              </a:rPr>
              <a:t>Averaging:</a:t>
            </a:r>
          </a:p>
          <a:p>
            <a:pPr marL="114300" indent="0" algn="just">
              <a:lnSpc>
                <a:spcPct val="150000"/>
              </a:lnSpc>
              <a:buNone/>
            </a:pPr>
            <a:r>
              <a:rPr lang="en-US" sz="1600" dirty="0">
                <a:latin typeface="Times New Roman" panose="02020603050405020304" pitchFamily="18" charset="0"/>
                <a:cs typeface="Times New Roman" panose="02020603050405020304" pitchFamily="18" charset="0"/>
              </a:rPr>
              <a:t>The averaging was if the predicted value was not in the binary form or continuous variable then based on the predicted value it will do mean on for all the values and produces the output. it will be the predicted value for the averaging.</a:t>
            </a:r>
          </a:p>
          <a:p>
            <a:pPr marL="114300" indent="0" algn="just">
              <a:lnSpc>
                <a:spcPct val="150000"/>
              </a:lnSpc>
              <a:buNone/>
            </a:pPr>
            <a:r>
              <a:rPr lang="en-US" sz="1600" b="1" dirty="0">
                <a:latin typeface="Times New Roman" panose="02020603050405020304" pitchFamily="18" charset="0"/>
                <a:cs typeface="Times New Roman" panose="02020603050405020304" pitchFamily="18" charset="0"/>
              </a:rPr>
              <a:t>Weighted Average:</a:t>
            </a:r>
          </a:p>
          <a:p>
            <a:pPr marL="114300" indent="0" algn="just">
              <a:lnSpc>
                <a:spcPct val="150000"/>
              </a:lnSpc>
              <a:buNone/>
            </a:pPr>
            <a:r>
              <a:rPr lang="en-US" sz="1600" dirty="0">
                <a:latin typeface="Times New Roman" panose="02020603050405020304" pitchFamily="18" charset="0"/>
                <a:cs typeface="Times New Roman" panose="02020603050405020304" pitchFamily="18" charset="0"/>
              </a:rPr>
              <a:t>The weighted average is for each algorithm we are assigning some weight based on the weight the value that was predicted and it was multiplied and the mean was been calculated the result was the predicted output.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9383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09493026"/>
              </p:ext>
            </p:extLst>
          </p:nvPr>
        </p:nvGraphicFramePr>
        <p:xfrm>
          <a:off x="706028" y="1887793"/>
          <a:ext cx="7921777" cy="3381378"/>
        </p:xfrm>
        <a:graphic>
          <a:graphicData uri="http://schemas.openxmlformats.org/drawingml/2006/table">
            <a:tbl>
              <a:tblPr firstRow="1" bandRow="1">
                <a:tableStyleId>{D5DABADE-2E65-4708-BA9D-6FAA3E37A584}</a:tableStyleId>
              </a:tblPr>
              <a:tblGrid>
                <a:gridCol w="594945">
                  <a:extLst>
                    <a:ext uri="{9D8B030D-6E8A-4147-A177-3AD203B41FA5}">
                      <a16:colId xmlns:a16="http://schemas.microsoft.com/office/drawing/2014/main" val="20000"/>
                    </a:ext>
                  </a:extLst>
                </a:gridCol>
                <a:gridCol w="2584840">
                  <a:extLst>
                    <a:ext uri="{9D8B030D-6E8A-4147-A177-3AD203B41FA5}">
                      <a16:colId xmlns:a16="http://schemas.microsoft.com/office/drawing/2014/main" val="20001"/>
                    </a:ext>
                  </a:extLst>
                </a:gridCol>
                <a:gridCol w="1053369">
                  <a:extLst>
                    <a:ext uri="{9D8B030D-6E8A-4147-A177-3AD203B41FA5}">
                      <a16:colId xmlns:a16="http://schemas.microsoft.com/office/drawing/2014/main" val="20002"/>
                    </a:ext>
                  </a:extLst>
                </a:gridCol>
                <a:gridCol w="1411052">
                  <a:extLst>
                    <a:ext uri="{9D8B030D-6E8A-4147-A177-3AD203B41FA5}">
                      <a16:colId xmlns:a16="http://schemas.microsoft.com/office/drawing/2014/main" val="20003"/>
                    </a:ext>
                  </a:extLst>
                </a:gridCol>
                <a:gridCol w="1411052">
                  <a:extLst>
                    <a:ext uri="{9D8B030D-6E8A-4147-A177-3AD203B41FA5}">
                      <a16:colId xmlns:a16="http://schemas.microsoft.com/office/drawing/2014/main" val="20004"/>
                    </a:ext>
                  </a:extLst>
                </a:gridCol>
                <a:gridCol w="866519">
                  <a:extLst>
                    <a:ext uri="{9D8B030D-6E8A-4147-A177-3AD203B41FA5}">
                      <a16:colId xmlns:a16="http://schemas.microsoft.com/office/drawing/2014/main" val="20005"/>
                    </a:ext>
                  </a:extLst>
                </a:gridCol>
              </a:tblGrid>
              <a:tr h="371913">
                <a:tc>
                  <a:txBody>
                    <a:bodyPr/>
                    <a:lstStyle/>
                    <a:p>
                      <a:pPr algn="r" fontAlgn="ctr"/>
                      <a:r>
                        <a:rPr lang="en-US" sz="1400" b="1" dirty="0">
                          <a:effectLst/>
                          <a:latin typeface="Times New Roman" panose="02020603050405020304" pitchFamily="18" charset="0"/>
                          <a:cs typeface="Times New Roman" panose="02020603050405020304" pitchFamily="18" charset="0"/>
                        </a:rPr>
                        <a:t>SNO</a:t>
                      </a:r>
                    </a:p>
                  </a:txBody>
                  <a:tcPr anchor="ctr"/>
                </a:tc>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400" b="1" dirty="0">
                          <a:effectLst/>
                          <a:latin typeface="Times New Roman" panose="02020603050405020304" pitchFamily="18" charset="0"/>
                          <a:cs typeface="Times New Roman" panose="02020603050405020304" pitchFamily="18" charset="0"/>
                        </a:rPr>
                        <a:t>name</a:t>
                      </a:r>
                    </a:p>
                  </a:txBody>
                  <a:tcPr anchor="ctr"/>
                </a:tc>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400" b="1" dirty="0">
                          <a:effectLst/>
                          <a:latin typeface="Times New Roman" panose="02020603050405020304" pitchFamily="18" charset="0"/>
                          <a:cs typeface="Times New Roman" panose="02020603050405020304" pitchFamily="18" charset="0"/>
                        </a:rPr>
                        <a:t>accuracy</a:t>
                      </a:r>
                    </a:p>
                  </a:txBody>
                  <a:tcPr anchor="ctr"/>
                </a:tc>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400" b="1" dirty="0">
                          <a:effectLst/>
                          <a:latin typeface="Times New Roman" panose="02020603050405020304" pitchFamily="18" charset="0"/>
                          <a:cs typeface="Times New Roman" panose="02020603050405020304" pitchFamily="18" charset="0"/>
                        </a:rPr>
                        <a:t>f1_score</a:t>
                      </a:r>
                    </a:p>
                  </a:txBody>
                  <a:tcPr anchor="ctr"/>
                </a:tc>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400" b="1" dirty="0">
                          <a:effectLst/>
                          <a:latin typeface="Times New Roman" panose="02020603050405020304" pitchFamily="18" charset="0"/>
                          <a:cs typeface="Times New Roman" panose="02020603050405020304" pitchFamily="18" charset="0"/>
                        </a:rPr>
                        <a:t>precision</a:t>
                      </a:r>
                    </a:p>
                  </a:txBody>
                  <a:tcPr anchor="ctr"/>
                </a:tc>
                <a:tc>
                  <a:txBody>
                    <a:bodyPr/>
                    <a:lstStyle/>
                    <a:p>
                      <a:pPr algn="r" fontAlgn="ctr"/>
                      <a:r>
                        <a:rPr lang="en-US" sz="1400" b="1" dirty="0">
                          <a:effectLst/>
                          <a:latin typeface="Times New Roman" panose="02020603050405020304" pitchFamily="18" charset="0"/>
                          <a:cs typeface="Times New Roman" panose="02020603050405020304" pitchFamily="18" charset="0"/>
                        </a:rPr>
                        <a:t>recall</a:t>
                      </a:r>
                    </a:p>
                  </a:txBody>
                  <a:tcPr/>
                </a:tc>
                <a:extLst>
                  <a:ext uri="{0D108BD9-81ED-4DB2-BD59-A6C34878D82A}">
                    <a16:rowId xmlns:a16="http://schemas.microsoft.com/office/drawing/2014/main" val="10000"/>
                  </a:ext>
                </a:extLst>
              </a:tr>
              <a:tr h="371913">
                <a:tc>
                  <a:txBody>
                    <a:bodyPr/>
                    <a:lstStyle/>
                    <a:p>
                      <a:pPr algn="r" fontAlgn="ctr"/>
                      <a:r>
                        <a:rPr lang="en-US" sz="1400" b="1" dirty="0">
                          <a:effectLst/>
                          <a:latin typeface="Times New Roman" panose="02020603050405020304" pitchFamily="18" charset="0"/>
                          <a:cs typeface="Times New Roman" panose="02020603050405020304" pitchFamily="18" charset="0"/>
                        </a:rPr>
                        <a:t>1</a:t>
                      </a:r>
                    </a:p>
                  </a:txBody>
                  <a:tcPr anchor="ctr"/>
                </a:tc>
                <a:tc>
                  <a:txBody>
                    <a:bodyPr/>
                    <a:lstStyle/>
                    <a:p>
                      <a:pPr algn="r" fontAlgn="ctr"/>
                      <a:r>
                        <a:rPr lang="en-US" sz="1400" dirty="0" err="1">
                          <a:effectLst/>
                          <a:latin typeface="Times New Roman" panose="02020603050405020304" pitchFamily="18" charset="0"/>
                          <a:cs typeface="Times New Roman" panose="02020603050405020304" pitchFamily="18" charset="0"/>
                        </a:rPr>
                        <a:t>descision_tree_validation</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1400" dirty="0">
                          <a:effectLst/>
                          <a:latin typeface="Times New Roman" panose="02020603050405020304" pitchFamily="18" charset="0"/>
                          <a:cs typeface="Times New Roman" panose="02020603050405020304" pitchFamily="18" charset="0"/>
                        </a:rPr>
                        <a:t>76.356772</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0.336449</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0.315789</a:t>
                      </a:r>
                    </a:p>
                  </a:txBody>
                  <a:tcPr anchor="ctr"/>
                </a:tc>
                <a:tc>
                  <a:txBody>
                    <a:bodyPr/>
                    <a:lstStyle/>
                    <a:p>
                      <a:pPr algn="r" fontAlgn="ctr"/>
                      <a:r>
                        <a:rPr lang="en-US" sz="1400" dirty="0">
                          <a:effectLst/>
                          <a:latin typeface="Times New Roman" panose="02020603050405020304" pitchFamily="18" charset="0"/>
                          <a:cs typeface="Times New Roman" panose="02020603050405020304" pitchFamily="18" charset="0"/>
                        </a:rPr>
                        <a:t>0.367347</a:t>
                      </a:r>
                    </a:p>
                  </a:txBody>
                  <a:tcPr anchor="ctr"/>
                </a:tc>
                <a:extLst>
                  <a:ext uri="{0D108BD9-81ED-4DB2-BD59-A6C34878D82A}">
                    <a16:rowId xmlns:a16="http://schemas.microsoft.com/office/drawing/2014/main" val="10001"/>
                  </a:ext>
                </a:extLst>
              </a:tr>
              <a:tr h="458522">
                <a:tc>
                  <a:txBody>
                    <a:bodyPr/>
                    <a:lstStyle/>
                    <a:p>
                      <a:pPr algn="r" fontAlgn="ctr"/>
                      <a:r>
                        <a:rPr lang="en-US" sz="1400" b="1" dirty="0">
                          <a:effectLst/>
                          <a:latin typeface="Times New Roman" panose="02020603050405020304" pitchFamily="18" charset="0"/>
                          <a:cs typeface="Times New Roman" panose="02020603050405020304" pitchFamily="18" charset="0"/>
                        </a:rPr>
                        <a:t>2</a:t>
                      </a:r>
                    </a:p>
                  </a:txBody>
                  <a:tcPr anchor="ctr"/>
                </a:tc>
                <a:tc>
                  <a:txBody>
                    <a:bodyPr/>
                    <a:lstStyle/>
                    <a:p>
                      <a:pPr algn="r" fontAlgn="ctr"/>
                      <a:r>
                        <a:rPr lang="en-US" sz="1400" dirty="0">
                          <a:effectLst/>
                          <a:latin typeface="Times New Roman" panose="02020603050405020304" pitchFamily="18" charset="0"/>
                          <a:cs typeface="Times New Roman" panose="02020603050405020304" pitchFamily="18" charset="0"/>
                        </a:rPr>
                        <a:t>descision_tree_validation_result_2</a:t>
                      </a:r>
                    </a:p>
                  </a:txBody>
                  <a:tcPr anchor="ctr"/>
                </a:tc>
                <a:tc>
                  <a:txBody>
                    <a:bodyPr/>
                    <a:lstStyle/>
                    <a:p>
                      <a:pPr algn="r" fontAlgn="ctr"/>
                      <a:r>
                        <a:rPr lang="en-US" sz="1400" dirty="0">
                          <a:effectLst/>
                          <a:latin typeface="Times New Roman" panose="02020603050405020304" pitchFamily="18" charset="0"/>
                          <a:cs typeface="Times New Roman" panose="02020603050405020304" pitchFamily="18" charset="0"/>
                        </a:rPr>
                        <a:t>78.220859</a:t>
                      </a:r>
                    </a:p>
                  </a:txBody>
                  <a:tcPr anchor="ctr"/>
                </a:tc>
                <a:tc>
                  <a:txBody>
                    <a:bodyPr/>
                    <a:lstStyle/>
                    <a:p>
                      <a:pPr algn="r" fontAlgn="ctr"/>
                      <a:r>
                        <a:rPr lang="en-US" sz="1400" dirty="0">
                          <a:effectLst/>
                          <a:latin typeface="Times New Roman" panose="02020603050405020304" pitchFamily="18" charset="0"/>
                          <a:cs typeface="Times New Roman" panose="02020603050405020304" pitchFamily="18" charset="0"/>
                        </a:rPr>
                        <a:t>0.337079</a:t>
                      </a:r>
                    </a:p>
                  </a:txBody>
                  <a:tcPr anchor="ctr"/>
                </a:tc>
                <a:tc>
                  <a:txBody>
                    <a:bodyPr/>
                    <a:lstStyle/>
                    <a:p>
                      <a:pPr algn="r" fontAlgn="ctr"/>
                      <a:r>
                        <a:rPr lang="en-US" sz="1400" dirty="0">
                          <a:effectLst/>
                          <a:latin typeface="Times New Roman" panose="02020603050405020304" pitchFamily="18" charset="0"/>
                          <a:cs typeface="Times New Roman" panose="02020603050405020304" pitchFamily="18" charset="0"/>
                        </a:rPr>
                        <a:t>0.379310</a:t>
                      </a:r>
                    </a:p>
                  </a:txBody>
                  <a:tcPr anchor="ctr"/>
                </a:tc>
                <a:tc>
                  <a:txBody>
                    <a:bodyPr/>
                    <a:lstStyle/>
                    <a:p>
                      <a:pPr algn="r" fontAlgn="ctr"/>
                      <a:r>
                        <a:rPr lang="en-US" sz="1400" dirty="0">
                          <a:effectLst/>
                          <a:latin typeface="Times New Roman" panose="02020603050405020304" pitchFamily="18" charset="0"/>
                          <a:cs typeface="Times New Roman" panose="02020603050405020304" pitchFamily="18" charset="0"/>
                        </a:rPr>
                        <a:t>0.306122</a:t>
                      </a:r>
                    </a:p>
                  </a:txBody>
                  <a:tcPr anchor="ctr"/>
                </a:tc>
                <a:extLst>
                  <a:ext uri="{0D108BD9-81ED-4DB2-BD59-A6C34878D82A}">
                    <a16:rowId xmlns:a16="http://schemas.microsoft.com/office/drawing/2014/main" val="10002"/>
                  </a:ext>
                </a:extLst>
              </a:tr>
              <a:tr h="458522">
                <a:tc>
                  <a:txBody>
                    <a:bodyPr/>
                    <a:lstStyle/>
                    <a:p>
                      <a:pPr algn="r" fontAlgn="ctr"/>
                      <a:r>
                        <a:rPr lang="en-US" sz="1400" b="1" dirty="0">
                          <a:effectLst/>
                          <a:latin typeface="Times New Roman" panose="02020603050405020304" pitchFamily="18" charset="0"/>
                          <a:cs typeface="Times New Roman" panose="02020603050405020304" pitchFamily="18" charset="0"/>
                        </a:rPr>
                        <a:t>4</a:t>
                      </a:r>
                    </a:p>
                  </a:txBody>
                  <a:tcPr anchor="ctr"/>
                </a:tc>
                <a:tc>
                  <a:txBody>
                    <a:bodyPr/>
                    <a:lstStyle/>
                    <a:p>
                      <a:pPr algn="r" fontAlgn="ctr"/>
                      <a:r>
                        <a:rPr lang="en-US" sz="1400" dirty="0" err="1">
                          <a:effectLst/>
                          <a:latin typeface="Times New Roman" panose="02020603050405020304" pitchFamily="18" charset="0"/>
                          <a:cs typeface="Times New Roman" panose="02020603050405020304" pitchFamily="18" charset="0"/>
                        </a:rPr>
                        <a:t>kneighbors_classifier_result</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1400" dirty="0">
                          <a:effectLst/>
                          <a:latin typeface="Times New Roman" panose="02020603050405020304" pitchFamily="18" charset="0"/>
                          <a:cs typeface="Times New Roman" panose="02020603050405020304" pitchFamily="18" charset="0"/>
                        </a:rPr>
                        <a:t>83.199622</a:t>
                      </a:r>
                    </a:p>
                  </a:txBody>
                  <a:tcPr anchor="ctr"/>
                </a:tc>
                <a:tc>
                  <a:txBody>
                    <a:bodyPr/>
                    <a:lstStyle/>
                    <a:p>
                      <a:pPr algn="r" fontAlgn="ctr"/>
                      <a:r>
                        <a:rPr lang="en-US" sz="1400" dirty="0">
                          <a:effectLst/>
                          <a:latin typeface="Times New Roman" panose="02020603050405020304" pitchFamily="18" charset="0"/>
                          <a:cs typeface="Times New Roman" panose="02020603050405020304" pitchFamily="18" charset="0"/>
                        </a:rPr>
                        <a:t>0.206897</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0.666667</a:t>
                      </a:r>
                    </a:p>
                  </a:txBody>
                  <a:tcPr anchor="ctr"/>
                </a:tc>
                <a:tc>
                  <a:txBody>
                    <a:bodyPr/>
                    <a:lstStyle/>
                    <a:p>
                      <a:pPr algn="r" fontAlgn="ctr"/>
                      <a:r>
                        <a:rPr lang="en-US" sz="1400" dirty="0">
                          <a:effectLst/>
                          <a:latin typeface="Times New Roman" panose="02020603050405020304" pitchFamily="18" charset="0"/>
                          <a:cs typeface="Times New Roman" panose="02020603050405020304" pitchFamily="18" charset="0"/>
                        </a:rPr>
                        <a:t>0.140000</a:t>
                      </a:r>
                    </a:p>
                  </a:txBody>
                  <a:tcPr anchor="ctr"/>
                </a:tc>
                <a:extLst>
                  <a:ext uri="{0D108BD9-81ED-4DB2-BD59-A6C34878D82A}">
                    <a16:rowId xmlns:a16="http://schemas.microsoft.com/office/drawing/2014/main" val="10004"/>
                  </a:ext>
                </a:extLst>
              </a:tr>
              <a:tr h="458522">
                <a:tc>
                  <a:txBody>
                    <a:bodyPr/>
                    <a:lstStyle/>
                    <a:p>
                      <a:pPr algn="r" fontAlgn="ctr"/>
                      <a:r>
                        <a:rPr lang="en-US" sz="1400" b="1" dirty="0">
                          <a:effectLst/>
                          <a:latin typeface="Times New Roman" panose="02020603050405020304" pitchFamily="18" charset="0"/>
                          <a:cs typeface="Times New Roman" panose="02020603050405020304" pitchFamily="18" charset="0"/>
                        </a:rPr>
                        <a:t>5</a:t>
                      </a:r>
                    </a:p>
                  </a:txBody>
                  <a:tcPr anchor="ctr"/>
                </a:tc>
                <a:tc>
                  <a:txBody>
                    <a:bodyPr/>
                    <a:lstStyle/>
                    <a:p>
                      <a:pPr algn="r" fontAlgn="ctr"/>
                      <a:r>
                        <a:rPr lang="en-US" sz="1400" dirty="0">
                          <a:effectLst/>
                          <a:latin typeface="Times New Roman" panose="02020603050405020304" pitchFamily="18" charset="0"/>
                          <a:cs typeface="Times New Roman" panose="02020603050405020304" pitchFamily="18" charset="0"/>
                        </a:rPr>
                        <a:t>random_forest_classifier_result</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84.591789</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0.237288</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0.777778</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0.140000</a:t>
                      </a:r>
                    </a:p>
                  </a:txBody>
                  <a:tcPr anchor="ctr"/>
                </a:tc>
                <a:extLst>
                  <a:ext uri="{0D108BD9-81ED-4DB2-BD59-A6C34878D82A}">
                    <a16:rowId xmlns:a16="http://schemas.microsoft.com/office/drawing/2014/main" val="10005"/>
                  </a:ext>
                </a:extLst>
              </a:tr>
              <a:tr h="371913">
                <a:tc>
                  <a:txBody>
                    <a:bodyPr/>
                    <a:lstStyle/>
                    <a:p>
                      <a:pPr algn="r" fontAlgn="ctr"/>
                      <a:r>
                        <a:rPr lang="en-US" sz="1400" b="1" dirty="0">
                          <a:effectLst/>
                          <a:latin typeface="Times New Roman" panose="02020603050405020304" pitchFamily="18" charset="0"/>
                          <a:cs typeface="Times New Roman" panose="02020603050405020304" pitchFamily="18" charset="0"/>
                        </a:rPr>
                        <a:t>6</a:t>
                      </a:r>
                    </a:p>
                  </a:txBody>
                  <a:tcPr anchor="ctr"/>
                </a:tc>
                <a:tc>
                  <a:txBody>
                    <a:bodyPr/>
                    <a:lstStyle/>
                    <a:p>
                      <a:pPr algn="r" fontAlgn="ctr"/>
                      <a:r>
                        <a:rPr lang="en-US" sz="1400" dirty="0">
                          <a:effectLst/>
                          <a:latin typeface="Times New Roman" panose="02020603050405020304" pitchFamily="18" charset="0"/>
                          <a:cs typeface="Times New Roman" panose="02020603050405020304" pitchFamily="18" charset="0"/>
                        </a:rPr>
                        <a:t>Cross_validation_2</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84.261444</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0.225806</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0.583333</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0.140000</a:t>
                      </a:r>
                    </a:p>
                  </a:txBody>
                  <a:tcPr anchor="ctr"/>
                </a:tc>
                <a:extLst>
                  <a:ext uri="{0D108BD9-81ED-4DB2-BD59-A6C34878D82A}">
                    <a16:rowId xmlns:a16="http://schemas.microsoft.com/office/drawing/2014/main" val="10006"/>
                  </a:ext>
                </a:extLst>
              </a:tr>
              <a:tr h="458522">
                <a:tc>
                  <a:txBody>
                    <a:bodyPr/>
                    <a:lstStyle/>
                    <a:p>
                      <a:pPr algn="r" fontAlgn="ctr"/>
                      <a:r>
                        <a:rPr lang="en-US" sz="1400" b="1" dirty="0">
                          <a:effectLst/>
                          <a:latin typeface="Times New Roman" panose="02020603050405020304" pitchFamily="18" charset="0"/>
                          <a:cs typeface="Times New Roman" panose="02020603050405020304" pitchFamily="18" charset="0"/>
                        </a:rPr>
                        <a:t>7</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naive_bayes_classifier_result</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82.043417</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0.365854</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0.468750</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0.320000</a:t>
                      </a:r>
                    </a:p>
                  </a:txBody>
                  <a:tcPr anchor="ctr"/>
                </a:tc>
                <a:extLst>
                  <a:ext uri="{0D108BD9-81ED-4DB2-BD59-A6C34878D82A}">
                    <a16:rowId xmlns:a16="http://schemas.microsoft.com/office/drawing/2014/main" val="10007"/>
                  </a:ext>
                </a:extLst>
              </a:tr>
              <a:tr h="371913">
                <a:tc>
                  <a:txBody>
                    <a:bodyPr/>
                    <a:lstStyle/>
                    <a:p>
                      <a:pPr algn="r" fontAlgn="ctr"/>
                      <a:r>
                        <a:rPr lang="en-US" sz="1400" b="1" dirty="0">
                          <a:effectLst/>
                          <a:latin typeface="Times New Roman" panose="02020603050405020304" pitchFamily="18" charset="0"/>
                          <a:cs typeface="Times New Roman" panose="02020603050405020304" pitchFamily="18" charset="0"/>
                        </a:rPr>
                        <a:t>8</a:t>
                      </a:r>
                    </a:p>
                  </a:txBody>
                  <a:tcPr anchor="ctr"/>
                </a:tc>
                <a:tc>
                  <a:txBody>
                    <a:bodyPr/>
                    <a:lstStyle/>
                    <a:p>
                      <a:pPr algn="r" fontAlgn="ctr"/>
                      <a:r>
                        <a:rPr lang="en-US" sz="1400" dirty="0" err="1">
                          <a:effectLst/>
                          <a:latin typeface="Times New Roman" panose="02020603050405020304" pitchFamily="18" charset="0"/>
                          <a:cs typeface="Times New Roman" panose="02020603050405020304" pitchFamily="18" charset="0"/>
                        </a:rPr>
                        <a:t>logistic_classifier_result</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82.043417</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0.365854</a:t>
                      </a:r>
                    </a:p>
                  </a:txBody>
                  <a:tcPr anchor="ctr"/>
                </a:tc>
                <a:tc>
                  <a:txBody>
                    <a:bodyPr/>
                    <a:lstStyle/>
                    <a:p>
                      <a:pPr algn="r" fontAlgn="ctr"/>
                      <a:r>
                        <a:rPr lang="en-US" sz="1400">
                          <a:effectLst/>
                          <a:latin typeface="Times New Roman" panose="02020603050405020304" pitchFamily="18" charset="0"/>
                          <a:cs typeface="Times New Roman" panose="02020603050405020304" pitchFamily="18" charset="0"/>
                        </a:rPr>
                        <a:t>0.468750</a:t>
                      </a:r>
                    </a:p>
                  </a:txBody>
                  <a:tcPr anchor="ctr"/>
                </a:tc>
                <a:tc>
                  <a:txBody>
                    <a:bodyPr/>
                    <a:lstStyle/>
                    <a:p>
                      <a:pPr algn="r" fontAlgn="ctr"/>
                      <a:r>
                        <a:rPr lang="en-US" sz="1400" dirty="0">
                          <a:effectLst/>
                          <a:latin typeface="Times New Roman" panose="02020603050405020304" pitchFamily="18" charset="0"/>
                          <a:cs typeface="Times New Roman" panose="02020603050405020304" pitchFamily="18" charset="0"/>
                        </a:rPr>
                        <a:t>0.320000</a:t>
                      </a:r>
                    </a:p>
                  </a:txBody>
                  <a:tcPr anchor="ctr"/>
                </a:tc>
                <a:extLst>
                  <a:ext uri="{0D108BD9-81ED-4DB2-BD59-A6C34878D82A}">
                    <a16:rowId xmlns:a16="http://schemas.microsoft.com/office/drawing/2014/main" val="10008"/>
                  </a:ext>
                </a:extLst>
              </a:tr>
            </a:tbl>
          </a:graphicData>
        </a:graphic>
      </p:graphicFrame>
      <p:sp>
        <p:nvSpPr>
          <p:cNvPr id="6" name="Rectangle 5"/>
          <p:cNvSpPr/>
          <p:nvPr/>
        </p:nvSpPr>
        <p:spPr>
          <a:xfrm>
            <a:off x="677479" y="1433467"/>
            <a:ext cx="1973617" cy="338554"/>
          </a:xfrm>
          <a:prstGeom prst="rect">
            <a:avLst/>
          </a:prstGeom>
        </p:spPr>
        <p:txBody>
          <a:bodyPr wrap="none">
            <a:spAutoFit/>
          </a:bodyPr>
          <a:lstStyle/>
          <a:p>
            <a:r>
              <a:rPr lang="en-US" sz="1600" b="1" dirty="0">
                <a:latin typeface="Times New Roman" panose="02020603050405020304" pitchFamily="18" charset="0"/>
                <a:cs typeface="Times New Roman" panose="02020603050405020304" pitchFamily="18" charset="0"/>
              </a:rPr>
              <a:t>Heart disease result </a:t>
            </a:r>
          </a:p>
        </p:txBody>
      </p:sp>
      <p:sp>
        <p:nvSpPr>
          <p:cNvPr id="7" name="Rectangle 6"/>
          <p:cNvSpPr/>
          <p:nvPr/>
        </p:nvSpPr>
        <p:spPr>
          <a:xfrm>
            <a:off x="2916538" y="1033357"/>
            <a:ext cx="3676006"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RESULTS AND DISCUSSION </a:t>
            </a:r>
          </a:p>
        </p:txBody>
      </p:sp>
    </p:spTree>
    <p:extLst>
      <p:ext uri="{BB962C8B-B14F-4D97-AF65-F5344CB8AC3E}">
        <p14:creationId xmlns:p14="http://schemas.microsoft.com/office/powerpoint/2010/main" val="23407405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2314" y="800886"/>
            <a:ext cx="2260555" cy="307777"/>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Monkey Pox disease result </a:t>
            </a:r>
          </a:p>
        </p:txBody>
      </p:sp>
      <p:graphicFrame>
        <p:nvGraphicFramePr>
          <p:cNvPr id="7" name="Table 6"/>
          <p:cNvGraphicFramePr>
            <a:graphicFrameLocks noGrp="1"/>
          </p:cNvGraphicFramePr>
          <p:nvPr>
            <p:extLst>
              <p:ext uri="{D42A27DB-BD31-4B8C-83A1-F6EECF244321}">
                <p14:modId xmlns:p14="http://schemas.microsoft.com/office/powerpoint/2010/main" val="125674124"/>
              </p:ext>
            </p:extLst>
          </p:nvPr>
        </p:nvGraphicFramePr>
        <p:xfrm>
          <a:off x="1406014" y="1170371"/>
          <a:ext cx="6268064" cy="1219200"/>
        </p:xfrm>
        <a:graphic>
          <a:graphicData uri="http://schemas.openxmlformats.org/drawingml/2006/table">
            <a:tbl>
              <a:tblPr firstRow="1" bandRow="1">
                <a:tableStyleId>{D5DABADE-2E65-4708-BA9D-6FAA3E37A584}</a:tableStyleId>
              </a:tblPr>
              <a:tblGrid>
                <a:gridCol w="2048063">
                  <a:extLst>
                    <a:ext uri="{9D8B030D-6E8A-4147-A177-3AD203B41FA5}">
                      <a16:colId xmlns:a16="http://schemas.microsoft.com/office/drawing/2014/main" val="20000"/>
                    </a:ext>
                  </a:extLst>
                </a:gridCol>
                <a:gridCol w="2048063">
                  <a:extLst>
                    <a:ext uri="{9D8B030D-6E8A-4147-A177-3AD203B41FA5}">
                      <a16:colId xmlns:a16="http://schemas.microsoft.com/office/drawing/2014/main" val="20001"/>
                    </a:ext>
                  </a:extLst>
                </a:gridCol>
                <a:gridCol w="2171938">
                  <a:extLst>
                    <a:ext uri="{9D8B030D-6E8A-4147-A177-3AD203B41FA5}">
                      <a16:colId xmlns:a16="http://schemas.microsoft.com/office/drawing/2014/main" val="20002"/>
                    </a:ext>
                  </a:extLst>
                </a:gridCol>
              </a:tblGrid>
              <a:tr h="298598">
                <a:tc>
                  <a:txBody>
                    <a:bodyPr/>
                    <a:lstStyle/>
                    <a:p>
                      <a:r>
                        <a:rPr lang="en-US" dirty="0" err="1"/>
                        <a:t>S.No</a:t>
                      </a:r>
                      <a:endParaRPr lang="en-US" dirty="0"/>
                    </a:p>
                  </a:txBody>
                  <a:tcPr/>
                </a:tc>
                <a:tc>
                  <a:txBody>
                    <a:bodyPr/>
                    <a:lstStyle/>
                    <a:p>
                      <a:r>
                        <a:rPr lang="en-US" dirty="0"/>
                        <a:t>Name</a:t>
                      </a:r>
                    </a:p>
                  </a:txBody>
                  <a:tcPr/>
                </a:tc>
                <a:tc>
                  <a:txBody>
                    <a:bodyPr/>
                    <a:lstStyle/>
                    <a:p>
                      <a:r>
                        <a:rPr lang="en-US" dirty="0"/>
                        <a:t>Accuracy</a:t>
                      </a:r>
                    </a:p>
                  </a:txBody>
                  <a:tcPr/>
                </a:tc>
                <a:extLst>
                  <a:ext uri="{0D108BD9-81ED-4DB2-BD59-A6C34878D82A}">
                    <a16:rowId xmlns:a16="http://schemas.microsoft.com/office/drawing/2014/main" val="10000"/>
                  </a:ext>
                </a:extLst>
              </a:tr>
              <a:tr h="290023">
                <a:tc>
                  <a:txBody>
                    <a:bodyPr/>
                    <a:lstStyle/>
                    <a:p>
                      <a:r>
                        <a:rPr lang="en-US" dirty="0"/>
                        <a:t>1</a:t>
                      </a:r>
                    </a:p>
                  </a:txBody>
                  <a:tcPr/>
                </a:tc>
                <a:tc>
                  <a:txBody>
                    <a:bodyPr/>
                    <a:lstStyle/>
                    <a:p>
                      <a:r>
                        <a:rPr lang="en-US" dirty="0"/>
                        <a:t>CNN</a:t>
                      </a:r>
                    </a:p>
                  </a:txBody>
                  <a:tcPr/>
                </a:tc>
                <a:tc>
                  <a:txBody>
                    <a:bodyPr/>
                    <a:lstStyle/>
                    <a:p>
                      <a:r>
                        <a:rPr lang="en-US" dirty="0"/>
                        <a:t>79.93</a:t>
                      </a:r>
                    </a:p>
                  </a:txBody>
                  <a:tcPr/>
                </a:tc>
                <a:extLst>
                  <a:ext uri="{0D108BD9-81ED-4DB2-BD59-A6C34878D82A}">
                    <a16:rowId xmlns:a16="http://schemas.microsoft.com/office/drawing/2014/main" val="10001"/>
                  </a:ext>
                </a:extLst>
              </a:tr>
              <a:tr h="290023">
                <a:tc>
                  <a:txBody>
                    <a:bodyPr/>
                    <a:lstStyle/>
                    <a:p>
                      <a:r>
                        <a:rPr lang="en-US" dirty="0"/>
                        <a:t>2</a:t>
                      </a:r>
                    </a:p>
                  </a:txBody>
                  <a:tcPr/>
                </a:tc>
                <a:tc>
                  <a:txBody>
                    <a:bodyPr/>
                    <a:lstStyle/>
                    <a:p>
                      <a:r>
                        <a:rPr lang="en-US" dirty="0"/>
                        <a:t>Efficient Net B3</a:t>
                      </a:r>
                    </a:p>
                  </a:txBody>
                  <a:tcPr/>
                </a:tc>
                <a:tc>
                  <a:txBody>
                    <a:bodyPr/>
                    <a:lstStyle/>
                    <a:p>
                      <a:r>
                        <a:rPr lang="en-US" dirty="0"/>
                        <a:t>89.34</a:t>
                      </a:r>
                    </a:p>
                  </a:txBody>
                  <a:tcPr/>
                </a:tc>
                <a:extLst>
                  <a:ext uri="{0D108BD9-81ED-4DB2-BD59-A6C34878D82A}">
                    <a16:rowId xmlns:a16="http://schemas.microsoft.com/office/drawing/2014/main" val="10002"/>
                  </a:ext>
                </a:extLst>
              </a:tr>
              <a:tr h="290023">
                <a:tc>
                  <a:txBody>
                    <a:bodyPr/>
                    <a:lstStyle/>
                    <a:p>
                      <a:r>
                        <a:rPr lang="en-US" dirty="0"/>
                        <a:t>3</a:t>
                      </a:r>
                    </a:p>
                  </a:txBody>
                  <a:tcPr/>
                </a:tc>
                <a:tc>
                  <a:txBody>
                    <a:bodyPr/>
                    <a:lstStyle/>
                    <a:p>
                      <a:r>
                        <a:rPr lang="en-US" dirty="0"/>
                        <a:t>Efficient Net B5</a:t>
                      </a:r>
                    </a:p>
                  </a:txBody>
                  <a:tcPr/>
                </a:tc>
                <a:tc>
                  <a:txBody>
                    <a:bodyPr/>
                    <a:lstStyle/>
                    <a:p>
                      <a:r>
                        <a:rPr lang="en-US" dirty="0"/>
                        <a:t>95.80</a:t>
                      </a:r>
                    </a:p>
                  </a:txBody>
                  <a:tcPr/>
                </a:tc>
                <a:extLst>
                  <a:ext uri="{0D108BD9-81ED-4DB2-BD59-A6C34878D82A}">
                    <a16:rowId xmlns:a16="http://schemas.microsoft.com/office/drawing/2014/main" val="1296177969"/>
                  </a:ext>
                </a:extLst>
              </a:tr>
            </a:tbl>
          </a:graphicData>
        </a:graphic>
      </p:graphicFrame>
      <p:sp>
        <p:nvSpPr>
          <p:cNvPr id="8" name="Rectangle 7"/>
          <p:cNvSpPr/>
          <p:nvPr/>
        </p:nvSpPr>
        <p:spPr>
          <a:xfrm>
            <a:off x="852314" y="2490056"/>
            <a:ext cx="1778051" cy="307777"/>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Lungs disease result </a:t>
            </a:r>
          </a:p>
        </p:txBody>
      </p:sp>
      <p:graphicFrame>
        <p:nvGraphicFramePr>
          <p:cNvPr id="9" name="Table 8"/>
          <p:cNvGraphicFramePr>
            <a:graphicFrameLocks noGrp="1"/>
          </p:cNvGraphicFramePr>
          <p:nvPr>
            <p:extLst>
              <p:ext uri="{D42A27DB-BD31-4B8C-83A1-F6EECF244321}">
                <p14:modId xmlns:p14="http://schemas.microsoft.com/office/powerpoint/2010/main" val="3385847809"/>
              </p:ext>
            </p:extLst>
          </p:nvPr>
        </p:nvGraphicFramePr>
        <p:xfrm>
          <a:off x="1430594" y="2840015"/>
          <a:ext cx="6218904" cy="980440"/>
        </p:xfrm>
        <a:graphic>
          <a:graphicData uri="http://schemas.openxmlformats.org/drawingml/2006/table">
            <a:tbl>
              <a:tblPr firstRow="1" bandRow="1">
                <a:tableStyleId>{D5DABADE-2E65-4708-BA9D-6FAA3E37A584}</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154904">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Name</a:t>
                      </a:r>
                    </a:p>
                  </a:txBody>
                  <a:tcPr/>
                </a:tc>
                <a:tc>
                  <a:txBody>
                    <a:bodyPr/>
                    <a:lstStyle/>
                    <a:p>
                      <a:r>
                        <a:rPr lang="en-US" dirty="0"/>
                        <a:t>Accuracy</a:t>
                      </a:r>
                    </a:p>
                  </a:txBody>
                  <a:tcPr/>
                </a:tc>
                <a:extLst>
                  <a:ext uri="{0D108BD9-81ED-4DB2-BD59-A6C34878D82A}">
                    <a16:rowId xmlns:a16="http://schemas.microsoft.com/office/drawing/2014/main" val="10000"/>
                  </a:ext>
                </a:extLst>
              </a:tr>
              <a:tr h="252689">
                <a:tc>
                  <a:txBody>
                    <a:bodyPr/>
                    <a:lstStyle/>
                    <a:p>
                      <a:r>
                        <a:rPr lang="en-US" dirty="0"/>
                        <a:t>1</a:t>
                      </a:r>
                    </a:p>
                  </a:txBody>
                  <a:tcPr/>
                </a:tc>
                <a:tc>
                  <a:txBody>
                    <a:bodyPr/>
                    <a:lstStyle/>
                    <a:p>
                      <a:r>
                        <a:rPr lang="en-US" dirty="0"/>
                        <a:t>CNN</a:t>
                      </a:r>
                    </a:p>
                  </a:txBody>
                  <a:tcPr/>
                </a:tc>
                <a:tc>
                  <a:txBody>
                    <a:bodyPr/>
                    <a:lstStyle/>
                    <a:p>
                      <a:r>
                        <a:rPr lang="en-US" dirty="0"/>
                        <a:t>96.61</a:t>
                      </a:r>
                    </a:p>
                  </a:txBody>
                  <a:tcPr/>
                </a:tc>
                <a:extLst>
                  <a:ext uri="{0D108BD9-81ED-4DB2-BD59-A6C34878D82A}">
                    <a16:rowId xmlns:a16="http://schemas.microsoft.com/office/drawing/2014/main" val="10001"/>
                  </a:ext>
                </a:extLst>
              </a:tr>
              <a:tr h="252689">
                <a:tc>
                  <a:txBody>
                    <a:bodyPr/>
                    <a:lstStyle/>
                    <a:p>
                      <a:r>
                        <a:rPr lang="en-US" dirty="0"/>
                        <a:t>2</a:t>
                      </a:r>
                    </a:p>
                  </a:txBody>
                  <a:tcPr/>
                </a:tc>
                <a:tc>
                  <a:txBody>
                    <a:bodyPr/>
                    <a:lstStyle/>
                    <a:p>
                      <a:r>
                        <a:rPr lang="en-US" dirty="0"/>
                        <a:t>Transfer learning</a:t>
                      </a:r>
                    </a:p>
                  </a:txBody>
                  <a:tcPr/>
                </a:tc>
                <a:tc>
                  <a:txBody>
                    <a:bodyPr/>
                    <a:lstStyle/>
                    <a:p>
                      <a:r>
                        <a:rPr lang="en-US" dirty="0"/>
                        <a:t>90.28</a:t>
                      </a:r>
                    </a:p>
                  </a:txBody>
                  <a:tcPr/>
                </a:tc>
                <a:extLst>
                  <a:ext uri="{0D108BD9-81ED-4DB2-BD59-A6C34878D82A}">
                    <a16:rowId xmlns:a16="http://schemas.microsoft.com/office/drawing/2014/main" val="219686863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38450232"/>
              </p:ext>
            </p:extLst>
          </p:nvPr>
        </p:nvGraphicFramePr>
        <p:xfrm>
          <a:off x="1430594" y="4125452"/>
          <a:ext cx="6268065" cy="2225040"/>
        </p:xfrm>
        <a:graphic>
          <a:graphicData uri="http://schemas.openxmlformats.org/drawingml/2006/table">
            <a:tbl>
              <a:tblPr firstRow="1" bandRow="1">
                <a:tableStyleId>{D5DABADE-2E65-4708-BA9D-6FAA3E37A584}</a:tableStyleId>
              </a:tblPr>
              <a:tblGrid>
                <a:gridCol w="2384491">
                  <a:extLst>
                    <a:ext uri="{9D8B030D-6E8A-4147-A177-3AD203B41FA5}">
                      <a16:colId xmlns:a16="http://schemas.microsoft.com/office/drawing/2014/main" val="20000"/>
                    </a:ext>
                  </a:extLst>
                </a:gridCol>
                <a:gridCol w="1941787">
                  <a:extLst>
                    <a:ext uri="{9D8B030D-6E8A-4147-A177-3AD203B41FA5}">
                      <a16:colId xmlns:a16="http://schemas.microsoft.com/office/drawing/2014/main" val="20001"/>
                    </a:ext>
                  </a:extLst>
                </a:gridCol>
                <a:gridCol w="1941787">
                  <a:extLst>
                    <a:ext uri="{9D8B030D-6E8A-4147-A177-3AD203B41FA5}">
                      <a16:colId xmlns:a16="http://schemas.microsoft.com/office/drawing/2014/main" val="20002"/>
                    </a:ext>
                  </a:extLst>
                </a:gridCol>
              </a:tblGrid>
              <a:tr h="370840">
                <a:tc>
                  <a:txBody>
                    <a:bodyPr/>
                    <a:lstStyle/>
                    <a:p>
                      <a:r>
                        <a:rPr lang="en-US" sz="1400" dirty="0" err="1">
                          <a:latin typeface="Times New Roman" panose="02020603050405020304" pitchFamily="18" charset="0"/>
                          <a:cs typeface="Times New Roman" panose="02020603050405020304" pitchFamily="18" charset="0"/>
                        </a:rPr>
                        <a:t>S.No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Name</a:t>
                      </a:r>
                    </a:p>
                  </a:txBody>
                  <a:tcPr/>
                </a:tc>
                <a:tc>
                  <a:txBody>
                    <a:bodyPr/>
                    <a:lstStyle/>
                    <a:p>
                      <a:r>
                        <a:rPr lang="en-US" sz="14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10000"/>
                  </a:ext>
                </a:extLst>
              </a:tr>
              <a:tr h="370840">
                <a:tc>
                  <a:txBody>
                    <a:bodyPr/>
                    <a:lstStyle/>
                    <a:p>
                      <a:r>
                        <a:rPr lang="en-US" sz="1400" dirty="0">
                          <a:latin typeface="Times New Roman" panose="02020603050405020304" pitchFamily="18" charset="0"/>
                          <a:cs typeface="Times New Roman" panose="02020603050405020304" pitchFamily="18" charset="0"/>
                        </a:rPr>
                        <a:t>1</a:t>
                      </a:r>
                    </a:p>
                  </a:txBody>
                  <a:tcPr/>
                </a:tc>
                <a:tc>
                  <a:txBody>
                    <a:bodyPr/>
                    <a:lstStyle/>
                    <a:p>
                      <a:r>
                        <a:rPr lang="en-US" sz="1400" dirty="0">
                          <a:latin typeface="Times New Roman" panose="02020603050405020304" pitchFamily="18" charset="0"/>
                          <a:cs typeface="Times New Roman" panose="02020603050405020304" pitchFamily="18" charset="0"/>
                        </a:rPr>
                        <a:t>Random Forest</a:t>
                      </a:r>
                    </a:p>
                  </a:txBody>
                  <a:tcPr/>
                </a:tc>
                <a:tc>
                  <a:txBody>
                    <a:bodyPr/>
                    <a:lstStyle/>
                    <a:p>
                      <a:r>
                        <a:rPr lang="en-US" sz="1400" dirty="0">
                          <a:latin typeface="Times New Roman" panose="02020603050405020304" pitchFamily="18" charset="0"/>
                          <a:cs typeface="Times New Roman" panose="02020603050405020304" pitchFamily="18" charset="0"/>
                        </a:rPr>
                        <a:t>99.3</a:t>
                      </a:r>
                    </a:p>
                  </a:txBody>
                  <a:tcPr/>
                </a:tc>
                <a:extLst>
                  <a:ext uri="{0D108BD9-81ED-4DB2-BD59-A6C34878D82A}">
                    <a16:rowId xmlns:a16="http://schemas.microsoft.com/office/drawing/2014/main" val="10001"/>
                  </a:ext>
                </a:extLst>
              </a:tr>
              <a:tr h="370840">
                <a:tc>
                  <a:txBody>
                    <a:bodyPr/>
                    <a:lstStyle/>
                    <a:p>
                      <a:r>
                        <a:rPr lang="en-US" sz="1400" dirty="0">
                          <a:latin typeface="Times New Roman" panose="02020603050405020304" pitchFamily="18" charset="0"/>
                          <a:cs typeface="Times New Roman" panose="02020603050405020304" pitchFamily="18" charset="0"/>
                        </a:rPr>
                        <a:t>2</a:t>
                      </a:r>
                    </a:p>
                  </a:txBody>
                  <a:tcPr/>
                </a:tc>
                <a:tc>
                  <a:txBody>
                    <a:bodyPr/>
                    <a:lstStyle/>
                    <a:p>
                      <a:r>
                        <a:rPr lang="en-US" sz="1400" dirty="0">
                          <a:latin typeface="Times New Roman" panose="02020603050405020304" pitchFamily="18" charset="0"/>
                          <a:cs typeface="Times New Roman" panose="02020603050405020304" pitchFamily="18" charset="0"/>
                        </a:rPr>
                        <a:t>Decision Tress</a:t>
                      </a:r>
                    </a:p>
                  </a:txBody>
                  <a:tcPr/>
                </a:tc>
                <a:tc>
                  <a:txBody>
                    <a:bodyPr/>
                    <a:lstStyle/>
                    <a:p>
                      <a:r>
                        <a:rPr lang="en-US" sz="1400" dirty="0">
                          <a:latin typeface="Times New Roman" panose="02020603050405020304" pitchFamily="18" charset="0"/>
                          <a:cs typeface="Times New Roman" panose="02020603050405020304" pitchFamily="18" charset="0"/>
                        </a:rPr>
                        <a:t>98.5</a:t>
                      </a:r>
                    </a:p>
                  </a:txBody>
                  <a:tcPr/>
                </a:tc>
                <a:extLst>
                  <a:ext uri="{0D108BD9-81ED-4DB2-BD59-A6C34878D82A}">
                    <a16:rowId xmlns:a16="http://schemas.microsoft.com/office/drawing/2014/main" val="10002"/>
                  </a:ext>
                </a:extLst>
              </a:tr>
              <a:tr h="370840">
                <a:tc>
                  <a:txBody>
                    <a:bodyPr/>
                    <a:lstStyle/>
                    <a:p>
                      <a:r>
                        <a:rPr lang="en-US" sz="1400" dirty="0">
                          <a:latin typeface="Times New Roman" panose="02020603050405020304" pitchFamily="18" charset="0"/>
                          <a:cs typeface="Times New Roman" panose="02020603050405020304" pitchFamily="18" charset="0"/>
                        </a:rPr>
                        <a:t>3</a:t>
                      </a:r>
                    </a:p>
                  </a:txBody>
                  <a:tcPr/>
                </a:tc>
                <a:tc>
                  <a:txBody>
                    <a:bodyPr/>
                    <a:lstStyle/>
                    <a:p>
                      <a:r>
                        <a:rPr lang="en-US" sz="1400" dirty="0">
                          <a:latin typeface="Times New Roman" panose="02020603050405020304" pitchFamily="18" charset="0"/>
                          <a:cs typeface="Times New Roman" panose="02020603050405020304" pitchFamily="18" charset="0"/>
                        </a:rPr>
                        <a:t>K-NN</a:t>
                      </a:r>
                    </a:p>
                  </a:txBody>
                  <a:tcPr/>
                </a:tc>
                <a:tc>
                  <a:txBody>
                    <a:bodyPr/>
                    <a:lstStyle/>
                    <a:p>
                      <a:r>
                        <a:rPr lang="en-US" sz="1400" dirty="0">
                          <a:latin typeface="Times New Roman" panose="02020603050405020304" pitchFamily="18" charset="0"/>
                          <a:cs typeface="Times New Roman" panose="02020603050405020304" pitchFamily="18" charset="0"/>
                        </a:rPr>
                        <a:t>90.9</a:t>
                      </a:r>
                    </a:p>
                  </a:txBody>
                  <a:tcPr/>
                </a:tc>
                <a:extLst>
                  <a:ext uri="{0D108BD9-81ED-4DB2-BD59-A6C34878D82A}">
                    <a16:rowId xmlns:a16="http://schemas.microsoft.com/office/drawing/2014/main" val="10003"/>
                  </a:ext>
                </a:extLst>
              </a:tr>
              <a:tr h="370840">
                <a:tc>
                  <a:txBody>
                    <a:bodyPr/>
                    <a:lstStyle/>
                    <a:p>
                      <a:r>
                        <a:rPr lang="en-US" sz="1400" dirty="0">
                          <a:latin typeface="Times New Roman" panose="02020603050405020304" pitchFamily="18" charset="0"/>
                          <a:cs typeface="Times New Roman" panose="02020603050405020304" pitchFamily="18" charset="0"/>
                        </a:rPr>
                        <a:t>4</a:t>
                      </a:r>
                    </a:p>
                  </a:txBody>
                  <a:tcPr/>
                </a:tc>
                <a:tc>
                  <a:txBody>
                    <a:bodyPr/>
                    <a:lstStyle/>
                    <a:p>
                      <a:r>
                        <a:rPr lang="en-US" sz="1400" dirty="0">
                          <a:latin typeface="Times New Roman" panose="02020603050405020304" pitchFamily="18" charset="0"/>
                          <a:cs typeface="Times New Roman" panose="02020603050405020304" pitchFamily="18" charset="0"/>
                        </a:rPr>
                        <a:t>XG Boost</a:t>
                      </a:r>
                    </a:p>
                  </a:txBody>
                  <a:tcPr/>
                </a:tc>
                <a:tc>
                  <a:txBody>
                    <a:bodyPr/>
                    <a:lstStyle/>
                    <a:p>
                      <a:r>
                        <a:rPr lang="en-US" sz="1400" dirty="0">
                          <a:latin typeface="Times New Roman" panose="02020603050405020304" pitchFamily="18" charset="0"/>
                          <a:cs typeface="Times New Roman" panose="02020603050405020304" pitchFamily="18" charset="0"/>
                        </a:rPr>
                        <a:t>89.5</a:t>
                      </a:r>
                    </a:p>
                  </a:txBody>
                  <a:tcPr/>
                </a:tc>
                <a:extLst>
                  <a:ext uri="{0D108BD9-81ED-4DB2-BD59-A6C34878D82A}">
                    <a16:rowId xmlns:a16="http://schemas.microsoft.com/office/drawing/2014/main" val="10004"/>
                  </a:ext>
                </a:extLst>
              </a:tr>
              <a:tr h="370840">
                <a:tc>
                  <a:txBody>
                    <a:bodyPr/>
                    <a:lstStyle/>
                    <a:p>
                      <a:r>
                        <a:rPr lang="en-US" sz="1400" dirty="0">
                          <a:latin typeface="Times New Roman" panose="02020603050405020304" pitchFamily="18" charset="0"/>
                          <a:cs typeface="Times New Roman" panose="02020603050405020304" pitchFamily="18" charset="0"/>
                        </a:rPr>
                        <a:t>5</a:t>
                      </a:r>
                    </a:p>
                  </a:txBody>
                  <a:tcPr/>
                </a:tc>
                <a:tc>
                  <a:txBody>
                    <a:bodyPr/>
                    <a:lstStyle/>
                    <a:p>
                      <a:r>
                        <a:rPr lang="en-US" sz="1400" dirty="0" err="1">
                          <a:latin typeface="Times New Roman" panose="02020603050405020304" pitchFamily="18" charset="0"/>
                          <a:cs typeface="Times New Roman" panose="02020603050405020304" pitchFamily="18" charset="0"/>
                        </a:rPr>
                        <a:t>AdaBoost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80.6</a:t>
                      </a:r>
                    </a:p>
                  </a:txBody>
                  <a:tcPr/>
                </a:tc>
                <a:extLst>
                  <a:ext uri="{0D108BD9-81ED-4DB2-BD59-A6C34878D82A}">
                    <a16:rowId xmlns:a16="http://schemas.microsoft.com/office/drawing/2014/main" val="10005"/>
                  </a:ext>
                </a:extLst>
              </a:tr>
            </a:tbl>
          </a:graphicData>
        </a:graphic>
      </p:graphicFrame>
      <p:sp>
        <p:nvSpPr>
          <p:cNvPr id="12" name="Rectangle 11"/>
          <p:cNvSpPr/>
          <p:nvPr/>
        </p:nvSpPr>
        <p:spPr>
          <a:xfrm>
            <a:off x="852314" y="3848217"/>
            <a:ext cx="1718740" cy="307777"/>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Liver disease result </a:t>
            </a:r>
          </a:p>
        </p:txBody>
      </p:sp>
    </p:spTree>
    <p:extLst>
      <p:ext uri="{BB962C8B-B14F-4D97-AF65-F5344CB8AC3E}">
        <p14:creationId xmlns:p14="http://schemas.microsoft.com/office/powerpoint/2010/main" val="22768763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99A26E-A918-6837-8269-8AC709DE1FDE}"/>
              </a:ext>
            </a:extLst>
          </p:cNvPr>
          <p:cNvSpPr txBox="1"/>
          <p:nvPr/>
        </p:nvSpPr>
        <p:spPr>
          <a:xfrm>
            <a:off x="1292942" y="1533833"/>
            <a:ext cx="2045753" cy="338554"/>
          </a:xfrm>
          <a:prstGeom prst="rect">
            <a:avLst/>
          </a:prstGeom>
          <a:noFill/>
        </p:spPr>
        <p:txBody>
          <a:bodyPr wrap="none" rtlCol="0">
            <a:spAutoFit/>
          </a:bodyPr>
          <a:lstStyle/>
          <a:p>
            <a:r>
              <a:rPr lang="en-IN" sz="1600" b="1" dirty="0">
                <a:latin typeface="Times New Roman" panose="02020603050405020304" pitchFamily="18" charset="0"/>
                <a:cs typeface="Times New Roman" panose="02020603050405020304" pitchFamily="18" charset="0"/>
              </a:rPr>
              <a:t>Doctor Prescription :</a:t>
            </a:r>
          </a:p>
        </p:txBody>
      </p:sp>
      <p:graphicFrame>
        <p:nvGraphicFramePr>
          <p:cNvPr id="2" name="Table 1">
            <a:extLst>
              <a:ext uri="{FF2B5EF4-FFF2-40B4-BE49-F238E27FC236}">
                <a16:creationId xmlns:a16="http://schemas.microsoft.com/office/drawing/2014/main" id="{74D1DF34-68EA-DCFE-FCDB-F61902E1271F}"/>
              </a:ext>
            </a:extLst>
          </p:cNvPr>
          <p:cNvGraphicFramePr>
            <a:graphicFrameLocks noGrp="1"/>
          </p:cNvGraphicFramePr>
          <p:nvPr>
            <p:extLst>
              <p:ext uri="{D42A27DB-BD31-4B8C-83A1-F6EECF244321}">
                <p14:modId xmlns:p14="http://schemas.microsoft.com/office/powerpoint/2010/main" val="3257783691"/>
              </p:ext>
            </p:extLst>
          </p:nvPr>
        </p:nvGraphicFramePr>
        <p:xfrm>
          <a:off x="1523999" y="2192593"/>
          <a:ext cx="5361551" cy="1359028"/>
        </p:xfrm>
        <a:graphic>
          <a:graphicData uri="http://schemas.openxmlformats.org/drawingml/2006/table">
            <a:tbl>
              <a:tblPr firstRow="1" firstCol="1" bandRow="1">
                <a:tableStyleId>{D5DABADE-2E65-4708-BA9D-6FAA3E37A584}</a:tableStyleId>
              </a:tblPr>
              <a:tblGrid>
                <a:gridCol w="1786739">
                  <a:extLst>
                    <a:ext uri="{9D8B030D-6E8A-4147-A177-3AD203B41FA5}">
                      <a16:colId xmlns:a16="http://schemas.microsoft.com/office/drawing/2014/main" val="1493296876"/>
                    </a:ext>
                  </a:extLst>
                </a:gridCol>
                <a:gridCol w="1787406">
                  <a:extLst>
                    <a:ext uri="{9D8B030D-6E8A-4147-A177-3AD203B41FA5}">
                      <a16:colId xmlns:a16="http://schemas.microsoft.com/office/drawing/2014/main" val="3599099605"/>
                    </a:ext>
                  </a:extLst>
                </a:gridCol>
                <a:gridCol w="1787406">
                  <a:extLst>
                    <a:ext uri="{9D8B030D-6E8A-4147-A177-3AD203B41FA5}">
                      <a16:colId xmlns:a16="http://schemas.microsoft.com/office/drawing/2014/main" val="1146872782"/>
                    </a:ext>
                  </a:extLst>
                </a:gridCol>
              </a:tblGrid>
              <a:tr h="347407">
                <a:tc>
                  <a:txBody>
                    <a:bodyPr/>
                    <a:lstStyle/>
                    <a:p>
                      <a:pPr>
                        <a:lnSpc>
                          <a:spcPct val="107000"/>
                        </a:lnSpc>
                        <a:spcAft>
                          <a:spcPts val="800"/>
                        </a:spcAft>
                      </a:pPr>
                      <a:r>
                        <a:rPr lang="en-US" sz="1200">
                          <a:effectLst/>
                          <a:latin typeface="Times New Roman" panose="02020603050405020304" pitchFamily="18" charset="0"/>
                          <a:cs typeface="Times New Roman" panose="02020603050405020304" pitchFamily="18" charset="0"/>
                        </a:rPr>
                        <a:t>S.NO</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latin typeface="Times New Roman" panose="02020603050405020304" pitchFamily="18" charset="0"/>
                          <a:cs typeface="Times New Roman" panose="02020603050405020304" pitchFamily="18" charset="0"/>
                        </a:rPr>
                        <a:t>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latin typeface="Times New Roman" panose="02020603050405020304" pitchFamily="18" charset="0"/>
                          <a:cs typeface="Times New Roman" panose="02020603050405020304" pitchFamily="18" charset="0"/>
                        </a:rPr>
                        <a:t>ACCURACY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668386"/>
                  </a:ext>
                </a:extLst>
              </a:tr>
              <a:tr h="347407">
                <a:tc>
                  <a:txBody>
                    <a:bodyPr/>
                    <a:lstStyle/>
                    <a:p>
                      <a:pPr>
                        <a:lnSpc>
                          <a:spcPct val="107000"/>
                        </a:lnSpc>
                        <a:spcAft>
                          <a:spcPts val="800"/>
                        </a:spcAft>
                      </a:pPr>
                      <a:r>
                        <a:rPr lang="en-US" sz="12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latin typeface="Times New Roman" panose="02020603050405020304" pitchFamily="18" charset="0"/>
                          <a:cs typeface="Times New Roman" panose="02020603050405020304" pitchFamily="18" charset="0"/>
                        </a:rPr>
                        <a:t>CNN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latin typeface="Times New Roman" panose="02020603050405020304" pitchFamily="18" charset="0"/>
                          <a:cs typeface="Times New Roman" panose="02020603050405020304" pitchFamily="18" charset="0"/>
                        </a:rPr>
                        <a:t>95.894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8261376"/>
                  </a:ext>
                </a:extLst>
              </a:tr>
              <a:tr h="332107">
                <a:tc>
                  <a:txBody>
                    <a:bodyPr/>
                    <a:lstStyle/>
                    <a:p>
                      <a:pPr>
                        <a:lnSpc>
                          <a:spcPct val="107000"/>
                        </a:lnSpc>
                        <a:spcAft>
                          <a:spcPts val="800"/>
                        </a:spcAft>
                      </a:pPr>
                      <a:r>
                        <a:rPr lang="en-US" sz="12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latin typeface="Times New Roman" panose="02020603050405020304" pitchFamily="18" charset="0"/>
                          <a:cs typeface="Times New Roman" panose="02020603050405020304" pitchFamily="18" charset="0"/>
                        </a:rPr>
                        <a:t>PyTorch</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latin typeface="Times New Roman" panose="02020603050405020304" pitchFamily="18" charset="0"/>
                          <a:cs typeface="Times New Roman" panose="02020603050405020304" pitchFamily="18" charset="0"/>
                        </a:rPr>
                        <a:t>90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0109441"/>
                  </a:ext>
                </a:extLst>
              </a:tr>
              <a:tr h="332107">
                <a:tc>
                  <a:txBody>
                    <a:bodyPr/>
                    <a:lstStyle/>
                    <a:p>
                      <a:pPr>
                        <a:lnSpc>
                          <a:spcPct val="107000"/>
                        </a:lnSpc>
                        <a:spcAft>
                          <a:spcPts val="800"/>
                        </a:spcAft>
                      </a:pPr>
                      <a:r>
                        <a:rPr lang="en-US" sz="12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latin typeface="Times New Roman" panose="02020603050405020304" pitchFamily="18" charset="0"/>
                          <a:cs typeface="Times New Roman" panose="02020603050405020304" pitchFamily="18" charset="0"/>
                        </a:rPr>
                        <a:t>Text OCR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latin typeface="Times New Roman" panose="02020603050405020304" pitchFamily="18" charset="0"/>
                          <a:cs typeface="Times New Roman" panose="02020603050405020304" pitchFamily="18" charset="0"/>
                        </a:rPr>
                        <a:t>94.32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529987"/>
                  </a:ext>
                </a:extLst>
              </a:tr>
            </a:tbl>
          </a:graphicData>
        </a:graphic>
      </p:graphicFrame>
    </p:spTree>
    <p:extLst>
      <p:ext uri="{BB962C8B-B14F-4D97-AF65-F5344CB8AC3E}">
        <p14:creationId xmlns:p14="http://schemas.microsoft.com/office/powerpoint/2010/main" val="38441440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45" y="2020529"/>
            <a:ext cx="7978877" cy="4289936"/>
          </a:xfrm>
          <a:prstGeom prst="rect">
            <a:avLst/>
          </a:prstGeom>
        </p:spPr>
      </p:pic>
      <p:sp>
        <p:nvSpPr>
          <p:cNvPr id="3" name="Rectangle 2"/>
          <p:cNvSpPr/>
          <p:nvPr/>
        </p:nvSpPr>
        <p:spPr>
          <a:xfrm>
            <a:off x="787013" y="959616"/>
            <a:ext cx="933269" cy="307777"/>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OUTPUT</a:t>
            </a:r>
          </a:p>
        </p:txBody>
      </p:sp>
      <p:sp>
        <p:nvSpPr>
          <p:cNvPr id="4" name="Rectangle 3"/>
          <p:cNvSpPr/>
          <p:nvPr/>
        </p:nvSpPr>
        <p:spPr>
          <a:xfrm>
            <a:off x="787013" y="1490072"/>
            <a:ext cx="2432076" cy="307777"/>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HEART DISEASE OUTPUT</a:t>
            </a:r>
          </a:p>
        </p:txBody>
      </p:sp>
    </p:spTree>
    <p:extLst>
      <p:ext uri="{BB962C8B-B14F-4D97-AF65-F5344CB8AC3E}">
        <p14:creationId xmlns:p14="http://schemas.microsoft.com/office/powerpoint/2010/main" val="34945512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825" y="1563329"/>
            <a:ext cx="7934633" cy="4511162"/>
          </a:xfrm>
          <a:prstGeom prst="rect">
            <a:avLst/>
          </a:prstGeom>
        </p:spPr>
      </p:pic>
      <p:sp>
        <p:nvSpPr>
          <p:cNvPr id="3" name="Rectangle 2"/>
          <p:cNvSpPr/>
          <p:nvPr/>
        </p:nvSpPr>
        <p:spPr>
          <a:xfrm>
            <a:off x="787013" y="959616"/>
            <a:ext cx="2363147" cy="307777"/>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LIVER DISEASE OUTPUT</a:t>
            </a:r>
          </a:p>
        </p:txBody>
      </p:sp>
    </p:spTree>
    <p:extLst>
      <p:ext uri="{BB962C8B-B14F-4D97-AF65-F5344CB8AC3E}">
        <p14:creationId xmlns:p14="http://schemas.microsoft.com/office/powerpoint/2010/main" val="14044664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961" y="1981200"/>
            <a:ext cx="3294114" cy="2895600"/>
          </a:xfrm>
          <a:prstGeom prst="rect">
            <a:avLst/>
          </a:prstGeom>
        </p:spPr>
      </p:pic>
      <p:sp>
        <p:nvSpPr>
          <p:cNvPr id="3" name="Rectangle 2"/>
          <p:cNvSpPr/>
          <p:nvPr/>
        </p:nvSpPr>
        <p:spPr>
          <a:xfrm>
            <a:off x="3105444" y="1210339"/>
            <a:ext cx="2311851" cy="307777"/>
          </a:xfrm>
          <a:prstGeom prst="rect">
            <a:avLst/>
          </a:prstGeom>
        </p:spPr>
        <p:txBody>
          <a:bodyPr wrap="none">
            <a:spAutoFit/>
          </a:bodyPr>
          <a:lstStyle/>
          <a:p>
            <a:r>
              <a:rPr lang="en-US" b="1">
                <a:latin typeface="Times New Roman" panose="02020603050405020304" pitchFamily="18" charset="0"/>
                <a:cs typeface="Times New Roman" panose="02020603050405020304" pitchFamily="18" charset="0"/>
              </a:rPr>
              <a:t>LUNG </a:t>
            </a:r>
            <a:r>
              <a:rPr lang="en-US" b="1" dirty="0">
                <a:latin typeface="Times New Roman" panose="02020603050405020304" pitchFamily="18" charset="0"/>
                <a:cs typeface="Times New Roman" panose="02020603050405020304" pitchFamily="18" charset="0"/>
              </a:rPr>
              <a:t>DISEASE OUTPUT</a:t>
            </a:r>
          </a:p>
        </p:txBody>
      </p:sp>
    </p:spTree>
    <p:extLst>
      <p:ext uri="{BB962C8B-B14F-4D97-AF65-F5344CB8AC3E}">
        <p14:creationId xmlns:p14="http://schemas.microsoft.com/office/powerpoint/2010/main" val="17676793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91DA150-8206-487E-243C-29FE5AFB99DC}"/>
              </a:ext>
            </a:extLst>
          </p:cNvPr>
          <p:cNvSpPr>
            <a:spLocks noGrp="1"/>
          </p:cNvSpPr>
          <p:nvPr>
            <p:ph type="subTitle" idx="1"/>
          </p:nvPr>
        </p:nvSpPr>
        <p:spPr>
          <a:xfrm>
            <a:off x="186813" y="796413"/>
            <a:ext cx="8809703" cy="5633884"/>
          </a:xfrm>
        </p:spPr>
        <p:txBody>
          <a:bodyPr/>
          <a:lstStyle/>
          <a:p>
            <a:pPr marL="50800" indent="0" algn="ctr">
              <a:buNone/>
            </a:pPr>
            <a:r>
              <a:rPr lang="en-US" sz="1800" dirty="0">
                <a:solidFill>
                  <a:srgbClr val="000000"/>
                </a:solidFill>
                <a:effectLst/>
                <a:latin typeface="Times New Roman" panose="02020603050405020304" pitchFamily="18" charset="0"/>
                <a:ea typeface="Times New Roman" panose="02020603050405020304" pitchFamily="18" charset="0"/>
              </a:rPr>
              <a:t>CONCLUSION</a:t>
            </a:r>
          </a:p>
          <a:p>
            <a:pPr marL="50800" indent="0" algn="just">
              <a:lnSpc>
                <a:spcPct val="150000"/>
              </a:lnSpc>
              <a:buNone/>
            </a:pPr>
            <a:r>
              <a:rPr lang="en-US" sz="1400" dirty="0">
                <a:solidFill>
                  <a:srgbClr val="000000"/>
                </a:solidFill>
                <a:effectLst/>
                <a:latin typeface="Times New Roman" panose="02020603050405020304" pitchFamily="18" charset="0"/>
                <a:ea typeface="Times New Roman" panose="02020603050405020304" pitchFamily="18" charset="0"/>
              </a:rPr>
              <a:t>To bring our discussion to a close, we examined other articles in which researchers had finished their work on various models, as well as with related technologies and their accuracy., we reviewed various diseases like Heart, Lung, Monkeypox, Vector Borne and Malaria and various machine learning algorithms are been used by the researchers such as support vector machine, naive bayes, K-nearest neighbor, random forest, decision tree, and some deep learning algorithms such as convolution neural network, artificial neural network. The most current publications were chosen for the study, which will be published in Science Direct, IEEE Xplore, Elsevier, and ResearchGate indexed journals and conferences until June 2020.Most of the studies undertaken for illness prediction used datasets from Cleveland, UCI repository, Lister Hill National Center for Biomedical Communications, and very few used their own datasets. Analyzing the existing methodologies used for illness prediction reveals that, while certain methods have made a substantial increase in results with high sensitivity or less FP, there are still numerous issues to be solved. As a result, an optimum approach for predicting these diseases as early as feasible is still required, and this review study article will be useful for researchers and professionals. While some strategies have significantly improved findings with high sensitivity or less FP, an analysis of the current methodologies used for sickness prediction demonstrates that there are still many problems to be resolved. This review study article will be helpful for researchers and professionals in finding the best strategy for identifying these diseases as early as possible.</a:t>
            </a:r>
            <a:endParaRPr lang="en-IN" sz="14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08242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95"/>
          <p:cNvSpPr/>
          <p:nvPr/>
        </p:nvSpPr>
        <p:spPr>
          <a:xfrm>
            <a:off x="709151" y="428620"/>
            <a:ext cx="7891255" cy="1170317"/>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4472C4"/>
              </a:buClr>
              <a:buSzPts val="2800"/>
              <a:buFont typeface="Times New Roman"/>
              <a:buNone/>
            </a:pPr>
            <a:r>
              <a:rPr lang="en-US" sz="2800" b="1" i="0" u="none" strike="noStrike" cap="none">
                <a:solidFill>
                  <a:srgbClr val="4472C4"/>
                </a:solidFill>
                <a:latin typeface="Times New Roman"/>
                <a:ea typeface="Times New Roman"/>
                <a:cs typeface="Times New Roman"/>
                <a:sym typeface="Times New Roman"/>
              </a:rPr>
              <a:t>References</a:t>
            </a:r>
            <a:endParaRPr/>
          </a:p>
        </p:txBody>
      </p:sp>
      <p:sp>
        <p:nvSpPr>
          <p:cNvPr id="709" name="Google Shape;709;p95"/>
          <p:cNvSpPr/>
          <p:nvPr/>
        </p:nvSpPr>
        <p:spPr>
          <a:xfrm>
            <a:off x="368583" y="1465445"/>
            <a:ext cx="8406833" cy="4963935"/>
          </a:xfrm>
          <a:prstGeom prst="rect">
            <a:avLst/>
          </a:prstGeom>
          <a:noFill/>
          <a:ln>
            <a:noFill/>
          </a:ln>
        </p:spPr>
        <p:txBody>
          <a:bodyPr spcFirstLastPara="1" wrap="square" lIns="91425" tIns="45700" rIns="91425" bIns="45700" anchor="t" anchorCtr="0">
            <a:noAutofit/>
          </a:bodyPr>
          <a:lstStyle/>
          <a:p>
            <a:pPr marL="0" marR="0" lvl="0" indent="0" algn="just" rtl="0">
              <a:lnSpc>
                <a:spcPct val="140000"/>
              </a:lnSpc>
              <a:spcBef>
                <a:spcPts val="0"/>
              </a:spcBef>
              <a:spcAft>
                <a:spcPts val="0"/>
              </a:spcAft>
              <a:buClr>
                <a:schemeClr val="dk1"/>
              </a:buClr>
              <a:buSzPts val="1400"/>
              <a:buFont typeface="Arial"/>
              <a:buNone/>
            </a:pPr>
            <a:r>
              <a:rPr lang="en-US" sz="1400" dirty="0">
                <a:solidFill>
                  <a:schemeClr val="dk1"/>
                </a:solidFill>
                <a:latin typeface="Times New Roman"/>
                <a:ea typeface="Times New Roman"/>
                <a:cs typeface="Times New Roman"/>
                <a:sym typeface="Times New Roman"/>
              </a:rPr>
              <a:t>[1]. </a:t>
            </a:r>
            <a:r>
              <a:rPr lang="en-US" sz="1400" dirty="0" err="1">
                <a:solidFill>
                  <a:schemeClr val="dk1"/>
                </a:solidFill>
                <a:latin typeface="Times New Roman"/>
                <a:ea typeface="Times New Roman"/>
                <a:cs typeface="Times New Roman"/>
                <a:sym typeface="Times New Roman"/>
              </a:rPr>
              <a:t>Xie</a:t>
            </a:r>
            <a:r>
              <a:rPr lang="en-US" sz="1400" dirty="0">
                <a:solidFill>
                  <a:schemeClr val="dk1"/>
                </a:solidFill>
                <a:latin typeface="Times New Roman"/>
                <a:ea typeface="Times New Roman"/>
                <a:cs typeface="Times New Roman"/>
                <a:sym typeface="Times New Roman"/>
              </a:rPr>
              <a:t>, H., Fang, S., </a:t>
            </a:r>
            <a:r>
              <a:rPr lang="en-US" sz="1400" dirty="0" err="1">
                <a:solidFill>
                  <a:schemeClr val="dk1"/>
                </a:solidFill>
                <a:latin typeface="Times New Roman"/>
                <a:ea typeface="Times New Roman"/>
                <a:cs typeface="Times New Roman"/>
                <a:sym typeface="Times New Roman"/>
              </a:rPr>
              <a:t>Zha</a:t>
            </a:r>
            <a:r>
              <a:rPr lang="en-US" sz="1400" dirty="0">
                <a:solidFill>
                  <a:schemeClr val="dk1"/>
                </a:solidFill>
                <a:latin typeface="Times New Roman"/>
                <a:ea typeface="Times New Roman"/>
                <a:cs typeface="Times New Roman"/>
                <a:sym typeface="Times New Roman"/>
              </a:rPr>
              <a:t>, Z. J., Yang, Y., Li, Y., &amp; Zhang, Y. (2019). Convolutional attention networks for scene text recognition. ACM Transactions on Multimedia Computing, Communications, and Applications (TOMM), 15(1s), 1-17.</a:t>
            </a:r>
            <a:endParaRPr dirty="0"/>
          </a:p>
          <a:p>
            <a:pPr marL="0" marR="0" lvl="0" indent="0" algn="just" rtl="0">
              <a:lnSpc>
                <a:spcPct val="140000"/>
              </a:lnSpc>
              <a:spcBef>
                <a:spcPts val="1000"/>
              </a:spcBef>
              <a:spcAft>
                <a:spcPts val="0"/>
              </a:spcAft>
              <a:buClr>
                <a:schemeClr val="dk1"/>
              </a:buClr>
              <a:buSzPts val="1400"/>
              <a:buFont typeface="Arial"/>
              <a:buNone/>
            </a:pPr>
            <a:r>
              <a:rPr lang="en-US" sz="1400" dirty="0">
                <a:solidFill>
                  <a:schemeClr val="dk1"/>
                </a:solidFill>
                <a:latin typeface="Times New Roman"/>
                <a:ea typeface="Times New Roman"/>
                <a:cs typeface="Times New Roman"/>
                <a:sym typeface="Times New Roman"/>
              </a:rPr>
              <a:t>[2]. </a:t>
            </a:r>
            <a:r>
              <a:rPr lang="en-US" sz="1400" dirty="0" err="1">
                <a:solidFill>
                  <a:schemeClr val="dk1"/>
                </a:solidFill>
                <a:latin typeface="Times New Roman"/>
                <a:ea typeface="Times New Roman"/>
                <a:cs typeface="Times New Roman"/>
                <a:sym typeface="Times New Roman"/>
              </a:rPr>
              <a:t>PatientCare</a:t>
            </a:r>
            <a:r>
              <a:rPr lang="en-US" sz="1400" dirty="0">
                <a:solidFill>
                  <a:schemeClr val="dk1"/>
                </a:solidFill>
                <a:latin typeface="Times New Roman"/>
                <a:ea typeface="Times New Roman"/>
                <a:cs typeface="Times New Roman"/>
                <a:sym typeface="Times New Roman"/>
              </a:rPr>
              <a:t>: Patient Assistive Tool </a:t>
            </a:r>
            <a:r>
              <a:rPr lang="en-US" sz="1400" dirty="0" err="1">
                <a:solidFill>
                  <a:schemeClr val="dk1"/>
                </a:solidFill>
                <a:latin typeface="Times New Roman"/>
                <a:ea typeface="Times New Roman"/>
                <a:cs typeface="Times New Roman"/>
                <a:sym typeface="Times New Roman"/>
              </a:rPr>
              <a:t>Zith</a:t>
            </a:r>
            <a:r>
              <a:rPr lang="en-US" sz="1400" dirty="0">
                <a:solidFill>
                  <a:schemeClr val="dk1"/>
                </a:solidFill>
                <a:latin typeface="Times New Roman"/>
                <a:ea typeface="Times New Roman"/>
                <a:cs typeface="Times New Roman"/>
                <a:sym typeface="Times New Roman"/>
              </a:rPr>
              <a:t> Automatic Hand-written Prescription Reader , 2020 2nd International Conference on Advancements in </a:t>
            </a:r>
            <a:r>
              <a:rPr lang="en-US" sz="1400" dirty="0" err="1">
                <a:solidFill>
                  <a:schemeClr val="dk1"/>
                </a:solidFill>
                <a:latin typeface="Times New Roman"/>
                <a:ea typeface="Times New Roman"/>
                <a:cs typeface="Times New Roman"/>
                <a:sym typeface="Times New Roman"/>
              </a:rPr>
              <a:t>CoImputing</a:t>
            </a:r>
            <a:r>
              <a:rPr lang="en-US" sz="1400" dirty="0">
                <a:solidFill>
                  <a:schemeClr val="dk1"/>
                </a:solidFill>
                <a:latin typeface="Times New Roman"/>
                <a:ea typeface="Times New Roman"/>
                <a:cs typeface="Times New Roman"/>
                <a:sym typeface="Times New Roman"/>
              </a:rPr>
              <a:t> (ICAC) | 978-1-7281-8412-8/20 -2020 IEEE | DOI: 10.1109/ICAC51239.2020.9357136.</a:t>
            </a:r>
            <a:endParaRPr dirty="0"/>
          </a:p>
          <a:p>
            <a:pPr marL="0" marR="0" lvl="0" indent="0" algn="just" rtl="0">
              <a:lnSpc>
                <a:spcPct val="140000"/>
              </a:lnSpc>
              <a:spcBef>
                <a:spcPts val="1000"/>
              </a:spcBef>
              <a:spcAft>
                <a:spcPts val="0"/>
              </a:spcAft>
              <a:buClr>
                <a:schemeClr val="dk1"/>
              </a:buClr>
              <a:buSzPts val="1400"/>
              <a:buFont typeface="Arial"/>
              <a:buNone/>
            </a:pPr>
            <a:r>
              <a:rPr lang="en-US" sz="1400" dirty="0">
                <a:solidFill>
                  <a:schemeClr val="dk1"/>
                </a:solidFill>
                <a:latin typeface="Times New Roman"/>
                <a:ea typeface="Times New Roman"/>
                <a:cs typeface="Times New Roman"/>
                <a:sym typeface="Times New Roman"/>
              </a:rPr>
              <a:t>[3]. Doctor’s Cursive Handwriting Recognition System Using Deep Learning, Lovely Joy Fajardo1 , Niño Joshua Sorillo1 , </a:t>
            </a:r>
            <a:r>
              <a:rPr lang="en-US" sz="1400" dirty="0" err="1">
                <a:solidFill>
                  <a:schemeClr val="dk1"/>
                </a:solidFill>
                <a:latin typeface="Times New Roman"/>
                <a:ea typeface="Times New Roman"/>
                <a:cs typeface="Times New Roman"/>
                <a:sym typeface="Times New Roman"/>
              </a:rPr>
              <a:t>Jaycel</a:t>
            </a:r>
            <a:r>
              <a:rPr lang="en-US" sz="1400" dirty="0">
                <a:solidFill>
                  <a:schemeClr val="dk1"/>
                </a:solidFill>
                <a:latin typeface="Times New Roman"/>
                <a:ea typeface="Times New Roman"/>
                <a:cs typeface="Times New Roman"/>
                <a:sym typeface="Times New Roman"/>
              </a:rPr>
              <a:t> Garlit1 , Cia </a:t>
            </a:r>
            <a:r>
              <a:rPr lang="en-US" sz="1400" dirty="0" err="1">
                <a:solidFill>
                  <a:schemeClr val="dk1"/>
                </a:solidFill>
                <a:latin typeface="Times New Roman"/>
                <a:ea typeface="Times New Roman"/>
                <a:cs typeface="Times New Roman"/>
                <a:sym typeface="Times New Roman"/>
              </a:rPr>
              <a:t>Dennise</a:t>
            </a:r>
            <a:r>
              <a:rPr lang="en-US" sz="1400" dirty="0">
                <a:solidFill>
                  <a:schemeClr val="dk1"/>
                </a:solidFill>
                <a:latin typeface="Times New Roman"/>
                <a:ea typeface="Times New Roman"/>
                <a:cs typeface="Times New Roman"/>
                <a:sym typeface="Times New Roman"/>
              </a:rPr>
              <a:t> Tomines1 , </a:t>
            </a:r>
            <a:r>
              <a:rPr lang="en-US" sz="1400" dirty="0" err="1">
                <a:solidFill>
                  <a:schemeClr val="dk1"/>
                </a:solidFill>
                <a:latin typeface="Times New Roman"/>
                <a:ea typeface="Times New Roman"/>
                <a:cs typeface="Times New Roman"/>
                <a:sym typeface="Times New Roman"/>
              </a:rPr>
              <a:t>Mideth</a:t>
            </a:r>
            <a:r>
              <a:rPr lang="en-US" sz="1400" dirty="0">
                <a:solidFill>
                  <a:schemeClr val="dk1"/>
                </a:solidFill>
                <a:latin typeface="Times New Roman"/>
                <a:ea typeface="Times New Roman"/>
                <a:cs typeface="Times New Roman"/>
                <a:sym typeface="Times New Roman"/>
              </a:rPr>
              <a:t> B. Abisado2 , Joseph Marvin R. Imperial1 , Ramon L. Rodriguez1 ,Bernie S. Fabito1  978-1-7281-3044-6/19 2019 IEEE</a:t>
            </a:r>
            <a:endParaRPr dirty="0"/>
          </a:p>
          <a:p>
            <a:pPr marL="0" marR="0" lvl="0" indent="0" algn="just" rtl="0">
              <a:lnSpc>
                <a:spcPct val="140000"/>
              </a:lnSpc>
              <a:spcBef>
                <a:spcPts val="1000"/>
              </a:spcBef>
              <a:spcAft>
                <a:spcPts val="0"/>
              </a:spcAft>
              <a:buClr>
                <a:schemeClr val="dk1"/>
              </a:buClr>
              <a:buSzPts val="1400"/>
              <a:buFont typeface="Arial"/>
              <a:buNone/>
            </a:pPr>
            <a:r>
              <a:rPr lang="en-US" sz="1400" dirty="0">
                <a:solidFill>
                  <a:schemeClr val="dk1"/>
                </a:solidFill>
                <a:latin typeface="Times New Roman"/>
                <a:ea typeface="Times New Roman"/>
                <a:cs typeface="Times New Roman"/>
                <a:sym typeface="Times New Roman"/>
              </a:rPr>
              <a:t>[4]. Hybrid Training Data for Historical Text OCR , </a:t>
            </a:r>
            <a:r>
              <a:rPr lang="en-US" sz="1400" dirty="0" err="1">
                <a:solidFill>
                  <a:schemeClr val="dk1"/>
                </a:solidFill>
                <a:latin typeface="Times New Roman"/>
                <a:ea typeface="Times New Roman"/>
                <a:cs typeface="Times New Roman"/>
                <a:sym typeface="Times New Roman"/>
              </a:rPr>
              <a:t>Ladislav</a:t>
            </a:r>
            <a:r>
              <a:rPr lang="en-US" sz="1400" dirty="0">
                <a:solidFill>
                  <a:schemeClr val="dk1"/>
                </a:solidFill>
                <a:latin typeface="Times New Roman"/>
                <a:ea typeface="Times New Roman"/>
                <a:cs typeface="Times New Roman"/>
                <a:sym typeface="Times New Roman"/>
              </a:rPr>
              <a:t> </a:t>
            </a:r>
            <a:r>
              <a:rPr lang="en-US" sz="1400" dirty="0" err="1">
                <a:solidFill>
                  <a:schemeClr val="dk1"/>
                </a:solidFill>
                <a:latin typeface="Times New Roman"/>
                <a:ea typeface="Times New Roman"/>
                <a:cs typeface="Times New Roman"/>
                <a:sym typeface="Times New Roman"/>
              </a:rPr>
              <a:t>Lenc</a:t>
            </a:r>
            <a:r>
              <a:rPr lang="en-US" sz="1400" dirty="0">
                <a:solidFill>
                  <a:schemeClr val="dk1"/>
                </a:solidFill>
                <a:latin typeface="Times New Roman"/>
                <a:ea typeface="Times New Roman"/>
                <a:cs typeface="Times New Roman"/>
                <a:sym typeface="Times New Roman"/>
              </a:rPr>
              <a:t>, </a:t>
            </a:r>
            <a:r>
              <a:rPr lang="en-US" sz="1400" dirty="0" err="1">
                <a:solidFill>
                  <a:schemeClr val="dk1"/>
                </a:solidFill>
                <a:latin typeface="Times New Roman"/>
                <a:ea typeface="Times New Roman"/>
                <a:cs typeface="Times New Roman"/>
                <a:sym typeface="Times New Roman"/>
              </a:rPr>
              <a:t>Pavel</a:t>
            </a:r>
            <a:r>
              <a:rPr lang="en-US" sz="1400" dirty="0">
                <a:solidFill>
                  <a:schemeClr val="dk1"/>
                </a:solidFill>
                <a:latin typeface="Times New Roman"/>
                <a:ea typeface="Times New Roman"/>
                <a:cs typeface="Times New Roman"/>
                <a:sym typeface="Times New Roman"/>
              </a:rPr>
              <a:t> </a:t>
            </a:r>
            <a:r>
              <a:rPr lang="en-US" sz="1400" dirty="0" err="1">
                <a:solidFill>
                  <a:schemeClr val="dk1"/>
                </a:solidFill>
                <a:latin typeface="Times New Roman"/>
                <a:ea typeface="Times New Roman"/>
                <a:cs typeface="Times New Roman"/>
                <a:sym typeface="Times New Roman"/>
              </a:rPr>
              <a:t>Kral</a:t>
            </a:r>
            <a:r>
              <a:rPr lang="en-US" sz="1400" dirty="0">
                <a:solidFill>
                  <a:schemeClr val="dk1"/>
                </a:solidFill>
                <a:latin typeface="Times New Roman"/>
                <a:ea typeface="Times New Roman"/>
                <a:cs typeface="Times New Roman"/>
                <a:sym typeface="Times New Roman"/>
              </a:rPr>
              <a:t>, and </a:t>
            </a:r>
            <a:r>
              <a:rPr lang="en-US" sz="1400" dirty="0" err="1">
                <a:solidFill>
                  <a:schemeClr val="dk1"/>
                </a:solidFill>
                <a:latin typeface="Times New Roman"/>
                <a:ea typeface="Times New Roman"/>
                <a:cs typeface="Times New Roman"/>
                <a:sym typeface="Times New Roman"/>
              </a:rPr>
              <a:t>Anguelos</a:t>
            </a:r>
            <a:r>
              <a:rPr lang="en-US" sz="1400" dirty="0">
                <a:solidFill>
                  <a:schemeClr val="dk1"/>
                </a:solidFill>
                <a:latin typeface="Times New Roman"/>
                <a:ea typeface="Times New Roman"/>
                <a:cs typeface="Times New Roman"/>
                <a:sym typeface="Times New Roman"/>
              </a:rPr>
              <a:t> </a:t>
            </a:r>
            <a:r>
              <a:rPr lang="en-US" sz="1400" dirty="0" err="1">
                <a:solidFill>
                  <a:schemeClr val="dk1"/>
                </a:solidFill>
                <a:latin typeface="Times New Roman"/>
                <a:ea typeface="Times New Roman"/>
                <a:cs typeface="Times New Roman"/>
                <a:sym typeface="Times New Roman"/>
              </a:rPr>
              <a:t>Nicolaou</a:t>
            </a:r>
            <a:r>
              <a:rPr lang="en-US" sz="1400" dirty="0">
                <a:solidFill>
                  <a:schemeClr val="dk1"/>
                </a:solidFill>
                <a:latin typeface="Times New Roman"/>
                <a:ea typeface="Times New Roman"/>
                <a:cs typeface="Times New Roman"/>
                <a:sym typeface="Times New Roman"/>
              </a:rPr>
              <a:t>, and Vincent </a:t>
            </a:r>
            <a:r>
              <a:rPr lang="en-US" sz="1400" dirty="0" err="1">
                <a:solidFill>
                  <a:schemeClr val="dk1"/>
                </a:solidFill>
                <a:latin typeface="Times New Roman"/>
                <a:ea typeface="Times New Roman"/>
                <a:cs typeface="Times New Roman"/>
                <a:sym typeface="Times New Roman"/>
              </a:rPr>
              <a:t>Christlein</a:t>
            </a:r>
            <a:r>
              <a:rPr lang="en-US" sz="1400" dirty="0">
                <a:solidFill>
                  <a:schemeClr val="dk1"/>
                </a:solidFill>
                <a:latin typeface="Times New Roman"/>
                <a:ea typeface="Times New Roman"/>
                <a:cs typeface="Times New Roman"/>
                <a:sym typeface="Times New Roman"/>
              </a:rPr>
              <a:t> , 2019 International Conference on Document Analysis and Recognition (ICDAR).</a:t>
            </a:r>
            <a:endParaRPr dirty="0"/>
          </a:p>
          <a:p>
            <a:pPr marL="0" marR="0" lvl="0" indent="0" algn="just" rtl="0">
              <a:lnSpc>
                <a:spcPct val="140000"/>
              </a:lnSpc>
              <a:spcBef>
                <a:spcPts val="1000"/>
              </a:spcBef>
              <a:spcAft>
                <a:spcPts val="0"/>
              </a:spcAft>
              <a:buClr>
                <a:schemeClr val="dk1"/>
              </a:buClr>
              <a:buSzPts val="1400"/>
              <a:buFont typeface="Arial"/>
              <a:buNone/>
            </a:pPr>
            <a:r>
              <a:rPr lang="en-US" sz="1400" dirty="0">
                <a:solidFill>
                  <a:schemeClr val="dk1"/>
                </a:solidFill>
                <a:latin typeface="Times New Roman"/>
                <a:ea typeface="Times New Roman"/>
                <a:cs typeface="Times New Roman"/>
                <a:sym typeface="Times New Roman"/>
              </a:rPr>
              <a:t>[5]. Medical Prescription Recognition using Machine Learning , </a:t>
            </a:r>
            <a:r>
              <a:rPr lang="en-US" sz="1400" dirty="0" err="1">
                <a:solidFill>
                  <a:schemeClr val="dk1"/>
                </a:solidFill>
                <a:latin typeface="Times New Roman"/>
                <a:ea typeface="Times New Roman"/>
                <a:cs typeface="Times New Roman"/>
                <a:sym typeface="Times New Roman"/>
              </a:rPr>
              <a:t>Esraa</a:t>
            </a:r>
            <a:r>
              <a:rPr lang="en-US" sz="1400" dirty="0">
                <a:solidFill>
                  <a:schemeClr val="dk1"/>
                </a:solidFill>
                <a:latin typeface="Times New Roman"/>
                <a:ea typeface="Times New Roman"/>
                <a:cs typeface="Times New Roman"/>
                <a:sym typeface="Times New Roman"/>
              </a:rPr>
              <a:t> Hassan, </a:t>
            </a:r>
            <a:r>
              <a:rPr lang="en-US" sz="1400" dirty="0" err="1">
                <a:solidFill>
                  <a:schemeClr val="dk1"/>
                </a:solidFill>
                <a:latin typeface="Times New Roman"/>
                <a:ea typeface="Times New Roman"/>
                <a:cs typeface="Times New Roman"/>
                <a:sym typeface="Times New Roman"/>
              </a:rPr>
              <a:t>Habiba</a:t>
            </a:r>
            <a:r>
              <a:rPr lang="en-US" sz="1400" dirty="0">
                <a:solidFill>
                  <a:schemeClr val="dk1"/>
                </a:solidFill>
                <a:latin typeface="Times New Roman"/>
                <a:ea typeface="Times New Roman"/>
                <a:cs typeface="Times New Roman"/>
                <a:sym typeface="Times New Roman"/>
              </a:rPr>
              <a:t> </a:t>
            </a:r>
            <a:r>
              <a:rPr lang="en-US" sz="1400" dirty="0" err="1">
                <a:solidFill>
                  <a:schemeClr val="dk1"/>
                </a:solidFill>
                <a:latin typeface="Times New Roman"/>
                <a:ea typeface="Times New Roman"/>
                <a:cs typeface="Times New Roman"/>
                <a:sym typeface="Times New Roman"/>
              </a:rPr>
              <a:t>Tarek</a:t>
            </a:r>
            <a:r>
              <a:rPr lang="en-US" sz="1400" dirty="0">
                <a:solidFill>
                  <a:schemeClr val="dk1"/>
                </a:solidFill>
                <a:latin typeface="Times New Roman"/>
                <a:ea typeface="Times New Roman"/>
                <a:cs typeface="Times New Roman"/>
                <a:sym typeface="Times New Roman"/>
              </a:rPr>
              <a:t>, Mai </a:t>
            </a:r>
            <a:r>
              <a:rPr lang="en-US" sz="1400" dirty="0" err="1">
                <a:solidFill>
                  <a:schemeClr val="dk1"/>
                </a:solidFill>
                <a:latin typeface="Times New Roman"/>
                <a:ea typeface="Times New Roman"/>
                <a:cs typeface="Times New Roman"/>
                <a:sym typeface="Times New Roman"/>
              </a:rPr>
              <a:t>Hazem</a:t>
            </a:r>
            <a:r>
              <a:rPr lang="en-US" sz="1400" dirty="0">
                <a:solidFill>
                  <a:schemeClr val="dk1"/>
                </a:solidFill>
                <a:latin typeface="Times New Roman"/>
                <a:ea typeface="Times New Roman"/>
                <a:cs typeface="Times New Roman"/>
                <a:sym typeface="Times New Roman"/>
              </a:rPr>
              <a:t>, </a:t>
            </a:r>
            <a:r>
              <a:rPr lang="en-US" sz="1400" dirty="0" err="1">
                <a:solidFill>
                  <a:schemeClr val="dk1"/>
                </a:solidFill>
                <a:latin typeface="Times New Roman"/>
                <a:ea typeface="Times New Roman"/>
                <a:cs typeface="Times New Roman"/>
                <a:sym typeface="Times New Roman"/>
              </a:rPr>
              <a:t>Shaza</a:t>
            </a:r>
            <a:r>
              <a:rPr lang="en-US" sz="1400" dirty="0">
                <a:solidFill>
                  <a:schemeClr val="dk1"/>
                </a:solidFill>
                <a:latin typeface="Times New Roman"/>
                <a:ea typeface="Times New Roman"/>
                <a:cs typeface="Times New Roman"/>
                <a:sym typeface="Times New Roman"/>
              </a:rPr>
              <a:t> </a:t>
            </a:r>
            <a:r>
              <a:rPr lang="en-US" sz="1400" dirty="0" err="1">
                <a:solidFill>
                  <a:schemeClr val="dk1"/>
                </a:solidFill>
                <a:latin typeface="Times New Roman"/>
                <a:ea typeface="Times New Roman"/>
                <a:cs typeface="Times New Roman"/>
                <a:sym typeface="Times New Roman"/>
              </a:rPr>
              <a:t>Bahnacy</a:t>
            </a:r>
            <a:r>
              <a:rPr lang="en-US" sz="1400" dirty="0">
                <a:solidFill>
                  <a:schemeClr val="dk1"/>
                </a:solidFill>
                <a:latin typeface="Times New Roman"/>
                <a:ea typeface="Times New Roman"/>
                <a:cs typeface="Times New Roman"/>
                <a:sym typeface="Times New Roman"/>
              </a:rPr>
              <a:t>, </a:t>
            </a:r>
            <a:r>
              <a:rPr lang="en-US" sz="1400" dirty="0" err="1">
                <a:solidFill>
                  <a:schemeClr val="dk1"/>
                </a:solidFill>
                <a:latin typeface="Times New Roman"/>
                <a:ea typeface="Times New Roman"/>
                <a:cs typeface="Times New Roman"/>
                <a:sym typeface="Times New Roman"/>
              </a:rPr>
              <a:t>Lobna</a:t>
            </a:r>
            <a:r>
              <a:rPr lang="en-US" sz="1400" dirty="0">
                <a:solidFill>
                  <a:schemeClr val="dk1"/>
                </a:solidFill>
                <a:latin typeface="Times New Roman"/>
                <a:ea typeface="Times New Roman"/>
                <a:cs typeface="Times New Roman"/>
                <a:sym typeface="Times New Roman"/>
              </a:rPr>
              <a:t> </a:t>
            </a:r>
            <a:r>
              <a:rPr lang="en-US" sz="1400" dirty="0" err="1">
                <a:solidFill>
                  <a:schemeClr val="dk1"/>
                </a:solidFill>
                <a:latin typeface="Times New Roman"/>
                <a:ea typeface="Times New Roman"/>
                <a:cs typeface="Times New Roman"/>
                <a:sym typeface="Times New Roman"/>
              </a:rPr>
              <a:t>Shaheen</a:t>
            </a:r>
            <a:r>
              <a:rPr lang="en-US" sz="1400" dirty="0">
                <a:solidFill>
                  <a:schemeClr val="dk1"/>
                </a:solidFill>
                <a:latin typeface="Times New Roman"/>
                <a:ea typeface="Times New Roman"/>
                <a:cs typeface="Times New Roman"/>
                <a:sym typeface="Times New Roman"/>
              </a:rPr>
              <a:t>, </a:t>
            </a:r>
            <a:r>
              <a:rPr lang="en-US" sz="1400" dirty="0" err="1">
                <a:solidFill>
                  <a:schemeClr val="dk1"/>
                </a:solidFill>
                <a:latin typeface="Times New Roman"/>
                <a:ea typeface="Times New Roman"/>
                <a:cs typeface="Times New Roman"/>
                <a:sym typeface="Times New Roman"/>
              </a:rPr>
              <a:t>Walaa</a:t>
            </a:r>
            <a:r>
              <a:rPr lang="en-US" sz="1400" dirty="0">
                <a:solidFill>
                  <a:schemeClr val="dk1"/>
                </a:solidFill>
                <a:latin typeface="Times New Roman"/>
                <a:ea typeface="Times New Roman"/>
                <a:cs typeface="Times New Roman"/>
                <a:sym typeface="Times New Roman"/>
              </a:rPr>
              <a:t> H. </a:t>
            </a:r>
            <a:r>
              <a:rPr lang="en-US" sz="1400" dirty="0" err="1">
                <a:solidFill>
                  <a:schemeClr val="dk1"/>
                </a:solidFill>
                <a:latin typeface="Times New Roman"/>
                <a:ea typeface="Times New Roman"/>
                <a:cs typeface="Times New Roman"/>
                <a:sym typeface="Times New Roman"/>
              </a:rPr>
              <a:t>Elashmwai</a:t>
            </a:r>
            <a:r>
              <a:rPr lang="en-US" sz="1400" dirty="0">
                <a:solidFill>
                  <a:schemeClr val="dk1"/>
                </a:solidFill>
                <a:latin typeface="Times New Roman"/>
                <a:ea typeface="Times New Roman"/>
                <a:cs typeface="Times New Roman"/>
                <a:sym typeface="Times New Roman"/>
              </a:rPr>
              <a:t>, 0973 2021 IEEE 11th Annual Computing and Communication Workshop and Conference (CCWC) | 978-1-6654-1490-2021 IEEE | DOI: 10.1109/CCWC51732.2021.9376141.</a:t>
            </a:r>
            <a:endParaRP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96"/>
          <p:cNvSpPr/>
          <p:nvPr/>
        </p:nvSpPr>
        <p:spPr>
          <a:xfrm>
            <a:off x="368583" y="700334"/>
            <a:ext cx="8406833" cy="5644482"/>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[6]. Handwritten Character Recognition using Deep Neural Networks, DSMLAI , Sparsh Kotriwal, Nitesh Pradhan, Vijaypal Singh Dhaka August 9–12, 2021, Windhoek, Namibia, 2020 Association for Computing Machinery. ACM ISBN 978-1-4503-8763-7/20/06.</a:t>
            </a:r>
            <a:endParaRPr/>
          </a:p>
          <a:p>
            <a:pPr marL="0" marR="0" lvl="0" indent="0" algn="just" rtl="0">
              <a:lnSpc>
                <a:spcPct val="15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[7]. Intelligent Prescription Reader: A Smart Health Tracking Application , Diganta Baishya, Pradip K Das, Dipsikha Phukan , Fourth International Conference on Electronics, Communication and Aerospace Technology (ICECA-2020) IEEE Xplore Part Number: CFP20J88-ART; ISBN: 978-1-7281-6387-1, 2020 IEEE.</a:t>
            </a:r>
            <a:endParaRPr/>
          </a:p>
          <a:p>
            <a:pPr marL="0" marR="0" lvl="0" indent="0" algn="just" rtl="0">
              <a:lnSpc>
                <a:spcPct val="15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[8 ]. Handwritten Digits Recognition Based on Deep Learning4j, Zareen Sakhawat, Saqib Al , Liu Hongzhi , AIPR 2018, August 18–20, 2018, Beijing, China 2018 Association for Computing Machinery. ACM ISBN 978-1-4503-6524-6/18/08.</a:t>
            </a:r>
            <a:endParaRPr/>
          </a:p>
          <a:p>
            <a:pPr marL="0" marR="0" lvl="0" indent="0" algn="just" rtl="0">
              <a:lnSpc>
                <a:spcPct val="15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[9]. A Novel Deep-Learning-Based Model for Medical Text Classification , Zhengfei Shen , Shaohua Zhang , ICCPR 2020, October 30-November 1, 2020, Xiamen, China 2020 Association for Computing Machinery. ACM ISBN 978-1-4503-8783-5/20/10.</a:t>
            </a:r>
            <a:endParaRPr/>
          </a:p>
          <a:p>
            <a:pPr marL="0" marR="0" lvl="0" indent="0" algn="just" rtl="0">
              <a:lnSpc>
                <a:spcPct val="15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[10]. Handwritten Character Recognition System using a Simple Feature , Bindu S Moni , Raju G , International Conference on Advances in Computing, Communications and Informatics (ICACCI-2012) , ICACCI 12, August 03 - 05 2012, CHENNAI, India.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05249"/>
            <a:ext cx="8037787" cy="1431121"/>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b="1" dirty="0">
                <a:solidFill>
                  <a:schemeClr val="dk1"/>
                </a:solidFill>
                <a:latin typeface="Times New Roman"/>
                <a:ea typeface="Times New Roman"/>
                <a:cs typeface="Times New Roman"/>
                <a:sym typeface="Times New Roman"/>
              </a:rPr>
              <a:t>[2]. </a:t>
            </a:r>
            <a:r>
              <a:rPr lang="en-US" b="1" dirty="0" err="1">
                <a:solidFill>
                  <a:schemeClr val="dk1"/>
                </a:solidFill>
                <a:latin typeface="Times New Roman"/>
                <a:ea typeface="Times New Roman"/>
                <a:cs typeface="Times New Roman"/>
                <a:sym typeface="Times New Roman"/>
              </a:rPr>
              <a:t>Kulathunga</a:t>
            </a:r>
            <a:r>
              <a:rPr lang="en-US" b="1" dirty="0">
                <a:solidFill>
                  <a:schemeClr val="dk1"/>
                </a:solidFill>
                <a:latin typeface="Times New Roman"/>
                <a:ea typeface="Times New Roman"/>
                <a:cs typeface="Times New Roman"/>
                <a:sym typeface="Times New Roman"/>
              </a:rPr>
              <a:t>, D., </a:t>
            </a:r>
            <a:r>
              <a:rPr lang="en-US" b="1" dirty="0" err="1">
                <a:solidFill>
                  <a:schemeClr val="dk1"/>
                </a:solidFill>
                <a:latin typeface="Times New Roman"/>
                <a:ea typeface="Times New Roman"/>
                <a:cs typeface="Times New Roman"/>
                <a:sym typeface="Times New Roman"/>
              </a:rPr>
              <a:t>Muthukumarana</a:t>
            </a:r>
            <a:r>
              <a:rPr lang="en-US" b="1" dirty="0">
                <a:solidFill>
                  <a:schemeClr val="dk1"/>
                </a:solidFill>
                <a:latin typeface="Times New Roman"/>
                <a:ea typeface="Times New Roman"/>
                <a:cs typeface="Times New Roman"/>
                <a:sym typeface="Times New Roman"/>
              </a:rPr>
              <a:t>, C., </a:t>
            </a:r>
            <a:r>
              <a:rPr lang="en-US" b="1" dirty="0" err="1">
                <a:solidFill>
                  <a:schemeClr val="dk1"/>
                </a:solidFill>
                <a:latin typeface="Times New Roman"/>
                <a:ea typeface="Times New Roman"/>
                <a:cs typeface="Times New Roman"/>
                <a:sym typeface="Times New Roman"/>
              </a:rPr>
              <a:t>Pasan</a:t>
            </a:r>
            <a:r>
              <a:rPr lang="en-US" b="1" dirty="0">
                <a:solidFill>
                  <a:schemeClr val="dk1"/>
                </a:solidFill>
                <a:latin typeface="Times New Roman"/>
                <a:ea typeface="Times New Roman"/>
                <a:cs typeface="Times New Roman"/>
                <a:sym typeface="Times New Roman"/>
              </a:rPr>
              <a:t>, U., </a:t>
            </a:r>
            <a:r>
              <a:rPr lang="en-US" b="1" dirty="0" err="1">
                <a:solidFill>
                  <a:schemeClr val="dk1"/>
                </a:solidFill>
                <a:latin typeface="Times New Roman"/>
                <a:ea typeface="Times New Roman"/>
                <a:cs typeface="Times New Roman"/>
                <a:sym typeface="Times New Roman"/>
              </a:rPr>
              <a:t>Hemachandra</a:t>
            </a:r>
            <a:r>
              <a:rPr lang="en-US" b="1" dirty="0">
                <a:solidFill>
                  <a:schemeClr val="dk1"/>
                </a:solidFill>
                <a:latin typeface="Times New Roman"/>
                <a:ea typeface="Times New Roman"/>
                <a:cs typeface="Times New Roman"/>
                <a:sym typeface="Times New Roman"/>
              </a:rPr>
              <a:t>, C., </a:t>
            </a:r>
            <a:r>
              <a:rPr lang="en-US" b="1" dirty="0" err="1">
                <a:solidFill>
                  <a:schemeClr val="dk1"/>
                </a:solidFill>
                <a:latin typeface="Times New Roman"/>
                <a:ea typeface="Times New Roman"/>
                <a:cs typeface="Times New Roman"/>
                <a:sym typeface="Times New Roman"/>
              </a:rPr>
              <a:t>Tissera</a:t>
            </a:r>
            <a:r>
              <a:rPr lang="en-US" b="1" dirty="0">
                <a:solidFill>
                  <a:schemeClr val="dk1"/>
                </a:solidFill>
                <a:latin typeface="Times New Roman"/>
                <a:ea typeface="Times New Roman"/>
                <a:cs typeface="Times New Roman"/>
                <a:sym typeface="Times New Roman"/>
              </a:rPr>
              <a:t>, M., &amp; De Silva, H. (2020, December). </a:t>
            </a:r>
            <a:r>
              <a:rPr lang="en-US" b="1" dirty="0" err="1">
                <a:solidFill>
                  <a:schemeClr val="dk1"/>
                </a:solidFill>
                <a:latin typeface="Times New Roman"/>
                <a:ea typeface="Times New Roman"/>
                <a:cs typeface="Times New Roman"/>
                <a:sym typeface="Times New Roman"/>
              </a:rPr>
              <a:t>PatientCare</a:t>
            </a:r>
            <a:r>
              <a:rPr lang="en-US" b="1" dirty="0">
                <a:solidFill>
                  <a:schemeClr val="dk1"/>
                </a:solidFill>
                <a:latin typeface="Times New Roman"/>
                <a:ea typeface="Times New Roman"/>
                <a:cs typeface="Times New Roman"/>
                <a:sym typeface="Times New Roman"/>
              </a:rPr>
              <a:t>: Patient Assistive Tool with Automatic Hand-written Prescription Reader. In 2020 2nd International Conference on Advancements in Computing (ICAC) (Vol. 1, pp. 275-280). IEEE.</a:t>
            </a:r>
            <a:endParaRPr dirty="0"/>
          </a:p>
        </p:txBody>
      </p:sp>
      <p:sp>
        <p:nvSpPr>
          <p:cNvPr id="508" name="Google Shape;508;p61"/>
          <p:cNvSpPr txBox="1"/>
          <p:nvPr/>
        </p:nvSpPr>
        <p:spPr>
          <a:xfrm>
            <a:off x="553104" y="2236370"/>
            <a:ext cx="8037787" cy="3000781"/>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paper particularly specialty of handwritten prescriptions in fitness care zone. The affected person feels tough to pick out the drugs.</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model was trained using the IAM dataset which is the largest English cursive handwriting words dataset available with the ground truth text.</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model comprises 5 CNN layers, 2 RNN (LSTM) layers, and another layer for CTC loss and decoding.</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results obtained after that training gave a Character error rate of 14.10% and a Word accuracy of 64.07%.</a:t>
            </a:r>
          </a:p>
          <a:p>
            <a:pPr marL="285750" lvl="0" indent="-285750" algn="just">
              <a:lnSpc>
                <a:spcPct val="150000"/>
              </a:lnSpc>
              <a:buClr>
                <a:schemeClr val="dk1"/>
              </a:buClr>
              <a:buSzPts val="1400"/>
              <a:buFont typeface="Arial" panose="020B0604020202020204" pitchFamily="34" charset="0"/>
              <a:buChar char="•"/>
            </a:pPr>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547883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97"/>
          <p:cNvSpPr/>
          <p:nvPr/>
        </p:nvSpPr>
        <p:spPr>
          <a:xfrm>
            <a:off x="368583" y="700334"/>
            <a:ext cx="8406833" cy="5644482"/>
          </a:xfrm>
          <a:prstGeom prst="rect">
            <a:avLst/>
          </a:prstGeom>
          <a:noFill/>
          <a:ln>
            <a:noFill/>
          </a:ln>
        </p:spPr>
        <p:txBody>
          <a:bodyPr spcFirstLastPara="1" wrap="square" lIns="91425" tIns="45700" rIns="91425" bIns="45700" anchor="t" anchorCtr="0">
            <a:noAutofit/>
          </a:bodyPr>
          <a:lstStyle/>
          <a:p>
            <a:pPr marL="0" marR="0" lvl="0" indent="0" algn="just" rtl="0">
              <a:lnSpc>
                <a:spcPct val="140000"/>
              </a:lnSpc>
              <a:spcBef>
                <a:spcPts val="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[11]. Sharma, S., &amp; Parmar, M. (2020). Heart diseases prediction using deep learning neural network model. Interna-tional Journal of Innovative Technology and Exploring Engineering (IJITEE), 9(3), 124-137. </a:t>
            </a:r>
            <a:endParaRPr/>
          </a:p>
          <a:p>
            <a:pPr marL="0" marR="0" lvl="0" indent="0" algn="just" rtl="0">
              <a:lnSpc>
                <a:spcPct val="14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[12]. Karn, S., Sangole, S., Gawde, A., &amp; Joshi, J. (2019, May). Prediction and Classification Of Vector-Borne and Communicable Diseases through Artificial Neural Networks. In 2019 International Conference on Intelligent Computing and Control Systems (ICCS) (pp. 1011-1015). IEEE.</a:t>
            </a:r>
            <a:endParaRPr/>
          </a:p>
          <a:p>
            <a:pPr marL="0" marR="0" lvl="0" indent="0" algn="just" rtl="0">
              <a:lnSpc>
                <a:spcPct val="14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[13]. Abdur Rehman, N., Saif, U., &amp; Chunara, R. (2019). Deep landscape features for improving vector-borne disease prediction. In Proceedings of the IEEE/CVF Conference on Computer Vision and Pattern Recognition Workshops (pp. 44-51). </a:t>
            </a:r>
            <a:endParaRPr/>
          </a:p>
          <a:p>
            <a:pPr marL="0" marR="0" lvl="0" indent="0" algn="just" rtl="0">
              <a:lnSpc>
                <a:spcPct val="14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[14]. Shimpi, P., Shah, S., Shroff, M., &amp; Godbole, A. (2017, July). An artificial neural network approach for classification of vector-borne diseases. In 2017 International Conference on Computing Methodologies and Communication (ICCMC) (pp. 412-415). IEEE.</a:t>
            </a:r>
            <a:endParaRPr/>
          </a:p>
          <a:p>
            <a:pPr marL="0" marR="0" lvl="0" indent="0" algn="just" rtl="0">
              <a:lnSpc>
                <a:spcPct val="14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[15]. Shen, Z., &amp; Zhang, S. (2020, October). A Novel Deep-Learning-Based Model for Medical Text Classification. In Proceedings of the 2020 9th International Conference on Computing and Pattern Recognition (pp. 267-273). </a:t>
            </a:r>
            <a:endParaRPr/>
          </a:p>
          <a:p>
            <a:pPr marL="0" marR="0" lvl="0" indent="0" algn="just" rtl="0">
              <a:lnSpc>
                <a:spcPct val="14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[16]. Moni, B. S., &amp; Raju, G. (2012, August). Handwritten character recognition system using a simple feature. In Proceedings of the International Conference on Advances in Computing, Communications and Informatics (pp. 728-734).</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98"/>
          <p:cNvSpPr/>
          <p:nvPr/>
        </p:nvSpPr>
        <p:spPr>
          <a:xfrm>
            <a:off x="368583" y="700334"/>
            <a:ext cx="8406833" cy="5644482"/>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[18]. Pham, L., Phan, H., Palaniappan, R., Mertins, A., &amp; McLoughlin, I. (2021). Cnn-moe based framework for classification of respiratory anomalies and lung disease detection. IEEE journal of biomedical and health informatics, 25(8), 2938-2947.</a:t>
            </a:r>
            <a:endParaRPr/>
          </a:p>
          <a:p>
            <a:pPr marL="0" marR="0" lvl="0" indent="0" algn="just" rtl="0">
              <a:lnSpc>
                <a:spcPct val="15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[19]. Li, J. P., Haq, A. U., Din, S. U., Khan, J., Khan, A., &amp; Saboor, A. (2020). Heart disease identification method using machine learning classification in e-healthcare. IEEE Access, 8, 107562-107582.</a:t>
            </a:r>
            <a:endParaRPr/>
          </a:p>
          <a:p>
            <a:pPr marL="0" marR="0" lvl="0" indent="0" algn="just" rtl="0">
              <a:lnSpc>
                <a:spcPct val="15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[20]. Abdur Rehman, N., Saif, U., &amp; Chunara, R. (2019). Deep landscape features for improving vector-borne disease prediction. In Proceedings of the IEEE/CVF Conference on Computer Vision and Pattern Recognition Workshops (pp. 44-51). </a:t>
            </a:r>
            <a:endParaRPr/>
          </a:p>
          <a:p>
            <a:pPr marL="0" marR="0" lvl="0" indent="0" algn="just" rtl="0">
              <a:lnSpc>
                <a:spcPct val="15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[21]. Kumar, N. K., Sindhu, G. S., Prashanthi, D. K., &amp; Sulthana, A. S. (2020, March). Analysis and prediction of cardio vascular disease using machine learning classifiers. In 2020 6th International Conference on Advanced Computing and Communication Systems (ICACCS) (pp. 15-21). IEEE.</a:t>
            </a:r>
            <a:endParaRPr/>
          </a:p>
          <a:p>
            <a:pPr marL="0" marR="0" lvl="0" indent="0" algn="just" rtl="0">
              <a:lnSpc>
                <a:spcPct val="15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[22]. Nagavelli, U., Samanta, D., &amp; Chakraborty, P. (2022). Machine Learning Technology-Based Heart Disease Detection Models.Journal of Healthcare Engineering, 2022.</a:t>
            </a:r>
            <a:endParaRPr/>
          </a:p>
          <a:p>
            <a:pPr marL="0" marR="0" lvl="0" indent="0" algn="just" rtl="0">
              <a:lnSpc>
                <a:spcPct val="150000"/>
              </a:lnSpc>
              <a:spcBef>
                <a:spcPts val="100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[23]. Louridi, N., Amar, M., &amp; El Ouahidi, B. (2019, October). Identification of cardiovascular diseases using machine learning.In 2019 7th mediterranean congress of telecommunications (CMT) (pp. 1-6). IEEE.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5C8877-4E4F-3537-0A6E-0583DE40B8F1}"/>
              </a:ext>
            </a:extLst>
          </p:cNvPr>
          <p:cNvSpPr txBox="1"/>
          <p:nvPr/>
        </p:nvSpPr>
        <p:spPr>
          <a:xfrm>
            <a:off x="196644" y="766917"/>
            <a:ext cx="8947355" cy="1776192"/>
          </a:xfrm>
          <a:prstGeom prst="rect">
            <a:avLst/>
          </a:prstGeom>
          <a:noFill/>
        </p:spPr>
        <p:txBody>
          <a:bodyPr wrap="square">
            <a:spAutoFit/>
          </a:bodyPr>
          <a:lstStyle/>
          <a:p>
            <a:pPr algn="just">
              <a:lnSpc>
                <a:spcPct val="150000"/>
              </a:lnSpc>
              <a:spcAft>
                <a:spcPts val="800"/>
              </a:spcAft>
            </a:pPr>
            <a:r>
              <a:rPr lang="en-US" sz="1400" dirty="0">
                <a:effectLst/>
                <a:latin typeface="Times New Roman" panose="02020603050405020304" pitchFamily="18" charset="0"/>
                <a:ea typeface="Calibri" panose="020F0502020204030204" pitchFamily="34" charset="0"/>
                <a:cs typeface="Gautami" panose="020B0502040204020203" pitchFamily="34" charset="0"/>
              </a:rPr>
              <a:t> [24]. Tariq, Z., Shah, S. K., &amp; Lee, Y. (2019, November). Lung disease classification using deep convolutional neural network. In 2019 IEEE international conference on bioinformatics and biomedicine (BIBM) (pp. 732-735). IEEE.</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50000"/>
              </a:lnSpc>
              <a:spcAft>
                <a:spcPts val="800"/>
              </a:spcAft>
            </a:pPr>
            <a:r>
              <a:rPr lang="en-US" sz="1400" dirty="0">
                <a:effectLst/>
                <a:latin typeface="Times New Roman" panose="02020603050405020304" pitchFamily="18" charset="0"/>
                <a:ea typeface="Calibri" panose="020F0502020204030204" pitchFamily="34" charset="0"/>
                <a:cs typeface="Gautami" panose="020B0502040204020203" pitchFamily="34" charset="0"/>
              </a:rPr>
              <a:t> [25]. Pham, L., Phan, H., </a:t>
            </a:r>
            <a:r>
              <a:rPr lang="en-US" sz="1400" dirty="0" err="1">
                <a:effectLst/>
                <a:latin typeface="Times New Roman" panose="02020603050405020304" pitchFamily="18" charset="0"/>
                <a:ea typeface="Calibri" panose="020F0502020204030204" pitchFamily="34" charset="0"/>
                <a:cs typeface="Gautami" panose="020B0502040204020203" pitchFamily="34" charset="0"/>
              </a:rPr>
              <a:t>Palaniappan</a:t>
            </a:r>
            <a:r>
              <a:rPr lang="en-US" sz="1400" dirty="0">
                <a:effectLst/>
                <a:latin typeface="Times New Roman" panose="02020603050405020304" pitchFamily="18" charset="0"/>
                <a:ea typeface="Calibri" panose="020F0502020204030204" pitchFamily="34" charset="0"/>
                <a:cs typeface="Gautami" panose="020B0502040204020203" pitchFamily="34" charset="0"/>
              </a:rPr>
              <a:t>, R., </a:t>
            </a:r>
            <a:r>
              <a:rPr lang="en-US" sz="1400" dirty="0" err="1">
                <a:effectLst/>
                <a:latin typeface="Times New Roman" panose="02020603050405020304" pitchFamily="18" charset="0"/>
                <a:ea typeface="Calibri" panose="020F0502020204030204" pitchFamily="34" charset="0"/>
                <a:cs typeface="Gautami" panose="020B0502040204020203" pitchFamily="34" charset="0"/>
              </a:rPr>
              <a:t>Mertins</a:t>
            </a:r>
            <a:r>
              <a:rPr lang="en-US" sz="1400" dirty="0">
                <a:effectLst/>
                <a:latin typeface="Times New Roman" panose="02020603050405020304" pitchFamily="18" charset="0"/>
                <a:ea typeface="Calibri" panose="020F0502020204030204" pitchFamily="34" charset="0"/>
                <a:cs typeface="Gautami" panose="020B0502040204020203" pitchFamily="34" charset="0"/>
              </a:rPr>
              <a:t>, A., &amp; McLoughlin, I. (2021). </a:t>
            </a:r>
            <a:r>
              <a:rPr lang="en-US" sz="1400" dirty="0" err="1">
                <a:effectLst/>
                <a:latin typeface="Times New Roman" panose="02020603050405020304" pitchFamily="18" charset="0"/>
                <a:ea typeface="Calibri" panose="020F0502020204030204" pitchFamily="34" charset="0"/>
                <a:cs typeface="Gautami" panose="020B0502040204020203" pitchFamily="34" charset="0"/>
              </a:rPr>
              <a:t>Cnn-moe</a:t>
            </a:r>
            <a:r>
              <a:rPr lang="en-US" sz="1400" dirty="0">
                <a:effectLst/>
                <a:latin typeface="Times New Roman" panose="02020603050405020304" pitchFamily="18" charset="0"/>
                <a:ea typeface="Calibri" panose="020F0502020204030204" pitchFamily="34" charset="0"/>
                <a:cs typeface="Gautami" panose="020B0502040204020203" pitchFamily="34" charset="0"/>
              </a:rPr>
              <a:t> based framework for classification of respiratory anomalies and lung disease detection. IEEE journal of biomedical and health informatics, 25(8), 2938-2947.</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898277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pic>
        <p:nvPicPr>
          <p:cNvPr id="729" name="Google Shape;729;p99"/>
          <p:cNvPicPr preferRelativeResize="0"/>
          <p:nvPr/>
        </p:nvPicPr>
        <p:blipFill rotWithShape="1">
          <a:blip r:embed="rId3">
            <a:alphaModFix/>
          </a:blip>
          <a:srcRect/>
          <a:stretch/>
        </p:blipFill>
        <p:spPr>
          <a:xfrm>
            <a:off x="2286000" y="1905120"/>
            <a:ext cx="4824720" cy="28940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757994"/>
            <a:ext cx="8037787" cy="1431121"/>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[3]. </a:t>
            </a:r>
            <a:r>
              <a:rPr lang="en-US" b="1" dirty="0">
                <a:solidFill>
                  <a:schemeClr val="dk1"/>
                </a:solidFill>
                <a:latin typeface="Times New Roman"/>
                <a:ea typeface="Times New Roman"/>
                <a:cs typeface="Times New Roman"/>
                <a:sym typeface="Times New Roman"/>
              </a:rPr>
              <a:t>Fajardo, L. J., </a:t>
            </a:r>
            <a:r>
              <a:rPr lang="en-US" b="1" dirty="0" err="1">
                <a:solidFill>
                  <a:schemeClr val="dk1"/>
                </a:solidFill>
                <a:latin typeface="Times New Roman"/>
                <a:ea typeface="Times New Roman"/>
                <a:cs typeface="Times New Roman"/>
                <a:sym typeface="Times New Roman"/>
              </a:rPr>
              <a:t>Sorillo</a:t>
            </a:r>
            <a:r>
              <a:rPr lang="en-US" b="1" dirty="0">
                <a:solidFill>
                  <a:schemeClr val="dk1"/>
                </a:solidFill>
                <a:latin typeface="Times New Roman"/>
                <a:ea typeface="Times New Roman"/>
                <a:cs typeface="Times New Roman"/>
                <a:sym typeface="Times New Roman"/>
              </a:rPr>
              <a:t>, N. J., </a:t>
            </a:r>
            <a:r>
              <a:rPr lang="en-US" b="1" dirty="0" err="1">
                <a:solidFill>
                  <a:schemeClr val="dk1"/>
                </a:solidFill>
                <a:latin typeface="Times New Roman"/>
                <a:ea typeface="Times New Roman"/>
                <a:cs typeface="Times New Roman"/>
                <a:sym typeface="Times New Roman"/>
              </a:rPr>
              <a:t>Garlit</a:t>
            </a:r>
            <a:r>
              <a:rPr lang="en-US" b="1" dirty="0">
                <a:solidFill>
                  <a:schemeClr val="dk1"/>
                </a:solidFill>
                <a:latin typeface="Times New Roman"/>
                <a:ea typeface="Times New Roman"/>
                <a:cs typeface="Times New Roman"/>
                <a:sym typeface="Times New Roman"/>
              </a:rPr>
              <a:t>, J., </a:t>
            </a:r>
            <a:r>
              <a:rPr lang="en-US" b="1" dirty="0" err="1">
                <a:solidFill>
                  <a:schemeClr val="dk1"/>
                </a:solidFill>
                <a:latin typeface="Times New Roman"/>
                <a:ea typeface="Times New Roman"/>
                <a:cs typeface="Times New Roman"/>
                <a:sym typeface="Times New Roman"/>
              </a:rPr>
              <a:t>Tomines</a:t>
            </a:r>
            <a:r>
              <a:rPr lang="en-US" b="1" dirty="0">
                <a:solidFill>
                  <a:schemeClr val="dk1"/>
                </a:solidFill>
                <a:latin typeface="Times New Roman"/>
                <a:ea typeface="Times New Roman"/>
                <a:cs typeface="Times New Roman"/>
                <a:sym typeface="Times New Roman"/>
              </a:rPr>
              <a:t>, C. D., </a:t>
            </a:r>
            <a:r>
              <a:rPr lang="en-US" b="1" dirty="0" err="1">
                <a:solidFill>
                  <a:schemeClr val="dk1"/>
                </a:solidFill>
                <a:latin typeface="Times New Roman"/>
                <a:ea typeface="Times New Roman"/>
                <a:cs typeface="Times New Roman"/>
                <a:sym typeface="Times New Roman"/>
              </a:rPr>
              <a:t>Abisado</a:t>
            </a:r>
            <a:r>
              <a:rPr lang="en-US" b="1" dirty="0">
                <a:solidFill>
                  <a:schemeClr val="dk1"/>
                </a:solidFill>
                <a:latin typeface="Times New Roman"/>
                <a:ea typeface="Times New Roman"/>
                <a:cs typeface="Times New Roman"/>
                <a:sym typeface="Times New Roman"/>
              </a:rPr>
              <a:t>, M. B., Imperial, J. M. R., ... &amp; </a:t>
            </a:r>
            <a:r>
              <a:rPr lang="en-US" b="1" dirty="0" err="1">
                <a:solidFill>
                  <a:schemeClr val="dk1"/>
                </a:solidFill>
                <a:latin typeface="Times New Roman"/>
                <a:ea typeface="Times New Roman"/>
                <a:cs typeface="Times New Roman"/>
                <a:sym typeface="Times New Roman"/>
              </a:rPr>
              <a:t>Fabito</a:t>
            </a:r>
            <a:r>
              <a:rPr lang="en-US" b="1" dirty="0">
                <a:solidFill>
                  <a:schemeClr val="dk1"/>
                </a:solidFill>
                <a:latin typeface="Times New Roman"/>
                <a:ea typeface="Times New Roman"/>
                <a:cs typeface="Times New Roman"/>
                <a:sym typeface="Times New Roman"/>
              </a:rPr>
              <a:t>, B. S. (2019, November). Doctor’s cursive handwriting recognition system using deep learning. In 2019 IEEE 11th international conference on humanoid, nanotechnology, information technology, communication and control, environment, and management (HNICEM) (pp. 1-6). IEEE. </a:t>
            </a:r>
            <a:endParaRPr dirty="0"/>
          </a:p>
        </p:txBody>
      </p:sp>
      <p:sp>
        <p:nvSpPr>
          <p:cNvPr id="508" name="Google Shape;508;p61"/>
          <p:cNvSpPr txBox="1"/>
          <p:nvPr/>
        </p:nvSpPr>
        <p:spPr>
          <a:xfrm>
            <a:off x="553104" y="2283412"/>
            <a:ext cx="8037787" cy="3323946"/>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paper aim is  to identify the medicine name and instructions of use inside the captured image of doctors’ cursive handwriting and provide the normal text version of the handwriting.</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datasets used on this paper are samples of medical doctors cursive handwriting accumulated from numerous clinics and hospitals of Metro Manila, Quezon City and Taytay, Rizal.</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70% of the dataset (equivalent of 1,260 images) were used for the training. In this paper  Open CV Python and Tensor flow used  for training.</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study was able to successfully combine CNN and RNN as a hybrid algorithm to develop a Doctors' Cursive Handwriting Recognition System.</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researchers developed a model for Doctors Cursive Handwriting with 76% training accuracy and 72% validation accuracy using the remaining 540 images of the data set.</a:t>
            </a:r>
          </a:p>
        </p:txBody>
      </p:sp>
    </p:spTree>
    <p:extLst>
      <p:ext uri="{BB962C8B-B14F-4D97-AF65-F5344CB8AC3E}">
        <p14:creationId xmlns:p14="http://schemas.microsoft.com/office/powerpoint/2010/main" val="300095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1"/>
          <p:cNvSpPr txBox="1"/>
          <p:nvPr/>
        </p:nvSpPr>
        <p:spPr>
          <a:xfrm>
            <a:off x="553104" y="879292"/>
            <a:ext cx="8037787" cy="1107955"/>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600" b="1" dirty="0">
                <a:solidFill>
                  <a:schemeClr val="dk1"/>
                </a:solidFill>
                <a:latin typeface="Times New Roman"/>
                <a:ea typeface="Times New Roman"/>
                <a:cs typeface="Times New Roman"/>
                <a:sym typeface="Times New Roman"/>
              </a:rPr>
              <a:t>[4]. </a:t>
            </a:r>
            <a:r>
              <a:rPr lang="en-US" b="1" dirty="0" err="1">
                <a:solidFill>
                  <a:schemeClr val="dk1"/>
                </a:solidFill>
                <a:latin typeface="Times New Roman"/>
                <a:ea typeface="Times New Roman"/>
                <a:cs typeface="Times New Roman"/>
                <a:sym typeface="Times New Roman"/>
              </a:rPr>
              <a:t>Martínek</a:t>
            </a:r>
            <a:r>
              <a:rPr lang="en-US" b="1" dirty="0">
                <a:solidFill>
                  <a:schemeClr val="dk1"/>
                </a:solidFill>
                <a:latin typeface="Times New Roman"/>
                <a:ea typeface="Times New Roman"/>
                <a:cs typeface="Times New Roman"/>
                <a:sym typeface="Times New Roman"/>
              </a:rPr>
              <a:t>, J., </a:t>
            </a:r>
            <a:r>
              <a:rPr lang="en-US" b="1" dirty="0" err="1">
                <a:solidFill>
                  <a:schemeClr val="dk1"/>
                </a:solidFill>
                <a:latin typeface="Times New Roman"/>
                <a:ea typeface="Times New Roman"/>
                <a:cs typeface="Times New Roman"/>
                <a:sym typeface="Times New Roman"/>
              </a:rPr>
              <a:t>Lenc</a:t>
            </a:r>
            <a:r>
              <a:rPr lang="en-US" b="1" dirty="0">
                <a:solidFill>
                  <a:schemeClr val="dk1"/>
                </a:solidFill>
                <a:latin typeface="Times New Roman"/>
                <a:ea typeface="Times New Roman"/>
                <a:cs typeface="Times New Roman"/>
                <a:sym typeface="Times New Roman"/>
              </a:rPr>
              <a:t>, L., </a:t>
            </a:r>
            <a:r>
              <a:rPr lang="en-US" b="1" dirty="0" err="1">
                <a:solidFill>
                  <a:schemeClr val="dk1"/>
                </a:solidFill>
                <a:latin typeface="Times New Roman"/>
                <a:ea typeface="Times New Roman"/>
                <a:cs typeface="Times New Roman"/>
                <a:sym typeface="Times New Roman"/>
              </a:rPr>
              <a:t>Král</a:t>
            </a:r>
            <a:r>
              <a:rPr lang="en-US" b="1" dirty="0">
                <a:solidFill>
                  <a:schemeClr val="dk1"/>
                </a:solidFill>
                <a:latin typeface="Times New Roman"/>
                <a:ea typeface="Times New Roman"/>
                <a:cs typeface="Times New Roman"/>
                <a:sym typeface="Times New Roman"/>
              </a:rPr>
              <a:t>, P., </a:t>
            </a:r>
            <a:r>
              <a:rPr lang="en-US" b="1" dirty="0" err="1">
                <a:solidFill>
                  <a:schemeClr val="dk1"/>
                </a:solidFill>
                <a:latin typeface="Times New Roman"/>
                <a:ea typeface="Times New Roman"/>
                <a:cs typeface="Times New Roman"/>
                <a:sym typeface="Times New Roman"/>
              </a:rPr>
              <a:t>Nicolaou</a:t>
            </a:r>
            <a:r>
              <a:rPr lang="en-US" b="1" dirty="0">
                <a:solidFill>
                  <a:schemeClr val="dk1"/>
                </a:solidFill>
                <a:latin typeface="Times New Roman"/>
                <a:ea typeface="Times New Roman"/>
                <a:cs typeface="Times New Roman"/>
                <a:sym typeface="Times New Roman"/>
              </a:rPr>
              <a:t>, A., &amp; </a:t>
            </a:r>
            <a:r>
              <a:rPr lang="en-US" b="1" dirty="0" err="1">
                <a:solidFill>
                  <a:schemeClr val="dk1"/>
                </a:solidFill>
                <a:latin typeface="Times New Roman"/>
                <a:ea typeface="Times New Roman"/>
                <a:cs typeface="Times New Roman"/>
                <a:sym typeface="Times New Roman"/>
              </a:rPr>
              <a:t>Christlein</a:t>
            </a:r>
            <a:r>
              <a:rPr lang="en-US" b="1" dirty="0">
                <a:solidFill>
                  <a:schemeClr val="dk1"/>
                </a:solidFill>
                <a:latin typeface="Times New Roman"/>
                <a:ea typeface="Times New Roman"/>
                <a:cs typeface="Times New Roman"/>
                <a:sym typeface="Times New Roman"/>
              </a:rPr>
              <a:t>, V. (2019, September). Hybrid training data for historical text OCR. In 2019 International Conference on Document Analysis and Recognition (ICDAR) (pp. 565-570). IEEE. </a:t>
            </a:r>
            <a:endParaRPr dirty="0"/>
          </a:p>
        </p:txBody>
      </p:sp>
      <p:sp>
        <p:nvSpPr>
          <p:cNvPr id="508" name="Google Shape;508;p61"/>
          <p:cNvSpPr txBox="1"/>
          <p:nvPr/>
        </p:nvSpPr>
        <p:spPr>
          <a:xfrm>
            <a:off x="553104" y="2302073"/>
            <a:ext cx="8037787" cy="3000781"/>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In this paper, they have proposed a green hybrid technique for producing annotated statistics for historical OCR at a low price.</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A small dataset of isolated characters is collected from historical document images generated by the standard tool Text Recognition Data Generator.</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In  the design and implementation of an OCR device based on a convolutional-LSTM network.</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They first train this machine on hybrid information.. Afterwards, the network is fine-tuned with real published textual content strains.</a:t>
            </a:r>
          </a:p>
          <a:p>
            <a:pPr marL="285750" lvl="0" indent="-285750" algn="just">
              <a:lnSpc>
                <a:spcPct val="150000"/>
              </a:lnSpc>
              <a:buClr>
                <a:schemeClr val="dk1"/>
              </a:buClr>
              <a:buSzPts val="1400"/>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This paper show that the rating of the proposed device is comparable or even higher in assessment to numerous country-of the-artwork systems.</a:t>
            </a:r>
          </a:p>
        </p:txBody>
      </p:sp>
    </p:spTree>
    <p:extLst>
      <p:ext uri="{BB962C8B-B14F-4D97-AF65-F5344CB8AC3E}">
        <p14:creationId xmlns:p14="http://schemas.microsoft.com/office/powerpoint/2010/main" val="12347627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2589</TotalTime>
  <Words>10910</Words>
  <Application>Microsoft Office PowerPoint</Application>
  <PresentationFormat>On-screen Show (4:3)</PresentationFormat>
  <Paragraphs>740</Paragraphs>
  <Slides>73</Slides>
  <Notes>59</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73</vt:i4>
      </vt:variant>
    </vt:vector>
  </HeadingPairs>
  <TitlesOfParts>
    <vt:vector size="81" baseType="lpstr">
      <vt:lpstr>Arial</vt:lpstr>
      <vt:lpstr>Calibri</vt:lpstr>
      <vt:lpstr>Times New Roman</vt:lpstr>
      <vt:lpstr>Office Theme</vt:lpstr>
      <vt:lpstr>Office Theme</vt:lpstr>
      <vt:lpstr>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vt:lpstr>
      <vt:lpstr>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swathi</dc:creator>
  <cp:lastModifiedBy>AKSHAY PASUMARTHY</cp:lastModifiedBy>
  <cp:revision>152</cp:revision>
  <dcterms:modified xsi:type="dcterms:W3CDTF">2022-11-22T06:51:40Z</dcterms:modified>
</cp:coreProperties>
</file>