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6" r:id="rId18"/>
    <p:sldId id="277" r:id="rId19"/>
    <p:sldId id="275" r:id="rId20"/>
    <p:sldId id="278" r:id="rId21"/>
    <p:sldId id="280"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18D7D91-EC94-4010-A2A9-304675F03893}" type="datetimeFigureOut">
              <a:rPr lang="en-GB" smtClean="0"/>
              <a:t>20/07/2025</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205202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D7D91-EC94-4010-A2A9-304675F03893}" type="datetimeFigureOut">
              <a:rPr lang="en-GB" smtClean="0"/>
              <a:t>20/07/2025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208538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D7D91-EC94-4010-A2A9-304675F03893}" type="datetimeFigureOut">
              <a:rPr lang="en-GB" smtClean="0"/>
              <a:t>20/07/2025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1459009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D7D91-EC94-4010-A2A9-304675F03893}" type="datetimeFigureOut">
              <a:rPr lang="en-GB" smtClean="0"/>
              <a:t>20/07/2025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04AFA3-ACE8-461B-A76F-0811645CE8DE}"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1177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D7D91-EC94-4010-A2A9-304675F03893}" type="datetimeFigureOut">
              <a:rPr lang="en-GB" smtClean="0"/>
              <a:t>20/07/2025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3027363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8D7D91-EC94-4010-A2A9-304675F03893}" type="datetimeFigureOut">
              <a:rPr lang="en-GB" smtClean="0"/>
              <a:t>20/07/2025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201295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8D7D91-EC94-4010-A2A9-304675F03893}" type="datetimeFigureOut">
              <a:rPr lang="en-GB" smtClean="0"/>
              <a:t>20/07/2025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1429142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D7D91-EC94-4010-A2A9-304675F03893}" type="datetimeFigureOut">
              <a:rPr lang="en-GB" smtClean="0"/>
              <a:t>20/07/2025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931783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D7D91-EC94-4010-A2A9-304675F03893}" type="datetimeFigureOut">
              <a:rPr lang="en-GB" smtClean="0"/>
              <a:t>20/07/2025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307014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8D7D91-EC94-4010-A2A9-304675F03893}" type="datetimeFigureOut">
              <a:rPr lang="en-GB" smtClean="0"/>
              <a:t>20/07/2025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4064379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8D7D91-EC94-4010-A2A9-304675F03893}" type="datetimeFigureOut">
              <a:rPr lang="en-GB" smtClean="0"/>
              <a:t>20/07/2025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1528551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8D7D91-EC94-4010-A2A9-304675F03893}" type="datetimeFigureOut">
              <a:rPr lang="en-GB" smtClean="0"/>
              <a:t>20/07/2025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248061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8D7D91-EC94-4010-A2A9-304675F03893}" type="datetimeFigureOut">
              <a:rPr lang="en-GB" smtClean="0"/>
              <a:t>20/07/2025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50922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8D7D91-EC94-4010-A2A9-304675F03893}" type="datetimeFigureOut">
              <a:rPr lang="en-GB" smtClean="0"/>
              <a:t>20/07/2025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396704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D7D91-EC94-4010-A2A9-304675F03893}" type="datetimeFigureOut">
              <a:rPr lang="en-GB" smtClean="0"/>
              <a:t>20/07/2025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150678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D7D91-EC94-4010-A2A9-304675F03893}" type="datetimeFigureOut">
              <a:rPr lang="en-GB" smtClean="0"/>
              <a:t>20/07/2025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319028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D7D91-EC94-4010-A2A9-304675F03893}" type="datetimeFigureOut">
              <a:rPr lang="en-GB" smtClean="0"/>
              <a:t>20/07/2025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04AFA3-ACE8-461B-A76F-0811645CE8DE}" type="slidenum">
              <a:rPr lang="en-GB" smtClean="0"/>
              <a:t>‹#›</a:t>
            </a:fld>
            <a:endParaRPr lang="en-GB"/>
          </a:p>
        </p:txBody>
      </p:sp>
    </p:spTree>
    <p:extLst>
      <p:ext uri="{BB962C8B-B14F-4D97-AF65-F5344CB8AC3E}">
        <p14:creationId xmlns:p14="http://schemas.microsoft.com/office/powerpoint/2010/main" val="146227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8D7D91-EC94-4010-A2A9-304675F03893}" type="datetimeFigureOut">
              <a:rPr lang="en-GB" smtClean="0"/>
              <a:t>20/07/2025</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04AFA3-ACE8-461B-A76F-0811645CE8DE}" type="slidenum">
              <a:rPr lang="en-GB" smtClean="0"/>
              <a:t>‹#›</a:t>
            </a:fld>
            <a:endParaRPr lang="en-GB"/>
          </a:p>
        </p:txBody>
      </p:sp>
    </p:spTree>
    <p:extLst>
      <p:ext uri="{BB962C8B-B14F-4D97-AF65-F5344CB8AC3E}">
        <p14:creationId xmlns:p14="http://schemas.microsoft.com/office/powerpoint/2010/main" val="12805224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109/2.161279" TargetMode="External"/><Relationship Id="rId2" Type="http://schemas.openxmlformats.org/officeDocument/2006/relationships/hyperlink" Target="https://arxiv.org/abs/2505.07542" TargetMode="External"/><Relationship Id="rId1" Type="http://schemas.openxmlformats.org/officeDocument/2006/relationships/slideLayout" Target="../slideLayouts/slideLayout2.xml"/><Relationship Id="rId4" Type="http://schemas.openxmlformats.org/officeDocument/2006/relationships/hyperlink" Target="https://doi.org/10.1109/ICIM49319.2020.244689"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A11B-5642-9454-CF73-3805F67C67E7}"/>
              </a:ext>
            </a:extLst>
          </p:cNvPr>
          <p:cNvSpPr>
            <a:spLocks noGrp="1"/>
          </p:cNvSpPr>
          <p:nvPr>
            <p:ph type="ctrTitle"/>
          </p:nvPr>
        </p:nvSpPr>
        <p:spPr/>
        <p:txBody>
          <a:bodyPr>
            <a:normAutofit/>
          </a:bodyPr>
          <a:lstStyle/>
          <a:p>
            <a:pPr algn="ctr"/>
            <a:r>
              <a:rPr lang="en-CA" sz="2800" b="1"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t>Design by Contract in a Layered Library Management System</a:t>
            </a:r>
            <a:br>
              <a:rPr lang="en-CA" sz="2200" b="1"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br>
            <a:br>
              <a:rPr lang="en-CA" sz="2200" b="1"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br>
            <a:br>
              <a:rPr lang="en-CA" sz="2200" b="1" kern="100" dirty="0">
                <a:solidFill>
                  <a:srgbClr val="002060"/>
                </a:solidFill>
                <a:effectLst/>
                <a:latin typeface="Times New Roman" panose="02020603050405020304" pitchFamily="18" charset="0"/>
                <a:ea typeface="Aptos" panose="020B0004020202020204" pitchFamily="34" charset="0"/>
                <a:cs typeface="Times New Roman" panose="02020603050405020304" pitchFamily="18" charset="0"/>
              </a:rPr>
            </a:br>
            <a:endParaRPr lang="en-GB" sz="2200" dirty="0">
              <a:solidFill>
                <a:srgbClr val="002060"/>
              </a:solidFill>
            </a:endParaRPr>
          </a:p>
        </p:txBody>
      </p:sp>
      <p:sp>
        <p:nvSpPr>
          <p:cNvPr id="3" name="Subtitle 2">
            <a:extLst>
              <a:ext uri="{FF2B5EF4-FFF2-40B4-BE49-F238E27FC236}">
                <a16:creationId xmlns:a16="http://schemas.microsoft.com/office/drawing/2014/main" id="{BD71EE15-7B7C-A590-8FF1-389944446504}"/>
              </a:ext>
            </a:extLst>
          </p:cNvPr>
          <p:cNvSpPr>
            <a:spLocks noGrp="1"/>
          </p:cNvSpPr>
          <p:nvPr>
            <p:ph type="subTitle" idx="1"/>
          </p:nvPr>
        </p:nvSpPr>
        <p:spPr/>
        <p:txBody>
          <a:bodyPr>
            <a:normAutofit/>
          </a:bodyPr>
          <a:lstStyle/>
          <a:p>
            <a:pPr algn="ctr"/>
            <a:r>
              <a:rPr lang="en-US" sz="1800" dirty="0"/>
              <a:t>Presented by:</a:t>
            </a:r>
          </a:p>
          <a:p>
            <a:pPr algn="ctr"/>
            <a:r>
              <a:rPr lang="en-US" sz="1800" dirty="0"/>
              <a:t>Anil </a:t>
            </a:r>
            <a:r>
              <a:rPr lang="en-US" sz="1800" dirty="0" err="1"/>
              <a:t>Manyam</a:t>
            </a:r>
            <a:r>
              <a:rPr lang="en-US" sz="1800" dirty="0"/>
              <a:t> (202483873)</a:t>
            </a:r>
          </a:p>
          <a:p>
            <a:pPr algn="ctr"/>
            <a:r>
              <a:rPr lang="en-US" sz="1800" dirty="0"/>
              <a:t>Rama satya Narayana (202480704)</a:t>
            </a:r>
            <a:endParaRPr lang="en-GB" sz="1800" dirty="0"/>
          </a:p>
        </p:txBody>
      </p:sp>
    </p:spTree>
    <p:extLst>
      <p:ext uri="{BB962C8B-B14F-4D97-AF65-F5344CB8AC3E}">
        <p14:creationId xmlns:p14="http://schemas.microsoft.com/office/powerpoint/2010/main" val="334776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F272-35F8-2165-968C-CB527D22C8A0}"/>
              </a:ext>
            </a:extLst>
          </p:cNvPr>
          <p:cNvSpPr>
            <a:spLocks noGrp="1"/>
          </p:cNvSpPr>
          <p:nvPr>
            <p:ph type="title"/>
          </p:nvPr>
        </p:nvSpPr>
        <p:spPr>
          <a:xfrm>
            <a:off x="1141413" y="618518"/>
            <a:ext cx="9905998" cy="825271"/>
          </a:xfrm>
        </p:spPr>
        <p:txBody>
          <a:bodyPr/>
          <a:lstStyle/>
          <a:p>
            <a:pPr algn="ctr"/>
            <a:r>
              <a:rPr lang="en-US" dirty="0">
                <a:solidFill>
                  <a:srgbClr val="0070C0"/>
                </a:solidFill>
              </a:rPr>
              <a:t>Methodology &amp; system design</a:t>
            </a:r>
            <a:endParaRPr lang="en-GB" dirty="0">
              <a:solidFill>
                <a:srgbClr val="0070C0"/>
              </a:solidFill>
            </a:endParaRPr>
          </a:p>
        </p:txBody>
      </p:sp>
      <p:sp>
        <p:nvSpPr>
          <p:cNvPr id="3" name="Content Placeholder 2">
            <a:extLst>
              <a:ext uri="{FF2B5EF4-FFF2-40B4-BE49-F238E27FC236}">
                <a16:creationId xmlns:a16="http://schemas.microsoft.com/office/drawing/2014/main" id="{CF369D84-ACED-591C-0A78-9FC2EBE479A0}"/>
              </a:ext>
            </a:extLst>
          </p:cNvPr>
          <p:cNvSpPr>
            <a:spLocks noGrp="1"/>
          </p:cNvSpPr>
          <p:nvPr>
            <p:ph idx="1"/>
          </p:nvPr>
        </p:nvSpPr>
        <p:spPr>
          <a:xfrm>
            <a:off x="1141411" y="1800308"/>
            <a:ext cx="9905999" cy="4616534"/>
          </a:xfrm>
        </p:spPr>
        <p:txBody>
          <a:bodyPr>
            <a:normAutofit lnSpcReduction="10000"/>
          </a:bodyPr>
          <a:lstStyle/>
          <a:p>
            <a:pPr algn="just"/>
            <a:r>
              <a:rPr lang="en-GB" dirty="0">
                <a:solidFill>
                  <a:schemeClr val="bg1"/>
                </a:solidFill>
                <a:latin typeface="Times New Roman" panose="02020603050405020304" pitchFamily="18" charset="0"/>
                <a:cs typeface="Times New Roman" panose="02020603050405020304" pitchFamily="18" charset="0"/>
              </a:rPr>
              <a:t>Requirements Analysis: </a:t>
            </a:r>
          </a:p>
          <a:p>
            <a:pPr marL="0" indent="0" algn="just">
              <a:buNone/>
            </a:pPr>
            <a:r>
              <a:rPr lang="en-US" sz="2200" dirty="0">
                <a:latin typeface="Times New Roman" panose="02020603050405020304" pitchFamily="18" charset="0"/>
                <a:cs typeface="Times New Roman" panose="02020603050405020304" pitchFamily="18" charset="0"/>
              </a:rPr>
              <a:t>The requirements were divided into two categories: functional requirements (e.g., borrowing, returning, viewing history, managing books, and submitting feedback) and non-functional requirements, which focus on maintainability, scalability, security, cloud availability, and formal correctness. </a:t>
            </a:r>
          </a:p>
          <a:p>
            <a:pPr algn="just"/>
            <a:r>
              <a:rPr lang="en-US" dirty="0">
                <a:solidFill>
                  <a:schemeClr val="bg1"/>
                </a:solidFill>
                <a:latin typeface="Times New Roman" panose="02020603050405020304" pitchFamily="18" charset="0"/>
                <a:cs typeface="Times New Roman" panose="02020603050405020304" pitchFamily="18" charset="0"/>
              </a:rPr>
              <a:t>Design by Contract Implementation:</a:t>
            </a:r>
          </a:p>
          <a:p>
            <a:pPr marL="0" indent="0" algn="just">
              <a:buNone/>
            </a:pPr>
            <a:r>
              <a:rPr lang="en-US" sz="2200" dirty="0">
                <a:latin typeface="Times New Roman" panose="02020603050405020304" pitchFamily="18" charset="0"/>
                <a:cs typeface="Times New Roman" panose="02020603050405020304" pitchFamily="18" charset="0"/>
              </a:rPr>
              <a:t>In this project, Design by Contract (</a:t>
            </a:r>
            <a:r>
              <a:rPr lang="en-US" sz="2200" dirty="0" err="1">
                <a:latin typeface="Times New Roman" panose="02020603050405020304" pitchFamily="18" charset="0"/>
                <a:cs typeface="Times New Roman" panose="02020603050405020304" pitchFamily="18" charset="0"/>
              </a:rPr>
              <a:t>DbC</a:t>
            </a:r>
            <a:r>
              <a:rPr lang="en-US" sz="2200" dirty="0">
                <a:latin typeface="Times New Roman" panose="02020603050405020304" pitchFamily="18" charset="0"/>
                <a:cs typeface="Times New Roman" panose="02020603050405020304" pitchFamily="18" charset="0"/>
              </a:rPr>
              <a:t>) is implemented using the </a:t>
            </a:r>
            <a:r>
              <a:rPr lang="en-US" sz="2200" dirty="0" err="1">
                <a:latin typeface="Times New Roman" panose="02020603050405020304" pitchFamily="18" charset="0"/>
                <a:cs typeface="Times New Roman" panose="02020603050405020304" pitchFamily="18" charset="0"/>
              </a:rPr>
              <a:t>icontract</a:t>
            </a:r>
            <a:r>
              <a:rPr lang="en-US" sz="2200" dirty="0">
                <a:latin typeface="Times New Roman" panose="02020603050405020304" pitchFamily="18" charset="0"/>
                <a:cs typeface="Times New Roman" panose="02020603050405020304" pitchFamily="18" charset="0"/>
              </a:rPr>
              <a:t> library in Python. </a:t>
            </a:r>
          </a:p>
          <a:p>
            <a:pPr marL="0" indent="0" algn="just">
              <a:buNone/>
            </a:pPr>
            <a:r>
              <a:rPr lang="en-US" sz="2200" dirty="0">
                <a:latin typeface="Times New Roman" panose="02020603050405020304" pitchFamily="18" charset="0"/>
                <a:cs typeface="Times New Roman" panose="02020603050405020304" pitchFamily="18" charset="0"/>
              </a:rPr>
              <a:t>This approach ensures that each critical function within the system such as user registration, book borrowing, and returns strictly follows predefined rules. </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50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4183-3553-E8BD-3B54-8B6F5469DAFE}"/>
              </a:ext>
            </a:extLst>
          </p:cNvPr>
          <p:cNvSpPr>
            <a:spLocks noGrp="1"/>
          </p:cNvSpPr>
          <p:nvPr>
            <p:ph type="title"/>
          </p:nvPr>
        </p:nvSpPr>
        <p:spPr>
          <a:xfrm>
            <a:off x="1141413" y="618518"/>
            <a:ext cx="9905998" cy="696935"/>
          </a:xfrm>
        </p:spPr>
        <p:txBody>
          <a:bodyPr/>
          <a:lstStyle/>
          <a:p>
            <a:r>
              <a:rPr lang="en-US" dirty="0">
                <a:solidFill>
                  <a:srgbClr val="0070C0"/>
                </a:solidFill>
              </a:rPr>
              <a:t>Cont..</a:t>
            </a:r>
            <a:endParaRPr lang="en-GB" dirty="0">
              <a:solidFill>
                <a:srgbClr val="0070C0"/>
              </a:solidFill>
            </a:endParaRPr>
          </a:p>
        </p:txBody>
      </p:sp>
      <p:sp>
        <p:nvSpPr>
          <p:cNvPr id="3" name="Content Placeholder 2">
            <a:extLst>
              <a:ext uri="{FF2B5EF4-FFF2-40B4-BE49-F238E27FC236}">
                <a16:creationId xmlns:a16="http://schemas.microsoft.com/office/drawing/2014/main" id="{A5C956EB-3B75-488F-3F12-B109D7497886}"/>
              </a:ext>
            </a:extLst>
          </p:cNvPr>
          <p:cNvSpPr>
            <a:spLocks noGrp="1"/>
          </p:cNvSpPr>
          <p:nvPr>
            <p:ph idx="1"/>
          </p:nvPr>
        </p:nvSpPr>
        <p:spPr>
          <a:xfrm>
            <a:off x="1141412" y="1572126"/>
            <a:ext cx="9905999" cy="4908885"/>
          </a:xfrm>
        </p:spPr>
        <p:txBody>
          <a:bodyPr/>
          <a:lstStyle/>
          <a:p>
            <a:pPr algn="just"/>
            <a:r>
              <a:rPr lang="en-US" dirty="0">
                <a:solidFill>
                  <a:schemeClr val="bg1"/>
                </a:solidFill>
                <a:latin typeface="Times New Roman" panose="02020603050405020304" pitchFamily="18" charset="0"/>
                <a:cs typeface="Times New Roman" panose="02020603050405020304" pitchFamily="18" charset="0"/>
              </a:rPr>
              <a:t>System Modeling with UML: </a:t>
            </a:r>
          </a:p>
          <a:p>
            <a:pPr marL="0" indent="0" algn="just">
              <a:buNone/>
            </a:pPr>
            <a:r>
              <a:rPr lang="en-US" sz="2200" dirty="0">
                <a:latin typeface="Times New Roman" panose="02020603050405020304" pitchFamily="18" charset="0"/>
                <a:cs typeface="Times New Roman" panose="02020603050405020304" pitchFamily="18" charset="0"/>
              </a:rPr>
              <a:t>To effectively visualize and plan the system’s structure and behavior, Unified Modeling Language (UML) was used throughout the design phase. </a:t>
            </a:r>
          </a:p>
          <a:p>
            <a:pPr marL="0" indent="0" algn="just">
              <a:buNone/>
            </a:pPr>
            <a:r>
              <a:rPr lang="en-US" sz="2200" dirty="0">
                <a:latin typeface="Times New Roman" panose="02020603050405020304" pitchFamily="18" charset="0"/>
                <a:cs typeface="Times New Roman" panose="02020603050405020304" pitchFamily="18" charset="0"/>
              </a:rPr>
              <a:t>Four key diagrams were created to support different aspects of the system. </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Class Diagram</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Sequence Diagram</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Use Case Diagram</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Activity Diagram</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56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3AE5-6A5C-9991-24B9-A2457DDFCAAD}"/>
              </a:ext>
            </a:extLst>
          </p:cNvPr>
          <p:cNvSpPr>
            <a:spLocks noGrp="1"/>
          </p:cNvSpPr>
          <p:nvPr>
            <p:ph type="title"/>
          </p:nvPr>
        </p:nvSpPr>
        <p:spPr>
          <a:xfrm>
            <a:off x="1141413" y="618518"/>
            <a:ext cx="9905998" cy="664850"/>
          </a:xfrm>
        </p:spPr>
        <p:txBody>
          <a:bodyPr>
            <a:normAutofit/>
          </a:bodyPr>
          <a:lstStyle/>
          <a:p>
            <a:r>
              <a:rPr lang="en-US" sz="2800" dirty="0">
                <a:solidFill>
                  <a:schemeClr val="bg1"/>
                </a:solidFill>
              </a:rPr>
              <a:t>Class diagram:</a:t>
            </a:r>
            <a:endParaRPr lang="en-GB" sz="2800" dirty="0">
              <a:solidFill>
                <a:schemeClr val="bg1"/>
              </a:solidFill>
            </a:endParaRPr>
          </a:p>
        </p:txBody>
      </p:sp>
      <p:pic>
        <p:nvPicPr>
          <p:cNvPr id="4" name="Content Placeholder 3">
            <a:extLst>
              <a:ext uri="{FF2B5EF4-FFF2-40B4-BE49-F238E27FC236}">
                <a16:creationId xmlns:a16="http://schemas.microsoft.com/office/drawing/2014/main" id="{9B3FCB02-7360-487E-DF6A-5F0E39B8AF6F}"/>
              </a:ext>
            </a:extLst>
          </p:cNvPr>
          <p:cNvPicPr>
            <a:picLocks noGrp="1" noChangeAspect="1"/>
          </p:cNvPicPr>
          <p:nvPr>
            <p:ph idx="1"/>
          </p:nvPr>
        </p:nvPicPr>
        <p:blipFill>
          <a:blip r:embed="rId2"/>
          <a:stretch>
            <a:fillRect/>
          </a:stretch>
        </p:blipFill>
        <p:spPr>
          <a:xfrm>
            <a:off x="5229740" y="1335697"/>
            <a:ext cx="6720040" cy="3861945"/>
          </a:xfrm>
          <a:prstGeom prst="rect">
            <a:avLst/>
          </a:prstGeom>
        </p:spPr>
      </p:pic>
      <p:sp>
        <p:nvSpPr>
          <p:cNvPr id="3" name="TextBox 2">
            <a:extLst>
              <a:ext uri="{FF2B5EF4-FFF2-40B4-BE49-F238E27FC236}">
                <a16:creationId xmlns:a16="http://schemas.microsoft.com/office/drawing/2014/main" id="{40C9C8CA-1C44-23F4-ECF7-4A2A5A8FD084}"/>
              </a:ext>
            </a:extLst>
          </p:cNvPr>
          <p:cNvSpPr txBox="1"/>
          <p:nvPr/>
        </p:nvSpPr>
        <p:spPr>
          <a:xfrm>
            <a:off x="816077" y="1335697"/>
            <a:ext cx="4413663" cy="532453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presents a comprehensive object-oriented design of the Library Management System, capturing the entities, behaviors, and relationships that define the system’s architecture.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User class encapsulates all typical functionalities available to regular patrons of the library.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Librarian class is equipped with administrative methods. include adding new books, deleting or updating existing book records, viewing any user's borrowing history.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the backend, all data is centrally managed by the Library Database class, which contains collections of books and users.</a:t>
            </a:r>
          </a:p>
        </p:txBody>
      </p:sp>
    </p:spTree>
    <p:extLst>
      <p:ext uri="{BB962C8B-B14F-4D97-AF65-F5344CB8AC3E}">
        <p14:creationId xmlns:p14="http://schemas.microsoft.com/office/powerpoint/2010/main" val="4229134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6D04-E7B3-47F2-B81C-72C9D53AF799}"/>
              </a:ext>
            </a:extLst>
          </p:cNvPr>
          <p:cNvSpPr>
            <a:spLocks noGrp="1"/>
          </p:cNvSpPr>
          <p:nvPr>
            <p:ph type="title"/>
          </p:nvPr>
        </p:nvSpPr>
        <p:spPr>
          <a:xfrm>
            <a:off x="1141413" y="618518"/>
            <a:ext cx="9905998" cy="680893"/>
          </a:xfrm>
        </p:spPr>
        <p:txBody>
          <a:bodyPr>
            <a:normAutofit/>
          </a:bodyPr>
          <a:lstStyle/>
          <a:p>
            <a:r>
              <a:rPr lang="en-US" sz="2800" dirty="0">
                <a:solidFill>
                  <a:schemeClr val="bg1"/>
                </a:solidFill>
              </a:rPr>
              <a:t>Use case diagram:</a:t>
            </a:r>
            <a:endParaRPr lang="en-GB" sz="2800" dirty="0">
              <a:solidFill>
                <a:schemeClr val="bg1"/>
              </a:solidFill>
            </a:endParaRPr>
          </a:p>
        </p:txBody>
      </p:sp>
      <p:pic>
        <p:nvPicPr>
          <p:cNvPr id="4" name="Content Placeholder 3">
            <a:extLst>
              <a:ext uri="{FF2B5EF4-FFF2-40B4-BE49-F238E27FC236}">
                <a16:creationId xmlns:a16="http://schemas.microsoft.com/office/drawing/2014/main" id="{7BD2E776-E8CA-7263-AEAB-4319462C5C09}"/>
              </a:ext>
            </a:extLst>
          </p:cNvPr>
          <p:cNvPicPr>
            <a:picLocks noGrp="1" noChangeAspect="1"/>
          </p:cNvPicPr>
          <p:nvPr>
            <p:ph idx="1"/>
          </p:nvPr>
        </p:nvPicPr>
        <p:blipFill>
          <a:blip r:embed="rId2"/>
          <a:stretch>
            <a:fillRect/>
          </a:stretch>
        </p:blipFill>
        <p:spPr>
          <a:xfrm>
            <a:off x="6817895" y="177362"/>
            <a:ext cx="4871605" cy="3383594"/>
          </a:xfrm>
          <a:prstGeom prst="rect">
            <a:avLst/>
          </a:prstGeom>
        </p:spPr>
      </p:pic>
      <p:pic>
        <p:nvPicPr>
          <p:cNvPr id="5" name="Picture 4">
            <a:extLst>
              <a:ext uri="{FF2B5EF4-FFF2-40B4-BE49-F238E27FC236}">
                <a16:creationId xmlns:a16="http://schemas.microsoft.com/office/drawing/2014/main" id="{0815C56F-3626-E598-7675-BFE6C445DAE2}"/>
              </a:ext>
            </a:extLst>
          </p:cNvPr>
          <p:cNvPicPr>
            <a:picLocks noChangeAspect="1"/>
          </p:cNvPicPr>
          <p:nvPr/>
        </p:nvPicPr>
        <p:blipFill>
          <a:blip r:embed="rId3"/>
          <a:stretch>
            <a:fillRect/>
          </a:stretch>
        </p:blipFill>
        <p:spPr>
          <a:xfrm>
            <a:off x="6817895" y="3560956"/>
            <a:ext cx="4871605" cy="3119682"/>
          </a:xfrm>
          <a:prstGeom prst="rect">
            <a:avLst/>
          </a:prstGeom>
        </p:spPr>
      </p:pic>
      <p:sp>
        <p:nvSpPr>
          <p:cNvPr id="3" name="TextBox 2">
            <a:extLst>
              <a:ext uri="{FF2B5EF4-FFF2-40B4-BE49-F238E27FC236}">
                <a16:creationId xmlns:a16="http://schemas.microsoft.com/office/drawing/2014/main" id="{D0D6D115-D24C-B3CC-D176-1F6803190AFA}"/>
              </a:ext>
            </a:extLst>
          </p:cNvPr>
          <p:cNvSpPr txBox="1"/>
          <p:nvPr/>
        </p:nvSpPr>
        <p:spPr>
          <a:xfrm>
            <a:off x="1010653" y="1299411"/>
            <a:ext cx="5390147" cy="4493538"/>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use case diagrams provide a clear understanding of the functional interactions between various actors, users, librarians/admins, and the database and the Library Management System.</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User interacts with the system by performing logging in for authentication, searching for books, viewing book details and reviews, borrowing, etc..</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Librarian/Admin is responsible for overseeing the backend operations of the system. keeping the catalog up-to-date, and monitoring user activities. </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816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9AE2-BCA1-56B8-5667-0FD798185A01}"/>
              </a:ext>
            </a:extLst>
          </p:cNvPr>
          <p:cNvSpPr>
            <a:spLocks noGrp="1"/>
          </p:cNvSpPr>
          <p:nvPr>
            <p:ph type="title"/>
          </p:nvPr>
        </p:nvSpPr>
        <p:spPr>
          <a:xfrm>
            <a:off x="1141413" y="618518"/>
            <a:ext cx="9905998" cy="696935"/>
          </a:xfrm>
        </p:spPr>
        <p:txBody>
          <a:bodyPr>
            <a:normAutofit/>
          </a:bodyPr>
          <a:lstStyle/>
          <a:p>
            <a:r>
              <a:rPr lang="en-US" sz="2800" dirty="0">
                <a:solidFill>
                  <a:schemeClr val="bg1"/>
                </a:solidFill>
              </a:rPr>
              <a:t>Sequence Diagram:</a:t>
            </a:r>
            <a:endParaRPr lang="en-GB" sz="2800" dirty="0">
              <a:solidFill>
                <a:schemeClr val="bg1"/>
              </a:solidFill>
            </a:endParaRPr>
          </a:p>
        </p:txBody>
      </p:sp>
      <p:pic>
        <p:nvPicPr>
          <p:cNvPr id="5" name="Picture 4">
            <a:extLst>
              <a:ext uri="{FF2B5EF4-FFF2-40B4-BE49-F238E27FC236}">
                <a16:creationId xmlns:a16="http://schemas.microsoft.com/office/drawing/2014/main" id="{E5EB0A4A-7C65-9D50-2EC9-56A80E6858AE}"/>
              </a:ext>
            </a:extLst>
          </p:cNvPr>
          <p:cNvPicPr>
            <a:picLocks noChangeAspect="1"/>
          </p:cNvPicPr>
          <p:nvPr/>
        </p:nvPicPr>
        <p:blipFill>
          <a:blip r:embed="rId2"/>
          <a:stretch>
            <a:fillRect/>
          </a:stretch>
        </p:blipFill>
        <p:spPr>
          <a:xfrm>
            <a:off x="6302287" y="141404"/>
            <a:ext cx="5230952" cy="6575192"/>
          </a:xfrm>
          <a:prstGeom prst="rect">
            <a:avLst/>
          </a:prstGeom>
        </p:spPr>
      </p:pic>
      <p:sp>
        <p:nvSpPr>
          <p:cNvPr id="6" name="Content Placeholder 5">
            <a:extLst>
              <a:ext uri="{FF2B5EF4-FFF2-40B4-BE49-F238E27FC236}">
                <a16:creationId xmlns:a16="http://schemas.microsoft.com/office/drawing/2014/main" id="{9BE54ECD-A034-6EF4-4AEF-A28D083363A1}"/>
              </a:ext>
            </a:extLst>
          </p:cNvPr>
          <p:cNvSpPr>
            <a:spLocks noGrp="1"/>
          </p:cNvSpPr>
          <p:nvPr>
            <p:ph idx="1"/>
          </p:nvPr>
        </p:nvSpPr>
        <p:spPr>
          <a:xfrm>
            <a:off x="1141413" y="1492403"/>
            <a:ext cx="4954587" cy="5036216"/>
          </a:xfrm>
        </p:spPr>
        <p:txBody>
          <a:bodyPr>
            <a:normAutofit/>
          </a:bodyPr>
          <a:lstStyle/>
          <a:p>
            <a:pPr algn="just"/>
            <a:r>
              <a:rPr lang="en-US" sz="2200" dirty="0">
                <a:latin typeface="Times New Roman" panose="02020603050405020304" pitchFamily="18" charset="0"/>
                <a:cs typeface="Times New Roman" panose="02020603050405020304" pitchFamily="18" charset="0"/>
              </a:rPr>
              <a:t>illustrates the interaction between a User, the Library Management System, and the Database during the complete book borrowing and feedback process. </a:t>
            </a:r>
          </a:p>
          <a:p>
            <a:pPr algn="just"/>
            <a:r>
              <a:rPr lang="en-US" sz="2200" dirty="0">
                <a:latin typeface="Times New Roman" panose="02020603050405020304" pitchFamily="18" charset="0"/>
                <a:cs typeface="Times New Roman" panose="02020603050405020304" pitchFamily="18" charset="0"/>
              </a:rPr>
              <a:t>This sequence effectively captures the user’s full interaction cycle with the system covering search, borrow, fine handling, return, and feedback ensuring a smooth and rule-compliant user experience.</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42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B8EC-10BB-8606-CA01-F31FACC71453}"/>
              </a:ext>
            </a:extLst>
          </p:cNvPr>
          <p:cNvSpPr>
            <a:spLocks noGrp="1"/>
          </p:cNvSpPr>
          <p:nvPr>
            <p:ph type="title"/>
          </p:nvPr>
        </p:nvSpPr>
        <p:spPr>
          <a:xfrm>
            <a:off x="1143001" y="525585"/>
            <a:ext cx="9905998" cy="664850"/>
          </a:xfrm>
        </p:spPr>
        <p:txBody>
          <a:bodyPr>
            <a:normAutofit/>
          </a:bodyPr>
          <a:lstStyle/>
          <a:p>
            <a:r>
              <a:rPr lang="en-US" sz="2800" dirty="0">
                <a:solidFill>
                  <a:schemeClr val="bg1"/>
                </a:solidFill>
              </a:rPr>
              <a:t>Activity Diagrams:</a:t>
            </a:r>
            <a:endParaRPr lang="en-GB" sz="2800" dirty="0">
              <a:solidFill>
                <a:schemeClr val="bg1"/>
              </a:solidFill>
            </a:endParaRPr>
          </a:p>
        </p:txBody>
      </p:sp>
      <p:pic>
        <p:nvPicPr>
          <p:cNvPr id="5" name="Picture 4">
            <a:extLst>
              <a:ext uri="{FF2B5EF4-FFF2-40B4-BE49-F238E27FC236}">
                <a16:creationId xmlns:a16="http://schemas.microsoft.com/office/drawing/2014/main" id="{519987E3-7A21-1B6D-56E6-D90DCA01E7E4}"/>
              </a:ext>
            </a:extLst>
          </p:cNvPr>
          <p:cNvPicPr>
            <a:picLocks noChangeAspect="1"/>
          </p:cNvPicPr>
          <p:nvPr/>
        </p:nvPicPr>
        <p:blipFill>
          <a:blip r:embed="rId2"/>
          <a:stretch>
            <a:fillRect/>
          </a:stretch>
        </p:blipFill>
        <p:spPr>
          <a:xfrm>
            <a:off x="6657473" y="397247"/>
            <a:ext cx="4891085" cy="6332415"/>
          </a:xfrm>
          <a:prstGeom prst="rect">
            <a:avLst/>
          </a:prstGeom>
        </p:spPr>
      </p:pic>
      <p:sp>
        <p:nvSpPr>
          <p:cNvPr id="6" name="Content Placeholder 5">
            <a:extLst>
              <a:ext uri="{FF2B5EF4-FFF2-40B4-BE49-F238E27FC236}">
                <a16:creationId xmlns:a16="http://schemas.microsoft.com/office/drawing/2014/main" id="{3825A3E2-E9F0-3FFE-B7B8-6D0A4334A942}"/>
              </a:ext>
            </a:extLst>
          </p:cNvPr>
          <p:cNvSpPr>
            <a:spLocks noGrp="1"/>
          </p:cNvSpPr>
          <p:nvPr>
            <p:ph idx="1"/>
          </p:nvPr>
        </p:nvSpPr>
        <p:spPr>
          <a:xfrm>
            <a:off x="1143001" y="1318773"/>
            <a:ext cx="5259388" cy="5210364"/>
          </a:xfrm>
        </p:spPr>
        <p:txBody>
          <a:bodyPr>
            <a:normAutofit/>
          </a:bodyPr>
          <a:lstStyle/>
          <a:p>
            <a:pPr algn="just"/>
            <a:r>
              <a:rPr lang="en-US" sz="2200" dirty="0">
                <a:latin typeface="Times New Roman" panose="02020603050405020304" pitchFamily="18" charset="0"/>
                <a:cs typeface="Times New Roman" panose="02020603050405020304" pitchFamily="18" charset="0"/>
              </a:rPr>
              <a:t>This activity diagram represents how a User (student or staff) interacts with the LMS. The session starts with the user logging in. After successful authentication, the user is taken to the homepage, where they can browse or search for books and view book details etc.</a:t>
            </a:r>
          </a:p>
          <a:p>
            <a:pPr algn="just"/>
            <a:r>
              <a:rPr lang="en-US" sz="2200" dirty="0">
                <a:latin typeface="Times New Roman" panose="02020603050405020304" pitchFamily="18" charset="0"/>
                <a:cs typeface="Times New Roman" panose="02020603050405020304" pitchFamily="18" charset="0"/>
              </a:rPr>
              <a:t>This workflow enforces borrowing rules, fine management, and system security, ensuring that users interact with the LMS in a fair and structured manner.</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16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DCF5-520B-1061-0D09-48922D7C3BB3}"/>
              </a:ext>
            </a:extLst>
          </p:cNvPr>
          <p:cNvSpPr>
            <a:spLocks noGrp="1"/>
          </p:cNvSpPr>
          <p:nvPr>
            <p:ph type="title"/>
          </p:nvPr>
        </p:nvSpPr>
        <p:spPr>
          <a:xfrm>
            <a:off x="1141413" y="618518"/>
            <a:ext cx="9905998" cy="777145"/>
          </a:xfrm>
        </p:spPr>
        <p:txBody>
          <a:bodyPr>
            <a:normAutofit/>
          </a:bodyPr>
          <a:lstStyle/>
          <a:p>
            <a:pPr algn="ctr"/>
            <a:r>
              <a:rPr lang="en-US" dirty="0">
                <a:solidFill>
                  <a:srgbClr val="0070C0"/>
                </a:solidFill>
              </a:rPr>
              <a:t>Results &amp; Discussion</a:t>
            </a:r>
            <a:endParaRPr lang="en-GB" dirty="0">
              <a:solidFill>
                <a:srgbClr val="0070C0"/>
              </a:solidFill>
            </a:endParaRPr>
          </a:p>
        </p:txBody>
      </p:sp>
      <p:sp>
        <p:nvSpPr>
          <p:cNvPr id="3" name="Content Placeholder 2">
            <a:extLst>
              <a:ext uri="{FF2B5EF4-FFF2-40B4-BE49-F238E27FC236}">
                <a16:creationId xmlns:a16="http://schemas.microsoft.com/office/drawing/2014/main" id="{3336B6B5-07A5-FABD-DADD-EF5FFD745093}"/>
              </a:ext>
            </a:extLst>
          </p:cNvPr>
          <p:cNvSpPr>
            <a:spLocks noGrp="1"/>
          </p:cNvSpPr>
          <p:nvPr>
            <p:ph idx="1"/>
          </p:nvPr>
        </p:nvSpPr>
        <p:spPr>
          <a:xfrm>
            <a:off x="1141413" y="1658143"/>
            <a:ext cx="9905999" cy="4870994"/>
          </a:xfrm>
        </p:spPr>
        <p:txBody>
          <a:bodyPr/>
          <a:lstStyle/>
          <a:p>
            <a:pPr algn="just"/>
            <a:r>
              <a:rPr lang="en-US" dirty="0"/>
              <a:t>The Library Management System project delivered a fully functional, role-based web application that meets the needs of both users and librarians. </a:t>
            </a:r>
          </a:p>
          <a:p>
            <a:pPr algn="just"/>
            <a:r>
              <a:rPr lang="en-US" dirty="0"/>
              <a:t>Users can register, log in, search for books, borrow and return items, pay fines, and leave feedback all through an intuitive, user-friendly interface.</a:t>
            </a:r>
          </a:p>
          <a:p>
            <a:pPr algn="just"/>
            <a:r>
              <a:rPr lang="en-US" dirty="0"/>
              <a:t>Librarians have access to administrative tools for managing books, users, and borrowing records, including the ability to generate borrower reports.</a:t>
            </a:r>
          </a:p>
          <a:p>
            <a:pPr algn="just"/>
            <a:r>
              <a:rPr lang="en-US" dirty="0"/>
              <a:t>Throughout the project, software engineering best practices were followed using the SOLID principles. The system maintained a modular, scalable structure by assigning distinct responsibilities across components (SRP)</a:t>
            </a:r>
            <a:endParaRPr lang="en-GB" dirty="0"/>
          </a:p>
        </p:txBody>
      </p:sp>
    </p:spTree>
    <p:extLst>
      <p:ext uri="{BB962C8B-B14F-4D97-AF65-F5344CB8AC3E}">
        <p14:creationId xmlns:p14="http://schemas.microsoft.com/office/powerpoint/2010/main" val="2686326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5CB8-8F6F-3209-D036-8C75354F0EE7}"/>
              </a:ext>
            </a:extLst>
          </p:cNvPr>
          <p:cNvSpPr>
            <a:spLocks noGrp="1"/>
          </p:cNvSpPr>
          <p:nvPr>
            <p:ph type="title"/>
          </p:nvPr>
        </p:nvSpPr>
        <p:spPr>
          <a:xfrm>
            <a:off x="1141413" y="618518"/>
            <a:ext cx="9905998" cy="712977"/>
          </a:xfrm>
        </p:spPr>
        <p:txBody>
          <a:bodyPr/>
          <a:lstStyle/>
          <a:p>
            <a:r>
              <a:rPr lang="en-US" dirty="0">
                <a:solidFill>
                  <a:srgbClr val="0070C0"/>
                </a:solidFill>
              </a:rPr>
              <a:t>Cont..</a:t>
            </a:r>
            <a:endParaRPr lang="en-GB" dirty="0">
              <a:solidFill>
                <a:srgbClr val="0070C0"/>
              </a:solidFill>
            </a:endParaRPr>
          </a:p>
        </p:txBody>
      </p:sp>
      <p:sp>
        <p:nvSpPr>
          <p:cNvPr id="3" name="Content Placeholder 2">
            <a:extLst>
              <a:ext uri="{FF2B5EF4-FFF2-40B4-BE49-F238E27FC236}">
                <a16:creationId xmlns:a16="http://schemas.microsoft.com/office/drawing/2014/main" id="{7216383D-C53D-2007-5D76-8B6AF0355E08}"/>
              </a:ext>
            </a:extLst>
          </p:cNvPr>
          <p:cNvSpPr>
            <a:spLocks noGrp="1"/>
          </p:cNvSpPr>
          <p:nvPr>
            <p:ph idx="1"/>
          </p:nvPr>
        </p:nvSpPr>
        <p:spPr>
          <a:xfrm>
            <a:off x="1141413" y="1331495"/>
            <a:ext cx="9905999" cy="3541714"/>
          </a:xfrm>
        </p:spPr>
        <p:txBody>
          <a:bodyPr/>
          <a:lstStyle/>
          <a:p>
            <a:pPr algn="just"/>
            <a:r>
              <a:rPr lang="en-US" dirty="0"/>
              <a:t>The User Interface of a regular user interacting with the Book Catalog.</a:t>
            </a:r>
          </a:p>
          <a:p>
            <a:pPr algn="just"/>
            <a:r>
              <a:rPr lang="en-US" dirty="0"/>
              <a:t>Through this, a user can borrow and return books, search for books using keywords, and view feedback or reviews related to a specific book.</a:t>
            </a:r>
            <a:endParaRPr lang="en-GB" dirty="0"/>
          </a:p>
        </p:txBody>
      </p:sp>
      <p:pic>
        <p:nvPicPr>
          <p:cNvPr id="5" name="Picture 4">
            <a:extLst>
              <a:ext uri="{FF2B5EF4-FFF2-40B4-BE49-F238E27FC236}">
                <a16:creationId xmlns:a16="http://schemas.microsoft.com/office/drawing/2014/main" id="{8BBA515E-7630-40B6-72D1-B46F412AD163}"/>
              </a:ext>
            </a:extLst>
          </p:cNvPr>
          <p:cNvPicPr>
            <a:picLocks noChangeAspect="1"/>
          </p:cNvPicPr>
          <p:nvPr/>
        </p:nvPicPr>
        <p:blipFill>
          <a:blip r:embed="rId2"/>
          <a:stretch>
            <a:fillRect/>
          </a:stretch>
        </p:blipFill>
        <p:spPr>
          <a:xfrm>
            <a:off x="1182465" y="2841524"/>
            <a:ext cx="9823893" cy="3827472"/>
          </a:xfrm>
          <a:prstGeom prst="rect">
            <a:avLst/>
          </a:prstGeom>
        </p:spPr>
      </p:pic>
    </p:spTree>
    <p:extLst>
      <p:ext uri="{BB962C8B-B14F-4D97-AF65-F5344CB8AC3E}">
        <p14:creationId xmlns:p14="http://schemas.microsoft.com/office/powerpoint/2010/main" val="3208880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9D70-EF97-EDDD-061A-1DF1DBEBF651}"/>
              </a:ext>
            </a:extLst>
          </p:cNvPr>
          <p:cNvSpPr>
            <a:spLocks noGrp="1"/>
          </p:cNvSpPr>
          <p:nvPr>
            <p:ph type="title"/>
          </p:nvPr>
        </p:nvSpPr>
        <p:spPr>
          <a:xfrm>
            <a:off x="1165330" y="420398"/>
            <a:ext cx="9905998" cy="761103"/>
          </a:xfrm>
        </p:spPr>
        <p:txBody>
          <a:bodyPr/>
          <a:lstStyle/>
          <a:p>
            <a:r>
              <a:rPr lang="en-US" dirty="0">
                <a:solidFill>
                  <a:srgbClr val="0070C0"/>
                </a:solidFill>
              </a:rPr>
              <a:t>Cont..</a:t>
            </a:r>
            <a:endParaRPr lang="en-GB" dirty="0">
              <a:solidFill>
                <a:srgbClr val="0070C0"/>
              </a:solidFill>
            </a:endParaRPr>
          </a:p>
        </p:txBody>
      </p:sp>
      <p:sp>
        <p:nvSpPr>
          <p:cNvPr id="3" name="Content Placeholder 2">
            <a:extLst>
              <a:ext uri="{FF2B5EF4-FFF2-40B4-BE49-F238E27FC236}">
                <a16:creationId xmlns:a16="http://schemas.microsoft.com/office/drawing/2014/main" id="{B50AE39E-D7B7-645C-C9FE-ED979AA0D924}"/>
              </a:ext>
            </a:extLst>
          </p:cNvPr>
          <p:cNvSpPr>
            <a:spLocks noGrp="1"/>
          </p:cNvSpPr>
          <p:nvPr>
            <p:ph idx="1"/>
          </p:nvPr>
        </p:nvSpPr>
        <p:spPr>
          <a:xfrm>
            <a:off x="1165330" y="1181501"/>
            <a:ext cx="9905999" cy="3541714"/>
          </a:xfrm>
        </p:spPr>
        <p:txBody>
          <a:bodyPr/>
          <a:lstStyle/>
          <a:p>
            <a:pPr algn="just"/>
            <a:r>
              <a:rPr lang="en-US" dirty="0"/>
              <a:t>The User Interface of an Admin/Librarian with options to add &amp; edit books.</a:t>
            </a:r>
          </a:p>
          <a:p>
            <a:pPr algn="just"/>
            <a:r>
              <a:rPr lang="en-US" dirty="0"/>
              <a:t>Through this, the admin can add new books, delete or update existing book records in the Data base.</a:t>
            </a:r>
            <a:endParaRPr lang="en-GB" dirty="0"/>
          </a:p>
        </p:txBody>
      </p:sp>
      <p:pic>
        <p:nvPicPr>
          <p:cNvPr id="4" name="Picture 3">
            <a:extLst>
              <a:ext uri="{FF2B5EF4-FFF2-40B4-BE49-F238E27FC236}">
                <a16:creationId xmlns:a16="http://schemas.microsoft.com/office/drawing/2014/main" id="{049FF5BE-290B-63E7-4B87-86E56A06169F}"/>
              </a:ext>
            </a:extLst>
          </p:cNvPr>
          <p:cNvPicPr>
            <a:picLocks noChangeAspect="1"/>
          </p:cNvPicPr>
          <p:nvPr/>
        </p:nvPicPr>
        <p:blipFill>
          <a:blip r:embed="rId2"/>
          <a:stretch>
            <a:fillRect/>
          </a:stretch>
        </p:blipFill>
        <p:spPr>
          <a:xfrm>
            <a:off x="1288025" y="2713703"/>
            <a:ext cx="9645445" cy="3969265"/>
          </a:xfrm>
          <a:prstGeom prst="rect">
            <a:avLst/>
          </a:prstGeom>
        </p:spPr>
      </p:pic>
    </p:spTree>
    <p:extLst>
      <p:ext uri="{BB962C8B-B14F-4D97-AF65-F5344CB8AC3E}">
        <p14:creationId xmlns:p14="http://schemas.microsoft.com/office/powerpoint/2010/main" val="221016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138B-79EF-955B-9DB2-3868742E8AA6}"/>
              </a:ext>
            </a:extLst>
          </p:cNvPr>
          <p:cNvSpPr>
            <a:spLocks noGrp="1"/>
          </p:cNvSpPr>
          <p:nvPr>
            <p:ph type="title"/>
          </p:nvPr>
        </p:nvSpPr>
        <p:spPr>
          <a:xfrm>
            <a:off x="1141413" y="618518"/>
            <a:ext cx="9905998" cy="761103"/>
          </a:xfrm>
        </p:spPr>
        <p:txBody>
          <a:bodyPr/>
          <a:lstStyle/>
          <a:p>
            <a:r>
              <a:rPr lang="en-US" dirty="0">
                <a:solidFill>
                  <a:srgbClr val="0070C0"/>
                </a:solidFill>
              </a:rPr>
              <a:t>Cont..</a:t>
            </a:r>
            <a:endParaRPr lang="en-GB" dirty="0">
              <a:solidFill>
                <a:srgbClr val="0070C0"/>
              </a:solidFill>
            </a:endParaRPr>
          </a:p>
        </p:txBody>
      </p:sp>
      <p:sp>
        <p:nvSpPr>
          <p:cNvPr id="3" name="Content Placeholder 2">
            <a:extLst>
              <a:ext uri="{FF2B5EF4-FFF2-40B4-BE49-F238E27FC236}">
                <a16:creationId xmlns:a16="http://schemas.microsoft.com/office/drawing/2014/main" id="{065557CA-4CAC-C2CA-B140-140B5A4461A1}"/>
              </a:ext>
            </a:extLst>
          </p:cNvPr>
          <p:cNvSpPr>
            <a:spLocks noGrp="1"/>
          </p:cNvSpPr>
          <p:nvPr>
            <p:ph idx="1"/>
          </p:nvPr>
        </p:nvSpPr>
        <p:spPr>
          <a:xfrm>
            <a:off x="1141412" y="1379621"/>
            <a:ext cx="9905999" cy="3541714"/>
          </a:xfrm>
        </p:spPr>
        <p:txBody>
          <a:bodyPr>
            <a:normAutofit/>
          </a:bodyPr>
          <a:lstStyle/>
          <a:p>
            <a:r>
              <a:rPr lang="en-US" sz="2200" dirty="0">
                <a:latin typeface="Times New Roman" panose="02020603050405020304" pitchFamily="18" charset="0"/>
                <a:cs typeface="Times New Roman" panose="02020603050405020304" pitchFamily="18" charset="0"/>
              </a:rPr>
              <a:t>Admin Page with User Management &amp; Current Borrowers View</a:t>
            </a:r>
            <a:endParaRPr lang="en-GB"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0851A2-BDE3-470F-17C9-D74950F7D193}"/>
              </a:ext>
            </a:extLst>
          </p:cNvPr>
          <p:cNvPicPr>
            <a:picLocks noChangeAspect="1"/>
          </p:cNvPicPr>
          <p:nvPr/>
        </p:nvPicPr>
        <p:blipFill>
          <a:blip r:embed="rId2"/>
          <a:stretch>
            <a:fillRect/>
          </a:stretch>
        </p:blipFill>
        <p:spPr>
          <a:xfrm>
            <a:off x="1219200" y="1877961"/>
            <a:ext cx="9733935" cy="4666322"/>
          </a:xfrm>
          <a:prstGeom prst="rect">
            <a:avLst/>
          </a:prstGeom>
        </p:spPr>
      </p:pic>
    </p:spTree>
    <p:extLst>
      <p:ext uri="{BB962C8B-B14F-4D97-AF65-F5344CB8AC3E}">
        <p14:creationId xmlns:p14="http://schemas.microsoft.com/office/powerpoint/2010/main" val="139042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C71A-9E19-9243-B3EF-5E50E6F98E6F}"/>
              </a:ext>
            </a:extLst>
          </p:cNvPr>
          <p:cNvSpPr>
            <a:spLocks noGrp="1"/>
          </p:cNvSpPr>
          <p:nvPr>
            <p:ph type="title"/>
          </p:nvPr>
        </p:nvSpPr>
        <p:spPr>
          <a:xfrm>
            <a:off x="1141413" y="618518"/>
            <a:ext cx="9905998" cy="698218"/>
          </a:xfrm>
        </p:spPr>
        <p:txBody>
          <a:bodyPr/>
          <a:lstStyle/>
          <a:p>
            <a:pPr algn="ctr"/>
            <a:r>
              <a:rPr lang="en-US" dirty="0">
                <a:solidFill>
                  <a:srgbClr val="0070C0"/>
                </a:solidFill>
              </a:rPr>
              <a:t>Contents</a:t>
            </a:r>
            <a:endParaRPr lang="en-GB" dirty="0">
              <a:solidFill>
                <a:srgbClr val="0070C0"/>
              </a:solidFill>
            </a:endParaRPr>
          </a:p>
        </p:txBody>
      </p:sp>
      <p:sp>
        <p:nvSpPr>
          <p:cNvPr id="3" name="Content Placeholder 2">
            <a:extLst>
              <a:ext uri="{FF2B5EF4-FFF2-40B4-BE49-F238E27FC236}">
                <a16:creationId xmlns:a16="http://schemas.microsoft.com/office/drawing/2014/main" id="{D9F0D3DC-B9A3-5B7A-A82B-218C7E36DA85}"/>
              </a:ext>
            </a:extLst>
          </p:cNvPr>
          <p:cNvSpPr>
            <a:spLocks noGrp="1"/>
          </p:cNvSpPr>
          <p:nvPr>
            <p:ph idx="1"/>
          </p:nvPr>
        </p:nvSpPr>
        <p:spPr>
          <a:xfrm>
            <a:off x="1515037" y="1885566"/>
            <a:ext cx="9905999" cy="3502512"/>
          </a:xfrm>
        </p:spPr>
        <p:txBody>
          <a:bodyPr/>
          <a:lstStyle/>
          <a:p>
            <a:r>
              <a:rPr lang="en-US" sz="2200" dirty="0"/>
              <a:t>Introduction</a:t>
            </a:r>
          </a:p>
          <a:p>
            <a:r>
              <a:rPr lang="en-US" sz="2200" dirty="0"/>
              <a:t>Literature Review</a:t>
            </a:r>
          </a:p>
          <a:p>
            <a:r>
              <a:rPr lang="en-US" sz="2200" dirty="0"/>
              <a:t>System Architecture</a:t>
            </a:r>
          </a:p>
          <a:p>
            <a:r>
              <a:rPr lang="en-US" sz="2200" dirty="0"/>
              <a:t>Methodology &amp; System Design</a:t>
            </a:r>
          </a:p>
          <a:p>
            <a:r>
              <a:rPr lang="en-US" sz="2200" dirty="0"/>
              <a:t>Results &amp; Discussion</a:t>
            </a:r>
          </a:p>
          <a:p>
            <a:r>
              <a:rPr lang="en-US" sz="2200" dirty="0"/>
              <a:t>Future Work &amp; Limitations</a:t>
            </a:r>
          </a:p>
          <a:p>
            <a:pPr marL="0" indent="0">
              <a:buNone/>
            </a:pPr>
            <a:endParaRPr lang="en-US" sz="2200" dirty="0"/>
          </a:p>
        </p:txBody>
      </p:sp>
    </p:spTree>
    <p:extLst>
      <p:ext uri="{BB962C8B-B14F-4D97-AF65-F5344CB8AC3E}">
        <p14:creationId xmlns:p14="http://schemas.microsoft.com/office/powerpoint/2010/main" val="3376567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138B-79EF-955B-9DB2-3868742E8AA6}"/>
              </a:ext>
            </a:extLst>
          </p:cNvPr>
          <p:cNvSpPr>
            <a:spLocks noGrp="1"/>
          </p:cNvSpPr>
          <p:nvPr>
            <p:ph type="title"/>
          </p:nvPr>
        </p:nvSpPr>
        <p:spPr>
          <a:xfrm>
            <a:off x="907100" y="821663"/>
            <a:ext cx="10197639" cy="761103"/>
          </a:xfrm>
        </p:spPr>
        <p:txBody>
          <a:bodyPr/>
          <a:lstStyle/>
          <a:p>
            <a:pPr algn="ctr"/>
            <a:r>
              <a:rPr lang="en-US" dirty="0">
                <a:solidFill>
                  <a:srgbClr val="0070C0"/>
                </a:solidFill>
              </a:rPr>
              <a:t>Future work &amp; Limitations</a:t>
            </a:r>
            <a:endParaRPr lang="en-GB" dirty="0">
              <a:solidFill>
                <a:srgbClr val="0070C0"/>
              </a:solidFill>
            </a:endParaRPr>
          </a:p>
        </p:txBody>
      </p:sp>
      <p:sp>
        <p:nvSpPr>
          <p:cNvPr id="3" name="Content Placeholder 2">
            <a:extLst>
              <a:ext uri="{FF2B5EF4-FFF2-40B4-BE49-F238E27FC236}">
                <a16:creationId xmlns:a16="http://schemas.microsoft.com/office/drawing/2014/main" id="{065557CA-4CAC-C2CA-B140-140B5A4461A1}"/>
              </a:ext>
            </a:extLst>
          </p:cNvPr>
          <p:cNvSpPr>
            <a:spLocks noGrp="1"/>
          </p:cNvSpPr>
          <p:nvPr>
            <p:ph idx="1"/>
          </p:nvPr>
        </p:nvSpPr>
        <p:spPr>
          <a:xfrm>
            <a:off x="1143074" y="2163374"/>
            <a:ext cx="10197640" cy="2851078"/>
          </a:xfrm>
        </p:spPr>
        <p:txBody>
          <a:bodyPr>
            <a:normAutofit/>
          </a:bodyPr>
          <a:lstStyle/>
          <a:p>
            <a:pPr algn="just"/>
            <a:r>
              <a:rPr lang="en-US" sz="2200" dirty="0">
                <a:latin typeface="Times New Roman" panose="02020603050405020304" pitchFamily="18" charset="0"/>
                <a:cs typeface="Times New Roman" panose="02020603050405020304" pitchFamily="18" charset="0"/>
              </a:rPr>
              <a:t> It currently lacks session management. Future improvements should include session management using JWT.</a:t>
            </a:r>
          </a:p>
          <a:p>
            <a:pPr algn="just"/>
            <a:r>
              <a:rPr lang="en-US" sz="2200" dirty="0">
                <a:latin typeface="Times New Roman" panose="02020603050405020304" pitchFamily="18" charset="0"/>
                <a:cs typeface="Times New Roman" panose="02020603050405020304" pitchFamily="18" charset="0"/>
              </a:rPr>
              <a:t> The fine payment also can be integrated with real payment gateways like Stripe or PayPal.</a:t>
            </a:r>
          </a:p>
        </p:txBody>
      </p:sp>
    </p:spTree>
    <p:extLst>
      <p:ext uri="{BB962C8B-B14F-4D97-AF65-F5344CB8AC3E}">
        <p14:creationId xmlns:p14="http://schemas.microsoft.com/office/powerpoint/2010/main" val="2880272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9ACE-BAC0-57DC-0EC8-2D4D0E6437BD}"/>
              </a:ext>
            </a:extLst>
          </p:cNvPr>
          <p:cNvSpPr>
            <a:spLocks noGrp="1"/>
          </p:cNvSpPr>
          <p:nvPr>
            <p:ph type="title"/>
          </p:nvPr>
        </p:nvSpPr>
        <p:spPr>
          <a:xfrm>
            <a:off x="1141413" y="618518"/>
            <a:ext cx="9905998" cy="825271"/>
          </a:xfrm>
        </p:spPr>
        <p:txBody>
          <a:bodyPr/>
          <a:lstStyle/>
          <a:p>
            <a:pPr algn="ctr"/>
            <a:r>
              <a:rPr lang="en-US" dirty="0">
                <a:solidFill>
                  <a:srgbClr val="0070C0"/>
                </a:solidFill>
              </a:rPr>
              <a:t>References</a:t>
            </a:r>
            <a:endParaRPr lang="en-GB" dirty="0">
              <a:solidFill>
                <a:srgbClr val="0070C0"/>
              </a:solidFill>
            </a:endParaRPr>
          </a:p>
        </p:txBody>
      </p:sp>
      <p:sp>
        <p:nvSpPr>
          <p:cNvPr id="3" name="Content Placeholder 2">
            <a:extLst>
              <a:ext uri="{FF2B5EF4-FFF2-40B4-BE49-F238E27FC236}">
                <a16:creationId xmlns:a16="http://schemas.microsoft.com/office/drawing/2014/main" id="{D3D30994-E2AA-D7D0-4ED9-6AD4F2473EEC}"/>
              </a:ext>
            </a:extLst>
          </p:cNvPr>
          <p:cNvSpPr>
            <a:spLocks noGrp="1"/>
          </p:cNvSpPr>
          <p:nvPr>
            <p:ph idx="1"/>
          </p:nvPr>
        </p:nvSpPr>
        <p:spPr>
          <a:xfrm>
            <a:off x="1143000" y="1658142"/>
            <a:ext cx="9905999" cy="4581339"/>
          </a:xfrm>
        </p:spPr>
        <p:txBody>
          <a:bodyPr/>
          <a:lstStyle/>
          <a:p>
            <a:pPr marL="0" marR="0" indent="0" algn="just">
              <a:lnSpc>
                <a:spcPct val="115000"/>
              </a:lnSpc>
              <a:spcBef>
                <a:spcPts val="0"/>
              </a:spcBef>
              <a:spcAft>
                <a:spcPts val="800"/>
              </a:spcAft>
              <a:buNone/>
            </a:pPr>
            <a:r>
              <a:rPr lang="en-CA" sz="1800" b="1" kern="100" dirty="0">
                <a:effectLst/>
                <a:latin typeface="Times New Roman" panose="02020603050405020304" pitchFamily="18" charset="0"/>
                <a:ea typeface="Aptos" panose="020B0004020202020204" pitchFamily="34" charset="0"/>
                <a:cs typeface="Times New Roman" panose="02020603050405020304" pitchFamily="18" charset="0"/>
              </a:rPr>
              <a:t>[1]</a:t>
            </a:r>
            <a:r>
              <a:rPr lang="en-CA" sz="1800" kern="100" dirty="0">
                <a:effectLst/>
                <a:latin typeface="Times New Roman" panose="02020603050405020304" pitchFamily="18" charset="0"/>
                <a:ea typeface="Aptos" panose="020B0004020202020204" pitchFamily="34" charset="0"/>
                <a:cs typeface="Times New Roman" panose="02020603050405020304" pitchFamily="18" charset="0"/>
              </a:rPr>
              <a:t> F. F. </a:t>
            </a:r>
            <a:r>
              <a:rPr lang="en-CA" sz="1800" kern="100" dirty="0" err="1">
                <a:effectLst/>
                <a:latin typeface="Times New Roman" panose="02020603050405020304" pitchFamily="18" charset="0"/>
                <a:ea typeface="Aptos" panose="020B0004020202020204" pitchFamily="34" charset="0"/>
                <a:cs typeface="Times New Roman" panose="02020603050405020304" pitchFamily="18" charset="0"/>
              </a:rPr>
              <a:t>Okumuş</a:t>
            </a:r>
            <a:r>
              <a:rPr lang="en-CA" sz="1800"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n-CA" sz="1800" kern="100" dirty="0" err="1">
                <a:effectLst/>
                <a:latin typeface="Times New Roman" panose="02020603050405020304" pitchFamily="18" charset="0"/>
                <a:ea typeface="Aptos" panose="020B0004020202020204" pitchFamily="34" charset="0"/>
                <a:cs typeface="Times New Roman" panose="02020603050405020304" pitchFamily="18" charset="0"/>
              </a:rPr>
              <a:t>Ramic</a:t>
            </a:r>
            <a:r>
              <a:rPr lang="en-CA" sz="1800" kern="100" dirty="0">
                <a:effectLst/>
                <a:latin typeface="Times New Roman" panose="02020603050405020304" pitchFamily="18" charset="0"/>
                <a:ea typeface="Aptos" panose="020B0004020202020204" pitchFamily="34" charset="0"/>
                <a:cs typeface="Times New Roman" panose="02020603050405020304" pitchFamily="18" charset="0"/>
              </a:rPr>
              <a:t>, and S. </a:t>
            </a:r>
            <a:r>
              <a:rPr lang="en-CA" sz="1800" kern="100" dirty="0" err="1">
                <a:effectLst/>
                <a:latin typeface="Times New Roman" panose="02020603050405020304" pitchFamily="18" charset="0"/>
                <a:ea typeface="Aptos" panose="020B0004020202020204" pitchFamily="34" charset="0"/>
                <a:cs typeface="Times New Roman" panose="02020603050405020304" pitchFamily="18" charset="0"/>
              </a:rPr>
              <a:t>Kugele</a:t>
            </a:r>
            <a:r>
              <a:rPr lang="en-CA" sz="1800" kern="100" dirty="0">
                <a:effectLst/>
                <a:latin typeface="Times New Roman" panose="02020603050405020304" pitchFamily="18" charset="0"/>
                <a:ea typeface="Aptos" panose="020B0004020202020204" pitchFamily="34" charset="0"/>
                <a:cs typeface="Times New Roman" panose="02020603050405020304" pitchFamily="18" charset="0"/>
              </a:rPr>
              <a:t>, “A Systematic Mapping Study on Contract-based Software Design for Dependable Systems,” </a:t>
            </a:r>
            <a:r>
              <a:rPr lang="en-CA" sz="1800" i="1"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CA" sz="1800" i="1" kern="100" dirty="0">
                <a:effectLst/>
                <a:latin typeface="Times New Roman" panose="02020603050405020304" pitchFamily="18" charset="0"/>
                <a:ea typeface="Aptos" panose="020B0004020202020204" pitchFamily="34" charset="0"/>
                <a:cs typeface="Times New Roman" panose="02020603050405020304" pitchFamily="18" charset="0"/>
              </a:rPr>
              <a:t> preprint</a:t>
            </a:r>
            <a:r>
              <a:rPr lang="en-CA" sz="1800" kern="100" dirty="0">
                <a:effectLst/>
                <a:latin typeface="Times New Roman" panose="02020603050405020304" pitchFamily="18" charset="0"/>
                <a:ea typeface="Aptos" panose="020B0004020202020204" pitchFamily="34" charset="0"/>
                <a:cs typeface="Times New Roman" panose="02020603050405020304" pitchFamily="18" charset="0"/>
              </a:rPr>
              <a:t> arXiv:2505.07542, 2025. [Online]. Available: </a:t>
            </a:r>
            <a:r>
              <a:rPr lang="en-CA"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https://arxiv.org/abs/2505.07542</a:t>
            </a:r>
            <a:r>
              <a:rPr lang="en-CA"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15000"/>
              </a:lnSpc>
              <a:spcBef>
                <a:spcPts val="0"/>
              </a:spcBef>
              <a:spcAft>
                <a:spcPts val="800"/>
              </a:spcAft>
              <a:buNone/>
            </a:pPr>
            <a:r>
              <a:rPr lang="en-CA" sz="1800" b="1" kern="100" dirty="0">
                <a:effectLst/>
                <a:latin typeface="Times New Roman" panose="02020603050405020304" pitchFamily="18" charset="0"/>
                <a:ea typeface="Aptos" panose="020B0004020202020204" pitchFamily="34" charset="0"/>
                <a:cs typeface="Times New Roman" panose="02020603050405020304" pitchFamily="18" charset="0"/>
              </a:rPr>
              <a:t>[2]</a:t>
            </a:r>
            <a:r>
              <a:rPr lang="en-CA" sz="1800" kern="100" dirty="0">
                <a:effectLst/>
                <a:latin typeface="Times New Roman" panose="02020603050405020304" pitchFamily="18" charset="0"/>
                <a:ea typeface="Aptos" panose="020B0004020202020204" pitchFamily="34" charset="0"/>
                <a:cs typeface="Times New Roman" panose="02020603050405020304" pitchFamily="18" charset="0"/>
              </a:rPr>
              <a:t> B. Meyer, “Applying ‘Design by Contract’,” </a:t>
            </a:r>
            <a:r>
              <a:rPr lang="en-CA" sz="1800" i="1" kern="100" dirty="0">
                <a:effectLst/>
                <a:latin typeface="Times New Roman" panose="02020603050405020304" pitchFamily="18" charset="0"/>
                <a:ea typeface="Aptos" panose="020B0004020202020204" pitchFamily="34" charset="0"/>
                <a:cs typeface="Times New Roman" panose="02020603050405020304" pitchFamily="18" charset="0"/>
              </a:rPr>
              <a:t>Computer</a:t>
            </a:r>
            <a:r>
              <a:rPr lang="en-CA" sz="1800" kern="100" dirty="0">
                <a:effectLst/>
                <a:latin typeface="Times New Roman" panose="02020603050405020304" pitchFamily="18" charset="0"/>
                <a:ea typeface="Aptos" panose="020B0004020202020204" pitchFamily="34" charset="0"/>
                <a:cs typeface="Times New Roman" panose="02020603050405020304" pitchFamily="18" charset="0"/>
              </a:rPr>
              <a:t>, vol. 25, no. 10, pp. 40–51, Oct. 1992.</a:t>
            </a:r>
            <a:br>
              <a:rPr lang="en-CA"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CA"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3"/>
              </a:rPr>
              <a:t>https://doi.org/10.1109/2.161279</a:t>
            </a:r>
            <a:r>
              <a:rPr lang="en-CA"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CA" sz="1800" b="1" dirty="0">
                <a:effectLst/>
                <a:latin typeface="Times New Roman" panose="02020603050405020304" pitchFamily="18" charset="0"/>
                <a:ea typeface="Aptos" panose="020B0004020202020204" pitchFamily="34" charset="0"/>
              </a:rPr>
              <a:t>[3]</a:t>
            </a:r>
            <a:r>
              <a:rPr lang="en-CA" sz="1800" dirty="0">
                <a:effectLst/>
                <a:latin typeface="Times New Roman" panose="02020603050405020304" pitchFamily="18" charset="0"/>
                <a:ea typeface="Aptos" panose="020B0004020202020204" pitchFamily="34" charset="0"/>
              </a:rPr>
              <a:t> W. N. A. W. Mohd, R. Ahmad, M. F. M. Mohsin, and A. H. Abdullah, “Ontology-Based Library Management: Building a Semantic LMS,” in </a:t>
            </a:r>
            <a:r>
              <a:rPr lang="en-CA" sz="1800" i="1" dirty="0">
                <a:effectLst/>
                <a:latin typeface="Times New Roman" panose="02020603050405020304" pitchFamily="18" charset="0"/>
                <a:ea typeface="Aptos" panose="020B0004020202020204" pitchFamily="34" charset="0"/>
              </a:rPr>
              <a:t>Proc. 2020 6th Int. Conf. on Information Management (ICIM)</a:t>
            </a:r>
            <a:r>
              <a:rPr lang="en-CA" sz="1800" dirty="0">
                <a:effectLst/>
                <a:latin typeface="Times New Roman" panose="02020603050405020304" pitchFamily="18" charset="0"/>
                <a:ea typeface="Aptos" panose="020B0004020202020204" pitchFamily="34" charset="0"/>
              </a:rPr>
              <a:t>, London, UK, 2020. </a:t>
            </a:r>
            <a:r>
              <a:rPr lang="en-CA" sz="1800" u="sng"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4"/>
              </a:rPr>
              <a:t>https://doi.org/10.1109/ICIM49319.2020.244689</a:t>
            </a:r>
            <a:endParaRPr lang="en-GB" dirty="0"/>
          </a:p>
        </p:txBody>
      </p:sp>
    </p:spTree>
    <p:extLst>
      <p:ext uri="{BB962C8B-B14F-4D97-AF65-F5344CB8AC3E}">
        <p14:creationId xmlns:p14="http://schemas.microsoft.com/office/powerpoint/2010/main" val="924843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C8351DC-F2EE-F994-7B45-FB604584CB16}"/>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3185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0AB3-9534-D1F3-6AA0-0DB609700A3B}"/>
              </a:ext>
            </a:extLst>
          </p:cNvPr>
          <p:cNvSpPr>
            <a:spLocks noGrp="1"/>
          </p:cNvSpPr>
          <p:nvPr>
            <p:ph type="title"/>
          </p:nvPr>
        </p:nvSpPr>
        <p:spPr>
          <a:xfrm>
            <a:off x="1141413" y="618518"/>
            <a:ext cx="9905998" cy="745061"/>
          </a:xfrm>
        </p:spPr>
        <p:txBody>
          <a:bodyPr/>
          <a:lstStyle/>
          <a:p>
            <a:pPr algn="ctr"/>
            <a:r>
              <a:rPr lang="en-US" dirty="0">
                <a:solidFill>
                  <a:srgbClr val="0070C0"/>
                </a:solidFill>
              </a:rPr>
              <a:t>Introduction</a:t>
            </a:r>
            <a:endParaRPr lang="en-GB" dirty="0">
              <a:solidFill>
                <a:srgbClr val="0070C0"/>
              </a:solidFill>
            </a:endParaRPr>
          </a:p>
        </p:txBody>
      </p:sp>
      <p:sp>
        <p:nvSpPr>
          <p:cNvPr id="3" name="Content Placeholder 2">
            <a:extLst>
              <a:ext uri="{FF2B5EF4-FFF2-40B4-BE49-F238E27FC236}">
                <a16:creationId xmlns:a16="http://schemas.microsoft.com/office/drawing/2014/main" id="{569ABA85-4DAD-DADA-C7CD-4D784D3B5C26}"/>
              </a:ext>
            </a:extLst>
          </p:cNvPr>
          <p:cNvSpPr>
            <a:spLocks noGrp="1"/>
          </p:cNvSpPr>
          <p:nvPr>
            <p:ph idx="1"/>
          </p:nvPr>
        </p:nvSpPr>
        <p:spPr>
          <a:xfrm>
            <a:off x="1141413" y="1658142"/>
            <a:ext cx="9905999" cy="4581339"/>
          </a:xfrm>
        </p:spPr>
        <p:txBody>
          <a:bodyPr/>
          <a:lstStyle/>
          <a:p>
            <a:pPr algn="just"/>
            <a:r>
              <a:rPr lang="en-US" sz="2200" dirty="0">
                <a:latin typeface="Times New Roman" panose="02020603050405020304" pitchFamily="18" charset="0"/>
                <a:cs typeface="Times New Roman" panose="02020603050405020304" pitchFamily="18" charset="0"/>
              </a:rPr>
              <a:t>Library Management Systems (LMS) have become essential tools in academic and public libraries, helping manage critical operations such as lending and returning books, user registration, fine calculation, and maintaining borrowing histories.</a:t>
            </a:r>
          </a:p>
          <a:p>
            <a:pPr algn="just"/>
            <a:r>
              <a:rPr lang="en-US" sz="2200" dirty="0">
                <a:latin typeface="Times New Roman" panose="02020603050405020304" pitchFamily="18" charset="0"/>
                <a:cs typeface="Times New Roman" panose="02020603050405020304" pitchFamily="18" charset="0"/>
              </a:rPr>
              <a:t>As library usage grows and user expectations shift toward seamless digital interactions, modern LMS solutions must also handle complex policies like borrowing limits, varied loan durations, and role-based access. </a:t>
            </a:r>
          </a:p>
          <a:p>
            <a:pPr algn="just"/>
            <a:endParaRPr lang="en-GB" dirty="0"/>
          </a:p>
        </p:txBody>
      </p:sp>
    </p:spTree>
    <p:extLst>
      <p:ext uri="{BB962C8B-B14F-4D97-AF65-F5344CB8AC3E}">
        <p14:creationId xmlns:p14="http://schemas.microsoft.com/office/powerpoint/2010/main" val="304899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837D-6C63-FFEB-8A1F-0F258DB588C3}"/>
              </a:ext>
            </a:extLst>
          </p:cNvPr>
          <p:cNvSpPr>
            <a:spLocks noGrp="1"/>
          </p:cNvSpPr>
          <p:nvPr>
            <p:ph type="title"/>
          </p:nvPr>
        </p:nvSpPr>
        <p:spPr>
          <a:xfrm>
            <a:off x="1141413" y="618518"/>
            <a:ext cx="9905998" cy="825271"/>
          </a:xfrm>
        </p:spPr>
        <p:txBody>
          <a:bodyPr/>
          <a:lstStyle/>
          <a:p>
            <a:pPr algn="ctr"/>
            <a:r>
              <a:rPr lang="en-US" dirty="0">
                <a:solidFill>
                  <a:srgbClr val="0070C0"/>
                </a:solidFill>
              </a:rPr>
              <a:t>Literature review</a:t>
            </a:r>
            <a:endParaRPr lang="en-GB" dirty="0">
              <a:solidFill>
                <a:srgbClr val="0070C0"/>
              </a:solidFill>
            </a:endParaRPr>
          </a:p>
        </p:txBody>
      </p:sp>
      <p:sp>
        <p:nvSpPr>
          <p:cNvPr id="3" name="Content Placeholder 2">
            <a:extLst>
              <a:ext uri="{FF2B5EF4-FFF2-40B4-BE49-F238E27FC236}">
                <a16:creationId xmlns:a16="http://schemas.microsoft.com/office/drawing/2014/main" id="{16039A11-D736-C33E-7ABA-0878190CAC3B}"/>
              </a:ext>
            </a:extLst>
          </p:cNvPr>
          <p:cNvSpPr>
            <a:spLocks noGrp="1"/>
          </p:cNvSpPr>
          <p:nvPr>
            <p:ph idx="1"/>
          </p:nvPr>
        </p:nvSpPr>
        <p:spPr>
          <a:xfrm>
            <a:off x="1141413" y="1658142"/>
            <a:ext cx="10360776" cy="4790783"/>
          </a:xfrm>
        </p:spPr>
        <p:txBody>
          <a:bodyPr>
            <a:normAutofit/>
          </a:bodyPr>
          <a:lstStyle/>
          <a:p>
            <a:pPr algn="just"/>
            <a:r>
              <a:rPr lang="en-US" sz="2200" dirty="0">
                <a:latin typeface="Times New Roman" panose="02020603050405020304" pitchFamily="18" charset="0"/>
                <a:cs typeface="Times New Roman" panose="02020603050405020304" pitchFamily="18" charset="0"/>
              </a:rPr>
              <a:t>The following three studies provide a strong foundation for understanding how this project’s architectural and methodological choices align with current research trends.</a:t>
            </a:r>
          </a:p>
          <a:p>
            <a:pPr algn="just"/>
            <a:r>
              <a:rPr lang="en-US" sz="2200" dirty="0">
                <a:solidFill>
                  <a:schemeClr val="bg1"/>
                </a:solidFill>
                <a:latin typeface="Times New Roman" panose="02020603050405020304" pitchFamily="18" charset="0"/>
                <a:cs typeface="Times New Roman" panose="02020603050405020304" pitchFamily="18" charset="0"/>
              </a:rPr>
              <a:t>A Systematic Mapping Study on Contract-Based Software Design (</a:t>
            </a:r>
            <a:r>
              <a:rPr lang="en-US" sz="2200" dirty="0" err="1">
                <a:solidFill>
                  <a:schemeClr val="bg1"/>
                </a:solidFill>
                <a:latin typeface="Times New Roman" panose="02020603050405020304" pitchFamily="18" charset="0"/>
                <a:cs typeface="Times New Roman" panose="02020603050405020304" pitchFamily="18" charset="0"/>
              </a:rPr>
              <a:t>Okumuş</a:t>
            </a:r>
            <a:r>
              <a:rPr lang="en-US" sz="2200" dirty="0">
                <a:solidFill>
                  <a:schemeClr val="bg1"/>
                </a:solidFill>
                <a:latin typeface="Times New Roman" panose="02020603050405020304" pitchFamily="18" charset="0"/>
                <a:cs typeface="Times New Roman" panose="02020603050405020304" pitchFamily="18" charset="0"/>
              </a:rPr>
              <a:t> et al., 2025)</a:t>
            </a:r>
          </a:p>
          <a:p>
            <a:pPr marL="0" indent="0" algn="just">
              <a:buNone/>
            </a:pPr>
            <a:r>
              <a:rPr lang="en-US" sz="2200" dirty="0">
                <a:latin typeface="Times New Roman" panose="02020603050405020304" pitchFamily="18" charset="0"/>
                <a:cs typeface="Times New Roman" panose="02020603050405020304" pitchFamily="18" charset="0"/>
              </a:rPr>
              <a:t>Key insights from their review emphasize that contract-based development enhances component reusability and promotes safe interchangeability between modules.</a:t>
            </a:r>
          </a:p>
          <a:p>
            <a:pPr marL="0" indent="0" algn="just">
              <a:buNone/>
            </a:pPr>
            <a:r>
              <a:rPr lang="en-US" sz="2200" dirty="0">
                <a:latin typeface="Times New Roman" panose="02020603050405020304" pitchFamily="18" charset="0"/>
                <a:cs typeface="Times New Roman" panose="02020603050405020304" pitchFamily="18" charset="0"/>
              </a:rPr>
              <a:t>This study validates the decision to apply </a:t>
            </a:r>
            <a:r>
              <a:rPr lang="en-US" sz="2200" dirty="0" err="1">
                <a:latin typeface="Times New Roman" panose="02020603050405020304" pitchFamily="18" charset="0"/>
                <a:cs typeface="Times New Roman" panose="02020603050405020304" pitchFamily="18" charset="0"/>
              </a:rPr>
              <a:t>icontract</a:t>
            </a:r>
            <a:r>
              <a:rPr lang="en-US" sz="2200" dirty="0">
                <a:latin typeface="Times New Roman" panose="02020603050405020304" pitchFamily="18" charset="0"/>
                <a:cs typeface="Times New Roman" panose="02020603050405020304" pitchFamily="18" charset="0"/>
              </a:rPr>
              <a:t> in the LMS backend, confirming that such tools not only help enforce business logic but also position the system for future scalability, including microservice migration, without compromising correctness [1].</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96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150E-1BEB-ED4B-6BD1-691259827F0A}"/>
              </a:ext>
            </a:extLst>
          </p:cNvPr>
          <p:cNvSpPr>
            <a:spLocks noGrp="1"/>
          </p:cNvSpPr>
          <p:nvPr>
            <p:ph type="title"/>
          </p:nvPr>
        </p:nvSpPr>
        <p:spPr>
          <a:xfrm>
            <a:off x="1141413" y="327514"/>
            <a:ext cx="9905998" cy="739285"/>
          </a:xfrm>
        </p:spPr>
        <p:txBody>
          <a:bodyPr/>
          <a:lstStyle/>
          <a:p>
            <a:r>
              <a:rPr lang="en-US" dirty="0">
                <a:solidFill>
                  <a:srgbClr val="0070C0"/>
                </a:solidFill>
              </a:rPr>
              <a:t>Cont..</a:t>
            </a:r>
            <a:endParaRPr lang="en-GB" dirty="0">
              <a:solidFill>
                <a:srgbClr val="0070C0"/>
              </a:solidFill>
            </a:endParaRPr>
          </a:p>
        </p:txBody>
      </p:sp>
      <p:sp>
        <p:nvSpPr>
          <p:cNvPr id="3" name="Content Placeholder 2">
            <a:extLst>
              <a:ext uri="{FF2B5EF4-FFF2-40B4-BE49-F238E27FC236}">
                <a16:creationId xmlns:a16="http://schemas.microsoft.com/office/drawing/2014/main" id="{8A680334-5278-70EB-02C6-BB60795DF158}"/>
              </a:ext>
            </a:extLst>
          </p:cNvPr>
          <p:cNvSpPr>
            <a:spLocks noGrp="1"/>
          </p:cNvSpPr>
          <p:nvPr>
            <p:ph idx="1"/>
          </p:nvPr>
        </p:nvSpPr>
        <p:spPr>
          <a:xfrm>
            <a:off x="1141411" y="1367172"/>
            <a:ext cx="10055978" cy="5163314"/>
          </a:xfrm>
        </p:spPr>
        <p:txBody>
          <a:bodyPr/>
          <a:lstStyle/>
          <a:p>
            <a:pPr algn="just"/>
            <a:r>
              <a:rPr lang="en-US" sz="2200" dirty="0">
                <a:solidFill>
                  <a:schemeClr val="bg1"/>
                </a:solidFill>
                <a:latin typeface="Times New Roman" panose="02020603050405020304" pitchFamily="18" charset="0"/>
                <a:cs typeface="Times New Roman" panose="02020603050405020304" pitchFamily="18" charset="0"/>
              </a:rPr>
              <a:t>Applying Design by Contract: Insights from Engineering Practice (Meyer, 1992)</a:t>
            </a:r>
          </a:p>
          <a:p>
            <a:pPr marL="0" indent="0" algn="just">
              <a:buNone/>
            </a:pPr>
            <a:r>
              <a:rPr lang="en-CA" sz="2200" dirty="0">
                <a:effectLst/>
                <a:latin typeface="Times New Roman" panose="02020603050405020304" pitchFamily="18" charset="0"/>
                <a:ea typeface="Aptos" panose="020B0004020202020204" pitchFamily="34" charset="0"/>
              </a:rPr>
              <a:t>Bertrand Meyer’s seminal work on Design by Contract laid the foundation for understanding contracts as both formal specifications and executable components in software development [2].</a:t>
            </a:r>
          </a:p>
          <a:p>
            <a:pPr marL="0" indent="0" algn="just">
              <a:buNone/>
            </a:pPr>
            <a:r>
              <a:rPr lang="en-US" sz="2200" dirty="0">
                <a:latin typeface="Times New Roman" panose="02020603050405020304" pitchFamily="18" charset="0"/>
                <a:cs typeface="Times New Roman" panose="02020603050405020304" pitchFamily="18" charset="0"/>
              </a:rPr>
              <a:t>Meyer further discusses how Eiffel’s environment enforces contracts at runtime, enabling early detection of violations and improving software reliability. </a:t>
            </a:r>
          </a:p>
          <a:p>
            <a:pPr marL="0" indent="0" algn="just">
              <a:buNone/>
            </a:pPr>
            <a:r>
              <a:rPr lang="en-US" sz="2200" dirty="0">
                <a:latin typeface="Times New Roman" panose="02020603050405020304" pitchFamily="18" charset="0"/>
                <a:cs typeface="Times New Roman" panose="02020603050405020304" pitchFamily="18" charset="0"/>
              </a:rPr>
              <a:t>A key takeaway from Meyer’s work is the ability of contracts to clearly define the source of errors in distributed or layered systems, improving traceability and debugging [2]. </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240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51345-405F-31C5-9B3C-E49EA74403CD}"/>
              </a:ext>
            </a:extLst>
          </p:cNvPr>
          <p:cNvSpPr>
            <a:spLocks noGrp="1"/>
          </p:cNvSpPr>
          <p:nvPr>
            <p:ph type="title"/>
          </p:nvPr>
        </p:nvSpPr>
        <p:spPr>
          <a:xfrm>
            <a:off x="1141413" y="618518"/>
            <a:ext cx="9905998" cy="793187"/>
          </a:xfrm>
        </p:spPr>
        <p:txBody>
          <a:bodyPr/>
          <a:lstStyle/>
          <a:p>
            <a:r>
              <a:rPr lang="en-US" dirty="0">
                <a:solidFill>
                  <a:srgbClr val="0070C0"/>
                </a:solidFill>
              </a:rPr>
              <a:t>Cont..</a:t>
            </a:r>
            <a:endParaRPr lang="en-GB" dirty="0">
              <a:solidFill>
                <a:srgbClr val="0070C0"/>
              </a:solidFill>
            </a:endParaRPr>
          </a:p>
        </p:txBody>
      </p:sp>
      <p:sp>
        <p:nvSpPr>
          <p:cNvPr id="3" name="Content Placeholder 2">
            <a:extLst>
              <a:ext uri="{FF2B5EF4-FFF2-40B4-BE49-F238E27FC236}">
                <a16:creationId xmlns:a16="http://schemas.microsoft.com/office/drawing/2014/main" id="{F2018E5E-97BC-A213-CFFF-6566F827A37E}"/>
              </a:ext>
            </a:extLst>
          </p:cNvPr>
          <p:cNvSpPr>
            <a:spLocks noGrp="1"/>
          </p:cNvSpPr>
          <p:nvPr>
            <p:ph idx="1"/>
          </p:nvPr>
        </p:nvSpPr>
        <p:spPr>
          <a:xfrm>
            <a:off x="1143000" y="1658142"/>
            <a:ext cx="10214811" cy="4790783"/>
          </a:xfrm>
        </p:spPr>
        <p:txBody>
          <a:bodyPr>
            <a:norm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Ontology-Based Library Management: Building a Semantic LMS (Mohd et al., 2020)</a:t>
            </a:r>
          </a:p>
          <a:p>
            <a:pPr marL="0" indent="0" algn="just">
              <a:buNone/>
            </a:pPr>
            <a:r>
              <a:rPr lang="en-US" sz="2200" dirty="0">
                <a:latin typeface="Times New Roman" panose="02020603050405020304" pitchFamily="18" charset="0"/>
                <a:cs typeface="Times New Roman" panose="02020603050405020304" pitchFamily="18" charset="0"/>
              </a:rPr>
              <a:t>While many systems rely on procedural or contract-based logic, Mohd et al. propose an entirely different approach to library management using semantic web technologies and ontologies [3].</a:t>
            </a:r>
          </a:p>
          <a:p>
            <a:pPr marL="0" indent="0" algn="just">
              <a:buNone/>
            </a:pPr>
            <a:r>
              <a:rPr lang="en-US" sz="2200" dirty="0">
                <a:latin typeface="Times New Roman" panose="02020603050405020304" pitchFamily="18" charset="0"/>
                <a:cs typeface="Times New Roman" panose="02020603050405020304" pitchFamily="18" charset="0"/>
              </a:rPr>
              <a:t>One of the key strengths of this ontology-based approach is reasoning. </a:t>
            </a:r>
          </a:p>
          <a:p>
            <a:pPr marL="0" indent="0" algn="just">
              <a:buNone/>
            </a:pPr>
            <a:r>
              <a:rPr lang="en-US" sz="2200" dirty="0">
                <a:latin typeface="Times New Roman" panose="02020603050405020304" pitchFamily="18" charset="0"/>
                <a:cs typeface="Times New Roman" panose="02020603050405020304" pitchFamily="18" charset="0"/>
              </a:rPr>
              <a:t>The use of semantic standards like RDF and OWL also makes the system highly interoperable with external catalogs and linked data sources [3]. </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27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80F3-68FE-2C89-3C5B-16A221292E78}"/>
              </a:ext>
            </a:extLst>
          </p:cNvPr>
          <p:cNvSpPr>
            <a:spLocks noGrp="1"/>
          </p:cNvSpPr>
          <p:nvPr>
            <p:ph type="title"/>
          </p:nvPr>
        </p:nvSpPr>
        <p:spPr>
          <a:xfrm>
            <a:off x="1141413" y="618518"/>
            <a:ext cx="9905998" cy="809229"/>
          </a:xfrm>
        </p:spPr>
        <p:txBody>
          <a:bodyPr/>
          <a:lstStyle/>
          <a:p>
            <a:pPr algn="ctr"/>
            <a:r>
              <a:rPr lang="en-US" dirty="0">
                <a:solidFill>
                  <a:srgbClr val="0070C0"/>
                </a:solidFill>
              </a:rPr>
              <a:t>System architecture</a:t>
            </a:r>
            <a:endParaRPr lang="en-GB" dirty="0">
              <a:solidFill>
                <a:srgbClr val="0070C0"/>
              </a:solidFill>
            </a:endParaRPr>
          </a:p>
        </p:txBody>
      </p:sp>
      <p:sp>
        <p:nvSpPr>
          <p:cNvPr id="3" name="Content Placeholder 2">
            <a:extLst>
              <a:ext uri="{FF2B5EF4-FFF2-40B4-BE49-F238E27FC236}">
                <a16:creationId xmlns:a16="http://schemas.microsoft.com/office/drawing/2014/main" id="{91112F7C-C3A4-D979-F856-D875C757CE62}"/>
              </a:ext>
            </a:extLst>
          </p:cNvPr>
          <p:cNvSpPr>
            <a:spLocks noGrp="1"/>
          </p:cNvSpPr>
          <p:nvPr>
            <p:ph idx="1"/>
          </p:nvPr>
        </p:nvSpPr>
        <p:spPr>
          <a:xfrm>
            <a:off x="1141413" y="1658142"/>
            <a:ext cx="9905999" cy="4806825"/>
          </a:xfrm>
        </p:spPr>
        <p:txBody>
          <a:bodyPr/>
          <a:lstStyle/>
          <a:p>
            <a:pPr algn="just"/>
            <a:r>
              <a:rPr lang="en-US" dirty="0"/>
              <a:t>This Library Management System (LMS) is designed using a three-tier layered architecture, separating the system into the presentation, service, and data layers.</a:t>
            </a:r>
          </a:p>
          <a:p>
            <a:pPr algn="just"/>
            <a:r>
              <a:rPr lang="en-GB" dirty="0">
                <a:solidFill>
                  <a:schemeClr val="bg1"/>
                </a:solidFill>
              </a:rPr>
              <a:t>Layered Architectural Model:</a:t>
            </a:r>
          </a:p>
          <a:p>
            <a:pPr marL="0" indent="0" algn="just">
              <a:buNone/>
            </a:pPr>
            <a:r>
              <a:rPr lang="en-GB" dirty="0">
                <a:latin typeface="Times New Roman" panose="02020603050405020304" pitchFamily="18" charset="0"/>
                <a:cs typeface="Times New Roman" panose="02020603050405020304" pitchFamily="18" charset="0"/>
              </a:rPr>
              <a:t>Presentation Layer (React.js): </a:t>
            </a:r>
            <a:r>
              <a:rPr lang="en-GB" sz="2200" dirty="0">
                <a:latin typeface="Times New Roman" panose="02020603050405020304" pitchFamily="18" charset="0"/>
                <a:cs typeface="Times New Roman" panose="02020603050405020304" pitchFamily="18" charset="0"/>
              </a:rPr>
              <a:t>Provides a responsive, component-based user interface. </a:t>
            </a:r>
          </a:p>
          <a:p>
            <a:pPr marL="0" indent="0" algn="just">
              <a:buNone/>
            </a:pPr>
            <a:r>
              <a:rPr lang="en-GB" dirty="0">
                <a:latin typeface="Times New Roman" panose="02020603050405020304" pitchFamily="18" charset="0"/>
                <a:cs typeface="Times New Roman" panose="02020603050405020304" pitchFamily="18" charset="0"/>
              </a:rPr>
              <a:t>Service Layer (Flask): </a:t>
            </a:r>
            <a:r>
              <a:rPr lang="en-US" sz="2200" dirty="0">
                <a:latin typeface="Times New Roman" panose="02020603050405020304" pitchFamily="18" charset="0"/>
                <a:cs typeface="Times New Roman" panose="02020603050405020304" pitchFamily="18" charset="0"/>
              </a:rPr>
              <a:t>Acts as the middleware, exposing a REST API. It applies business logic, validates inputs using Design by Contract (</a:t>
            </a:r>
            <a:r>
              <a:rPr lang="en-US" sz="2200" dirty="0" err="1">
                <a:latin typeface="Times New Roman" panose="02020603050405020304" pitchFamily="18" charset="0"/>
                <a:cs typeface="Times New Roman" panose="02020603050405020304" pitchFamily="18" charset="0"/>
              </a:rPr>
              <a:t>icontract</a:t>
            </a:r>
            <a:r>
              <a:rPr lang="en-US" sz="2200" dirty="0">
                <a:latin typeface="Times New Roman" panose="02020603050405020304" pitchFamily="18" charset="0"/>
                <a:cs typeface="Times New Roman" panose="02020603050405020304" pitchFamily="18" charset="0"/>
              </a:rPr>
              <a:t>),</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162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74D5-B05B-89F6-8CC3-5534942D4E11}"/>
              </a:ext>
            </a:extLst>
          </p:cNvPr>
          <p:cNvSpPr>
            <a:spLocks noGrp="1"/>
          </p:cNvSpPr>
          <p:nvPr>
            <p:ph type="title"/>
          </p:nvPr>
        </p:nvSpPr>
        <p:spPr>
          <a:xfrm>
            <a:off x="1141413" y="618518"/>
            <a:ext cx="9905998" cy="712977"/>
          </a:xfrm>
        </p:spPr>
        <p:txBody>
          <a:bodyPr/>
          <a:lstStyle/>
          <a:p>
            <a:r>
              <a:rPr lang="en-US" dirty="0">
                <a:solidFill>
                  <a:srgbClr val="0070C0"/>
                </a:solidFill>
              </a:rPr>
              <a:t>Cont..</a:t>
            </a:r>
            <a:endParaRPr lang="en-GB" dirty="0">
              <a:solidFill>
                <a:srgbClr val="0070C0"/>
              </a:solidFill>
            </a:endParaRPr>
          </a:p>
        </p:txBody>
      </p:sp>
      <p:sp>
        <p:nvSpPr>
          <p:cNvPr id="3" name="Content Placeholder 2">
            <a:extLst>
              <a:ext uri="{FF2B5EF4-FFF2-40B4-BE49-F238E27FC236}">
                <a16:creationId xmlns:a16="http://schemas.microsoft.com/office/drawing/2014/main" id="{2DA50FF9-3410-06CD-322E-70995F51AFA4}"/>
              </a:ext>
            </a:extLst>
          </p:cNvPr>
          <p:cNvSpPr>
            <a:spLocks noGrp="1"/>
          </p:cNvSpPr>
          <p:nvPr>
            <p:ph idx="1"/>
          </p:nvPr>
        </p:nvSpPr>
        <p:spPr>
          <a:xfrm>
            <a:off x="1141414" y="1658142"/>
            <a:ext cx="4794166" cy="4581339"/>
          </a:xfrm>
        </p:spPr>
        <p:txBody>
          <a:bodyPr/>
          <a:lstStyle/>
          <a:p>
            <a:pPr algn="just"/>
            <a:r>
              <a:rPr lang="en-CA" sz="2400" b="1" dirty="0">
                <a:effectLst/>
                <a:latin typeface="Times New Roman" panose="02020603050405020304" pitchFamily="18" charset="0"/>
                <a:ea typeface="Aptos" panose="020B0004020202020204" pitchFamily="34" charset="0"/>
                <a:cs typeface="Times New Roman" panose="02020603050405020304" pitchFamily="18" charset="0"/>
              </a:rPr>
              <a:t>Data Layer (MongoDB Atlas):</a:t>
            </a:r>
            <a:endParaRPr lang="en-GB" sz="24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A cloud-based NoSQL database that stores structured collections for users, books, loans, loan history, and feedback. Its schema-less design allows easy data model evolution.</a:t>
            </a:r>
            <a:endParaRPr lang="en-GB"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C42687A-A02A-B61E-AC04-21ADD122EE72}"/>
              </a:ext>
            </a:extLst>
          </p:cNvPr>
          <p:cNvPicPr>
            <a:picLocks noChangeAspect="1"/>
          </p:cNvPicPr>
          <p:nvPr/>
        </p:nvPicPr>
        <p:blipFill>
          <a:blip r:embed="rId2"/>
          <a:stretch>
            <a:fillRect/>
          </a:stretch>
        </p:blipFill>
        <p:spPr>
          <a:xfrm>
            <a:off x="5935580" y="1610194"/>
            <a:ext cx="5948528" cy="3589664"/>
          </a:xfrm>
          <a:prstGeom prst="rect">
            <a:avLst/>
          </a:prstGeom>
        </p:spPr>
      </p:pic>
    </p:spTree>
    <p:extLst>
      <p:ext uri="{BB962C8B-B14F-4D97-AF65-F5344CB8AC3E}">
        <p14:creationId xmlns:p14="http://schemas.microsoft.com/office/powerpoint/2010/main" val="345968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4366-EBE0-A6D9-0DFF-B418A3334244}"/>
              </a:ext>
            </a:extLst>
          </p:cNvPr>
          <p:cNvSpPr>
            <a:spLocks noGrp="1"/>
          </p:cNvSpPr>
          <p:nvPr>
            <p:ph type="title"/>
          </p:nvPr>
        </p:nvSpPr>
        <p:spPr>
          <a:xfrm>
            <a:off x="1141413" y="618518"/>
            <a:ext cx="9905998" cy="809229"/>
          </a:xfrm>
        </p:spPr>
        <p:txBody>
          <a:bodyPr/>
          <a:lstStyle/>
          <a:p>
            <a:r>
              <a:rPr lang="en-US" dirty="0">
                <a:solidFill>
                  <a:srgbClr val="0070C0"/>
                </a:solidFill>
              </a:rPr>
              <a:t>Cont..</a:t>
            </a:r>
            <a:endParaRPr lang="en-GB" dirty="0">
              <a:solidFill>
                <a:srgbClr val="0070C0"/>
              </a:solidFill>
            </a:endParaRPr>
          </a:p>
        </p:txBody>
      </p:sp>
      <p:sp>
        <p:nvSpPr>
          <p:cNvPr id="3" name="Content Placeholder 2">
            <a:extLst>
              <a:ext uri="{FF2B5EF4-FFF2-40B4-BE49-F238E27FC236}">
                <a16:creationId xmlns:a16="http://schemas.microsoft.com/office/drawing/2014/main" id="{8329E5BE-2ED6-DEA1-A7A5-BA5291533E6F}"/>
              </a:ext>
            </a:extLst>
          </p:cNvPr>
          <p:cNvSpPr>
            <a:spLocks noGrp="1"/>
          </p:cNvSpPr>
          <p:nvPr>
            <p:ph idx="1"/>
          </p:nvPr>
        </p:nvSpPr>
        <p:spPr>
          <a:xfrm>
            <a:off x="1143001" y="1658142"/>
            <a:ext cx="4953000" cy="4758699"/>
          </a:xfrm>
        </p:spPr>
        <p:txBody>
          <a:bodyPr/>
          <a:lstStyle/>
          <a:p>
            <a:pPr algn="just"/>
            <a:r>
              <a:rPr lang="en-GB" dirty="0">
                <a:solidFill>
                  <a:schemeClr val="bg1"/>
                </a:solidFill>
              </a:rPr>
              <a:t>Data Persistence Strategy: </a:t>
            </a:r>
          </a:p>
          <a:p>
            <a:pPr marL="0" indent="0" algn="just">
              <a:buNone/>
            </a:pPr>
            <a:r>
              <a:rPr lang="en-US" sz="2200" dirty="0">
                <a:latin typeface="Times New Roman" panose="02020603050405020304" pitchFamily="18" charset="0"/>
                <a:cs typeface="Times New Roman" panose="02020603050405020304" pitchFamily="18" charset="0"/>
              </a:rPr>
              <a:t>MongoDB Atlas offers flexibility through its document-oriented storage and global accessibility. Key collections include users, books, loans, </a:t>
            </a:r>
            <a:r>
              <a:rPr lang="en-US" sz="2200" dirty="0" err="1">
                <a:latin typeface="Times New Roman" panose="02020603050405020304" pitchFamily="18" charset="0"/>
                <a:cs typeface="Times New Roman" panose="02020603050405020304" pitchFamily="18" charset="0"/>
              </a:rPr>
              <a:t>loan_history</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book_feedback</a:t>
            </a:r>
            <a:r>
              <a:rPr lang="en-US" sz="2200" dirty="0">
                <a:latin typeface="Times New Roman" panose="02020603050405020304" pitchFamily="18" charset="0"/>
                <a:cs typeface="Times New Roman" panose="02020603050405020304" pitchFamily="18" charset="0"/>
              </a:rPr>
              <a:t>. Indexes on fields like username and </a:t>
            </a:r>
            <a:r>
              <a:rPr lang="en-US" sz="2200" dirty="0" err="1">
                <a:latin typeface="Times New Roman" panose="02020603050405020304" pitchFamily="18" charset="0"/>
                <a:cs typeface="Times New Roman" panose="02020603050405020304" pitchFamily="18" charset="0"/>
              </a:rPr>
              <a:t>book_id</a:t>
            </a:r>
            <a:r>
              <a:rPr lang="en-US" sz="2200" dirty="0">
                <a:latin typeface="Times New Roman" panose="02020603050405020304" pitchFamily="18" charset="0"/>
                <a:cs typeface="Times New Roman" panose="02020603050405020304" pitchFamily="18" charset="0"/>
              </a:rPr>
              <a:t> ensure fast data retrieval, while replica sets enhance fault tolerance and availability. </a:t>
            </a:r>
            <a:endParaRPr lang="en-GB"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C7E94F-8D20-BC9C-5ABC-7E5B4B606175}"/>
              </a:ext>
            </a:extLst>
          </p:cNvPr>
          <p:cNvPicPr>
            <a:picLocks noChangeAspect="1"/>
          </p:cNvPicPr>
          <p:nvPr/>
        </p:nvPicPr>
        <p:blipFill>
          <a:blip r:embed="rId2"/>
          <a:stretch>
            <a:fillRect/>
          </a:stretch>
        </p:blipFill>
        <p:spPr>
          <a:xfrm>
            <a:off x="6094412" y="1719436"/>
            <a:ext cx="5944115" cy="3480422"/>
          </a:xfrm>
          <a:prstGeom prst="rect">
            <a:avLst/>
          </a:prstGeom>
        </p:spPr>
      </p:pic>
    </p:spTree>
    <p:extLst>
      <p:ext uri="{BB962C8B-B14F-4D97-AF65-F5344CB8AC3E}">
        <p14:creationId xmlns:p14="http://schemas.microsoft.com/office/powerpoint/2010/main" val="702886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342</TotalTime>
  <Words>1461</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Times New Roman</vt:lpstr>
      <vt:lpstr>Tw Cen MT</vt:lpstr>
      <vt:lpstr>Circuit</vt:lpstr>
      <vt:lpstr>Design by Contract in a Layered Library Management System   </vt:lpstr>
      <vt:lpstr>Contents</vt:lpstr>
      <vt:lpstr>Introduction</vt:lpstr>
      <vt:lpstr>Literature review</vt:lpstr>
      <vt:lpstr>Cont..</vt:lpstr>
      <vt:lpstr>Cont..</vt:lpstr>
      <vt:lpstr>System architecture</vt:lpstr>
      <vt:lpstr>Cont..</vt:lpstr>
      <vt:lpstr>Cont..</vt:lpstr>
      <vt:lpstr>Methodology &amp; system design</vt:lpstr>
      <vt:lpstr>Cont..</vt:lpstr>
      <vt:lpstr>Class diagram:</vt:lpstr>
      <vt:lpstr>Use case diagram:</vt:lpstr>
      <vt:lpstr>Sequence Diagram:</vt:lpstr>
      <vt:lpstr>Activity Diagrams:</vt:lpstr>
      <vt:lpstr>Results &amp; Discussion</vt:lpstr>
      <vt:lpstr>Cont..</vt:lpstr>
      <vt:lpstr>Cont..</vt:lpstr>
      <vt:lpstr>Cont..</vt:lpstr>
      <vt:lpstr>Future work &amp; Limitations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by Contract in a Layered Library Management System   </dc:title>
  <dc:creator>ch satya</dc:creator>
  <cp:lastModifiedBy>Anil Manyam</cp:lastModifiedBy>
  <cp:revision>23</cp:revision>
  <dcterms:created xsi:type="dcterms:W3CDTF">2025-07-18T19:17:46Z</dcterms:created>
  <dcterms:modified xsi:type="dcterms:W3CDTF">2025-07-20T16:35:25Z</dcterms:modified>
</cp:coreProperties>
</file>