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ef1fb57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ef1fb57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1ef1fb57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1ef1fb57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ef1fb57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ef1fb57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ef1fb57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ef1fb57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ef1fb57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ef1fb57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Brittany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ef1fb57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ef1fb57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push dir="r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03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Mortality Rates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0205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Faith Dempsey, Kaitlyn Beck, Brittany Foster, Anil Shinde, Sai Nadella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85025" y="1960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</a:t>
            </a:r>
            <a:r>
              <a:rPr lang="en"/>
              <a:t>atients with lung/bronchus cancer have a higher mortality rate than breast cancer.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32218" l="23446" r="29510" t="16232"/>
          <a:stretch/>
        </p:blipFill>
        <p:spPr>
          <a:xfrm rot="2699965">
            <a:off x="1674645" y="2521344"/>
            <a:ext cx="1757086" cy="207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3637" l="22275" r="15866" t="-386"/>
          <a:stretch/>
        </p:blipFill>
        <p:spPr>
          <a:xfrm rot="-2040819">
            <a:off x="5343979" y="2545569"/>
            <a:ext cx="1447541" cy="22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531" r="1072" t="7587"/>
          <a:stretch/>
        </p:blipFill>
        <p:spPr>
          <a:xfrm>
            <a:off x="188780" y="874292"/>
            <a:ext cx="6083375" cy="41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6254496" y="1682496"/>
            <a:ext cx="22350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number of new cancer patients  increased between 1999 and 2015.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167128" y="731520"/>
            <a:ext cx="2002500" cy="283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New Cancer Cases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6585"/>
          <a:stretch/>
        </p:blipFill>
        <p:spPr>
          <a:xfrm>
            <a:off x="164592" y="848200"/>
            <a:ext cx="6085811" cy="419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250400" y="1687050"/>
            <a:ext cx="22311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❖"/>
            </a:pP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New cancer cases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increased while </a:t>
            </a:r>
            <a:r>
              <a:rPr lang="en" sz="1300">
                <a:solidFill>
                  <a:srgbClr val="FFAE29"/>
                </a:solidFill>
                <a:latin typeface="Lato"/>
                <a:ea typeface="Lato"/>
                <a:cs typeface="Lato"/>
                <a:sym typeface="Lato"/>
              </a:rPr>
              <a:t>mortality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remained constant.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167600" y="729550"/>
            <a:ext cx="2003100" cy="282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New Cases</a:t>
            </a:r>
            <a:r>
              <a:rPr b="1" lang="en"/>
              <a:t>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vs.</a:t>
            </a:r>
            <a:r>
              <a:rPr b="1" lang="en"/>
              <a:t> </a:t>
            </a:r>
            <a:r>
              <a:rPr b="1" lang="en" sz="1300">
                <a:solidFill>
                  <a:srgbClr val="FFAE29"/>
                </a:solidFill>
                <a:latin typeface="Lato"/>
                <a:ea typeface="Lato"/>
                <a:cs typeface="Lato"/>
                <a:sym typeface="Lato"/>
              </a:rPr>
              <a:t>Mortality</a:t>
            </a:r>
            <a:endParaRPr b="1">
              <a:solidFill>
                <a:srgbClr val="FFAE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2315" r="0" t="3966"/>
          <a:stretch/>
        </p:blipFill>
        <p:spPr>
          <a:xfrm>
            <a:off x="335087" y="433200"/>
            <a:ext cx="8473825" cy="471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>
            <a:off x="4721075" y="1444875"/>
            <a:ext cx="1931600" cy="1176700"/>
          </a:xfrm>
          <a:custGeom>
            <a:rect b="b" l="l" r="r" t="t"/>
            <a:pathLst>
              <a:path extrusionOk="0" h="47068" w="77264">
                <a:moveTo>
                  <a:pt x="0" y="47068"/>
                </a:moveTo>
                <a:cubicBezTo>
                  <a:pt x="2714" y="40457"/>
                  <a:pt x="3405" y="15245"/>
                  <a:pt x="16282" y="7400"/>
                </a:cubicBezTo>
                <a:cubicBezTo>
                  <a:pt x="29159" y="-445"/>
                  <a:pt x="67100" y="1233"/>
                  <a:pt x="7726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16" name="Google Shape;116;p17"/>
          <p:cNvCxnSpPr/>
          <p:nvPr/>
        </p:nvCxnSpPr>
        <p:spPr>
          <a:xfrm flipH="1" rot="10800000">
            <a:off x="658775" y="869300"/>
            <a:ext cx="1912500" cy="1185900"/>
          </a:xfrm>
          <a:prstGeom prst="straightConnector1">
            <a:avLst/>
          </a:prstGeom>
          <a:noFill/>
          <a:ln cap="flat" cmpd="sng" w="19050">
            <a:solidFill>
              <a:srgbClr val="FF77F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/>
          <p:nvPr/>
        </p:nvSpPr>
        <p:spPr>
          <a:xfrm>
            <a:off x="2013000" y="464050"/>
            <a:ext cx="1391400" cy="236700"/>
          </a:xfrm>
          <a:prstGeom prst="rect">
            <a:avLst/>
          </a:prstGeom>
          <a:solidFill>
            <a:srgbClr val="FF77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905400" y="467650"/>
            <a:ext cx="1618800" cy="22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Lung &amp; Bronchus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Our findings support our issue: </a:t>
            </a:r>
            <a:r>
              <a:rPr lang="en"/>
              <a:t>Patients with lung and bronchus cancer have a higher mortality rate than breast cancer.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23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