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3" r:id="rId18"/>
    <p:sldId id="272" r:id="rId19"/>
    <p:sldId id="271" r:id="rId20"/>
    <p:sldId id="275"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D45"/>
    <a:srgbClr val="C59D46"/>
    <a:srgbClr val="C6A460"/>
    <a:srgbClr val="C39C55"/>
    <a:srgbClr val="FFC901"/>
    <a:srgbClr val="FFAF9F"/>
    <a:srgbClr val="2A000F"/>
    <a:srgbClr val="48001A"/>
    <a:srgbClr val="4400EE"/>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860"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326268"/>
            <a:ext cx="7631835" cy="1832460"/>
          </a:xfrm>
          <a:noFill/>
          <a:effectLst>
            <a:outerShdw blurRad="50800" dist="38100" dir="2700000" algn="tl" rotWithShape="0">
              <a:prstClr val="black">
                <a:alpha val="40000"/>
              </a:prstClr>
            </a:outerShdw>
          </a:effectLst>
        </p:spPr>
        <p:txBody>
          <a:bodyPr>
            <a:normAutofit/>
          </a:bodyPr>
          <a:lstStyle>
            <a:lvl1pPr algn="l">
              <a:defRPr sz="3600">
                <a:solidFill>
                  <a:srgbClr val="C39C55"/>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320598"/>
            <a:ext cx="7631836" cy="642397"/>
          </a:xfrm>
        </p:spPr>
        <p:txBody>
          <a:bodyPr>
            <a:normAutofit/>
          </a:bodyPr>
          <a:lstStyle>
            <a:lvl1pPr marL="0" indent="0" algn="l">
              <a:buNone/>
              <a:defRPr sz="2800" b="0" i="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436" y="281104"/>
            <a:ext cx="8229600" cy="763526"/>
          </a:xfrm>
        </p:spPr>
        <p:txBody>
          <a:bodyPr>
            <a:normAutofit/>
          </a:bodyPr>
          <a:lstStyle>
            <a:lvl1pPr algn="r">
              <a:defRPr sz="3600" baseline="0">
                <a:solidFill>
                  <a:srgbClr val="C39C5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11" y="569389"/>
            <a:ext cx="6252689" cy="572644"/>
          </a:xfrm>
        </p:spPr>
        <p:txBody>
          <a:bodyPr>
            <a:normAutofit/>
          </a:bodyPr>
          <a:lstStyle>
            <a:lvl1pPr algn="l">
              <a:defRPr sz="3600">
                <a:solidFill>
                  <a:srgbClr val="C39C5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11" y="1180209"/>
            <a:ext cx="6252689"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346721"/>
            <a:ext cx="8076896" cy="763525"/>
          </a:xfrm>
        </p:spPr>
        <p:txBody>
          <a:bodyPr>
            <a:normAutofit/>
          </a:bodyPr>
          <a:lstStyle>
            <a:lvl1pPr algn="r">
              <a:defRPr sz="3600" baseline="0">
                <a:solidFill>
                  <a:srgbClr val="C39C5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64409"/>
            <a:ext cx="4040188"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3680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64409"/>
            <a:ext cx="4041775"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3680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61" y="1350110"/>
            <a:ext cx="7784539" cy="1640354"/>
          </a:xfrm>
        </p:spPr>
        <p:txBody>
          <a:bodyPr>
            <a:normAutofit/>
          </a:bodyPr>
          <a:lstStyle/>
          <a:p>
            <a:r>
              <a:rPr lang="en-US" sz="2400" b="1" i="0" u="none" strike="noStrike" dirty="0">
                <a:solidFill>
                  <a:srgbClr val="C6A460"/>
                </a:solidFill>
                <a:effectLst/>
                <a:latin typeface="Lato" panose="020F0502020204030203" pitchFamily="34" charset="0"/>
              </a:rPr>
              <a:t>Analytical CRM Development for a Bank</a:t>
            </a:r>
            <a:endParaRPr lang="en-US" sz="2400" dirty="0">
              <a:solidFill>
                <a:srgbClr val="C6A460"/>
              </a:solidFill>
            </a:endParaRPr>
          </a:p>
        </p:txBody>
      </p:sp>
      <p:sp>
        <p:nvSpPr>
          <p:cNvPr id="3" name="Subtitle 2"/>
          <p:cNvSpPr>
            <a:spLocks noGrp="1"/>
          </p:cNvSpPr>
          <p:nvPr>
            <p:ph type="subTitle" idx="1"/>
          </p:nvPr>
        </p:nvSpPr>
        <p:spPr>
          <a:xfrm>
            <a:off x="4877410" y="2419045"/>
            <a:ext cx="1374345" cy="305409"/>
          </a:xfrm>
        </p:spPr>
        <p:txBody>
          <a:bodyPr>
            <a:noAutofit/>
          </a:bodyPr>
          <a:lstStyle/>
          <a:p>
            <a:r>
              <a:rPr lang="en-US" sz="1600" dirty="0">
                <a:solidFill>
                  <a:schemeClr val="accent3"/>
                </a:solidFill>
              </a:rPr>
              <a:t>By Anil r</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18E5-ABDF-40EB-A882-CF6A6472A36D}"/>
              </a:ext>
            </a:extLst>
          </p:cNvPr>
          <p:cNvSpPr>
            <a:spLocks noGrp="1"/>
          </p:cNvSpPr>
          <p:nvPr>
            <p:ph type="title"/>
          </p:nvPr>
        </p:nvSpPr>
        <p:spPr>
          <a:xfrm>
            <a:off x="3044950" y="205979"/>
            <a:ext cx="5641850" cy="857250"/>
          </a:xfrm>
        </p:spPr>
        <p:txBody>
          <a:bodyPr>
            <a:normAutofit/>
          </a:bodyPr>
          <a:lstStyle/>
          <a:p>
            <a:r>
              <a:rPr lang="en-US" sz="2000" dirty="0">
                <a:solidFill>
                  <a:srgbClr val="C99D45"/>
                </a:solidFill>
                <a:latin typeface="Algerian" panose="04020705040A02060702" pitchFamily="82" charset="0"/>
              </a:rPr>
              <a:t>Analyzing the impact of credit card</a:t>
            </a:r>
            <a:endParaRPr lang="en-IN" sz="2000" dirty="0">
              <a:solidFill>
                <a:srgbClr val="C99D45"/>
              </a:solidFill>
              <a:latin typeface="Algerian" panose="04020705040A02060702" pitchFamily="82" charset="0"/>
            </a:endParaRPr>
          </a:p>
        </p:txBody>
      </p:sp>
      <p:pic>
        <p:nvPicPr>
          <p:cNvPr id="4" name="Picture 3">
            <a:extLst>
              <a:ext uri="{FF2B5EF4-FFF2-40B4-BE49-F238E27FC236}">
                <a16:creationId xmlns:a16="http://schemas.microsoft.com/office/drawing/2014/main" id="{7C08EE04-8281-4241-B467-26ED10C139F5}"/>
              </a:ext>
            </a:extLst>
          </p:cNvPr>
          <p:cNvPicPr>
            <a:picLocks noChangeAspect="1"/>
          </p:cNvPicPr>
          <p:nvPr/>
        </p:nvPicPr>
        <p:blipFill>
          <a:blip r:embed="rId2"/>
          <a:stretch>
            <a:fillRect/>
          </a:stretch>
        </p:blipFill>
        <p:spPr>
          <a:xfrm>
            <a:off x="5213515" y="1808225"/>
            <a:ext cx="3685141" cy="2048445"/>
          </a:xfrm>
          <a:prstGeom prst="rect">
            <a:avLst/>
          </a:prstGeom>
        </p:spPr>
      </p:pic>
      <p:sp>
        <p:nvSpPr>
          <p:cNvPr id="5" name="TextBox 4">
            <a:extLst>
              <a:ext uri="{FF2B5EF4-FFF2-40B4-BE49-F238E27FC236}">
                <a16:creationId xmlns:a16="http://schemas.microsoft.com/office/drawing/2014/main" id="{A4F6BECE-24AC-4735-A3D8-32FFAEFE8691}"/>
              </a:ext>
            </a:extLst>
          </p:cNvPr>
          <p:cNvSpPr txBox="1"/>
          <p:nvPr/>
        </p:nvSpPr>
        <p:spPr>
          <a:xfrm>
            <a:off x="907080" y="1808225"/>
            <a:ext cx="3512215" cy="2308324"/>
          </a:xfrm>
          <a:prstGeom prst="rect">
            <a:avLst/>
          </a:prstGeom>
          <a:noFill/>
        </p:spPr>
        <p:txBody>
          <a:bodyPr wrap="square" rtlCol="0">
            <a:spAutoFit/>
          </a:bodyPr>
          <a:lstStyle/>
          <a:p>
            <a:r>
              <a:rPr lang="en-US" dirty="0">
                <a:solidFill>
                  <a:schemeClr val="bg2"/>
                </a:solidFill>
              </a:rPr>
              <a:t>The chart reveals that customers with a credit card are more prone to leaving the bank compared to those without one. This indicates potential dissatisfaction related to our credit card services. Thus, targeted improvements in this area are recommended.</a:t>
            </a:r>
            <a:endParaRPr lang="en-IN" dirty="0">
              <a:solidFill>
                <a:schemeClr val="bg2"/>
              </a:solidFill>
            </a:endParaRPr>
          </a:p>
        </p:txBody>
      </p:sp>
    </p:spTree>
    <p:extLst>
      <p:ext uri="{BB962C8B-B14F-4D97-AF65-F5344CB8AC3E}">
        <p14:creationId xmlns:p14="http://schemas.microsoft.com/office/powerpoint/2010/main" val="344836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5C08-C72D-47A2-A7DE-DA6EEC02C97B}"/>
              </a:ext>
            </a:extLst>
          </p:cNvPr>
          <p:cNvSpPr>
            <a:spLocks noGrp="1"/>
          </p:cNvSpPr>
          <p:nvPr>
            <p:ph type="title"/>
          </p:nvPr>
        </p:nvSpPr>
        <p:spPr>
          <a:xfrm>
            <a:off x="2739540" y="205979"/>
            <a:ext cx="5947260" cy="857250"/>
          </a:xfrm>
        </p:spPr>
        <p:txBody>
          <a:bodyPr>
            <a:normAutofit/>
          </a:bodyPr>
          <a:lstStyle/>
          <a:p>
            <a:r>
              <a:rPr lang="en-US" sz="2000" dirty="0">
                <a:solidFill>
                  <a:srgbClr val="C99D45"/>
                </a:solidFill>
                <a:latin typeface="Algerian" panose="04020705040A02060702" pitchFamily="82" charset="0"/>
              </a:rPr>
              <a:t>Analyzing the number of products used by customers</a:t>
            </a:r>
            <a:endParaRPr lang="en-IN" sz="2000" dirty="0">
              <a:solidFill>
                <a:srgbClr val="C99D45"/>
              </a:solidFill>
              <a:latin typeface="Algerian" panose="04020705040A02060702" pitchFamily="82" charset="0"/>
            </a:endParaRPr>
          </a:p>
        </p:txBody>
      </p:sp>
      <p:pic>
        <p:nvPicPr>
          <p:cNvPr id="4" name="Picture 3">
            <a:extLst>
              <a:ext uri="{FF2B5EF4-FFF2-40B4-BE49-F238E27FC236}">
                <a16:creationId xmlns:a16="http://schemas.microsoft.com/office/drawing/2014/main" id="{C32CC18D-354C-470F-90F4-0995006DA31D}"/>
              </a:ext>
            </a:extLst>
          </p:cNvPr>
          <p:cNvPicPr>
            <a:picLocks noChangeAspect="1"/>
          </p:cNvPicPr>
          <p:nvPr/>
        </p:nvPicPr>
        <p:blipFill>
          <a:blip r:embed="rId2"/>
          <a:stretch>
            <a:fillRect/>
          </a:stretch>
        </p:blipFill>
        <p:spPr>
          <a:xfrm>
            <a:off x="4572000" y="1655520"/>
            <a:ext cx="4363059" cy="2314898"/>
          </a:xfrm>
          <a:prstGeom prst="rect">
            <a:avLst/>
          </a:prstGeom>
        </p:spPr>
      </p:pic>
      <p:sp>
        <p:nvSpPr>
          <p:cNvPr id="5" name="TextBox 4">
            <a:extLst>
              <a:ext uri="{FF2B5EF4-FFF2-40B4-BE49-F238E27FC236}">
                <a16:creationId xmlns:a16="http://schemas.microsoft.com/office/drawing/2014/main" id="{F4AFF398-F88B-4741-AC7B-28D09D6BF83F}"/>
              </a:ext>
            </a:extLst>
          </p:cNvPr>
          <p:cNvSpPr txBox="1"/>
          <p:nvPr/>
        </p:nvSpPr>
        <p:spPr>
          <a:xfrm>
            <a:off x="296260" y="1960930"/>
            <a:ext cx="4123035" cy="1477328"/>
          </a:xfrm>
          <a:prstGeom prst="rect">
            <a:avLst/>
          </a:prstGeom>
          <a:noFill/>
        </p:spPr>
        <p:txBody>
          <a:bodyPr wrap="square" rtlCol="0">
            <a:spAutoFit/>
          </a:bodyPr>
          <a:lstStyle/>
          <a:p>
            <a:r>
              <a:rPr lang="en-US" dirty="0">
                <a:solidFill>
                  <a:schemeClr val="bg2"/>
                </a:solidFill>
              </a:rPr>
              <a:t>Customers heavily utilize Product Number 1, while Product Number 4 sees the least usage among customers, highlighting varying levels of popularity among different products.</a:t>
            </a:r>
            <a:endParaRPr lang="en-IN" dirty="0">
              <a:solidFill>
                <a:schemeClr val="bg2"/>
              </a:solidFill>
            </a:endParaRPr>
          </a:p>
        </p:txBody>
      </p:sp>
    </p:spTree>
    <p:extLst>
      <p:ext uri="{BB962C8B-B14F-4D97-AF65-F5344CB8AC3E}">
        <p14:creationId xmlns:p14="http://schemas.microsoft.com/office/powerpoint/2010/main" val="180453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378E-81B7-4D68-A0EA-B66933140382}"/>
              </a:ext>
            </a:extLst>
          </p:cNvPr>
          <p:cNvSpPr>
            <a:spLocks noGrp="1"/>
          </p:cNvSpPr>
          <p:nvPr>
            <p:ph type="title"/>
          </p:nvPr>
        </p:nvSpPr>
        <p:spPr>
          <a:xfrm>
            <a:off x="2892245" y="128470"/>
            <a:ext cx="5336440" cy="857250"/>
          </a:xfrm>
        </p:spPr>
        <p:txBody>
          <a:bodyPr>
            <a:normAutofit/>
          </a:bodyPr>
          <a:lstStyle/>
          <a:p>
            <a:r>
              <a:rPr lang="en-US" sz="2400" dirty="0">
                <a:solidFill>
                  <a:srgbClr val="C99D45"/>
                </a:solidFill>
                <a:latin typeface="Algerian" panose="04020705040A02060702" pitchFamily="82" charset="0"/>
              </a:rPr>
              <a:t>Analyzing male and female churn rate</a:t>
            </a:r>
            <a:endParaRPr lang="en-IN" sz="2400" dirty="0">
              <a:solidFill>
                <a:srgbClr val="C99D45"/>
              </a:solidFill>
              <a:latin typeface="Algerian" panose="04020705040A02060702" pitchFamily="82" charset="0"/>
            </a:endParaRPr>
          </a:p>
        </p:txBody>
      </p:sp>
      <p:pic>
        <p:nvPicPr>
          <p:cNvPr id="4" name="Picture 3">
            <a:extLst>
              <a:ext uri="{FF2B5EF4-FFF2-40B4-BE49-F238E27FC236}">
                <a16:creationId xmlns:a16="http://schemas.microsoft.com/office/drawing/2014/main" id="{7A5E024C-4994-4EF1-A5B4-B7C6FAC9480F}"/>
              </a:ext>
            </a:extLst>
          </p:cNvPr>
          <p:cNvPicPr>
            <a:picLocks noChangeAspect="1"/>
          </p:cNvPicPr>
          <p:nvPr/>
        </p:nvPicPr>
        <p:blipFill>
          <a:blip r:embed="rId2"/>
          <a:stretch>
            <a:fillRect/>
          </a:stretch>
        </p:blipFill>
        <p:spPr>
          <a:xfrm>
            <a:off x="143555" y="1377622"/>
            <a:ext cx="3557174" cy="1534150"/>
          </a:xfrm>
          <a:prstGeom prst="rect">
            <a:avLst/>
          </a:prstGeom>
        </p:spPr>
      </p:pic>
      <p:sp>
        <p:nvSpPr>
          <p:cNvPr id="5" name="TextBox 4">
            <a:extLst>
              <a:ext uri="{FF2B5EF4-FFF2-40B4-BE49-F238E27FC236}">
                <a16:creationId xmlns:a16="http://schemas.microsoft.com/office/drawing/2014/main" id="{118BB645-D2B8-4FF9-A72E-97DDDAC820C9}"/>
              </a:ext>
            </a:extLst>
          </p:cNvPr>
          <p:cNvSpPr txBox="1"/>
          <p:nvPr/>
        </p:nvSpPr>
        <p:spPr>
          <a:xfrm>
            <a:off x="3726395" y="1808225"/>
            <a:ext cx="4581150" cy="646331"/>
          </a:xfrm>
          <a:prstGeom prst="rect">
            <a:avLst/>
          </a:prstGeom>
          <a:noFill/>
        </p:spPr>
        <p:txBody>
          <a:bodyPr wrap="square" rtlCol="0">
            <a:spAutoFit/>
          </a:bodyPr>
          <a:lstStyle/>
          <a:p>
            <a:r>
              <a:rPr lang="en-US" dirty="0">
                <a:solidFill>
                  <a:schemeClr val="bg2"/>
                </a:solidFill>
              </a:rPr>
              <a:t>The female churn rate is more than the male churn rate</a:t>
            </a:r>
            <a:endParaRPr lang="en-IN" dirty="0">
              <a:solidFill>
                <a:schemeClr val="bg2"/>
              </a:solidFill>
            </a:endParaRPr>
          </a:p>
        </p:txBody>
      </p:sp>
      <p:pic>
        <p:nvPicPr>
          <p:cNvPr id="7" name="Picture 6">
            <a:extLst>
              <a:ext uri="{FF2B5EF4-FFF2-40B4-BE49-F238E27FC236}">
                <a16:creationId xmlns:a16="http://schemas.microsoft.com/office/drawing/2014/main" id="{4A0D5071-050D-4AA9-9CB8-DAAFCC94E729}"/>
              </a:ext>
            </a:extLst>
          </p:cNvPr>
          <p:cNvPicPr>
            <a:picLocks noChangeAspect="1"/>
          </p:cNvPicPr>
          <p:nvPr/>
        </p:nvPicPr>
        <p:blipFill>
          <a:blip r:embed="rId3"/>
          <a:stretch>
            <a:fillRect/>
          </a:stretch>
        </p:blipFill>
        <p:spPr>
          <a:xfrm>
            <a:off x="143555" y="3024057"/>
            <a:ext cx="3557174" cy="2035290"/>
          </a:xfrm>
          <a:prstGeom prst="rect">
            <a:avLst/>
          </a:prstGeom>
        </p:spPr>
      </p:pic>
      <p:sp>
        <p:nvSpPr>
          <p:cNvPr id="8" name="TextBox 7">
            <a:extLst>
              <a:ext uri="{FF2B5EF4-FFF2-40B4-BE49-F238E27FC236}">
                <a16:creationId xmlns:a16="http://schemas.microsoft.com/office/drawing/2014/main" id="{F0D43492-C051-4E10-A303-9A4163D5E34B}"/>
              </a:ext>
            </a:extLst>
          </p:cNvPr>
          <p:cNvSpPr txBox="1"/>
          <p:nvPr/>
        </p:nvSpPr>
        <p:spPr>
          <a:xfrm>
            <a:off x="3808475" y="3024057"/>
            <a:ext cx="4733855" cy="1754326"/>
          </a:xfrm>
          <a:prstGeom prst="rect">
            <a:avLst/>
          </a:prstGeom>
          <a:noFill/>
        </p:spPr>
        <p:txBody>
          <a:bodyPr wrap="square" rtlCol="0">
            <a:spAutoFit/>
          </a:bodyPr>
          <a:lstStyle/>
          <a:p>
            <a:r>
              <a:rPr lang="en-US" dirty="0">
                <a:solidFill>
                  <a:schemeClr val="bg2"/>
                </a:solidFill>
              </a:rPr>
              <a:t>Analysis reveals a trend of higher female customer attrition, accompanied by lower estimated salaries and account balances compared to males, suggesting increased financial risk associated with the female demographic for the bank.</a:t>
            </a:r>
            <a:endParaRPr lang="en-IN" dirty="0">
              <a:solidFill>
                <a:schemeClr val="bg2"/>
              </a:solidFill>
            </a:endParaRPr>
          </a:p>
        </p:txBody>
      </p:sp>
    </p:spTree>
    <p:extLst>
      <p:ext uri="{BB962C8B-B14F-4D97-AF65-F5344CB8AC3E}">
        <p14:creationId xmlns:p14="http://schemas.microsoft.com/office/powerpoint/2010/main" val="315824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8844-635C-47E6-A960-6CF717674D13}"/>
              </a:ext>
            </a:extLst>
          </p:cNvPr>
          <p:cNvSpPr>
            <a:spLocks noGrp="1"/>
          </p:cNvSpPr>
          <p:nvPr>
            <p:ph type="title"/>
          </p:nvPr>
        </p:nvSpPr>
        <p:spPr>
          <a:xfrm>
            <a:off x="2739540" y="205979"/>
            <a:ext cx="6260905" cy="857250"/>
          </a:xfrm>
        </p:spPr>
        <p:txBody>
          <a:bodyPr>
            <a:normAutofit/>
          </a:bodyPr>
          <a:lstStyle/>
          <a:p>
            <a:r>
              <a:rPr lang="en-US" sz="2400" dirty="0">
                <a:solidFill>
                  <a:srgbClr val="C99D45"/>
                </a:solidFill>
                <a:latin typeface="Algerian" panose="04020705040A02060702" pitchFamily="82" charset="0"/>
              </a:rPr>
              <a:t>Analyzing the credit score for exited and retained categories</a:t>
            </a:r>
            <a:endParaRPr lang="en-IN" sz="2400" dirty="0">
              <a:solidFill>
                <a:srgbClr val="C99D45"/>
              </a:solidFill>
              <a:latin typeface="Algerian" panose="04020705040A02060702" pitchFamily="82" charset="0"/>
            </a:endParaRPr>
          </a:p>
        </p:txBody>
      </p:sp>
      <p:pic>
        <p:nvPicPr>
          <p:cNvPr id="4" name="Picture 3">
            <a:extLst>
              <a:ext uri="{FF2B5EF4-FFF2-40B4-BE49-F238E27FC236}">
                <a16:creationId xmlns:a16="http://schemas.microsoft.com/office/drawing/2014/main" id="{CA671BBE-3AED-488F-908E-0B8C0CBE49A0}"/>
              </a:ext>
            </a:extLst>
          </p:cNvPr>
          <p:cNvPicPr>
            <a:picLocks noChangeAspect="1"/>
          </p:cNvPicPr>
          <p:nvPr/>
        </p:nvPicPr>
        <p:blipFill>
          <a:blip r:embed="rId2"/>
          <a:stretch>
            <a:fillRect/>
          </a:stretch>
        </p:blipFill>
        <p:spPr>
          <a:xfrm>
            <a:off x="5537896" y="1502814"/>
            <a:ext cx="3462549" cy="2901395"/>
          </a:xfrm>
          <a:prstGeom prst="rect">
            <a:avLst/>
          </a:prstGeom>
        </p:spPr>
      </p:pic>
      <p:sp>
        <p:nvSpPr>
          <p:cNvPr id="6" name="TextBox 5">
            <a:extLst>
              <a:ext uri="{FF2B5EF4-FFF2-40B4-BE49-F238E27FC236}">
                <a16:creationId xmlns:a16="http://schemas.microsoft.com/office/drawing/2014/main" id="{D94FDCE9-8B33-4D5E-A959-39305412E79D}"/>
              </a:ext>
            </a:extLst>
          </p:cNvPr>
          <p:cNvSpPr txBox="1"/>
          <p:nvPr/>
        </p:nvSpPr>
        <p:spPr>
          <a:xfrm>
            <a:off x="1059785" y="2419045"/>
            <a:ext cx="3817625" cy="1477328"/>
          </a:xfrm>
          <a:prstGeom prst="rect">
            <a:avLst/>
          </a:prstGeom>
          <a:noFill/>
        </p:spPr>
        <p:txBody>
          <a:bodyPr wrap="square">
            <a:spAutoFit/>
          </a:bodyPr>
          <a:lstStyle/>
          <a:p>
            <a:r>
              <a:rPr lang="en-IN" dirty="0">
                <a:solidFill>
                  <a:schemeClr val="bg2"/>
                </a:solidFill>
              </a:rPr>
              <a:t>customers who have exited exhibit a lower average credit score in contrast to those who remain, underscoring the significance of creditworthiness in customer retention strategies.</a:t>
            </a:r>
          </a:p>
        </p:txBody>
      </p:sp>
    </p:spTree>
    <p:extLst>
      <p:ext uri="{BB962C8B-B14F-4D97-AF65-F5344CB8AC3E}">
        <p14:creationId xmlns:p14="http://schemas.microsoft.com/office/powerpoint/2010/main" val="149290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0C93-BF59-43E9-9BDD-3C045CE69927}"/>
              </a:ext>
            </a:extLst>
          </p:cNvPr>
          <p:cNvSpPr>
            <a:spLocks noGrp="1"/>
          </p:cNvSpPr>
          <p:nvPr>
            <p:ph type="title"/>
          </p:nvPr>
        </p:nvSpPr>
        <p:spPr>
          <a:xfrm>
            <a:off x="2586835" y="205979"/>
            <a:ext cx="6413610" cy="857250"/>
          </a:xfrm>
        </p:spPr>
        <p:txBody>
          <a:bodyPr>
            <a:noAutofit/>
          </a:bodyPr>
          <a:lstStyle/>
          <a:p>
            <a:r>
              <a:rPr lang="en-US" sz="2000" dirty="0">
                <a:solidFill>
                  <a:srgbClr val="C99D45"/>
                </a:solidFill>
                <a:latin typeface="Algerian" panose="04020705040A02060702" pitchFamily="82" charset="0"/>
              </a:rPr>
              <a:t> Analyzing Gender Distribution, Average Income, and Customer Count by Country</a:t>
            </a:r>
            <a:endParaRPr lang="en-IN" sz="2000" dirty="0">
              <a:solidFill>
                <a:srgbClr val="C99D45"/>
              </a:solidFill>
              <a:latin typeface="Algerian" panose="04020705040A02060702" pitchFamily="82" charset="0"/>
            </a:endParaRPr>
          </a:p>
        </p:txBody>
      </p:sp>
      <p:pic>
        <p:nvPicPr>
          <p:cNvPr id="4" name="Picture 3">
            <a:extLst>
              <a:ext uri="{FF2B5EF4-FFF2-40B4-BE49-F238E27FC236}">
                <a16:creationId xmlns:a16="http://schemas.microsoft.com/office/drawing/2014/main" id="{38D16BFC-9E54-49D5-B2B6-C0ED1A8CD707}"/>
              </a:ext>
            </a:extLst>
          </p:cNvPr>
          <p:cNvPicPr>
            <a:picLocks noChangeAspect="1"/>
          </p:cNvPicPr>
          <p:nvPr/>
        </p:nvPicPr>
        <p:blipFill>
          <a:blip r:embed="rId2"/>
          <a:stretch>
            <a:fillRect/>
          </a:stretch>
        </p:blipFill>
        <p:spPr>
          <a:xfrm>
            <a:off x="0" y="1243145"/>
            <a:ext cx="2972364" cy="1388241"/>
          </a:xfrm>
          <a:prstGeom prst="rect">
            <a:avLst/>
          </a:prstGeom>
        </p:spPr>
      </p:pic>
      <p:sp>
        <p:nvSpPr>
          <p:cNvPr id="5" name="TextBox 4">
            <a:extLst>
              <a:ext uri="{FF2B5EF4-FFF2-40B4-BE49-F238E27FC236}">
                <a16:creationId xmlns:a16="http://schemas.microsoft.com/office/drawing/2014/main" id="{0859A401-2979-435A-B1A5-8EFA86D2E339}"/>
              </a:ext>
            </a:extLst>
          </p:cNvPr>
          <p:cNvSpPr txBox="1"/>
          <p:nvPr/>
        </p:nvSpPr>
        <p:spPr>
          <a:xfrm>
            <a:off x="2927085" y="1360341"/>
            <a:ext cx="5721054" cy="923330"/>
          </a:xfrm>
          <a:prstGeom prst="rect">
            <a:avLst/>
          </a:prstGeom>
          <a:noFill/>
        </p:spPr>
        <p:txBody>
          <a:bodyPr wrap="square" rtlCol="0">
            <a:spAutoFit/>
          </a:bodyPr>
          <a:lstStyle/>
          <a:p>
            <a:r>
              <a:rPr lang="en-US" dirty="0">
                <a:solidFill>
                  <a:schemeClr val="bg2"/>
                </a:solidFill>
              </a:rPr>
              <a:t>Male customers outnumber female customers across various countries, indicating a gender disparity in customer demographics on a global scale.</a:t>
            </a:r>
            <a:endParaRPr lang="en-IN" dirty="0">
              <a:solidFill>
                <a:schemeClr val="bg2"/>
              </a:solidFill>
            </a:endParaRPr>
          </a:p>
        </p:txBody>
      </p:sp>
      <p:pic>
        <p:nvPicPr>
          <p:cNvPr id="7" name="Picture 6">
            <a:extLst>
              <a:ext uri="{FF2B5EF4-FFF2-40B4-BE49-F238E27FC236}">
                <a16:creationId xmlns:a16="http://schemas.microsoft.com/office/drawing/2014/main" id="{D33DC57D-2C6B-464F-8DA7-91C21A7E4BF0}"/>
              </a:ext>
            </a:extLst>
          </p:cNvPr>
          <p:cNvPicPr>
            <a:picLocks noChangeAspect="1"/>
          </p:cNvPicPr>
          <p:nvPr/>
        </p:nvPicPr>
        <p:blipFill>
          <a:blip r:embed="rId3"/>
          <a:stretch>
            <a:fillRect/>
          </a:stretch>
        </p:blipFill>
        <p:spPr>
          <a:xfrm>
            <a:off x="6099050" y="2419045"/>
            <a:ext cx="2972364" cy="1388241"/>
          </a:xfrm>
          <a:prstGeom prst="rect">
            <a:avLst/>
          </a:prstGeom>
        </p:spPr>
      </p:pic>
      <p:pic>
        <p:nvPicPr>
          <p:cNvPr id="11" name="Picture 10">
            <a:extLst>
              <a:ext uri="{FF2B5EF4-FFF2-40B4-BE49-F238E27FC236}">
                <a16:creationId xmlns:a16="http://schemas.microsoft.com/office/drawing/2014/main" id="{214B9979-E14D-4B57-8421-3F8B61643C21}"/>
              </a:ext>
            </a:extLst>
          </p:cNvPr>
          <p:cNvPicPr>
            <a:picLocks noChangeAspect="1"/>
          </p:cNvPicPr>
          <p:nvPr/>
        </p:nvPicPr>
        <p:blipFill>
          <a:blip r:embed="rId4"/>
          <a:stretch>
            <a:fillRect/>
          </a:stretch>
        </p:blipFill>
        <p:spPr>
          <a:xfrm>
            <a:off x="375" y="3900355"/>
            <a:ext cx="3077004" cy="1278689"/>
          </a:xfrm>
          <a:prstGeom prst="rect">
            <a:avLst/>
          </a:prstGeom>
        </p:spPr>
      </p:pic>
      <p:sp>
        <p:nvSpPr>
          <p:cNvPr id="12" name="TextBox 11">
            <a:extLst>
              <a:ext uri="{FF2B5EF4-FFF2-40B4-BE49-F238E27FC236}">
                <a16:creationId xmlns:a16="http://schemas.microsoft.com/office/drawing/2014/main" id="{DD1DCC6D-ED09-4B37-AA61-64D34096FC98}"/>
              </a:ext>
            </a:extLst>
          </p:cNvPr>
          <p:cNvSpPr txBox="1"/>
          <p:nvPr/>
        </p:nvSpPr>
        <p:spPr>
          <a:xfrm>
            <a:off x="601670" y="2776791"/>
            <a:ext cx="5650086" cy="646331"/>
          </a:xfrm>
          <a:prstGeom prst="rect">
            <a:avLst/>
          </a:prstGeom>
          <a:noFill/>
        </p:spPr>
        <p:txBody>
          <a:bodyPr wrap="square" rtlCol="0">
            <a:spAutoFit/>
          </a:bodyPr>
          <a:lstStyle/>
          <a:p>
            <a:r>
              <a:rPr lang="en-US" dirty="0">
                <a:solidFill>
                  <a:schemeClr val="bg2"/>
                </a:solidFill>
              </a:rPr>
              <a:t>Female customers demonstrate a higher average income compared to male customers in every country analyzed.</a:t>
            </a:r>
            <a:endParaRPr lang="en-IN" dirty="0">
              <a:solidFill>
                <a:schemeClr val="bg2"/>
              </a:solidFill>
            </a:endParaRPr>
          </a:p>
        </p:txBody>
      </p:sp>
      <p:sp>
        <p:nvSpPr>
          <p:cNvPr id="13" name="TextBox 12">
            <a:extLst>
              <a:ext uri="{FF2B5EF4-FFF2-40B4-BE49-F238E27FC236}">
                <a16:creationId xmlns:a16="http://schemas.microsoft.com/office/drawing/2014/main" id="{643C0539-963B-4ED8-AD22-D243ADE66DE9}"/>
              </a:ext>
            </a:extLst>
          </p:cNvPr>
          <p:cNvSpPr txBox="1"/>
          <p:nvPr/>
        </p:nvSpPr>
        <p:spPr>
          <a:xfrm>
            <a:off x="3037444" y="4078034"/>
            <a:ext cx="5721053" cy="923330"/>
          </a:xfrm>
          <a:prstGeom prst="rect">
            <a:avLst/>
          </a:prstGeom>
          <a:noFill/>
        </p:spPr>
        <p:txBody>
          <a:bodyPr wrap="square" rtlCol="0">
            <a:spAutoFit/>
          </a:bodyPr>
          <a:lstStyle/>
          <a:p>
            <a:r>
              <a:rPr lang="en-US" dirty="0">
                <a:solidFill>
                  <a:schemeClr val="bg2"/>
                </a:solidFill>
              </a:rPr>
              <a:t>France boasts the highest number of customers, while Spain has the lowest customer count among the countries examined.</a:t>
            </a:r>
            <a:endParaRPr lang="en-IN" dirty="0">
              <a:solidFill>
                <a:schemeClr val="bg2"/>
              </a:solidFill>
            </a:endParaRPr>
          </a:p>
        </p:txBody>
      </p:sp>
    </p:spTree>
    <p:extLst>
      <p:ext uri="{BB962C8B-B14F-4D97-AF65-F5344CB8AC3E}">
        <p14:creationId xmlns:p14="http://schemas.microsoft.com/office/powerpoint/2010/main" val="392724892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9F8B-B63E-4C42-B8FB-07661A6F0674}"/>
              </a:ext>
            </a:extLst>
          </p:cNvPr>
          <p:cNvSpPr>
            <a:spLocks noGrp="1"/>
          </p:cNvSpPr>
          <p:nvPr>
            <p:ph type="title"/>
          </p:nvPr>
        </p:nvSpPr>
        <p:spPr>
          <a:xfrm>
            <a:off x="448965" y="1502815"/>
            <a:ext cx="8237835" cy="3359510"/>
          </a:xfrm>
        </p:spPr>
        <p:txBody>
          <a:bodyPr/>
          <a:lstStyle/>
          <a:p>
            <a:r>
              <a:rPr lang="en-US" dirty="0">
                <a:solidFill>
                  <a:srgbClr val="C99D45"/>
                </a:solidFill>
                <a:latin typeface="Algerian" panose="04020705040A02060702" pitchFamily="82" charset="0"/>
              </a:rPr>
              <a:t>reports</a:t>
            </a:r>
            <a:endParaRPr lang="en-IN" dirty="0">
              <a:solidFill>
                <a:srgbClr val="C99D45"/>
              </a:solidFill>
              <a:latin typeface="Algerian" panose="04020705040A02060702" pitchFamily="82" charset="0"/>
            </a:endParaRPr>
          </a:p>
        </p:txBody>
      </p:sp>
    </p:spTree>
    <p:extLst>
      <p:ext uri="{BB962C8B-B14F-4D97-AF65-F5344CB8AC3E}">
        <p14:creationId xmlns:p14="http://schemas.microsoft.com/office/powerpoint/2010/main" val="10905531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0A30D6-5899-40BA-B681-D36F0F259612}"/>
              </a:ext>
            </a:extLst>
          </p:cNvPr>
          <p:cNvPicPr>
            <a:picLocks noChangeAspect="1"/>
          </p:cNvPicPr>
          <p:nvPr/>
        </p:nvPicPr>
        <p:blipFill>
          <a:blip r:embed="rId3"/>
          <a:stretch>
            <a:fillRect/>
          </a:stretch>
        </p:blipFill>
        <p:spPr>
          <a:xfrm>
            <a:off x="0" y="0"/>
            <a:ext cx="9144000" cy="5296205"/>
          </a:xfrm>
          <a:prstGeom prst="rect">
            <a:avLst/>
          </a:prstGeom>
        </p:spPr>
      </p:pic>
    </p:spTree>
    <p:extLst>
      <p:ext uri="{BB962C8B-B14F-4D97-AF65-F5344CB8AC3E}">
        <p14:creationId xmlns:p14="http://schemas.microsoft.com/office/powerpoint/2010/main" val="4411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66AEA7-3799-4434-A7BC-3E2A80973C87}"/>
              </a:ext>
            </a:extLst>
          </p:cNvPr>
          <p:cNvPicPr>
            <a:picLocks noChangeAspect="1"/>
          </p:cNvPicPr>
          <p:nvPr/>
        </p:nvPicPr>
        <p:blipFill rotWithShape="1">
          <a:blip r:embed="rId2"/>
          <a:srcRect r="1569" b="-298"/>
          <a:stretch/>
        </p:blipFill>
        <p:spPr>
          <a:xfrm>
            <a:off x="0" y="0"/>
            <a:ext cx="9153149" cy="5143500"/>
          </a:xfrm>
          <a:prstGeom prst="rect">
            <a:avLst/>
          </a:prstGeom>
        </p:spPr>
      </p:pic>
    </p:spTree>
    <p:extLst>
      <p:ext uri="{BB962C8B-B14F-4D97-AF65-F5344CB8AC3E}">
        <p14:creationId xmlns:p14="http://schemas.microsoft.com/office/powerpoint/2010/main" val="865039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8D705C-2EAC-41A1-B387-90423A8A7F68}"/>
              </a:ext>
            </a:extLst>
          </p:cNvPr>
          <p:cNvPicPr>
            <a:picLocks noChangeAspect="1"/>
          </p:cNvPicPr>
          <p:nvPr/>
        </p:nvPicPr>
        <p:blipFill rotWithShape="1">
          <a:blip r:embed="rId2"/>
          <a:srcRect l="-114"/>
          <a:stretch/>
        </p:blipFill>
        <p:spPr>
          <a:xfrm>
            <a:off x="0" y="0"/>
            <a:ext cx="9133571" cy="5143500"/>
          </a:xfrm>
          <a:prstGeom prst="rect">
            <a:avLst/>
          </a:prstGeom>
        </p:spPr>
      </p:pic>
    </p:spTree>
    <p:extLst>
      <p:ext uri="{BB962C8B-B14F-4D97-AF65-F5344CB8AC3E}">
        <p14:creationId xmlns:p14="http://schemas.microsoft.com/office/powerpoint/2010/main" val="577690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7388-B43A-440F-B8BE-7FD0B1C98625}"/>
              </a:ext>
            </a:extLst>
          </p:cNvPr>
          <p:cNvSpPr>
            <a:spLocks noGrp="1"/>
          </p:cNvSpPr>
          <p:nvPr>
            <p:ph type="title"/>
          </p:nvPr>
        </p:nvSpPr>
        <p:spPr>
          <a:xfrm>
            <a:off x="3197654" y="205979"/>
            <a:ext cx="5489145" cy="857250"/>
          </a:xfrm>
        </p:spPr>
        <p:txBody>
          <a:bodyPr/>
          <a:lstStyle/>
          <a:p>
            <a:r>
              <a:rPr lang="en-US" dirty="0">
                <a:solidFill>
                  <a:srgbClr val="C99D45"/>
                </a:solidFill>
                <a:latin typeface="Algerian" panose="04020705040A02060702" pitchFamily="82" charset="0"/>
              </a:rPr>
              <a:t>conclusion</a:t>
            </a:r>
            <a:endParaRPr lang="en-IN" dirty="0">
              <a:solidFill>
                <a:srgbClr val="C99D45"/>
              </a:solidFill>
              <a:latin typeface="Algerian" panose="04020705040A02060702" pitchFamily="82" charset="0"/>
            </a:endParaRPr>
          </a:p>
        </p:txBody>
      </p:sp>
      <p:sp>
        <p:nvSpPr>
          <p:cNvPr id="4" name="TextBox 3">
            <a:extLst>
              <a:ext uri="{FF2B5EF4-FFF2-40B4-BE49-F238E27FC236}">
                <a16:creationId xmlns:a16="http://schemas.microsoft.com/office/drawing/2014/main" id="{25E393C6-93C4-4437-83FB-0BA9F03E1284}"/>
              </a:ext>
            </a:extLst>
          </p:cNvPr>
          <p:cNvSpPr txBox="1"/>
          <p:nvPr/>
        </p:nvSpPr>
        <p:spPr>
          <a:xfrm>
            <a:off x="1059785" y="1502815"/>
            <a:ext cx="7482545" cy="2862322"/>
          </a:xfrm>
          <a:prstGeom prst="rect">
            <a:avLst/>
          </a:prstGeom>
          <a:noFill/>
        </p:spPr>
        <p:txBody>
          <a:bodyPr wrap="square">
            <a:spAutoFit/>
          </a:bodyPr>
          <a:lstStyle/>
          <a:p>
            <a:r>
              <a:rPr lang="en-IN" dirty="0">
                <a:solidFill>
                  <a:schemeClr val="bg2"/>
                </a:solidFill>
              </a:rPr>
              <a:t>In 2019, the bank saw its peak in new customer acquisitions but also experienced increased churn. France leads in customer numbers, with Spain trailing. Despite females having higher incomes, they exhibit higher churn rates and lower balances than males. Customers aged 30-50 own the most credit cards and have the longest tenure. Lower credit scores correlate with higher churn rates. Credit card holders are more likely to leave, suggesting dissatisfaction. Product usage varies, with Product Number 1 being the most popular. Gender disparities persist, with males outnumbering females globally despite their higher income. The bank should focus on retention strategies, especially for females, and address credit card service issues.</a:t>
            </a:r>
          </a:p>
        </p:txBody>
      </p:sp>
    </p:spTree>
    <p:extLst>
      <p:ext uri="{BB962C8B-B14F-4D97-AF65-F5344CB8AC3E}">
        <p14:creationId xmlns:p14="http://schemas.microsoft.com/office/powerpoint/2010/main" val="72507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2281137"/>
            <a:ext cx="8246070" cy="2137870"/>
          </a:xfrm>
        </p:spPr>
        <p:txBody>
          <a:bodyPr/>
          <a:lstStyle/>
          <a:p>
            <a:r>
              <a:rPr lang="en-US" sz="1800" b="0" i="0" u="none" strike="noStrike" dirty="0">
                <a:solidFill>
                  <a:srgbClr val="C59D46"/>
                </a:solidFill>
                <a:effectLst/>
                <a:latin typeface="Lato" panose="020F0502020204030203" pitchFamily="34" charset="0"/>
              </a:rPr>
              <a:t>You are an analytical CRM (Customer Relationship Management) specialist hired by a bank to extract meaningful insights from various customer-related datasets. </a:t>
            </a:r>
          </a:p>
          <a:p>
            <a:r>
              <a:rPr lang="en-US" sz="1800" b="0" i="0" u="none" strike="noStrike" dirty="0">
                <a:solidFill>
                  <a:srgbClr val="C59D46"/>
                </a:solidFill>
                <a:effectLst/>
                <a:latin typeface="Lato" panose="020F0502020204030203" pitchFamily="34" charset="0"/>
              </a:rPr>
              <a:t>The bank aims to reduce customer churn, improve service delivery, and enhance customer satisfaction. They have provided you with datasets including customer demographics, transaction details, customer exit information, and active customer profiles</a:t>
            </a:r>
            <a:endParaRPr lang="en-US" dirty="0">
              <a:solidFill>
                <a:srgbClr val="C59D46"/>
              </a:solidFill>
            </a:endParaRPr>
          </a:p>
          <a:p>
            <a:endParaRPr lang="en-US" dirty="0">
              <a:solidFill>
                <a:srgbClr val="C59D46"/>
              </a:solidFill>
            </a:endParaRPr>
          </a:p>
        </p:txBody>
      </p:sp>
      <p:sp>
        <p:nvSpPr>
          <p:cNvPr id="4" name="TextBox 3">
            <a:extLst>
              <a:ext uri="{FF2B5EF4-FFF2-40B4-BE49-F238E27FC236}">
                <a16:creationId xmlns:a16="http://schemas.microsoft.com/office/drawing/2014/main" id="{A9A48C1C-D4F0-4E7B-B366-BDBC304FCC71}"/>
              </a:ext>
            </a:extLst>
          </p:cNvPr>
          <p:cNvSpPr txBox="1"/>
          <p:nvPr/>
        </p:nvSpPr>
        <p:spPr>
          <a:xfrm>
            <a:off x="143555" y="1439833"/>
            <a:ext cx="6413610" cy="584775"/>
          </a:xfrm>
          <a:prstGeom prst="rect">
            <a:avLst/>
          </a:prstGeom>
          <a:noFill/>
        </p:spPr>
        <p:txBody>
          <a:bodyPr wrap="square" rtlCol="0">
            <a:spAutoFit/>
          </a:bodyPr>
          <a:lstStyle/>
          <a:p>
            <a:r>
              <a:rPr lang="en-US" sz="3200" dirty="0">
                <a:solidFill>
                  <a:srgbClr val="C99D45"/>
                </a:solidFill>
                <a:latin typeface="Algerian" panose="04020705040A02060702" pitchFamily="82" charset="0"/>
              </a:rPr>
              <a:t>PROBLEM STATEMENT</a:t>
            </a:r>
            <a:endParaRPr lang="en-IN" sz="3200" dirty="0">
              <a:solidFill>
                <a:srgbClr val="C99D45"/>
              </a:solidFill>
              <a:latin typeface="Algerian" panose="04020705040A02060702" pitchFamily="82" charset="0"/>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F812F7-F189-4515-A4C6-5D7E22F4E55B}"/>
              </a:ext>
            </a:extLst>
          </p:cNvPr>
          <p:cNvSpPr txBox="1"/>
          <p:nvPr/>
        </p:nvSpPr>
        <p:spPr>
          <a:xfrm>
            <a:off x="907080" y="2266340"/>
            <a:ext cx="7329840" cy="1569660"/>
          </a:xfrm>
          <a:prstGeom prst="rect">
            <a:avLst/>
          </a:prstGeom>
          <a:noFill/>
        </p:spPr>
        <p:txBody>
          <a:bodyPr wrap="square" rtlCol="0">
            <a:spAutoFit/>
            <a:scene3d>
              <a:camera prst="orthographicFront"/>
              <a:lightRig rig="threePt" dir="t"/>
            </a:scene3d>
            <a:sp3d>
              <a:bevelB w="69850" h="69850" prst="divot"/>
            </a:sp3d>
          </a:bodyPr>
          <a:lstStyle/>
          <a:p>
            <a:r>
              <a:rPr lang="en-US"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rPr>
              <a:t>Thank you</a:t>
            </a:r>
            <a:endParaRPr lang="en-IN"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endParaRPr>
          </a:p>
        </p:txBody>
      </p:sp>
    </p:spTree>
    <p:extLst>
      <p:ext uri="{BB962C8B-B14F-4D97-AF65-F5344CB8AC3E}">
        <p14:creationId xmlns:p14="http://schemas.microsoft.com/office/powerpoint/2010/main" val="256513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3310" y="219076"/>
            <a:ext cx="6252708" cy="725349"/>
          </a:xfrm>
        </p:spPr>
        <p:txBody>
          <a:bodyPr>
            <a:normAutofit/>
          </a:bodyPr>
          <a:lstStyle/>
          <a:p>
            <a:r>
              <a:rPr lang="en-US" dirty="0">
                <a:latin typeface="Algerian" panose="04020705040A02060702" pitchFamily="82" charset="0"/>
              </a:rPr>
              <a:t>OBJECTIVES</a:t>
            </a:r>
          </a:p>
        </p:txBody>
      </p:sp>
      <p:sp>
        <p:nvSpPr>
          <p:cNvPr id="5" name="Content Placeholder 4"/>
          <p:cNvSpPr>
            <a:spLocks noGrp="1"/>
          </p:cNvSpPr>
          <p:nvPr>
            <p:ph idx="1"/>
          </p:nvPr>
        </p:nvSpPr>
        <p:spPr>
          <a:xfrm>
            <a:off x="1962994" y="1044700"/>
            <a:ext cx="7124329" cy="3879724"/>
          </a:xfrm>
        </p:spPr>
        <p:txBody>
          <a:bodyPr>
            <a:normAutofit fontScale="62500" lnSpcReduction="20000"/>
          </a:bodyPr>
          <a:lstStyle/>
          <a:p>
            <a:r>
              <a:rPr lang="en-US" dirty="0"/>
              <a:t> Identifying unique customers by year</a:t>
            </a:r>
          </a:p>
          <a:p>
            <a:r>
              <a:rPr lang="en-US" dirty="0"/>
              <a:t> Analyzing the distribution of balance</a:t>
            </a:r>
          </a:p>
          <a:p>
            <a:r>
              <a:rPr lang="en-US" dirty="0"/>
              <a:t> Identifying the correlation between salary and non-active customers</a:t>
            </a:r>
          </a:p>
          <a:p>
            <a:r>
              <a:rPr lang="en-US" dirty="0"/>
              <a:t> Credit card ownership across age groups</a:t>
            </a:r>
          </a:p>
          <a:p>
            <a:r>
              <a:rPr lang="en-US" dirty="0"/>
              <a:t> Analyzing tenure for each age segment</a:t>
            </a:r>
          </a:p>
          <a:p>
            <a:r>
              <a:rPr lang="en-US" dirty="0"/>
              <a:t> Ranking credit score segments based on churn</a:t>
            </a:r>
          </a:p>
          <a:p>
            <a:r>
              <a:rPr lang="en-US" dirty="0"/>
              <a:t> Analyzing the impact of credit card</a:t>
            </a:r>
          </a:p>
          <a:p>
            <a:r>
              <a:rPr lang="en-US" dirty="0"/>
              <a:t> Analyzing the number of products used by customers</a:t>
            </a:r>
          </a:p>
          <a:p>
            <a:r>
              <a:rPr lang="en-US" dirty="0"/>
              <a:t> Analyzing male and female churn rate</a:t>
            </a:r>
          </a:p>
          <a:p>
            <a:r>
              <a:rPr lang="en-US" dirty="0"/>
              <a:t> Analyzing the credit score for exited and retained categories</a:t>
            </a:r>
          </a:p>
          <a:p>
            <a:r>
              <a:rPr lang="en-US" dirty="0"/>
              <a:t> Analyzing Gender Distribution, Average Income, and Customer Count      by Country</a:t>
            </a:r>
          </a:p>
          <a:p>
            <a:r>
              <a:rPr lang="en-US" dirty="0"/>
              <a:t> Reports</a:t>
            </a:r>
          </a:p>
          <a:p>
            <a:endParaRPr lang="en-US" dirty="0"/>
          </a:p>
          <a:p>
            <a:pPr marL="0" indent="0">
              <a:buNone/>
            </a:pPr>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23F14BA-E82A-4DA1-AE96-23B5941A8A16}"/>
              </a:ext>
            </a:extLst>
          </p:cNvPr>
          <p:cNvSpPr txBox="1">
            <a:spLocks noGrp="1"/>
          </p:cNvSpPr>
          <p:nvPr>
            <p:ph type="title"/>
          </p:nvPr>
        </p:nvSpPr>
        <p:spPr>
          <a:xfrm>
            <a:off x="2739540" y="447338"/>
            <a:ext cx="6260905" cy="430887"/>
          </a:xfrm>
          <a:prstGeom prst="rect">
            <a:avLst/>
          </a:prstGeom>
          <a:noFill/>
        </p:spPr>
        <p:txBody>
          <a:bodyPr wrap="square">
            <a:spAutoFit/>
          </a:bodyPr>
          <a:lstStyle/>
          <a:p>
            <a:r>
              <a:rPr lang="en-US" sz="2200" dirty="0">
                <a:latin typeface="Algerian" panose="04020705040A02060702" pitchFamily="82" charset="0"/>
              </a:rPr>
              <a:t>ANALYSING THE customers pattern</a:t>
            </a:r>
          </a:p>
        </p:txBody>
      </p:sp>
      <p:pic>
        <p:nvPicPr>
          <p:cNvPr id="16" name="Picture 15">
            <a:extLst>
              <a:ext uri="{FF2B5EF4-FFF2-40B4-BE49-F238E27FC236}">
                <a16:creationId xmlns:a16="http://schemas.microsoft.com/office/drawing/2014/main" id="{5AE0E637-0E88-4D36-8C08-DF0AB294C298}"/>
              </a:ext>
            </a:extLst>
          </p:cNvPr>
          <p:cNvPicPr>
            <a:picLocks noChangeAspect="1"/>
          </p:cNvPicPr>
          <p:nvPr/>
        </p:nvPicPr>
        <p:blipFill>
          <a:blip r:embed="rId2"/>
          <a:stretch>
            <a:fillRect/>
          </a:stretch>
        </p:blipFill>
        <p:spPr>
          <a:xfrm>
            <a:off x="5946345" y="1350110"/>
            <a:ext cx="3189397" cy="1597079"/>
          </a:xfrm>
          <a:prstGeom prst="rect">
            <a:avLst/>
          </a:prstGeom>
        </p:spPr>
      </p:pic>
      <p:pic>
        <p:nvPicPr>
          <p:cNvPr id="18" name="Picture 17">
            <a:extLst>
              <a:ext uri="{FF2B5EF4-FFF2-40B4-BE49-F238E27FC236}">
                <a16:creationId xmlns:a16="http://schemas.microsoft.com/office/drawing/2014/main" id="{71204055-CA90-4163-ADAA-D0330E85385C}"/>
              </a:ext>
            </a:extLst>
          </p:cNvPr>
          <p:cNvPicPr>
            <a:picLocks noChangeAspect="1"/>
          </p:cNvPicPr>
          <p:nvPr/>
        </p:nvPicPr>
        <p:blipFill>
          <a:blip r:embed="rId3"/>
          <a:stretch>
            <a:fillRect/>
          </a:stretch>
        </p:blipFill>
        <p:spPr>
          <a:xfrm>
            <a:off x="5946345" y="3182570"/>
            <a:ext cx="3189397" cy="1762371"/>
          </a:xfrm>
          <a:prstGeom prst="rect">
            <a:avLst/>
          </a:prstGeom>
        </p:spPr>
      </p:pic>
      <p:sp>
        <p:nvSpPr>
          <p:cNvPr id="20" name="TextBox 19">
            <a:extLst>
              <a:ext uri="{FF2B5EF4-FFF2-40B4-BE49-F238E27FC236}">
                <a16:creationId xmlns:a16="http://schemas.microsoft.com/office/drawing/2014/main" id="{23056419-DA19-4E5F-AF08-0174FF019B4D}"/>
              </a:ext>
            </a:extLst>
          </p:cNvPr>
          <p:cNvSpPr txBox="1"/>
          <p:nvPr/>
        </p:nvSpPr>
        <p:spPr>
          <a:xfrm>
            <a:off x="754375" y="1809679"/>
            <a:ext cx="4587764" cy="1200329"/>
          </a:xfrm>
          <a:prstGeom prst="rect">
            <a:avLst/>
          </a:prstGeom>
          <a:noFill/>
        </p:spPr>
        <p:txBody>
          <a:bodyPr wrap="square">
            <a:spAutoFit/>
          </a:bodyPr>
          <a:lstStyle/>
          <a:p>
            <a:pPr marL="228600" fontAlgn="base">
              <a:spcBef>
                <a:spcPts val="1500"/>
              </a:spcBef>
            </a:pPr>
            <a:r>
              <a:rPr lang="en-IN" sz="1800" dirty="0">
                <a:solidFill>
                  <a:schemeClr val="bg2"/>
                </a:solidFill>
                <a:effectLst/>
                <a:latin typeface="Lato" panose="020F0502020204030203" pitchFamily="34" charset="0"/>
                <a:ea typeface="Times New Roman" panose="02020603050405020304" pitchFamily="18" charset="0"/>
              </a:rPr>
              <a:t>The trend of new customers joining bank increasing year on year, in  2019 the maximum number of customers can be observed</a:t>
            </a:r>
            <a:endParaRPr lang="en-IN" sz="1600" dirty="0">
              <a:solidFill>
                <a:schemeClr val="bg2"/>
              </a:solidFill>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72B65742-72BC-4DCA-8187-5A2536616426}"/>
              </a:ext>
            </a:extLst>
          </p:cNvPr>
          <p:cNvSpPr txBox="1"/>
          <p:nvPr/>
        </p:nvSpPr>
        <p:spPr>
          <a:xfrm>
            <a:off x="754375" y="3664463"/>
            <a:ext cx="4587764" cy="923330"/>
          </a:xfrm>
          <a:prstGeom prst="rect">
            <a:avLst/>
          </a:prstGeom>
          <a:noFill/>
        </p:spPr>
        <p:txBody>
          <a:bodyPr wrap="square">
            <a:spAutoFit/>
          </a:bodyPr>
          <a:lstStyle/>
          <a:p>
            <a:pPr marL="228600" fontAlgn="base">
              <a:spcBef>
                <a:spcPts val="1500"/>
              </a:spcBef>
            </a:pPr>
            <a:r>
              <a:rPr lang="en-IN" sz="1800" dirty="0">
                <a:solidFill>
                  <a:srgbClr val="C99D45"/>
                </a:solidFill>
                <a:effectLst/>
                <a:latin typeface="Lato" panose="020F0502020204030203" pitchFamily="34" charset="0"/>
                <a:ea typeface="Times New Roman" panose="02020603050405020304" pitchFamily="18" charset="0"/>
              </a:rPr>
              <a:t> </a:t>
            </a:r>
            <a:r>
              <a:rPr lang="en-IN" sz="1800" dirty="0">
                <a:solidFill>
                  <a:schemeClr val="bg2"/>
                </a:solidFill>
                <a:effectLst/>
                <a:latin typeface="Lato" panose="020F0502020204030203" pitchFamily="34" charset="0"/>
                <a:ea typeface="Times New Roman" panose="02020603050405020304" pitchFamily="18" charset="0"/>
              </a:rPr>
              <a:t>Customer churn slightly increased year on year, in  2019 The </a:t>
            </a:r>
            <a:r>
              <a:rPr lang="en-IN" dirty="0">
                <a:solidFill>
                  <a:schemeClr val="bg2"/>
                </a:solidFill>
                <a:latin typeface="Lato" panose="020F0502020204030203" pitchFamily="34" charset="0"/>
                <a:ea typeface="Times New Roman" panose="02020603050405020304" pitchFamily="18" charset="0"/>
              </a:rPr>
              <a:t>high</a:t>
            </a:r>
            <a:r>
              <a:rPr lang="en-IN" sz="1800" dirty="0">
                <a:solidFill>
                  <a:schemeClr val="bg2"/>
                </a:solidFill>
                <a:effectLst/>
                <a:latin typeface="Lato" panose="020F0502020204030203" pitchFamily="34" charset="0"/>
                <a:ea typeface="Times New Roman" panose="02020603050405020304" pitchFamily="18" charset="0"/>
              </a:rPr>
              <a:t> number of customers churned can be observed</a:t>
            </a:r>
            <a:endParaRPr lang="en-IN" sz="1600" dirty="0">
              <a:solidFill>
                <a:schemeClr val="bg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F56CF5-A99C-45DD-A9F7-711E66F4E7C9}"/>
              </a:ext>
            </a:extLst>
          </p:cNvPr>
          <p:cNvSpPr txBox="1"/>
          <p:nvPr/>
        </p:nvSpPr>
        <p:spPr>
          <a:xfrm>
            <a:off x="2586836" y="433880"/>
            <a:ext cx="6413610" cy="461665"/>
          </a:xfrm>
          <a:prstGeom prst="rect">
            <a:avLst/>
          </a:prstGeom>
          <a:noFill/>
        </p:spPr>
        <p:txBody>
          <a:bodyPr wrap="square" rtlCol="0">
            <a:spAutoFit/>
          </a:bodyPr>
          <a:lstStyle/>
          <a:p>
            <a:r>
              <a:rPr lang="en-US" sz="2400" dirty="0">
                <a:solidFill>
                  <a:srgbClr val="C99D45"/>
                </a:solidFill>
                <a:latin typeface="Algerian" panose="04020705040A02060702" pitchFamily="82" charset="0"/>
              </a:rPr>
              <a:t>Analyzing the distribution of balance</a:t>
            </a:r>
          </a:p>
        </p:txBody>
      </p:sp>
      <p:pic>
        <p:nvPicPr>
          <p:cNvPr id="6" name="Picture 5">
            <a:extLst>
              <a:ext uri="{FF2B5EF4-FFF2-40B4-BE49-F238E27FC236}">
                <a16:creationId xmlns:a16="http://schemas.microsoft.com/office/drawing/2014/main" id="{843B67F7-5C11-449F-B0BD-5926D38649EE}"/>
              </a:ext>
            </a:extLst>
          </p:cNvPr>
          <p:cNvPicPr>
            <a:picLocks noChangeAspect="1"/>
          </p:cNvPicPr>
          <p:nvPr/>
        </p:nvPicPr>
        <p:blipFill>
          <a:blip r:embed="rId3"/>
          <a:stretch>
            <a:fillRect/>
          </a:stretch>
        </p:blipFill>
        <p:spPr>
          <a:xfrm>
            <a:off x="5097790" y="1960930"/>
            <a:ext cx="3943900" cy="2038635"/>
          </a:xfrm>
          <a:prstGeom prst="rect">
            <a:avLst/>
          </a:prstGeom>
        </p:spPr>
      </p:pic>
      <p:sp>
        <p:nvSpPr>
          <p:cNvPr id="7" name="TextBox 6">
            <a:extLst>
              <a:ext uri="{FF2B5EF4-FFF2-40B4-BE49-F238E27FC236}">
                <a16:creationId xmlns:a16="http://schemas.microsoft.com/office/drawing/2014/main" id="{4B020668-3C11-4F67-A089-A7DA645CF68A}"/>
              </a:ext>
            </a:extLst>
          </p:cNvPr>
          <p:cNvSpPr txBox="1"/>
          <p:nvPr/>
        </p:nvSpPr>
        <p:spPr>
          <a:xfrm>
            <a:off x="448965" y="2571750"/>
            <a:ext cx="4479627" cy="1200329"/>
          </a:xfrm>
          <a:prstGeom prst="rect">
            <a:avLst/>
          </a:prstGeom>
          <a:noFill/>
        </p:spPr>
        <p:txBody>
          <a:bodyPr wrap="square" rtlCol="0">
            <a:spAutoFit/>
          </a:bodyPr>
          <a:lstStyle/>
          <a:p>
            <a:r>
              <a:rPr lang="en-US" dirty="0">
                <a:solidFill>
                  <a:schemeClr val="bg2"/>
                </a:solidFill>
              </a:rPr>
              <a:t>The account balance distribution across regions reveals France with the highest balance at 311.33 million and Spain with the lowest at 153.12 million.</a:t>
            </a:r>
            <a:endParaRPr lang="en-IN" dirty="0">
              <a:solidFill>
                <a:schemeClr val="bg2"/>
              </a:solidFill>
            </a:endParaRPr>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E89F-F1A4-4EEF-96CF-AC29BA8A05FC}"/>
              </a:ext>
            </a:extLst>
          </p:cNvPr>
          <p:cNvSpPr>
            <a:spLocks noGrp="1"/>
          </p:cNvSpPr>
          <p:nvPr>
            <p:ph type="title"/>
          </p:nvPr>
        </p:nvSpPr>
        <p:spPr>
          <a:xfrm>
            <a:off x="2586834" y="205979"/>
            <a:ext cx="6413611" cy="857250"/>
          </a:xfrm>
        </p:spPr>
        <p:txBody>
          <a:bodyPr>
            <a:normAutofit/>
          </a:bodyPr>
          <a:lstStyle/>
          <a:p>
            <a:r>
              <a:rPr lang="en-IN" sz="1800" dirty="0" err="1">
                <a:solidFill>
                  <a:srgbClr val="C99D45"/>
                </a:solidFill>
                <a:latin typeface="Algerian" panose="04020705040A02060702" pitchFamily="82" charset="0"/>
              </a:rPr>
              <a:t>Analyzing</a:t>
            </a:r>
            <a:r>
              <a:rPr lang="en-US" sz="1800" dirty="0">
                <a:solidFill>
                  <a:srgbClr val="C99D45"/>
                </a:solidFill>
                <a:latin typeface="Algerian" panose="04020705040A02060702" pitchFamily="82" charset="0"/>
              </a:rPr>
              <a:t>  correlation between salary and non-active customers</a:t>
            </a:r>
            <a:endParaRPr lang="en-IN" sz="1800" dirty="0">
              <a:solidFill>
                <a:srgbClr val="C99D45"/>
              </a:solidFill>
              <a:latin typeface="Algerian" panose="04020705040A02060702" pitchFamily="82" charset="0"/>
            </a:endParaRPr>
          </a:p>
        </p:txBody>
      </p:sp>
      <p:pic>
        <p:nvPicPr>
          <p:cNvPr id="6" name="Picture 5">
            <a:extLst>
              <a:ext uri="{FF2B5EF4-FFF2-40B4-BE49-F238E27FC236}">
                <a16:creationId xmlns:a16="http://schemas.microsoft.com/office/drawing/2014/main" id="{B66120D1-20AC-4474-B3D1-28157433C142}"/>
              </a:ext>
            </a:extLst>
          </p:cNvPr>
          <p:cNvPicPr>
            <a:picLocks noChangeAspect="1"/>
          </p:cNvPicPr>
          <p:nvPr/>
        </p:nvPicPr>
        <p:blipFill>
          <a:blip r:embed="rId2"/>
          <a:stretch>
            <a:fillRect/>
          </a:stretch>
        </p:blipFill>
        <p:spPr>
          <a:xfrm>
            <a:off x="5656703" y="2213067"/>
            <a:ext cx="3343742" cy="1527050"/>
          </a:xfrm>
          <a:prstGeom prst="rect">
            <a:avLst/>
          </a:prstGeom>
        </p:spPr>
      </p:pic>
      <p:sp>
        <p:nvSpPr>
          <p:cNvPr id="7" name="TextBox 6">
            <a:extLst>
              <a:ext uri="{FF2B5EF4-FFF2-40B4-BE49-F238E27FC236}">
                <a16:creationId xmlns:a16="http://schemas.microsoft.com/office/drawing/2014/main" id="{748AB47D-0A32-45D8-B036-C852679716B8}"/>
              </a:ext>
            </a:extLst>
          </p:cNvPr>
          <p:cNvSpPr txBox="1"/>
          <p:nvPr/>
        </p:nvSpPr>
        <p:spPr>
          <a:xfrm>
            <a:off x="448965" y="1960930"/>
            <a:ext cx="5039265" cy="2031325"/>
          </a:xfrm>
          <a:prstGeom prst="rect">
            <a:avLst/>
          </a:prstGeom>
          <a:noFill/>
        </p:spPr>
        <p:txBody>
          <a:bodyPr wrap="square" rtlCol="0">
            <a:spAutoFit/>
          </a:bodyPr>
          <a:lstStyle/>
          <a:p>
            <a:r>
              <a:rPr lang="en-US" dirty="0">
                <a:solidFill>
                  <a:schemeClr val="bg2"/>
                </a:solidFill>
              </a:rPr>
              <a:t>In the female category, there is a notably higher average estimated salary, despite having fewer active accounts compared to the male category. This suggests that the average estimated salary for females is not correlated with the number of active accounts, indicating potential gender-based disparities in account activity and earnings.</a:t>
            </a:r>
            <a:endParaRPr lang="en-IN" dirty="0">
              <a:solidFill>
                <a:schemeClr val="bg2"/>
              </a:solidFill>
            </a:endParaRPr>
          </a:p>
        </p:txBody>
      </p:sp>
    </p:spTree>
    <p:extLst>
      <p:ext uri="{BB962C8B-B14F-4D97-AF65-F5344CB8AC3E}">
        <p14:creationId xmlns:p14="http://schemas.microsoft.com/office/powerpoint/2010/main" val="381127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B3BB-5AB7-4576-ABA4-FAD8DEEC540B}"/>
              </a:ext>
            </a:extLst>
          </p:cNvPr>
          <p:cNvSpPr>
            <a:spLocks noGrp="1"/>
          </p:cNvSpPr>
          <p:nvPr>
            <p:ph type="title"/>
          </p:nvPr>
        </p:nvSpPr>
        <p:spPr>
          <a:xfrm>
            <a:off x="2739540" y="128470"/>
            <a:ext cx="6108200" cy="934759"/>
          </a:xfrm>
        </p:spPr>
        <p:txBody>
          <a:bodyPr>
            <a:noAutofit/>
          </a:bodyPr>
          <a:lstStyle/>
          <a:p>
            <a:r>
              <a:rPr lang="en-US" sz="2200" dirty="0">
                <a:solidFill>
                  <a:srgbClr val="C99D45"/>
                </a:solidFill>
                <a:latin typeface="Algerian" panose="04020705040A02060702" pitchFamily="82" charset="0"/>
              </a:rPr>
              <a:t>Credit card ownership across age groups</a:t>
            </a:r>
            <a:endParaRPr lang="en-IN" sz="2200" dirty="0">
              <a:solidFill>
                <a:srgbClr val="C99D45"/>
              </a:solidFill>
              <a:latin typeface="Algerian" panose="04020705040A02060702" pitchFamily="82" charset="0"/>
            </a:endParaRPr>
          </a:p>
        </p:txBody>
      </p:sp>
      <p:pic>
        <p:nvPicPr>
          <p:cNvPr id="5" name="Picture 4">
            <a:extLst>
              <a:ext uri="{FF2B5EF4-FFF2-40B4-BE49-F238E27FC236}">
                <a16:creationId xmlns:a16="http://schemas.microsoft.com/office/drawing/2014/main" id="{2519318C-AD75-4F07-BAF7-CA13BCA1E59F}"/>
              </a:ext>
            </a:extLst>
          </p:cNvPr>
          <p:cNvPicPr/>
          <p:nvPr/>
        </p:nvPicPr>
        <p:blipFill rotWithShape="1">
          <a:blip r:embed="rId2"/>
          <a:srcRect b="19474"/>
          <a:stretch/>
        </p:blipFill>
        <p:spPr>
          <a:xfrm>
            <a:off x="6099050" y="1502815"/>
            <a:ext cx="2748690" cy="1374345"/>
          </a:xfrm>
          <a:prstGeom prst="rect">
            <a:avLst/>
          </a:prstGeom>
        </p:spPr>
      </p:pic>
      <p:pic>
        <p:nvPicPr>
          <p:cNvPr id="6" name="Picture 5">
            <a:extLst>
              <a:ext uri="{FF2B5EF4-FFF2-40B4-BE49-F238E27FC236}">
                <a16:creationId xmlns:a16="http://schemas.microsoft.com/office/drawing/2014/main" id="{C07296E1-8501-4BAE-A46B-8243293AE358}"/>
              </a:ext>
            </a:extLst>
          </p:cNvPr>
          <p:cNvPicPr/>
          <p:nvPr/>
        </p:nvPicPr>
        <p:blipFill>
          <a:blip r:embed="rId3"/>
          <a:stretch>
            <a:fillRect/>
          </a:stretch>
        </p:blipFill>
        <p:spPr>
          <a:xfrm>
            <a:off x="6099050" y="3316746"/>
            <a:ext cx="2748690" cy="1374345"/>
          </a:xfrm>
          <a:prstGeom prst="rect">
            <a:avLst/>
          </a:prstGeom>
        </p:spPr>
      </p:pic>
      <p:sp>
        <p:nvSpPr>
          <p:cNvPr id="7" name="TextBox 6">
            <a:extLst>
              <a:ext uri="{FF2B5EF4-FFF2-40B4-BE49-F238E27FC236}">
                <a16:creationId xmlns:a16="http://schemas.microsoft.com/office/drawing/2014/main" id="{33374384-BB3E-4245-A472-C32E8872417A}"/>
              </a:ext>
            </a:extLst>
          </p:cNvPr>
          <p:cNvSpPr txBox="1"/>
          <p:nvPr/>
        </p:nvSpPr>
        <p:spPr>
          <a:xfrm>
            <a:off x="907080" y="1406498"/>
            <a:ext cx="4733855" cy="1754326"/>
          </a:xfrm>
          <a:prstGeom prst="rect">
            <a:avLst/>
          </a:prstGeom>
          <a:noFill/>
        </p:spPr>
        <p:txBody>
          <a:bodyPr wrap="square" rtlCol="0">
            <a:spAutoFit/>
          </a:bodyPr>
          <a:lstStyle/>
          <a:p>
            <a:r>
              <a:rPr lang="en-US" dirty="0">
                <a:solidFill>
                  <a:schemeClr val="bg2"/>
                </a:solidFill>
              </a:rPr>
              <a:t>Customers aged between 30-50 exhibit a higher prevalence of credit card ownership, while those above 50 tend to have fewer credit card holders. This age-based analysis suggests a correlation between age demographics and credit card ownership patterns.</a:t>
            </a:r>
          </a:p>
        </p:txBody>
      </p:sp>
      <p:sp>
        <p:nvSpPr>
          <p:cNvPr id="8" name="TextBox 7">
            <a:extLst>
              <a:ext uri="{FF2B5EF4-FFF2-40B4-BE49-F238E27FC236}">
                <a16:creationId xmlns:a16="http://schemas.microsoft.com/office/drawing/2014/main" id="{4498340B-CC8A-4FE0-BC7C-0DE722E05781}"/>
              </a:ext>
            </a:extLst>
          </p:cNvPr>
          <p:cNvSpPr txBox="1"/>
          <p:nvPr/>
        </p:nvSpPr>
        <p:spPr>
          <a:xfrm>
            <a:off x="983433" y="3316746"/>
            <a:ext cx="4123035" cy="1200329"/>
          </a:xfrm>
          <a:prstGeom prst="rect">
            <a:avLst/>
          </a:prstGeom>
          <a:noFill/>
        </p:spPr>
        <p:txBody>
          <a:bodyPr wrap="square" rtlCol="0">
            <a:spAutoFit/>
          </a:bodyPr>
          <a:lstStyle/>
          <a:p>
            <a:r>
              <a:rPr lang="en-US" dirty="0">
                <a:solidFill>
                  <a:schemeClr val="bg2"/>
                </a:solidFill>
              </a:rPr>
              <a:t>Age groups between 18-30 and 50+ demonstrate lower credit card ownership compared to the average credit card holder</a:t>
            </a:r>
            <a:endParaRPr lang="en-IN" dirty="0">
              <a:solidFill>
                <a:schemeClr val="bg2"/>
              </a:solidFill>
            </a:endParaRPr>
          </a:p>
        </p:txBody>
      </p:sp>
    </p:spTree>
    <p:extLst>
      <p:ext uri="{BB962C8B-B14F-4D97-AF65-F5344CB8AC3E}">
        <p14:creationId xmlns:p14="http://schemas.microsoft.com/office/powerpoint/2010/main" val="160069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BF3D-0D74-40D2-BCF4-554163B29410}"/>
              </a:ext>
            </a:extLst>
          </p:cNvPr>
          <p:cNvSpPr>
            <a:spLocks noGrp="1"/>
          </p:cNvSpPr>
          <p:nvPr>
            <p:ph type="title"/>
          </p:nvPr>
        </p:nvSpPr>
        <p:spPr>
          <a:xfrm>
            <a:off x="2739539" y="205979"/>
            <a:ext cx="6260905" cy="838722"/>
          </a:xfrm>
        </p:spPr>
        <p:txBody>
          <a:bodyPr>
            <a:noAutofit/>
          </a:bodyPr>
          <a:lstStyle/>
          <a:p>
            <a:r>
              <a:rPr lang="en-US" sz="2800" dirty="0">
                <a:solidFill>
                  <a:srgbClr val="C99D45"/>
                </a:solidFill>
                <a:latin typeface="Algerian" panose="04020705040A02060702" pitchFamily="82" charset="0"/>
              </a:rPr>
              <a:t>Analyzing tenure for each age segment</a:t>
            </a:r>
            <a:endParaRPr lang="en-IN" sz="2800" dirty="0">
              <a:solidFill>
                <a:srgbClr val="C99D45"/>
              </a:solidFill>
              <a:latin typeface="Algerian" panose="04020705040A02060702" pitchFamily="82" charset="0"/>
            </a:endParaRPr>
          </a:p>
        </p:txBody>
      </p:sp>
      <p:pic>
        <p:nvPicPr>
          <p:cNvPr id="3" name="Picture 2">
            <a:extLst>
              <a:ext uri="{FF2B5EF4-FFF2-40B4-BE49-F238E27FC236}">
                <a16:creationId xmlns:a16="http://schemas.microsoft.com/office/drawing/2014/main" id="{519B4F31-BFD0-4255-9CEE-85BE9D5287E4}"/>
              </a:ext>
            </a:extLst>
          </p:cNvPr>
          <p:cNvPicPr/>
          <p:nvPr/>
        </p:nvPicPr>
        <p:blipFill>
          <a:blip r:embed="rId2">
            <a:alphaModFix amt="85000"/>
            <a:extLst>
              <a:ext uri="{BEBA8EAE-BF5A-486C-A8C5-ECC9F3942E4B}">
                <a14:imgProps xmlns:a14="http://schemas.microsoft.com/office/drawing/2010/main">
                  <a14:imgLayer r:embed="rId3">
                    <a14:imgEffect>
                      <a14:colorTemperature colorTemp="5900"/>
                    </a14:imgEffect>
                  </a14:imgLayer>
                </a14:imgProps>
              </a:ext>
            </a:extLst>
          </a:blip>
          <a:stretch>
            <a:fillRect/>
          </a:stretch>
        </p:blipFill>
        <p:spPr>
          <a:xfrm>
            <a:off x="5516453" y="1936069"/>
            <a:ext cx="3512214" cy="183246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TextBox 3">
            <a:extLst>
              <a:ext uri="{FF2B5EF4-FFF2-40B4-BE49-F238E27FC236}">
                <a16:creationId xmlns:a16="http://schemas.microsoft.com/office/drawing/2014/main" id="{231EDA18-ED6F-4547-AA42-415695EEC3B6}"/>
              </a:ext>
            </a:extLst>
          </p:cNvPr>
          <p:cNvSpPr txBox="1"/>
          <p:nvPr/>
        </p:nvSpPr>
        <p:spPr>
          <a:xfrm>
            <a:off x="601670" y="2014203"/>
            <a:ext cx="4352094" cy="1754326"/>
          </a:xfrm>
          <a:prstGeom prst="rect">
            <a:avLst/>
          </a:prstGeom>
          <a:noFill/>
        </p:spPr>
        <p:txBody>
          <a:bodyPr wrap="square" rtlCol="0">
            <a:spAutoFit/>
          </a:bodyPr>
          <a:lstStyle/>
          <a:p>
            <a:r>
              <a:rPr lang="en-US" dirty="0">
                <a:solidFill>
                  <a:schemeClr val="bg2"/>
                </a:solidFill>
              </a:rPr>
              <a:t>Among customer age segments, those aged between 30-50 exhibit the highest average tenure, while customers aged over 50 have a lower average tenure, indicating potential differences in long-term engagement and loyalty across age demographics.</a:t>
            </a:r>
            <a:endParaRPr lang="en-IN" dirty="0">
              <a:solidFill>
                <a:schemeClr val="bg2"/>
              </a:solidFill>
            </a:endParaRPr>
          </a:p>
        </p:txBody>
      </p:sp>
    </p:spTree>
    <p:extLst>
      <p:ext uri="{BB962C8B-B14F-4D97-AF65-F5344CB8AC3E}">
        <p14:creationId xmlns:p14="http://schemas.microsoft.com/office/powerpoint/2010/main" val="87071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56ED-DC40-49BD-9E3F-09478DB4FAC7}"/>
              </a:ext>
            </a:extLst>
          </p:cNvPr>
          <p:cNvSpPr>
            <a:spLocks noGrp="1"/>
          </p:cNvSpPr>
          <p:nvPr>
            <p:ph type="title"/>
          </p:nvPr>
        </p:nvSpPr>
        <p:spPr>
          <a:xfrm>
            <a:off x="2892245" y="281174"/>
            <a:ext cx="5802790" cy="704545"/>
          </a:xfrm>
        </p:spPr>
        <p:txBody>
          <a:bodyPr>
            <a:normAutofit/>
          </a:bodyPr>
          <a:lstStyle/>
          <a:p>
            <a:r>
              <a:rPr lang="en-US" sz="2000" dirty="0">
                <a:solidFill>
                  <a:srgbClr val="C99D45"/>
                </a:solidFill>
                <a:latin typeface="Algerian" panose="04020705040A02060702" pitchFamily="82" charset="0"/>
              </a:rPr>
              <a:t>Ranking credit score segments based on churn</a:t>
            </a:r>
            <a:endParaRPr lang="en-IN" sz="2000" dirty="0">
              <a:solidFill>
                <a:srgbClr val="C99D45"/>
              </a:solidFill>
              <a:latin typeface="Algerian" panose="04020705040A02060702" pitchFamily="82" charset="0"/>
            </a:endParaRPr>
          </a:p>
        </p:txBody>
      </p:sp>
      <p:pic>
        <p:nvPicPr>
          <p:cNvPr id="3" name="Picture 2">
            <a:extLst>
              <a:ext uri="{FF2B5EF4-FFF2-40B4-BE49-F238E27FC236}">
                <a16:creationId xmlns:a16="http://schemas.microsoft.com/office/drawing/2014/main" id="{83EA7034-843C-4D7B-A64C-3E3A377BA5C9}"/>
              </a:ext>
            </a:extLst>
          </p:cNvPr>
          <p:cNvPicPr/>
          <p:nvPr/>
        </p:nvPicPr>
        <p:blipFill rotWithShape="1">
          <a:blip r:embed="rId2"/>
          <a:srcRect b="10526"/>
          <a:stretch/>
        </p:blipFill>
        <p:spPr>
          <a:xfrm>
            <a:off x="5182820" y="1655520"/>
            <a:ext cx="3771595" cy="2595985"/>
          </a:xfrm>
          <a:prstGeom prst="rect">
            <a:avLst/>
          </a:prstGeom>
        </p:spPr>
      </p:pic>
      <p:sp>
        <p:nvSpPr>
          <p:cNvPr id="6" name="TextBox 5">
            <a:extLst>
              <a:ext uri="{FF2B5EF4-FFF2-40B4-BE49-F238E27FC236}">
                <a16:creationId xmlns:a16="http://schemas.microsoft.com/office/drawing/2014/main" id="{AB527A15-9AAF-4109-9F8C-B933C79517AD}"/>
              </a:ext>
            </a:extLst>
          </p:cNvPr>
          <p:cNvSpPr txBox="1"/>
          <p:nvPr/>
        </p:nvSpPr>
        <p:spPr>
          <a:xfrm>
            <a:off x="448965" y="1655520"/>
            <a:ext cx="4581150" cy="2585323"/>
          </a:xfrm>
          <a:prstGeom prst="rect">
            <a:avLst/>
          </a:prstGeom>
          <a:noFill/>
        </p:spPr>
        <p:txBody>
          <a:bodyPr wrap="square" rtlCol="0">
            <a:spAutoFit/>
          </a:bodyPr>
          <a:lstStyle/>
          <a:p>
            <a:r>
              <a:rPr lang="en-US" dirty="0">
                <a:solidFill>
                  <a:schemeClr val="bg2"/>
                </a:solidFill>
              </a:rPr>
              <a:t>The credit score segments are ranked according to customer churn, with the Fair segment experiencing the highest churn rate and thus ranked first. Conversely, the Excellent segment demonstrates the lowest number of customer churn, securing the last rank. This ranking offers insights into the relationship between credit score segments and customer retention rates.</a:t>
            </a:r>
            <a:endParaRPr lang="en-IN" dirty="0">
              <a:solidFill>
                <a:schemeClr val="bg2"/>
              </a:solidFill>
            </a:endParaRPr>
          </a:p>
        </p:txBody>
      </p:sp>
    </p:spTree>
    <p:extLst>
      <p:ext uri="{BB962C8B-B14F-4D97-AF65-F5344CB8AC3E}">
        <p14:creationId xmlns:p14="http://schemas.microsoft.com/office/powerpoint/2010/main" val="2954404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849</Words>
  <Application>Microsoft Office PowerPoint</Application>
  <PresentationFormat>On-screen Show (16:9)</PresentationFormat>
  <Paragraphs>50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Lato</vt:lpstr>
      <vt:lpstr>Times New Roman</vt:lpstr>
      <vt:lpstr>Office Theme</vt:lpstr>
      <vt:lpstr>Analytical CRM Development for a Bank</vt:lpstr>
      <vt:lpstr>PowerPoint Presentation</vt:lpstr>
      <vt:lpstr>OBJECTIVES</vt:lpstr>
      <vt:lpstr>ANALYSING THE customers pattern</vt:lpstr>
      <vt:lpstr>PowerPoint Presentation</vt:lpstr>
      <vt:lpstr>Analyzing  correlation between salary and non-active customers</vt:lpstr>
      <vt:lpstr>Credit card ownership across age groups</vt:lpstr>
      <vt:lpstr>Analyzing tenure for each age segment</vt:lpstr>
      <vt:lpstr>Ranking credit score segments based on churn</vt:lpstr>
      <vt:lpstr>Analyzing the impact of credit card</vt:lpstr>
      <vt:lpstr>Analyzing the number of products used by customers</vt:lpstr>
      <vt:lpstr>Analyzing male and female churn rate</vt:lpstr>
      <vt:lpstr>Analyzing the credit score for exited and retained categories</vt:lpstr>
      <vt:lpstr> Analyzing Gender Distribution, Average Income, and Customer Count by Country</vt:lpstr>
      <vt:lpstr>reports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2024-04-17T14:14:32Z</dcterms:modified>
</cp:coreProperties>
</file>