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6"/>
  </p:notesMasterIdLst>
  <p:sldIdLst>
    <p:sldId id="740" r:id="rId2"/>
    <p:sldId id="741" r:id="rId3"/>
    <p:sldId id="742" r:id="rId4"/>
    <p:sldId id="746" r:id="rId5"/>
    <p:sldId id="747" r:id="rId6"/>
    <p:sldId id="748" r:id="rId7"/>
    <p:sldId id="749" r:id="rId8"/>
    <p:sldId id="757" r:id="rId9"/>
    <p:sldId id="750" r:id="rId10"/>
    <p:sldId id="751" r:id="rId11"/>
    <p:sldId id="753" r:id="rId12"/>
    <p:sldId id="756" r:id="rId13"/>
    <p:sldId id="755" r:id="rId14"/>
    <p:sldId id="75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B5BCE9-64D0-4007-B387-0A1B3DD6280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046250-0C98-445B-89CE-71D07257A5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37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ingninjas.com/studio/guided-paths/basics-of-javascript/content/179801/offering/224279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codingninjas.com/studio/guided-paths/basics-of-javascript/content/170957/offering/2119326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0258A-FAE4-45DD-4A8B-6DD383C24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6C86E6-24A2-66F3-E51F-B77A02A60A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D13B54-206A-28E5-7884-D19725F4F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C03AD-B0CC-D621-CCA6-0A68C739D5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282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0CEFF-11FC-3F32-A6F1-C41342800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727A2-CC98-9AEA-F269-9722ED383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A07A29-F163-2B52-7A4A-111843853B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8B85A-F99F-B731-8982-D16B17C945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092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7FDAA-D374-B3C3-5527-F4871D35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C5DDE-89B8-D3B5-01AE-FD0696AA0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7FC28-1CAB-B1B1-68D5-6AD09278E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5098E-FF5B-DA7C-2114-D3BDDCA6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48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A67D3-D2D8-4BCC-FBA0-6AD514167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FA95B0-56BC-984B-EEF4-3DDF4D7077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EE0361-30B2-1C09-30FB-169C2D162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A504E-5881-4891-FC5B-9D4B8C4715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E9BDB-1B5A-A638-2C28-2EC6BA54E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355EF-ABFB-C602-E799-095DFB826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312B2C-D65D-6E08-C998-A5FADA754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FC48-725B-4F0C-8D8E-02B94620BF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42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671DB-82DD-07AF-CF6B-C740846F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2907C5-FA8E-FD25-A709-0FB307CDBF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F2943-48C0-E680-280E-D34F40B2A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60F6E-832C-F4F4-34EC-9B83B31D2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41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A70A6-7BC2-C6BE-D881-B3D3FB40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963751-6266-5F85-CF42-135341F61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5A5954-4BA1-B58E-0F4E-F461F0EFF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1946A-E0CF-3C82-8D3E-87BBAEBB7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7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71CEC-229E-35C8-19C1-7660330CD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386598-883D-6573-CFE2-0431FADE4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26965-D8A5-4CB5-EC0C-A4C291BFC4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1CA3-62C9-8C5A-8EC5-970D97B4F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8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D744D-2C5B-71AA-D893-1836EECDE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22AED-AE40-3144-0FC8-36068C745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61DB9A-DF74-D70E-E70E-12CBC597E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CDAA96-C2D5-5DF3-6764-198BE56CB2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27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44E96-5CAD-46FF-E5C7-617EB5E1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EFBEC5-E9CB-7267-3FFC-1B8B665C41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D1810-8CDD-E116-D6C2-899D968CC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EB8D1-F12F-DF34-C4C1-1CBB37500C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438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BBF48-41E7-34A8-9C4D-C5E3F440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9C7088-11B6-314D-7E14-0C4DE8AE0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92DF83-F197-B302-645D-0AD7CB04BC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2E4D-E816-3BC0-7F66-A7F42AA70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55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A4956-FB04-A956-BF3B-D2FCC4851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D424E7-6F24-3C3C-D704-084D0C14C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FF4626-C0A5-3336-4BF3-2DF69DBE6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8AD4E-16FF-6D23-1419-16077A75E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39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22C1F-B538-8AEB-9A6A-A4AF49601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78EC95-044C-473C-AB07-0C00F1A459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026C6-D3BC-2DA7-3D3E-D6EB801B6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DA0C35-E46B-3411-6E85-71441486B1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13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0D381-8F87-B2B2-1CFB-5C1A45EBF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AFD50-6F27-5EB5-1D5E-1EB0C720E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AF96DF-B85C-950C-8931-75FDD7E7E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Let's create our first JavaScript Promise. To create a Promise object, we make use of a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3"/>
              </a:rPr>
              <a:t>constructor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. It takes two parameters, one for the success case(resolve) and the other for the failure case(reject). Then we use the </a:t>
            </a:r>
            <a:r>
              <a:rPr lang="en-IN" b="0" i="0" u="sng" strike="noStrike" dirty="0">
                <a:solidFill>
                  <a:srgbClr val="1155CC"/>
                </a:solidFill>
                <a:effectLst/>
                <a:latin typeface="Muli"/>
                <a:hlinkClick r:id="rId4"/>
              </a:rPr>
              <a:t>if-else statement</a:t>
            </a:r>
            <a:r>
              <a:rPr lang="en-IN" b="0" i="0" dirty="0">
                <a:solidFill>
                  <a:srgbClr val="000000"/>
                </a:solidFill>
                <a:effectLst/>
                <a:latin typeface="Muli"/>
              </a:rPr>
              <a:t> to specify what to do in the success and failure case. If the given condition is met, the promise will be resolved. Otherwise, it will be rejected.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13DB4D-A70C-A78C-241B-A3E4DDEB4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322CDD-9D6C-4F63-9EC2-64822662410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9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66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43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01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620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60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335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8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3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7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04427A5F-C99A-4A65-86C8-36BDBB7E9B1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E628EA4-1F25-4DF2-8C6F-EEBA8EC81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7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F8247-8602-EF71-B952-47ABFD792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D88DA8-12CB-A5B0-116D-5271DBF23273}"/>
              </a:ext>
            </a:extLst>
          </p:cNvPr>
          <p:cNvSpPr txBox="1"/>
          <p:nvPr/>
        </p:nvSpPr>
        <p:spPr>
          <a:xfrm>
            <a:off x="4915696" y="2615046"/>
            <a:ext cx="373046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Day11</a:t>
            </a:r>
          </a:p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9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D66EA-864A-55DE-D63C-0871CBF64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F75C6C-0E7E-A02C-D345-240FD29EE8CA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Testing application-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80E102-86DE-7F38-25A3-BD4F1668A036}"/>
              </a:ext>
            </a:extLst>
          </p:cNvPr>
          <p:cNvSpPr txBox="1"/>
          <p:nvPr/>
        </p:nvSpPr>
        <p:spPr>
          <a:xfrm>
            <a:off x="589280" y="1271677"/>
            <a:ext cx="95402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C. Create product (add authorization detail)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Request: POST http://localhost:8080/api/products/add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Auth: Basic Auth with admin credentials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"name": "iPhone 15",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"category": "Electronics",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"price": 1199.99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Expect: 200 OK with created product JSON.</a:t>
            </a:r>
          </a:p>
        </p:txBody>
      </p:sp>
    </p:spTree>
    <p:extLst>
      <p:ext uri="{BB962C8B-B14F-4D97-AF65-F5344CB8AC3E}">
        <p14:creationId xmlns:p14="http://schemas.microsoft.com/office/powerpoint/2010/main" val="337816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343AB-FB68-FB07-EDB6-73180B67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A945E5-C686-94F8-06EC-6ADD9B6900D8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Testing application-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7B960-F80E-BC63-ADDB-340FD675D0C7}"/>
              </a:ext>
            </a:extLst>
          </p:cNvPr>
          <p:cNvSpPr txBox="1"/>
          <p:nvPr/>
        </p:nvSpPr>
        <p:spPr>
          <a:xfrm>
            <a:off x="589280" y="1271677"/>
            <a:ext cx="111556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**Method:** `PUT`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**URL:** `http://localhost:8080/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/products/update/1`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**Body (JSON → raw):**</a:t>
            </a:r>
          </a:p>
          <a:p>
            <a:pPr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```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"name": "Gaming Laptop",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"category": "Electronics",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"price": 95000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```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**Expected Response:**</a:t>
            </a:r>
          </a:p>
          <a:p>
            <a:pPr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```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"id": 1,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"name": "Gaming Laptop",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"category": "Electronics",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"price": 95000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22336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DDAFB-D34B-4E81-847D-569201DFE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B8DF3D-E0D7-6B07-C862-48997987D8E9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Testing application-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4FB3F-E44B-03EB-6088-18B144C1462C}"/>
              </a:ext>
            </a:extLst>
          </p:cNvPr>
          <p:cNvSpPr txBox="1"/>
          <p:nvPr/>
        </p:nvSpPr>
        <p:spPr>
          <a:xfrm>
            <a:off x="589280" y="1271677"/>
            <a:ext cx="111556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### 6️⃣ Delete Product</a:t>
            </a:r>
          </a:p>
          <a:p>
            <a:pPr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**Method:** `DELETE`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**URL:** `http://localhost:8080/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/products/delete/1`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**Expected Response:**</a:t>
            </a:r>
          </a:p>
          <a:p>
            <a:pPr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```</a:t>
            </a:r>
          </a:p>
          <a:p>
            <a:pPr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Product deleted successfully!</a:t>
            </a:r>
          </a:p>
        </p:txBody>
      </p:sp>
    </p:spTree>
    <p:extLst>
      <p:ext uri="{BB962C8B-B14F-4D97-AF65-F5344CB8AC3E}">
        <p14:creationId xmlns:p14="http://schemas.microsoft.com/office/powerpoint/2010/main" val="394380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09CB-A547-7664-EA19-A801CA9FE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E2C9C8-D607-6EB6-4B34-406F02D144FC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Testing application-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C65F3-4A3D-3DBC-F878-C11210AC6E99}"/>
              </a:ext>
            </a:extLst>
          </p:cNvPr>
          <p:cNvSpPr txBox="1"/>
          <p:nvPr/>
        </p:nvSpPr>
        <p:spPr>
          <a:xfrm>
            <a:off x="589280" y="1271677"/>
            <a:ext cx="111556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 Paging / Filtering / Sorting examples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http://localhost:8080/api/products?page=0&amp;size=5&amp;sortBy=price&amp;direction=desc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http://localhost:8080/api/products?name=phone&amp;page=0&amp;size=5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http://localhost:8080/api/products?category=electronics&amp;page=0&amp;size=5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http://localhost:8080/api/products?search=phone&amp;page=0&amp;size=5&amp;sortBy=name&amp;direction=asc</a:t>
            </a:r>
          </a:p>
        </p:txBody>
      </p:sp>
    </p:spTree>
    <p:extLst>
      <p:ext uri="{BB962C8B-B14F-4D97-AF65-F5344CB8AC3E}">
        <p14:creationId xmlns:p14="http://schemas.microsoft.com/office/powerpoint/2010/main" val="1914647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8557F-26EF-8C69-259A-34E2D7966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64EA33-8E42-9F7D-934A-7F9EC817BF47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Testing application-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19130-9816-190C-B826-76F59159D7E0}"/>
              </a:ext>
            </a:extLst>
          </p:cNvPr>
          <p:cNvSpPr txBox="1"/>
          <p:nvPr/>
        </p:nvSpPr>
        <p:spPr>
          <a:xfrm>
            <a:off x="589280" y="1271677"/>
            <a:ext cx="111556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&amp; troubleshooting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401 Unauthorized / password does not look like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BCrypt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happens if users in DB have plain text passwords but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PasswordEncoder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BCrypt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Fix: use /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/users/register to add users (it hashes password), or pre-hash when inserting manually.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sure your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application.properties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username/password match your local MySQL.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CORS: @CrossOrigin(origins = "*") is added to controllers for dev ease. In production set exact origin.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9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C85B9-AEA0-2E8D-A5B2-AC514DBF2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974DA-F70A-84BC-09F0-4A4CFE1BE87F}"/>
              </a:ext>
            </a:extLst>
          </p:cNvPr>
          <p:cNvSpPr txBox="1"/>
          <p:nvPr/>
        </p:nvSpPr>
        <p:spPr>
          <a:xfrm>
            <a:off x="2995456" y="1771766"/>
            <a:ext cx="585390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 Authentication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Securing API endpoints with @PreAuthorize, @Secured or role-based access</a:t>
            </a:r>
          </a:p>
        </p:txBody>
      </p:sp>
    </p:spTree>
    <p:extLst>
      <p:ext uri="{BB962C8B-B14F-4D97-AF65-F5344CB8AC3E}">
        <p14:creationId xmlns:p14="http://schemas.microsoft.com/office/powerpoint/2010/main" val="129839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69A21-87F0-C09B-1DB4-A82A2BA49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7727F2-001F-1FB9-FF59-6683A20129D1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@PreAuthorize-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D2C60-4793-C42C-360D-C526BC0A3C93}"/>
              </a:ext>
            </a:extLst>
          </p:cNvPr>
          <p:cNvSpPr txBox="1"/>
          <p:nvPr/>
        </p:nvSpPr>
        <p:spPr>
          <a:xfrm>
            <a:off x="699168" y="995908"/>
            <a:ext cx="943035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checks whether the </a:t>
            </a:r>
            <a:r>
              <a:rPr lang="en-US" sz="2400" b="1" dirty="0"/>
              <a:t>currently authenticated user</a:t>
            </a:r>
            <a:r>
              <a:rPr lang="en-US" sz="2400" dirty="0"/>
              <a:t> has the required permissions (roles, authorities, or conditions) to execute the method it's annotating. If the condition evaluates to false, access is denied, and the method will not be invoked.</a:t>
            </a:r>
          </a:p>
          <a:p>
            <a:endParaRPr lang="en-US" sz="2400" dirty="0"/>
          </a:p>
          <a:p>
            <a:r>
              <a:rPr lang="en-US" sz="2400" dirty="0"/>
              <a:t>Example –</a:t>
            </a:r>
          </a:p>
          <a:p>
            <a:r>
              <a:rPr lang="en-US" sz="2400" dirty="0"/>
              <a:t>@PreAuthorize("hasRole('ADMIN')")</a:t>
            </a:r>
          </a:p>
          <a:p>
            <a:r>
              <a:rPr lang="en-US" sz="2400" dirty="0"/>
              <a:t>public void </a:t>
            </a:r>
            <a:r>
              <a:rPr lang="en-US" sz="2400" dirty="0" err="1"/>
              <a:t>deleteUser</a:t>
            </a:r>
            <a:r>
              <a:rPr lang="en-US" sz="2400" dirty="0"/>
              <a:t>(Long </a:t>
            </a:r>
            <a:r>
              <a:rPr lang="en-US" sz="2400" dirty="0" err="1"/>
              <a:t>userId</a:t>
            </a:r>
            <a:r>
              <a:rPr lang="en-US" sz="2400" dirty="0"/>
              <a:t>) {</a:t>
            </a:r>
          </a:p>
          <a:p>
            <a:r>
              <a:rPr lang="en-US" sz="2400" dirty="0"/>
              <a:t>    // Only users with role ADMIN can access this method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B4D32B-7CA8-B0F2-D6D2-5CE1735E572B}"/>
              </a:ext>
            </a:extLst>
          </p:cNvPr>
          <p:cNvSpPr txBox="1"/>
          <p:nvPr/>
        </p:nvSpPr>
        <p:spPr>
          <a:xfrm>
            <a:off x="5252720" y="4923481"/>
            <a:ext cx="863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Requirements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use @PreAuthorize, you must enable method security:</a:t>
            </a:r>
          </a:p>
          <a:p>
            <a:pPr rtl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@EnableMethodSecurity  // For Spring Boot 3.x+</a:t>
            </a:r>
          </a:p>
          <a:p>
            <a:pPr rtl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SecurityConfig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rtl="0"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62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43A87-E509-BB59-399A-26EA4D495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49D026-BE49-AAFA-229A-E7E97862DBE5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@Secured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8C056A-4FD9-F8E4-8C3C-6D193EAE4AFE}"/>
              </a:ext>
            </a:extLst>
          </p:cNvPr>
          <p:cNvSpPr txBox="1"/>
          <p:nvPr/>
        </p:nvSpPr>
        <p:spPr>
          <a:xfrm>
            <a:off x="699168" y="995908"/>
            <a:ext cx="94303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It restricts access to a method to users who have </a:t>
            </a:r>
            <a:r>
              <a:rPr lang="en-US" sz="2400" b="1"/>
              <a:t>specific roles</a:t>
            </a:r>
            <a:r>
              <a:rPr lang="en-US" sz="2400"/>
              <a:t>. </a:t>
            </a:r>
            <a:r>
              <a:rPr lang="en-US" sz="2400" dirty="0"/>
              <a:t>If the authenticated user does </a:t>
            </a:r>
            <a:r>
              <a:rPr lang="en-US" sz="2400" b="1" dirty="0"/>
              <a:t>not</a:t>
            </a:r>
            <a:r>
              <a:rPr lang="en-US" sz="2400" dirty="0"/>
              <a:t> have the required role(s), access is denied.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27FAB4-445C-C219-460D-9996EE0B579A}"/>
              </a:ext>
            </a:extLst>
          </p:cNvPr>
          <p:cNvSpPr txBox="1"/>
          <p:nvPr/>
        </p:nvSpPr>
        <p:spPr>
          <a:xfrm>
            <a:off x="699168" y="2012801"/>
            <a:ext cx="837371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🧠 Example Usage</a:t>
            </a:r>
          </a:p>
          <a:p>
            <a:pPr rtl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@Secured("ROLE_ADMIN")</a:t>
            </a:r>
          </a:p>
          <a:p>
            <a:pPr rtl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void deleteUser(Long userId) {</a:t>
            </a:r>
          </a:p>
          <a:p>
            <a:pPr rtl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// Only users with the role ROLE_ADMIN can execute this</a:t>
            </a:r>
          </a:p>
          <a:p>
            <a:pPr rtl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rtl="0">
              <a:buNone/>
            </a:pPr>
            <a:endParaRPr lang="en-US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also specify multiple roles:</a:t>
            </a:r>
          </a:p>
          <a:p>
            <a:pPr rtl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@Secured({"ROLE_ADMIN", "ROLE_MANAGER"})</a:t>
            </a:r>
          </a:p>
          <a:p>
            <a:pPr rtl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void viewReports() {</a:t>
            </a:r>
          </a:p>
          <a:p>
            <a:pPr rtl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// Users with either ROLE_ADMIN or ROLE_MANAGER can access</a:t>
            </a:r>
          </a:p>
          <a:p>
            <a:pPr rtl="0"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buNone/>
            </a:pPr>
            <a:r>
              <a:rPr lang="en-US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⚠️ Note: Roles must be prefixed with "ROLE_" when using @Secured.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65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67E34-8F04-D1E4-6491-D07C59EAC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BC272A-C328-A8A1-CC16-AD1D17320509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@Secured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7793A-4F34-28DC-7D44-F1CA37928896}"/>
              </a:ext>
            </a:extLst>
          </p:cNvPr>
          <p:cNvSpPr txBox="1"/>
          <p:nvPr/>
        </p:nvSpPr>
        <p:spPr>
          <a:xfrm>
            <a:off x="699168" y="995908"/>
            <a:ext cx="94303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It restricts access to a method to users who have </a:t>
            </a:r>
            <a:r>
              <a:rPr lang="en-US" sz="2400" b="1"/>
              <a:t>specific roles</a:t>
            </a:r>
            <a:r>
              <a:rPr lang="en-US" sz="2400"/>
              <a:t>. </a:t>
            </a:r>
            <a:r>
              <a:rPr lang="en-US" sz="2400" dirty="0"/>
              <a:t>If the authenticated user does </a:t>
            </a:r>
            <a:r>
              <a:rPr lang="en-US" sz="2400" b="1" dirty="0"/>
              <a:t>not</a:t>
            </a:r>
            <a:r>
              <a:rPr lang="en-US" sz="2400" dirty="0"/>
              <a:t> have the required role(s), access is denied.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78655-90CC-B757-3FC0-855A1698862A}"/>
              </a:ext>
            </a:extLst>
          </p:cNvPr>
          <p:cNvSpPr txBox="1"/>
          <p:nvPr/>
        </p:nvSpPr>
        <p:spPr>
          <a:xfrm>
            <a:off x="883920" y="2206397"/>
            <a:ext cx="95402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🧩 Enabling @Secured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explicitly enable it in your security configuration:</a:t>
            </a:r>
          </a:p>
          <a:p>
            <a:pPr rtl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@EnableMethodSecurity(securedEnabled = true) // Spring Boot 3.x+</a:t>
            </a:r>
          </a:p>
          <a:p>
            <a:pPr rtl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public class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SecurityConfig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rtl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43478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1FAFE-AEDF-C3E9-69DE-B36C909D1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A78A96-0E0B-7BBA-180C-857710117E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81556"/>
              </p:ext>
            </p:extLst>
          </p:nvPr>
        </p:nvGraphicFramePr>
        <p:xfrm>
          <a:off x="1051560" y="1953260"/>
          <a:ext cx="9872664" cy="2743200"/>
        </p:xfrm>
        <a:graphic>
          <a:graphicData uri="http://schemas.openxmlformats.org/drawingml/2006/table">
            <a:tbl>
              <a:tblPr/>
              <a:tblGrid>
                <a:gridCol w="3290888">
                  <a:extLst>
                    <a:ext uri="{9D8B030D-6E8A-4147-A177-3AD203B41FA5}">
                      <a16:colId xmlns:a16="http://schemas.microsoft.com/office/drawing/2014/main" val="589589260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1784295718"/>
                    </a:ext>
                  </a:extLst>
                </a:gridCol>
                <a:gridCol w="3290888">
                  <a:extLst>
                    <a:ext uri="{9D8B030D-6E8A-4147-A177-3AD203B41FA5}">
                      <a16:colId xmlns:a16="http://schemas.microsoft.com/office/drawing/2014/main" val="229137386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@Secured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@PreAuthorize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531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Syntax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Only roles (e.g., ROLE_ADMIN)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 SpEL (Spring Expression Language)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591569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62560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Custom Conditions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❌ Not supported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✅ Supported (e.g., check method parameters)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169284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Multiple roles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✅ Supported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✅ Supported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4293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When evaluated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Before method execution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Before method execution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72983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2B477F9-2437-FCD3-6F7D-6E021D4B7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560" y="1047558"/>
            <a:ext cx="7167880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@Secured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@PreAuthorize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467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73EBF-1358-0560-3D02-D5A51D20B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C90CD3-BF54-32F3-24DA-187783D5D9D2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Testing application-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D5429-FF8E-6CBA-FB28-1346583B9004}"/>
              </a:ext>
            </a:extLst>
          </p:cNvPr>
          <p:cNvSpPr txBox="1"/>
          <p:nvPr/>
        </p:nvSpPr>
        <p:spPr>
          <a:xfrm>
            <a:off x="589280" y="1271677"/>
            <a:ext cx="95402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Login/Register as USER (role: ROLE_USER).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GET 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/products → ✅ works.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POST 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/products/add → ❌ 403 Forbidden.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Login/Register as ADMIN (role: ROLE_ADMIN).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GET 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/products → ✅ works.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POST 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/products/add → ✅ works.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PUT 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/products/update/1 → ✅ works.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DELETE /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/products/delete/1 → ✅ works.</a:t>
            </a:r>
          </a:p>
        </p:txBody>
      </p:sp>
    </p:spTree>
    <p:extLst>
      <p:ext uri="{BB962C8B-B14F-4D97-AF65-F5344CB8AC3E}">
        <p14:creationId xmlns:p14="http://schemas.microsoft.com/office/powerpoint/2010/main" val="195943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0EAA4-44E4-2F28-FCAA-183E49734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16BA1B-DE23-DCF8-925B-C71967919072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Testing application-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129165-0F0F-7761-9959-5F85EBB38A3F}"/>
              </a:ext>
            </a:extLst>
          </p:cNvPr>
          <p:cNvSpPr txBox="1"/>
          <p:nvPr/>
        </p:nvSpPr>
        <p:spPr>
          <a:xfrm>
            <a:off x="589280" y="1271677"/>
            <a:ext cx="95402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A. Register a user (via Postman)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Request: POST http://localhost:8080/api/auth/register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 (raw JSON):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"username": "admin",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"password": "admin123",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"role": "ROLE_ADMIN"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Expect: 200 OK with returned user object (id, username, role). Password stored hashed in DB.</a:t>
            </a:r>
          </a:p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add normal user also in same manner</a:t>
            </a:r>
          </a:p>
        </p:txBody>
      </p:sp>
    </p:spTree>
    <p:extLst>
      <p:ext uri="{BB962C8B-B14F-4D97-AF65-F5344CB8AC3E}">
        <p14:creationId xmlns:p14="http://schemas.microsoft.com/office/powerpoint/2010/main" val="168505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5C305-0BAA-3E1E-3B7C-7A6636D4D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389062-1BC0-5E76-8984-024827371E0F}"/>
              </a:ext>
            </a:extLst>
          </p:cNvPr>
          <p:cNvSpPr txBox="1"/>
          <p:nvPr/>
        </p:nvSpPr>
        <p:spPr>
          <a:xfrm>
            <a:off x="514812" y="484655"/>
            <a:ext cx="51936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Testing application-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26B692-EDC3-8B98-4A2B-23A4E7C5B267}"/>
              </a:ext>
            </a:extLst>
          </p:cNvPr>
          <p:cNvSpPr txBox="1"/>
          <p:nvPr/>
        </p:nvSpPr>
        <p:spPr>
          <a:xfrm>
            <a:off x="589280" y="1271677"/>
            <a:ext cx="95402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B. Authenticate  - </a:t>
            </a:r>
          </a:p>
          <a:p>
            <a:pPr>
              <a:buNone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Method:POST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URL:http://localhost:8080/api/auth/login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 (JSON → raw):</a:t>
            </a:r>
          </a:p>
          <a:p>
            <a:pPr>
              <a:buNone/>
            </a:pP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{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"username": “admin",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"password": “admin123"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}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products (after login as mentioned above)-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Request: GET http://localhost:8080/api/products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 tab in Postman: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Type: Basic Auth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Username: admin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Password: admin123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Expect: Page JSON with fields: content,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totalPages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totalElements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5604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4077</TotalTime>
  <Words>2209</Words>
  <Application>Microsoft Office PowerPoint</Application>
  <PresentationFormat>Widescreen</PresentationFormat>
  <Paragraphs>191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Corbel</vt:lpstr>
      <vt:lpstr>Muli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Ashwin Giri</cp:lastModifiedBy>
  <cp:revision>361</cp:revision>
  <dcterms:created xsi:type="dcterms:W3CDTF">2023-12-23T00:25:37Z</dcterms:created>
  <dcterms:modified xsi:type="dcterms:W3CDTF">2025-09-07T14:00:12Z</dcterms:modified>
</cp:coreProperties>
</file>