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5" r:id="rId11"/>
    <p:sldId id="267" r:id="rId12"/>
    <p:sldId id="268" r:id="rId13"/>
    <p:sldId id="269" r:id="rId14"/>
    <p:sldId id="270" r:id="rId15"/>
    <p:sldId id="274"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3928103089"/>
              </p:ext>
            </p:extLst>
          </p:nvPr>
        </p:nvGraphicFramePr>
        <p:xfrm>
          <a:off x="198782" y="963519"/>
          <a:ext cx="11570971" cy="4206240"/>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800" b="1" u="sng" dirty="0">
                          <a:solidFill>
                            <a:schemeClr val="tx1"/>
                          </a:solidFill>
                        </a:rPr>
                        <a:t>Thread 1 </a:t>
                      </a:r>
                      <a:endParaRPr lang="en-GB" sz="1600" b="1" u="sng" dirty="0">
                        <a:solidFill>
                          <a:schemeClr val="tx1"/>
                        </a:solidFill>
                      </a:endParaRPr>
                    </a:p>
                    <a:p>
                      <a:pPr marL="342900" indent="-342900">
                        <a:buFont typeface="Arial" panose="020B0604020202020204" pitchFamily="34" charset="0"/>
                        <a:buChar char="•"/>
                      </a:pPr>
                      <a:r>
                        <a:rPr lang="en-GB" sz="1800" b="1" dirty="0">
                          <a:solidFill>
                            <a:schemeClr val="accent2"/>
                          </a:solidFill>
                        </a:rPr>
                        <a:t>Heat a saucepan of water until it starts boiling   </a:t>
                      </a:r>
                      <a:r>
                        <a:rPr lang="en-GB" sz="18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4 to finished grating cheese </a:t>
                      </a:r>
                      <a:r>
                        <a:rPr lang="en-GB" sz="18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 </a:t>
                      </a:r>
                      <a:r>
                        <a:rPr lang="en-GB" sz="1800" b="0" dirty="0">
                          <a:solidFill>
                            <a:schemeClr val="tx1"/>
                          </a:solidFill>
                        </a:rPr>
                        <a:t>(15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Pre-heat oven to 200°C </a:t>
                      </a:r>
                      <a:r>
                        <a:rPr lang="en-GB" sz="1800" b="0" dirty="0">
                          <a:solidFill>
                            <a:schemeClr val="tx1"/>
                          </a:solidFill>
                        </a:rPr>
                        <a:t>(15 mins) </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800" b="0" dirty="0">
                          <a:solidFill>
                            <a:schemeClr val="tx1"/>
                          </a:solidFill>
                        </a:rPr>
                      </a:br>
                      <a:r>
                        <a:rPr lang="en-GB" sz="1800" b="0" dirty="0">
                          <a:solidFill>
                            <a:schemeClr val="tx1"/>
                          </a:solidFill>
                        </a:rPr>
                        <a:t>Time taken for thread 2: </a:t>
                      </a:r>
                      <a:r>
                        <a:rPr lang="en-GB" sz="18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Prepare the dessert </a:t>
                      </a:r>
                      <a:r>
                        <a:rPr lang="en-GB" sz="18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3: </a:t>
                      </a: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8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8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8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8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8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8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8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8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8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5176007"/>
            <a:ext cx="11641731" cy="1354217"/>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3280481250"/>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35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executed at some point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6524863"/>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ASP.NET</a:t>
            </a:r>
            <a:r>
              <a:rPr lang="en-GB" sz="2200" dirty="0"/>
              <a:t> (more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 </a:t>
            </a:r>
          </a:p>
          <a:p>
            <a:pPr algn="ctr"/>
            <a:br>
              <a:rPr lang="en-GB" sz="2200" b="1" dirty="0"/>
            </a:br>
            <a:r>
              <a:rPr lang="en-GB" sz="2200" b="1" dirty="0">
                <a:solidFill>
                  <a:srgbClr val="FF0000"/>
                </a:solidFill>
              </a:rPr>
              <a:t>It isn’t about picking one over the other. It’s about leveraging the two techniques where possible.</a:t>
            </a:r>
          </a:p>
        </p:txBody>
      </p:sp>
    </p:spTree>
    <p:extLst>
      <p:ext uri="{BB962C8B-B14F-4D97-AF65-F5344CB8AC3E}">
        <p14:creationId xmlns:p14="http://schemas.microsoft.com/office/powerpoint/2010/main" val="1255030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Suspect(),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Task</a:t>
            </a:r>
          </a:p>
          <a:p>
            <a:pPr marL="457200" indent="-457200">
              <a:buFont typeface="Arial" panose="020B0604020202020204" pitchFamily="34" charset="0"/>
              <a:buChar char="•"/>
            </a:pPr>
            <a:r>
              <a:rPr lang="en-GB" sz="3200" dirty="0"/>
              <a:t>Represents a piece of work to be completed, possibly with a result.</a:t>
            </a:r>
          </a:p>
          <a:p>
            <a:pPr marL="457200" indent="-457200">
              <a:buFont typeface="Arial" panose="020B0604020202020204" pitchFamily="34" charset="0"/>
              <a:buChar char="•"/>
            </a:pPr>
            <a:r>
              <a:rPr lang="en-GB" sz="3200" dirty="0"/>
              <a:t>Like the </a:t>
            </a:r>
            <a:r>
              <a:rPr lang="en-GB" sz="3200" dirty="0" err="1"/>
              <a:t>ThreadPool</a:t>
            </a:r>
            <a:r>
              <a:rPr lang="en-GB" sz="3200" dirty="0"/>
              <a:t>, a task does not create its own OS thread.</a:t>
            </a:r>
          </a:p>
          <a:p>
            <a:pPr marL="457200" indent="-457200">
              <a:buFont typeface="Arial" panose="020B0604020202020204" pitchFamily="34" charset="0"/>
              <a:buChar char="•"/>
            </a:pPr>
            <a:r>
              <a:rPr lang="en-GB" sz="3200" dirty="0"/>
              <a:t>Tasks are executed by a </a:t>
            </a:r>
            <a:r>
              <a:rPr lang="en-GB" sz="3200" dirty="0" err="1"/>
              <a:t>TaskScheduler</a:t>
            </a:r>
            <a:r>
              <a:rPr lang="en-GB" sz="3200" dirty="0"/>
              <a:t>. The default scheduler runs on the </a:t>
            </a:r>
            <a:r>
              <a:rPr lang="en-GB" sz="3200" dirty="0" err="1"/>
              <a:t>ThreadPool</a:t>
            </a:r>
            <a:r>
              <a:rPr lang="en-GB" sz="3200" dirty="0"/>
              <a:t>.</a:t>
            </a:r>
          </a:p>
          <a:p>
            <a:pPr marL="457200" indent="-457200">
              <a:buFont typeface="Arial" panose="020B0604020202020204" pitchFamily="34" charset="0"/>
              <a:buChar char="•"/>
            </a:pPr>
            <a:r>
              <a:rPr lang="en-GB" sz="3200" dirty="0"/>
              <a:t>Unlike </a:t>
            </a:r>
            <a:r>
              <a:rPr lang="en-GB" sz="3200" dirty="0" err="1"/>
              <a:t>ThreadPool</a:t>
            </a:r>
            <a:r>
              <a:rPr lang="en-GB" sz="3200" dirty="0"/>
              <a:t>, Task allows you to find out when it finishes and to return a result., either synchronously or asynchronously.</a:t>
            </a:r>
          </a:p>
          <a:p>
            <a:pPr marL="457200" indent="-457200">
              <a:buFont typeface="Arial" panose="020B0604020202020204" pitchFamily="34" charset="0"/>
              <a:buChar char="•"/>
            </a:pPr>
            <a:r>
              <a:rPr lang="en-GB" sz="3200" dirty="0"/>
              <a:t>Since tasks still run on the </a:t>
            </a:r>
            <a:r>
              <a:rPr lang="en-GB" sz="3200" dirty="0" err="1"/>
              <a:t>ThreadPool</a:t>
            </a:r>
            <a:r>
              <a:rPr lang="en-GB" sz="3200" dirty="0"/>
              <a:t>, they should not be used for long-running operations. Task does provide however a </a:t>
            </a:r>
            <a:r>
              <a:rPr lang="en-GB" sz="3200" dirty="0" err="1"/>
              <a:t>LongRunning</a:t>
            </a:r>
            <a:r>
              <a:rPr lang="en-GB" sz="3200" dirty="0"/>
              <a:t> option, which tells the </a:t>
            </a:r>
            <a:r>
              <a:rPr lang="en-GB" sz="3200" dirty="0" err="1"/>
              <a:t>TaskScheduler</a:t>
            </a:r>
            <a:r>
              <a:rPr lang="en-GB" sz="3200" dirty="0"/>
              <a:t> to create a new thread rather than running on the </a:t>
            </a:r>
            <a:r>
              <a:rPr lang="en-GB" sz="3200" dirty="0" err="1"/>
              <a:t>ThreadPool</a:t>
            </a:r>
            <a:r>
              <a:rPr lang="en-GB" sz="3200" dirty="0"/>
              <a:t>. </a:t>
            </a:r>
          </a:p>
          <a:p>
            <a:pPr marL="457200" indent="-457200">
              <a:buFont typeface="Arial" panose="020B0604020202020204" pitchFamily="34" charset="0"/>
              <a:buChar char="•"/>
            </a:pPr>
            <a:r>
              <a:rPr lang="en-GB" sz="3200" dirty="0"/>
              <a:t>All newer high-level concurrency APIs are built on Task. </a:t>
            </a:r>
          </a:p>
        </p:txBody>
      </p:sp>
    </p:spTree>
    <p:extLst>
      <p:ext uri="{BB962C8B-B14F-4D97-AF65-F5344CB8AC3E}">
        <p14:creationId xmlns:p14="http://schemas.microsoft.com/office/powerpoint/2010/main" val="76720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 is almost always the best option.</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provides a more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The only reason to explicitly create your own threads in modern code are for setting per-thread options, or maintaining a persistent thread that needs to maintain its own identity.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a:t>
            </a:r>
          </a:p>
        </p:txBody>
      </p:sp>
    </p:spTree>
    <p:extLst>
      <p:ext uri="{BB962C8B-B14F-4D97-AF65-F5344CB8AC3E}">
        <p14:creationId xmlns:p14="http://schemas.microsoft.com/office/powerpoint/2010/main" val="119892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fontScale="90000"/>
          </a:bodyPr>
          <a:lstStyle/>
          <a:p>
            <a:r>
              <a:rPr lang="en-GB" dirty="0"/>
              <a:t>What exactly are synchronous and asynchronous operations?</a:t>
            </a:r>
          </a:p>
        </p:txBody>
      </p:sp>
    </p:spTree>
    <p:extLst>
      <p:ext uri="{BB962C8B-B14F-4D97-AF65-F5344CB8AC3E}">
        <p14:creationId xmlns:p14="http://schemas.microsoft.com/office/powerpoint/2010/main" val="155509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3200" b="1" dirty="0"/>
              <a:t>In simple terms…</a:t>
            </a:r>
          </a:p>
          <a:p>
            <a:endParaRPr lang="en-GB" sz="3200" b="1" dirty="0"/>
          </a:p>
          <a:p>
            <a:endParaRPr lang="en-GB" sz="3200" b="1" dirty="0"/>
          </a:p>
          <a:p>
            <a:r>
              <a:rPr lang="en-GB" sz="3200" dirty="0"/>
              <a:t>When you execute something </a:t>
            </a:r>
            <a:r>
              <a:rPr lang="en-GB" sz="3200" b="1" dirty="0"/>
              <a:t>synchronously</a:t>
            </a:r>
            <a:r>
              <a:rPr lang="en-GB" sz="3200" dirty="0"/>
              <a:t>, you wait for it to finish before moving onto another task. </a:t>
            </a:r>
          </a:p>
          <a:p>
            <a:endParaRPr lang="en-GB" sz="3200" dirty="0"/>
          </a:p>
          <a:p>
            <a:r>
              <a:rPr lang="en-GB" sz="3200" dirty="0"/>
              <a:t>When you execute something </a:t>
            </a:r>
            <a:r>
              <a:rPr lang="en-GB" sz="3200" b="1" dirty="0"/>
              <a:t>asynchronously</a:t>
            </a:r>
            <a:r>
              <a:rPr lang="en-GB" sz="3200" dirty="0"/>
              <a:t>, you can move onto another task before the first one finishes. </a:t>
            </a:r>
          </a:p>
          <a:p>
            <a:endParaRPr lang="en-GB" sz="3200" dirty="0"/>
          </a:p>
          <a:p>
            <a:endParaRPr lang="en-GB" sz="3200" dirty="0"/>
          </a:p>
          <a:p>
            <a:r>
              <a:rPr lang="en-GB" sz="3200" dirty="0"/>
              <a:t>That’s really all it is!</a:t>
            </a:r>
          </a:p>
          <a:p>
            <a:endParaRPr lang="en-GB" sz="3200" dirty="0"/>
          </a:p>
          <a:p>
            <a:r>
              <a:rPr lang="en-GB" sz="3200" dirty="0"/>
              <a:t>Unfortunately, implementation of this can be tricky to understand.</a:t>
            </a:r>
          </a:p>
          <a:p>
            <a:endParaRPr lang="en-GB" sz="3200" dirty="0"/>
          </a:p>
        </p:txBody>
      </p:sp>
    </p:spTree>
    <p:extLst>
      <p:ext uri="{BB962C8B-B14F-4D97-AF65-F5344CB8AC3E}">
        <p14:creationId xmlns:p14="http://schemas.microsoft.com/office/powerpoint/2010/main" val="382142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1841</Words>
  <Application>Microsoft Office PowerPoint</Application>
  <PresentationFormat>Widescreen</PresentationFormat>
  <Paragraphs>241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Tasks, async/await and multithreading</vt:lpstr>
      <vt:lpstr>Task, Task&lt;T&gt;, Thread and ThreadPool classes in C#</vt:lpstr>
      <vt:lpstr>PowerPoint Presentation</vt:lpstr>
      <vt:lpstr>PowerPoint Presentation</vt:lpstr>
      <vt:lpstr>PowerPoint Presentation</vt:lpstr>
      <vt:lpstr>PowerPoint Presentation</vt:lpstr>
      <vt:lpstr>What exactly are synchronous and asynchronous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82</cp:revision>
  <dcterms:created xsi:type="dcterms:W3CDTF">2018-11-19T13:49:40Z</dcterms:created>
  <dcterms:modified xsi:type="dcterms:W3CDTF">2018-11-19T23:45:12Z</dcterms:modified>
</cp:coreProperties>
</file>