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6" r:id="rId10"/>
    <p:sldId id="265"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2" d="100"/>
          <a:sy n="72"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B958-EB71-448A-BB41-F978E08514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420EBF8-11B0-472F-BC87-C3AAA01E88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06AC128-7348-4271-A3AF-9BC8D0636EA8}"/>
              </a:ext>
            </a:extLst>
          </p:cNvPr>
          <p:cNvSpPr>
            <a:spLocks noGrp="1"/>
          </p:cNvSpPr>
          <p:nvPr>
            <p:ph type="dt" sz="half" idx="10"/>
          </p:nvPr>
        </p:nvSpPr>
        <p:spPr/>
        <p:txBody>
          <a:bodyPr/>
          <a:lstStyle/>
          <a:p>
            <a:fld id="{BFEF692B-FC3E-4552-B87F-4B5A00EB12B2}" type="datetimeFigureOut">
              <a:rPr lang="en-GB" smtClean="0"/>
              <a:t>19/11/2018</a:t>
            </a:fld>
            <a:endParaRPr lang="en-GB"/>
          </a:p>
        </p:txBody>
      </p:sp>
      <p:sp>
        <p:nvSpPr>
          <p:cNvPr id="5" name="Footer Placeholder 4">
            <a:extLst>
              <a:ext uri="{FF2B5EF4-FFF2-40B4-BE49-F238E27FC236}">
                <a16:creationId xmlns:a16="http://schemas.microsoft.com/office/drawing/2014/main" id="{972EA8E0-E6B3-42F5-832A-EBD32E0162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A4617C8-80AF-4557-BD0D-2B6BCCC26085}"/>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4250654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F1870-39E3-4E16-90FD-7CD1AD6A876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1985228-A52E-4DB7-B1CB-A7B83FEAE9A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636D6F-8636-4043-8D7C-81DEF59BD746}"/>
              </a:ext>
            </a:extLst>
          </p:cNvPr>
          <p:cNvSpPr>
            <a:spLocks noGrp="1"/>
          </p:cNvSpPr>
          <p:nvPr>
            <p:ph type="dt" sz="half" idx="10"/>
          </p:nvPr>
        </p:nvSpPr>
        <p:spPr/>
        <p:txBody>
          <a:bodyPr/>
          <a:lstStyle/>
          <a:p>
            <a:fld id="{BFEF692B-FC3E-4552-B87F-4B5A00EB12B2}" type="datetimeFigureOut">
              <a:rPr lang="en-GB" smtClean="0"/>
              <a:t>19/11/2018</a:t>
            </a:fld>
            <a:endParaRPr lang="en-GB"/>
          </a:p>
        </p:txBody>
      </p:sp>
      <p:sp>
        <p:nvSpPr>
          <p:cNvPr id="5" name="Footer Placeholder 4">
            <a:extLst>
              <a:ext uri="{FF2B5EF4-FFF2-40B4-BE49-F238E27FC236}">
                <a16:creationId xmlns:a16="http://schemas.microsoft.com/office/drawing/2014/main" id="{A3DA9FFC-D453-4772-BE5F-59270DAF24B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29F34BE-79B1-4715-AD7A-FC38774F663C}"/>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563664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310A80-924A-46BD-A8F7-8D4AA8F6579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1605159-12FD-4448-A384-CF7164E1CEF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03F19F4-F19B-4EB7-B43C-271B9F3D7906}"/>
              </a:ext>
            </a:extLst>
          </p:cNvPr>
          <p:cNvSpPr>
            <a:spLocks noGrp="1"/>
          </p:cNvSpPr>
          <p:nvPr>
            <p:ph type="dt" sz="half" idx="10"/>
          </p:nvPr>
        </p:nvSpPr>
        <p:spPr/>
        <p:txBody>
          <a:bodyPr/>
          <a:lstStyle/>
          <a:p>
            <a:fld id="{BFEF692B-FC3E-4552-B87F-4B5A00EB12B2}" type="datetimeFigureOut">
              <a:rPr lang="en-GB" smtClean="0"/>
              <a:t>19/11/2018</a:t>
            </a:fld>
            <a:endParaRPr lang="en-GB"/>
          </a:p>
        </p:txBody>
      </p:sp>
      <p:sp>
        <p:nvSpPr>
          <p:cNvPr id="5" name="Footer Placeholder 4">
            <a:extLst>
              <a:ext uri="{FF2B5EF4-FFF2-40B4-BE49-F238E27FC236}">
                <a16:creationId xmlns:a16="http://schemas.microsoft.com/office/drawing/2014/main" id="{63035718-1D9C-4B63-B3EE-F823A42AEE6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1C0CA5-D52A-46F6-A820-4074B40737B2}"/>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3375080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7931B-D6C8-4EB6-B843-90CD03AD4AF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E5DFB13-B934-4589-875B-01BC6277399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E5D6F1-6AB2-4440-982C-5B435FF95F1B}"/>
              </a:ext>
            </a:extLst>
          </p:cNvPr>
          <p:cNvSpPr>
            <a:spLocks noGrp="1"/>
          </p:cNvSpPr>
          <p:nvPr>
            <p:ph type="dt" sz="half" idx="10"/>
          </p:nvPr>
        </p:nvSpPr>
        <p:spPr/>
        <p:txBody>
          <a:bodyPr/>
          <a:lstStyle/>
          <a:p>
            <a:fld id="{BFEF692B-FC3E-4552-B87F-4B5A00EB12B2}" type="datetimeFigureOut">
              <a:rPr lang="en-GB" smtClean="0"/>
              <a:t>19/11/2018</a:t>
            </a:fld>
            <a:endParaRPr lang="en-GB"/>
          </a:p>
        </p:txBody>
      </p:sp>
      <p:sp>
        <p:nvSpPr>
          <p:cNvPr id="5" name="Footer Placeholder 4">
            <a:extLst>
              <a:ext uri="{FF2B5EF4-FFF2-40B4-BE49-F238E27FC236}">
                <a16:creationId xmlns:a16="http://schemas.microsoft.com/office/drawing/2014/main" id="{226F9911-E6A4-4190-B7C4-BEA38BAE731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EE41B11-F84F-4974-AA62-250A2A7379C7}"/>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797469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8674E-9854-4BAE-B8FD-73518D3168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3911183-A0D7-49CB-9757-1E43743AEB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CE0F60F-4D79-4015-A8AA-32BA8950F454}"/>
              </a:ext>
            </a:extLst>
          </p:cNvPr>
          <p:cNvSpPr>
            <a:spLocks noGrp="1"/>
          </p:cNvSpPr>
          <p:nvPr>
            <p:ph type="dt" sz="half" idx="10"/>
          </p:nvPr>
        </p:nvSpPr>
        <p:spPr/>
        <p:txBody>
          <a:bodyPr/>
          <a:lstStyle/>
          <a:p>
            <a:fld id="{BFEF692B-FC3E-4552-B87F-4B5A00EB12B2}" type="datetimeFigureOut">
              <a:rPr lang="en-GB" smtClean="0"/>
              <a:t>19/11/2018</a:t>
            </a:fld>
            <a:endParaRPr lang="en-GB"/>
          </a:p>
        </p:txBody>
      </p:sp>
      <p:sp>
        <p:nvSpPr>
          <p:cNvPr id="5" name="Footer Placeholder 4">
            <a:extLst>
              <a:ext uri="{FF2B5EF4-FFF2-40B4-BE49-F238E27FC236}">
                <a16:creationId xmlns:a16="http://schemas.microsoft.com/office/drawing/2014/main" id="{11CC2481-3319-40EF-931F-481955E2BFB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2935A55-3829-423C-9141-E35FD72BD299}"/>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889395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139D9-D552-4BDB-AA1E-0DAD829D7FB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69B308F-BA16-4F42-A4FC-98935F3D3A5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4C114B3-73FE-44E9-BE69-81B5CA1948D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17F95D4-9A3A-4F46-94DB-1CDA570D592C}"/>
              </a:ext>
            </a:extLst>
          </p:cNvPr>
          <p:cNvSpPr>
            <a:spLocks noGrp="1"/>
          </p:cNvSpPr>
          <p:nvPr>
            <p:ph type="dt" sz="half" idx="10"/>
          </p:nvPr>
        </p:nvSpPr>
        <p:spPr/>
        <p:txBody>
          <a:bodyPr/>
          <a:lstStyle/>
          <a:p>
            <a:fld id="{BFEF692B-FC3E-4552-B87F-4B5A00EB12B2}" type="datetimeFigureOut">
              <a:rPr lang="en-GB" smtClean="0"/>
              <a:t>19/11/2018</a:t>
            </a:fld>
            <a:endParaRPr lang="en-GB"/>
          </a:p>
        </p:txBody>
      </p:sp>
      <p:sp>
        <p:nvSpPr>
          <p:cNvPr id="6" name="Footer Placeholder 5">
            <a:extLst>
              <a:ext uri="{FF2B5EF4-FFF2-40B4-BE49-F238E27FC236}">
                <a16:creationId xmlns:a16="http://schemas.microsoft.com/office/drawing/2014/main" id="{8C5BDC97-A1A5-4A80-8EE9-7EDE108FC71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5E29678-F87C-481C-8B83-10DDC9C141FD}"/>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78325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DED91-0367-475F-AB0D-ABCC589E411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E7C67B8-723F-4E50-B5AB-1F139477CB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1FC43A3-6D66-4A8D-831F-FF482CA2312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752F91A-CB18-41E0-B133-08AFF7BDE6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CB041BE-27BD-42CC-A806-E471C0DE0B5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19BB23B-ED4B-4EEB-BDA5-0430734D823A}"/>
              </a:ext>
            </a:extLst>
          </p:cNvPr>
          <p:cNvSpPr>
            <a:spLocks noGrp="1"/>
          </p:cNvSpPr>
          <p:nvPr>
            <p:ph type="dt" sz="half" idx="10"/>
          </p:nvPr>
        </p:nvSpPr>
        <p:spPr/>
        <p:txBody>
          <a:bodyPr/>
          <a:lstStyle/>
          <a:p>
            <a:fld id="{BFEF692B-FC3E-4552-B87F-4B5A00EB12B2}" type="datetimeFigureOut">
              <a:rPr lang="en-GB" smtClean="0"/>
              <a:t>19/11/2018</a:t>
            </a:fld>
            <a:endParaRPr lang="en-GB"/>
          </a:p>
        </p:txBody>
      </p:sp>
      <p:sp>
        <p:nvSpPr>
          <p:cNvPr id="8" name="Footer Placeholder 7">
            <a:extLst>
              <a:ext uri="{FF2B5EF4-FFF2-40B4-BE49-F238E27FC236}">
                <a16:creationId xmlns:a16="http://schemas.microsoft.com/office/drawing/2014/main" id="{B9B27767-9C69-4447-90B5-EBB83C18C5B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B6390F5-12C6-4A92-B70A-21E6AC4348DB}"/>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901683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B1634-9AF1-42B8-AE5F-C3E1D2FB58E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115912A-DA2E-4C53-9903-B193D07C7307}"/>
              </a:ext>
            </a:extLst>
          </p:cNvPr>
          <p:cNvSpPr>
            <a:spLocks noGrp="1"/>
          </p:cNvSpPr>
          <p:nvPr>
            <p:ph type="dt" sz="half" idx="10"/>
          </p:nvPr>
        </p:nvSpPr>
        <p:spPr/>
        <p:txBody>
          <a:bodyPr/>
          <a:lstStyle/>
          <a:p>
            <a:fld id="{BFEF692B-FC3E-4552-B87F-4B5A00EB12B2}" type="datetimeFigureOut">
              <a:rPr lang="en-GB" smtClean="0"/>
              <a:t>19/11/2018</a:t>
            </a:fld>
            <a:endParaRPr lang="en-GB"/>
          </a:p>
        </p:txBody>
      </p:sp>
      <p:sp>
        <p:nvSpPr>
          <p:cNvPr id="4" name="Footer Placeholder 3">
            <a:extLst>
              <a:ext uri="{FF2B5EF4-FFF2-40B4-BE49-F238E27FC236}">
                <a16:creationId xmlns:a16="http://schemas.microsoft.com/office/drawing/2014/main" id="{CAC74421-118C-48EB-94B1-138BF2378C7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33889BA-41FA-4519-92B9-78CFCA110BF8}"/>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480976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80A328-8CE2-4D7B-B132-222B403E9436}"/>
              </a:ext>
            </a:extLst>
          </p:cNvPr>
          <p:cNvSpPr>
            <a:spLocks noGrp="1"/>
          </p:cNvSpPr>
          <p:nvPr>
            <p:ph type="dt" sz="half" idx="10"/>
          </p:nvPr>
        </p:nvSpPr>
        <p:spPr/>
        <p:txBody>
          <a:bodyPr/>
          <a:lstStyle/>
          <a:p>
            <a:fld id="{BFEF692B-FC3E-4552-B87F-4B5A00EB12B2}" type="datetimeFigureOut">
              <a:rPr lang="en-GB" smtClean="0"/>
              <a:t>19/11/2018</a:t>
            </a:fld>
            <a:endParaRPr lang="en-GB"/>
          </a:p>
        </p:txBody>
      </p:sp>
      <p:sp>
        <p:nvSpPr>
          <p:cNvPr id="3" name="Footer Placeholder 2">
            <a:extLst>
              <a:ext uri="{FF2B5EF4-FFF2-40B4-BE49-F238E27FC236}">
                <a16:creationId xmlns:a16="http://schemas.microsoft.com/office/drawing/2014/main" id="{17E3FD72-83DF-4EEC-8617-FE00B86D22D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B3A50D5-31E9-439C-8EF0-ABFC959FEACD}"/>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696917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6D455-4934-4585-B1ED-9092F83882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5AB3201-9E62-43BE-9C07-AA2C24E314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0373C03-EB63-4AB8-821E-7A6B9D4EE5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D53913D-5B75-40AE-848C-7084CACE6A7C}"/>
              </a:ext>
            </a:extLst>
          </p:cNvPr>
          <p:cNvSpPr>
            <a:spLocks noGrp="1"/>
          </p:cNvSpPr>
          <p:nvPr>
            <p:ph type="dt" sz="half" idx="10"/>
          </p:nvPr>
        </p:nvSpPr>
        <p:spPr/>
        <p:txBody>
          <a:bodyPr/>
          <a:lstStyle/>
          <a:p>
            <a:fld id="{BFEF692B-FC3E-4552-B87F-4B5A00EB12B2}" type="datetimeFigureOut">
              <a:rPr lang="en-GB" smtClean="0"/>
              <a:t>19/11/2018</a:t>
            </a:fld>
            <a:endParaRPr lang="en-GB"/>
          </a:p>
        </p:txBody>
      </p:sp>
      <p:sp>
        <p:nvSpPr>
          <p:cNvPr id="6" name="Footer Placeholder 5">
            <a:extLst>
              <a:ext uri="{FF2B5EF4-FFF2-40B4-BE49-F238E27FC236}">
                <a16:creationId xmlns:a16="http://schemas.microsoft.com/office/drawing/2014/main" id="{DCF1DF0A-D29C-4A22-A8DD-902C602AC8C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811C744-9EC5-4324-9E08-CFB1AE8EE0D4}"/>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68921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51292-7726-4E33-AA92-C5FE3E97B1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008F70D-41D2-4F46-957A-FAB5460FF7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0D2C28E-4508-4819-B3D5-79C35A1B76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A4961B9-D317-4AE2-A06F-C27D13BCE2FB}"/>
              </a:ext>
            </a:extLst>
          </p:cNvPr>
          <p:cNvSpPr>
            <a:spLocks noGrp="1"/>
          </p:cNvSpPr>
          <p:nvPr>
            <p:ph type="dt" sz="half" idx="10"/>
          </p:nvPr>
        </p:nvSpPr>
        <p:spPr/>
        <p:txBody>
          <a:bodyPr/>
          <a:lstStyle/>
          <a:p>
            <a:fld id="{BFEF692B-FC3E-4552-B87F-4B5A00EB12B2}" type="datetimeFigureOut">
              <a:rPr lang="en-GB" smtClean="0"/>
              <a:t>19/11/2018</a:t>
            </a:fld>
            <a:endParaRPr lang="en-GB"/>
          </a:p>
        </p:txBody>
      </p:sp>
      <p:sp>
        <p:nvSpPr>
          <p:cNvPr id="6" name="Footer Placeholder 5">
            <a:extLst>
              <a:ext uri="{FF2B5EF4-FFF2-40B4-BE49-F238E27FC236}">
                <a16:creationId xmlns:a16="http://schemas.microsoft.com/office/drawing/2014/main" id="{CAE59B9C-7D86-41D0-95E3-17EF1510DF6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FE2E928-2EE9-4117-BE54-1AE86FE20CC6}"/>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3527825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F66210-E92C-4839-B6A0-BD273A60C9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7D21EF3-E58A-44D4-A79F-D74AEFB190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69B6E75-0D8C-4752-AE51-D22E2CEDC5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EF692B-FC3E-4552-B87F-4B5A00EB12B2}" type="datetimeFigureOut">
              <a:rPr lang="en-GB" smtClean="0"/>
              <a:t>19/11/2018</a:t>
            </a:fld>
            <a:endParaRPr lang="en-GB"/>
          </a:p>
        </p:txBody>
      </p:sp>
      <p:sp>
        <p:nvSpPr>
          <p:cNvPr id="5" name="Footer Placeholder 4">
            <a:extLst>
              <a:ext uri="{FF2B5EF4-FFF2-40B4-BE49-F238E27FC236}">
                <a16:creationId xmlns:a16="http://schemas.microsoft.com/office/drawing/2014/main" id="{FA07C14F-D166-444C-8922-AEC44A814E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544F095-542C-4CE4-A3B1-8E066C00CC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7D6055-CE01-4CC3-A8A2-35D48944061D}" type="slidenum">
              <a:rPr lang="en-GB" smtClean="0"/>
              <a:t>‹#›</a:t>
            </a:fld>
            <a:endParaRPr lang="en-GB"/>
          </a:p>
        </p:txBody>
      </p:sp>
    </p:spTree>
    <p:extLst>
      <p:ext uri="{BB962C8B-B14F-4D97-AF65-F5344CB8AC3E}">
        <p14:creationId xmlns:p14="http://schemas.microsoft.com/office/powerpoint/2010/main" val="37807330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p:txBody>
          <a:bodyPr/>
          <a:lstStyle/>
          <a:p>
            <a:r>
              <a:rPr lang="en-GB" dirty="0"/>
              <a:t>Tasks, </a:t>
            </a:r>
            <a:r>
              <a:rPr lang="en-GB" dirty="0" err="1"/>
              <a:t>async</a:t>
            </a:r>
            <a:r>
              <a:rPr lang="en-GB" dirty="0"/>
              <a:t>/await and multithreading</a:t>
            </a:r>
          </a:p>
        </p:txBody>
      </p:sp>
      <p:sp>
        <p:nvSpPr>
          <p:cNvPr id="3" name="Subtitle 2">
            <a:extLst>
              <a:ext uri="{FF2B5EF4-FFF2-40B4-BE49-F238E27FC236}">
                <a16:creationId xmlns:a16="http://schemas.microsoft.com/office/drawing/2014/main" id="{1B0B7EA0-FDC9-4F95-B1D6-D2CF4B605F73}"/>
              </a:ext>
            </a:extLst>
          </p:cNvPr>
          <p:cNvSpPr>
            <a:spLocks noGrp="1"/>
          </p:cNvSpPr>
          <p:nvPr>
            <p:ph type="subTitle" idx="1"/>
          </p:nvPr>
        </p:nvSpPr>
        <p:spPr/>
        <p:txBody>
          <a:bodyPr/>
          <a:lstStyle/>
          <a:p>
            <a:r>
              <a:rPr lang="en-GB" dirty="0"/>
              <a:t>David Omid</a:t>
            </a:r>
          </a:p>
        </p:txBody>
      </p:sp>
    </p:spTree>
    <p:extLst>
      <p:ext uri="{BB962C8B-B14F-4D97-AF65-F5344CB8AC3E}">
        <p14:creationId xmlns:p14="http://schemas.microsoft.com/office/powerpoint/2010/main" val="4275382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555641"/>
          </a:xfrm>
          <a:prstGeom prst="rect">
            <a:avLst/>
          </a:prstGeom>
          <a:noFill/>
        </p:spPr>
        <p:txBody>
          <a:bodyPr wrap="square" rtlCol="0">
            <a:spAutoFit/>
          </a:bodyPr>
          <a:lstStyle/>
          <a:p>
            <a:r>
              <a:rPr lang="en-GB" sz="2800" b="1" dirty="0"/>
              <a:t>Here’s an analogy…</a:t>
            </a:r>
          </a:p>
          <a:p>
            <a:endParaRPr lang="en-GB" sz="2800" b="1" dirty="0"/>
          </a:p>
          <a:p>
            <a:r>
              <a:rPr lang="en-GB" sz="2800" dirty="0"/>
              <a:t>You’re in your kitchen at home, making a pasta bake.</a:t>
            </a:r>
          </a:p>
          <a:p>
            <a:endParaRPr lang="en-GB" sz="2800" dirty="0"/>
          </a:p>
          <a:p>
            <a:r>
              <a:rPr lang="en-GB" sz="2800" dirty="0"/>
              <a:t>The recipe is simple:</a:t>
            </a:r>
          </a:p>
          <a:p>
            <a:endParaRPr lang="en-GB" sz="2800" dirty="0"/>
          </a:p>
          <a:p>
            <a:pPr marL="457200" indent="-457200">
              <a:buFont typeface="Arial" panose="020B0604020202020204" pitchFamily="34" charset="0"/>
              <a:buChar char="•"/>
            </a:pPr>
            <a:r>
              <a:rPr lang="en-GB" sz="2800" dirty="0"/>
              <a:t>Heat a saucepan of water until it starts boiling (takes around 5 mins)</a:t>
            </a:r>
          </a:p>
          <a:p>
            <a:pPr marL="457200" indent="-457200">
              <a:buFont typeface="Arial" panose="020B0604020202020204" pitchFamily="34" charset="0"/>
              <a:buChar char="•"/>
            </a:pPr>
            <a:r>
              <a:rPr lang="en-GB" sz="2800" dirty="0"/>
              <a:t>Cook fresh pasta (takes around 5 mins)</a:t>
            </a:r>
          </a:p>
          <a:p>
            <a:pPr marL="457200" indent="-457200">
              <a:buFont typeface="Arial" panose="020B0604020202020204" pitchFamily="34" charset="0"/>
              <a:buChar char="•"/>
            </a:pPr>
            <a:r>
              <a:rPr lang="en-GB" sz="2800" dirty="0"/>
              <a:t>Drain the water from the pasta (takes around 30 seconds)</a:t>
            </a:r>
          </a:p>
          <a:p>
            <a:pPr marL="457200" indent="-457200">
              <a:buFont typeface="Arial" panose="020B0604020202020204" pitchFamily="34" charset="0"/>
              <a:buChar char="•"/>
            </a:pPr>
            <a:r>
              <a:rPr lang="en-GB" sz="2800" dirty="0"/>
              <a:t>Place pasta in a dish and add sauce (takes around 1 minute)</a:t>
            </a:r>
          </a:p>
          <a:p>
            <a:pPr marL="457200" indent="-457200">
              <a:buFont typeface="Arial" panose="020B0604020202020204" pitchFamily="34" charset="0"/>
              <a:buChar char="•"/>
            </a:pPr>
            <a:r>
              <a:rPr lang="en-GB" sz="2800" dirty="0"/>
              <a:t>Grate cheese (takes around 1 minute)</a:t>
            </a:r>
          </a:p>
          <a:p>
            <a:pPr marL="457200" indent="-457200">
              <a:buFont typeface="Arial" panose="020B0604020202020204" pitchFamily="34" charset="0"/>
              <a:buChar char="•"/>
            </a:pPr>
            <a:r>
              <a:rPr lang="en-GB" sz="2800" dirty="0"/>
              <a:t>Add cheese to pasta (takes around 30 seconds)</a:t>
            </a:r>
          </a:p>
          <a:p>
            <a:pPr marL="457200" indent="-457200">
              <a:buFont typeface="Arial" panose="020B0604020202020204" pitchFamily="34" charset="0"/>
              <a:buChar char="•"/>
            </a:pPr>
            <a:r>
              <a:rPr lang="en-GB" sz="2800" dirty="0"/>
              <a:t>Pre-heat oven to 200°C (takes around 15 mins) </a:t>
            </a:r>
          </a:p>
          <a:p>
            <a:pPr marL="457200" indent="-457200">
              <a:buFont typeface="Arial" panose="020B0604020202020204" pitchFamily="34" charset="0"/>
              <a:buChar char="•"/>
            </a:pPr>
            <a:r>
              <a:rPr lang="en-GB" sz="2800" dirty="0"/>
              <a:t>Place dish in oven and bake (takes around 15 mins)</a:t>
            </a:r>
          </a:p>
          <a:p>
            <a:pPr marL="457200" indent="-457200">
              <a:buFont typeface="Arial" panose="020B0604020202020204" pitchFamily="34" charset="0"/>
              <a:buChar char="•"/>
            </a:pPr>
            <a:endParaRPr lang="en-GB" sz="2800" dirty="0"/>
          </a:p>
        </p:txBody>
      </p:sp>
    </p:spTree>
    <p:extLst>
      <p:ext uri="{BB962C8B-B14F-4D97-AF65-F5344CB8AC3E}">
        <p14:creationId xmlns:p14="http://schemas.microsoft.com/office/powerpoint/2010/main" val="3628257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5693866"/>
          </a:xfrm>
          <a:prstGeom prst="rect">
            <a:avLst/>
          </a:prstGeom>
          <a:noFill/>
        </p:spPr>
        <p:txBody>
          <a:bodyPr wrap="square" rtlCol="0">
            <a:spAutoFit/>
          </a:bodyPr>
          <a:lstStyle/>
          <a:p>
            <a:r>
              <a:rPr lang="en-GB" sz="2800" b="1" dirty="0"/>
              <a:t>Some steps are performed by a person, others aren’t</a:t>
            </a:r>
          </a:p>
          <a:p>
            <a:br>
              <a:rPr lang="en-GB" sz="2800" dirty="0"/>
            </a:br>
            <a:r>
              <a:rPr lang="en-GB" sz="2800" b="1" dirty="0">
                <a:solidFill>
                  <a:srgbClr val="00B050"/>
                </a:solidFill>
              </a:rPr>
              <a:t>Green</a:t>
            </a:r>
            <a:r>
              <a:rPr lang="en-GB" sz="2800" dirty="0"/>
              <a:t> steps are ones which are completed by yourself</a:t>
            </a:r>
          </a:p>
          <a:p>
            <a:r>
              <a:rPr lang="en-GB" sz="2800" b="1" dirty="0">
                <a:solidFill>
                  <a:schemeClr val="accent2"/>
                </a:solidFill>
              </a:rPr>
              <a:t>Orange</a:t>
            </a:r>
            <a:r>
              <a:rPr lang="en-GB" sz="2800" dirty="0"/>
              <a:t> steps are ones which are out of your control once started</a:t>
            </a:r>
          </a:p>
          <a:p>
            <a:endParaRPr lang="en-GB" sz="2800" dirty="0"/>
          </a:p>
          <a:p>
            <a:pPr marL="457200" indent="-457200">
              <a:buFont typeface="Arial" panose="020B0604020202020204" pitchFamily="34" charset="0"/>
              <a:buChar char="•"/>
            </a:pPr>
            <a:r>
              <a:rPr lang="en-GB" sz="2800" b="1" dirty="0">
                <a:solidFill>
                  <a:schemeClr val="accent2"/>
                </a:solidFill>
              </a:rPr>
              <a:t>Heat a saucepan of water until it starts boiling </a:t>
            </a:r>
            <a:r>
              <a:rPr lang="en-GB" sz="2800" dirty="0"/>
              <a:t>(takes around 5 mins)</a:t>
            </a:r>
          </a:p>
          <a:p>
            <a:pPr marL="457200" indent="-457200">
              <a:buFont typeface="Arial" panose="020B0604020202020204" pitchFamily="34" charset="0"/>
              <a:buChar char="•"/>
            </a:pPr>
            <a:r>
              <a:rPr lang="en-GB" sz="2800" b="1" dirty="0">
                <a:solidFill>
                  <a:srgbClr val="00B050"/>
                </a:solidFill>
              </a:rPr>
              <a:t>Cook fresh pasta </a:t>
            </a:r>
            <a:r>
              <a:rPr lang="en-GB" sz="2800" dirty="0"/>
              <a:t>(takes around 5 mins)</a:t>
            </a:r>
          </a:p>
          <a:p>
            <a:pPr marL="457200" indent="-457200">
              <a:buFont typeface="Arial" panose="020B0604020202020204" pitchFamily="34" charset="0"/>
              <a:buChar char="•"/>
            </a:pPr>
            <a:r>
              <a:rPr lang="en-GB" sz="2800" b="1" dirty="0">
                <a:solidFill>
                  <a:srgbClr val="00B050"/>
                </a:solidFill>
              </a:rPr>
              <a:t>Drain the water from the pasta </a:t>
            </a:r>
            <a:r>
              <a:rPr lang="en-GB" sz="2800" dirty="0"/>
              <a:t>(takes around 30 seconds)</a:t>
            </a:r>
          </a:p>
          <a:p>
            <a:pPr marL="457200" indent="-457200">
              <a:buFont typeface="Arial" panose="020B0604020202020204" pitchFamily="34" charset="0"/>
              <a:buChar char="•"/>
            </a:pPr>
            <a:r>
              <a:rPr lang="en-GB" sz="2800" b="1" dirty="0">
                <a:solidFill>
                  <a:srgbClr val="00B050"/>
                </a:solidFill>
              </a:rPr>
              <a:t>Place pasta in a dish and add sauce </a:t>
            </a:r>
            <a:r>
              <a:rPr lang="en-GB" sz="2800" dirty="0"/>
              <a:t>(takes around 1 minute)</a:t>
            </a:r>
          </a:p>
          <a:p>
            <a:pPr marL="457200" indent="-457200">
              <a:buFont typeface="Arial" panose="020B0604020202020204" pitchFamily="34" charset="0"/>
              <a:buChar char="•"/>
            </a:pPr>
            <a:r>
              <a:rPr lang="en-GB" sz="2800" b="1" dirty="0">
                <a:solidFill>
                  <a:srgbClr val="00B050"/>
                </a:solidFill>
              </a:rPr>
              <a:t>Grate cheese </a:t>
            </a:r>
            <a:r>
              <a:rPr lang="en-GB" sz="2800" dirty="0"/>
              <a:t>(takes around 1 minute)</a:t>
            </a:r>
          </a:p>
          <a:p>
            <a:pPr marL="457200" indent="-457200">
              <a:buFont typeface="Arial" panose="020B0604020202020204" pitchFamily="34" charset="0"/>
              <a:buChar char="•"/>
            </a:pPr>
            <a:r>
              <a:rPr lang="en-GB" sz="2800" b="1" dirty="0">
                <a:solidFill>
                  <a:srgbClr val="00B050"/>
                </a:solidFill>
              </a:rPr>
              <a:t>Add cheese to pasta </a:t>
            </a:r>
            <a:r>
              <a:rPr lang="en-GB" sz="2800" dirty="0"/>
              <a:t>(takes around 30 seconds)</a:t>
            </a:r>
          </a:p>
          <a:p>
            <a:pPr marL="457200" indent="-457200">
              <a:buFont typeface="Arial" panose="020B0604020202020204" pitchFamily="34" charset="0"/>
              <a:buChar char="•"/>
            </a:pPr>
            <a:r>
              <a:rPr lang="en-GB" sz="2800" b="1" dirty="0">
                <a:solidFill>
                  <a:schemeClr val="accent2"/>
                </a:solidFill>
              </a:rPr>
              <a:t>Pre-heat oven to 200°C </a:t>
            </a:r>
            <a:r>
              <a:rPr lang="en-GB" sz="2800" dirty="0"/>
              <a:t>(takes around 15 mins) </a:t>
            </a:r>
          </a:p>
          <a:p>
            <a:pPr marL="457200" indent="-457200">
              <a:buFont typeface="Arial" panose="020B0604020202020204" pitchFamily="34" charset="0"/>
              <a:buChar char="•"/>
            </a:pPr>
            <a:r>
              <a:rPr lang="en-GB" sz="2800" b="1" dirty="0">
                <a:solidFill>
                  <a:srgbClr val="00B050"/>
                </a:solidFill>
              </a:rPr>
              <a:t>Place dish in oven and bake </a:t>
            </a:r>
            <a:r>
              <a:rPr lang="en-GB" sz="2800" dirty="0"/>
              <a:t>(takes around 15 mins)</a:t>
            </a:r>
          </a:p>
        </p:txBody>
      </p:sp>
    </p:spTree>
    <p:extLst>
      <p:ext uri="{BB962C8B-B14F-4D97-AF65-F5344CB8AC3E}">
        <p14:creationId xmlns:p14="http://schemas.microsoft.com/office/powerpoint/2010/main" val="2858153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7109639"/>
          </a:xfrm>
          <a:prstGeom prst="rect">
            <a:avLst/>
          </a:prstGeom>
          <a:noFill/>
        </p:spPr>
        <p:txBody>
          <a:bodyPr wrap="square" rtlCol="0">
            <a:spAutoFit/>
          </a:bodyPr>
          <a:lstStyle/>
          <a:p>
            <a:r>
              <a:rPr lang="en-GB" sz="2400" b="1" dirty="0"/>
              <a:t>Synchronously, this takes a really long time</a:t>
            </a:r>
          </a:p>
          <a:p>
            <a:endParaRPr lang="en-GB" sz="2400" b="1" dirty="0"/>
          </a:p>
          <a:p>
            <a:r>
              <a:rPr lang="en-GB" sz="2400" dirty="0"/>
              <a:t>Executing these steps synchronously would mean not continuing onto the next step until the current step is complete. That means you wait for 5 minutes doing nothing while waiting for the water, instead of doing something else which doesn’t depend on it (i.e. grating cheese for later). It also means waiting for 15 minutes doing nothing while waiting for the oven to pre-heat.</a:t>
            </a:r>
          </a:p>
          <a:p>
            <a:endParaRPr lang="en-GB" sz="2400" dirty="0"/>
          </a:p>
          <a:p>
            <a:pPr marL="457200" indent="-457200">
              <a:buFont typeface="Arial" panose="020B0604020202020204" pitchFamily="34" charset="0"/>
              <a:buChar char="•"/>
            </a:pPr>
            <a:r>
              <a:rPr lang="en-GB" sz="2400" b="1" dirty="0">
                <a:solidFill>
                  <a:schemeClr val="accent2"/>
                </a:solidFill>
              </a:rPr>
              <a:t>Heat a saucepan of water until it starts boiling </a:t>
            </a:r>
            <a:r>
              <a:rPr lang="en-GB" sz="2400" dirty="0"/>
              <a:t>(takes around 5 mins)</a:t>
            </a:r>
          </a:p>
          <a:p>
            <a:pPr marL="457200" indent="-457200">
              <a:buFont typeface="Arial" panose="020B0604020202020204" pitchFamily="34" charset="0"/>
              <a:buChar char="•"/>
            </a:pPr>
            <a:r>
              <a:rPr lang="en-GB" sz="2400" b="1" dirty="0">
                <a:solidFill>
                  <a:srgbClr val="00B050"/>
                </a:solidFill>
              </a:rPr>
              <a:t>Cook fresh pasta </a:t>
            </a:r>
            <a:r>
              <a:rPr lang="en-GB" sz="2400" dirty="0"/>
              <a:t>(takes around 5 mins)</a:t>
            </a:r>
          </a:p>
          <a:p>
            <a:pPr marL="457200" indent="-457200">
              <a:buFont typeface="Arial" panose="020B0604020202020204" pitchFamily="34" charset="0"/>
              <a:buChar char="•"/>
            </a:pPr>
            <a:r>
              <a:rPr lang="en-GB" sz="2400" b="1" dirty="0">
                <a:solidFill>
                  <a:srgbClr val="00B050"/>
                </a:solidFill>
              </a:rPr>
              <a:t>Drain the water from the pasta </a:t>
            </a:r>
            <a:r>
              <a:rPr lang="en-GB" sz="2400" dirty="0"/>
              <a:t>(takes around 30 seconds)</a:t>
            </a:r>
          </a:p>
          <a:p>
            <a:pPr marL="457200" indent="-457200">
              <a:buFont typeface="Arial" panose="020B0604020202020204" pitchFamily="34" charset="0"/>
              <a:buChar char="•"/>
            </a:pPr>
            <a:r>
              <a:rPr lang="en-GB" sz="2400" b="1" dirty="0">
                <a:solidFill>
                  <a:srgbClr val="00B050"/>
                </a:solidFill>
              </a:rPr>
              <a:t>Place pasta in a dish and add sauce </a:t>
            </a:r>
            <a:r>
              <a:rPr lang="en-GB" sz="2400" dirty="0"/>
              <a:t>(takes around 1 minute)</a:t>
            </a:r>
          </a:p>
          <a:p>
            <a:pPr marL="457200" indent="-457200">
              <a:buFont typeface="Arial" panose="020B0604020202020204" pitchFamily="34" charset="0"/>
              <a:buChar char="•"/>
            </a:pPr>
            <a:r>
              <a:rPr lang="en-GB" sz="2400" b="1" dirty="0">
                <a:solidFill>
                  <a:srgbClr val="00B050"/>
                </a:solidFill>
              </a:rPr>
              <a:t>Grate cheese </a:t>
            </a:r>
            <a:r>
              <a:rPr lang="en-GB" sz="2400" dirty="0"/>
              <a:t>(takes around 1 minute)</a:t>
            </a:r>
          </a:p>
          <a:p>
            <a:pPr marL="457200" indent="-457200">
              <a:buFont typeface="Arial" panose="020B0604020202020204" pitchFamily="34" charset="0"/>
              <a:buChar char="•"/>
            </a:pPr>
            <a:r>
              <a:rPr lang="en-GB" sz="2400" b="1" dirty="0">
                <a:solidFill>
                  <a:srgbClr val="00B050"/>
                </a:solidFill>
              </a:rPr>
              <a:t>Add cheese to pasta </a:t>
            </a:r>
            <a:r>
              <a:rPr lang="en-GB" sz="2400" dirty="0"/>
              <a:t>(takes around 30 seconds)</a:t>
            </a:r>
          </a:p>
          <a:p>
            <a:pPr marL="457200" indent="-457200">
              <a:buFont typeface="Arial" panose="020B0604020202020204" pitchFamily="34" charset="0"/>
              <a:buChar char="•"/>
            </a:pPr>
            <a:r>
              <a:rPr lang="en-GB" sz="2400" b="1" dirty="0">
                <a:solidFill>
                  <a:schemeClr val="accent2"/>
                </a:solidFill>
              </a:rPr>
              <a:t>Pre-heat oven to 200°C </a:t>
            </a:r>
            <a:r>
              <a:rPr lang="en-GB" sz="2400" dirty="0"/>
              <a:t>(takes around 15 mins) </a:t>
            </a:r>
          </a:p>
          <a:p>
            <a:pPr marL="457200" indent="-457200">
              <a:buFont typeface="Arial" panose="020B0604020202020204" pitchFamily="34" charset="0"/>
              <a:buChar char="•"/>
            </a:pPr>
            <a:r>
              <a:rPr lang="en-GB" sz="2400" b="1" dirty="0">
                <a:solidFill>
                  <a:srgbClr val="00B050"/>
                </a:solidFill>
              </a:rPr>
              <a:t>Place dish in oven and bake </a:t>
            </a:r>
            <a:r>
              <a:rPr lang="en-GB" sz="2400" dirty="0"/>
              <a:t>(takes around 15 mins)</a:t>
            </a:r>
          </a:p>
          <a:p>
            <a:pPr marL="457200" indent="-457200">
              <a:buFont typeface="Arial" panose="020B0604020202020204" pitchFamily="34" charset="0"/>
              <a:buChar char="•"/>
            </a:pPr>
            <a:endParaRPr lang="en-GB" sz="2400" dirty="0"/>
          </a:p>
          <a:p>
            <a:r>
              <a:rPr lang="en-GB" sz="2400" dirty="0"/>
              <a:t>Total time taken is 43 minutes. Far too long for a simple recipe!</a:t>
            </a:r>
          </a:p>
          <a:p>
            <a:pPr marL="457200" indent="-457200">
              <a:buFont typeface="Arial" panose="020B0604020202020204" pitchFamily="34" charset="0"/>
              <a:buChar char="•"/>
            </a:pPr>
            <a:endParaRPr lang="en-GB" sz="2400" dirty="0"/>
          </a:p>
        </p:txBody>
      </p:sp>
    </p:spTree>
    <p:extLst>
      <p:ext uri="{BB962C8B-B14F-4D97-AF65-F5344CB8AC3E}">
        <p14:creationId xmlns:p14="http://schemas.microsoft.com/office/powerpoint/2010/main" val="3273888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370975"/>
          </a:xfrm>
          <a:prstGeom prst="rect">
            <a:avLst/>
          </a:prstGeom>
          <a:noFill/>
        </p:spPr>
        <p:txBody>
          <a:bodyPr wrap="square" rtlCol="0">
            <a:spAutoFit/>
          </a:bodyPr>
          <a:lstStyle/>
          <a:p>
            <a:r>
              <a:rPr lang="en-GB" sz="2400" b="1" dirty="0"/>
              <a:t>Asynchronously, this takes a lot less time</a:t>
            </a:r>
          </a:p>
          <a:p>
            <a:endParaRPr lang="en-GB" sz="2400" b="1" dirty="0"/>
          </a:p>
          <a:p>
            <a:r>
              <a:rPr lang="en-GB" sz="2400" dirty="0"/>
              <a:t>Let’s introduce the concept of starting a task which will complete by itself, then continuing with other work until we need the result of that task. </a:t>
            </a:r>
            <a:br>
              <a:rPr lang="en-GB" sz="2400" dirty="0"/>
            </a:br>
            <a:endParaRPr lang="en-GB" sz="2400" dirty="0"/>
          </a:p>
          <a:p>
            <a:pPr marL="457200" indent="-457200">
              <a:buFont typeface="Arial" panose="020B0604020202020204" pitchFamily="34" charset="0"/>
              <a:buChar char="•"/>
            </a:pPr>
            <a:r>
              <a:rPr lang="en-GB" sz="2400" b="1" dirty="0">
                <a:solidFill>
                  <a:schemeClr val="accent2"/>
                </a:solidFill>
              </a:rPr>
              <a:t>Start heating a saucepan of water </a:t>
            </a:r>
          </a:p>
          <a:p>
            <a:pPr marL="457200" indent="-457200">
              <a:buFont typeface="Arial" panose="020B0604020202020204" pitchFamily="34" charset="0"/>
              <a:buChar char="•"/>
            </a:pPr>
            <a:r>
              <a:rPr lang="en-GB" sz="2400" b="1" dirty="0">
                <a:solidFill>
                  <a:schemeClr val="accent2"/>
                </a:solidFill>
              </a:rPr>
              <a:t>Switch on oven so it can pre-heat </a:t>
            </a:r>
          </a:p>
          <a:p>
            <a:pPr marL="457200" indent="-457200">
              <a:buFont typeface="Arial" panose="020B0604020202020204" pitchFamily="34" charset="0"/>
              <a:buChar char="•"/>
            </a:pPr>
            <a:r>
              <a:rPr lang="en-GB" sz="2400" b="1" dirty="0">
                <a:solidFill>
                  <a:srgbClr val="00B050"/>
                </a:solidFill>
              </a:rPr>
              <a:t>Grate cheese </a:t>
            </a:r>
            <a:r>
              <a:rPr lang="en-GB" sz="2400" dirty="0"/>
              <a:t>(takes around 1 minute)</a:t>
            </a:r>
          </a:p>
          <a:p>
            <a:pPr marL="457200" indent="-457200">
              <a:buFont typeface="Arial" panose="020B0604020202020204" pitchFamily="34" charset="0"/>
              <a:buChar char="•"/>
            </a:pPr>
            <a:r>
              <a:rPr lang="en-GB" sz="2400" dirty="0"/>
              <a:t>Wait for the water to finish boiling (takes around 4 minutes)</a:t>
            </a:r>
          </a:p>
          <a:p>
            <a:pPr marL="457200" indent="-457200">
              <a:buFont typeface="Arial" panose="020B0604020202020204" pitchFamily="34" charset="0"/>
              <a:buChar char="•"/>
            </a:pPr>
            <a:r>
              <a:rPr lang="en-GB" sz="2400" b="1" dirty="0">
                <a:solidFill>
                  <a:srgbClr val="00B050"/>
                </a:solidFill>
              </a:rPr>
              <a:t>Cook fresh pasta </a:t>
            </a:r>
            <a:r>
              <a:rPr lang="en-GB" sz="2400" dirty="0"/>
              <a:t>(takes around 5 mins) </a:t>
            </a:r>
            <a:r>
              <a:rPr lang="en-GB" sz="2400" b="1" dirty="0">
                <a:solidFill>
                  <a:srgbClr val="FF0000"/>
                </a:solidFill>
              </a:rPr>
              <a:t>requires boiling water</a:t>
            </a:r>
          </a:p>
          <a:p>
            <a:pPr marL="457200" indent="-457200">
              <a:buFont typeface="Arial" panose="020B0604020202020204" pitchFamily="34" charset="0"/>
              <a:buChar char="•"/>
            </a:pPr>
            <a:r>
              <a:rPr lang="en-GB" sz="2400" b="1" dirty="0">
                <a:solidFill>
                  <a:srgbClr val="00B050"/>
                </a:solidFill>
              </a:rPr>
              <a:t>Drain the water from the pasta </a:t>
            </a:r>
            <a:r>
              <a:rPr lang="en-GB" sz="2400" dirty="0"/>
              <a:t>(takes around 30 seconds) </a:t>
            </a:r>
          </a:p>
          <a:p>
            <a:pPr marL="457200" indent="-457200">
              <a:buFont typeface="Arial" panose="020B0604020202020204" pitchFamily="34" charset="0"/>
              <a:buChar char="•"/>
            </a:pPr>
            <a:r>
              <a:rPr lang="en-GB" sz="2400" b="1" dirty="0">
                <a:solidFill>
                  <a:srgbClr val="00B050"/>
                </a:solidFill>
              </a:rPr>
              <a:t>Place pasta in a dish and add sauce </a:t>
            </a:r>
            <a:r>
              <a:rPr lang="en-GB" sz="2400" dirty="0"/>
              <a:t>(takes around 1 minute)</a:t>
            </a:r>
          </a:p>
          <a:p>
            <a:pPr marL="457200" indent="-457200">
              <a:buFont typeface="Arial" panose="020B0604020202020204" pitchFamily="34" charset="0"/>
              <a:buChar char="•"/>
            </a:pPr>
            <a:r>
              <a:rPr lang="en-GB" sz="2400" b="1" dirty="0">
                <a:solidFill>
                  <a:srgbClr val="00B050"/>
                </a:solidFill>
              </a:rPr>
              <a:t>Add cheese to pasta </a:t>
            </a:r>
            <a:r>
              <a:rPr lang="en-GB" sz="2400" dirty="0"/>
              <a:t>(takes around 30 seconds) </a:t>
            </a:r>
          </a:p>
          <a:p>
            <a:pPr marL="457200" indent="-457200">
              <a:buFont typeface="Arial" panose="020B0604020202020204" pitchFamily="34" charset="0"/>
              <a:buChar char="•"/>
            </a:pPr>
            <a:r>
              <a:rPr lang="en-GB" sz="2400" dirty="0"/>
              <a:t>Wait for the oven to finish pre-heating (takes around 3 minutes)</a:t>
            </a:r>
          </a:p>
          <a:p>
            <a:pPr marL="457200" indent="-457200">
              <a:buFont typeface="Arial" panose="020B0604020202020204" pitchFamily="34" charset="0"/>
              <a:buChar char="•"/>
            </a:pPr>
            <a:r>
              <a:rPr lang="en-GB" sz="2400" b="1" dirty="0">
                <a:solidFill>
                  <a:srgbClr val="00B050"/>
                </a:solidFill>
              </a:rPr>
              <a:t>Place dish in oven and bake </a:t>
            </a:r>
            <a:r>
              <a:rPr lang="en-GB" sz="2400" dirty="0"/>
              <a:t>(takes around 15 mins) </a:t>
            </a:r>
            <a:r>
              <a:rPr lang="en-GB" sz="2400" b="1" dirty="0">
                <a:solidFill>
                  <a:srgbClr val="FF0000"/>
                </a:solidFill>
              </a:rPr>
              <a:t>requires pre-heated oven</a:t>
            </a:r>
          </a:p>
          <a:p>
            <a:pPr marL="457200" indent="-457200">
              <a:buFont typeface="Arial" panose="020B0604020202020204" pitchFamily="34" charset="0"/>
              <a:buChar char="•"/>
            </a:pPr>
            <a:endParaRPr lang="en-GB" sz="2400" b="1" dirty="0">
              <a:solidFill>
                <a:srgbClr val="FF0000"/>
              </a:solidFill>
            </a:endParaRPr>
          </a:p>
          <a:p>
            <a:r>
              <a:rPr lang="en-GB" sz="2400" dirty="0"/>
              <a:t>Total time taken is 30 minutes. We saved 13 minutes just from doing things asynchronously!</a:t>
            </a:r>
            <a:endParaRPr lang="en-GB" sz="2400" b="1" dirty="0">
              <a:solidFill>
                <a:srgbClr val="FF0000"/>
              </a:solidFill>
            </a:endParaRPr>
          </a:p>
        </p:txBody>
      </p:sp>
    </p:spTree>
    <p:extLst>
      <p:ext uri="{BB962C8B-B14F-4D97-AF65-F5344CB8AC3E}">
        <p14:creationId xmlns:p14="http://schemas.microsoft.com/office/powerpoint/2010/main" val="3013841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830997"/>
          </a:xfrm>
          <a:prstGeom prst="rect">
            <a:avLst/>
          </a:prstGeom>
          <a:noFill/>
        </p:spPr>
        <p:txBody>
          <a:bodyPr wrap="square" rtlCol="0">
            <a:spAutoFit/>
          </a:bodyPr>
          <a:lstStyle/>
          <a:p>
            <a:r>
              <a:rPr lang="en-GB" sz="2400" b="1" dirty="0"/>
              <a:t>What about synchronously with multiple threads? (another person cooking) </a:t>
            </a:r>
          </a:p>
          <a:p>
            <a:r>
              <a:rPr lang="en-GB" sz="2400" dirty="0"/>
              <a:t>If someone helps you cook, but you both perform synchronously, it helps a bit. </a:t>
            </a:r>
          </a:p>
        </p:txBody>
      </p:sp>
      <p:graphicFrame>
        <p:nvGraphicFramePr>
          <p:cNvPr id="3" name="Table 2">
            <a:extLst>
              <a:ext uri="{FF2B5EF4-FFF2-40B4-BE49-F238E27FC236}">
                <a16:creationId xmlns:a16="http://schemas.microsoft.com/office/drawing/2014/main" id="{54249EC7-B26E-44A3-B3B5-3AF73725EBAF}"/>
              </a:ext>
            </a:extLst>
          </p:cNvPr>
          <p:cNvGraphicFramePr>
            <a:graphicFrameLocks noGrp="1"/>
          </p:cNvGraphicFramePr>
          <p:nvPr>
            <p:extLst>
              <p:ext uri="{D42A27DB-BD31-4B8C-83A1-F6EECF244321}">
                <p14:modId xmlns:p14="http://schemas.microsoft.com/office/powerpoint/2010/main" val="4083701413"/>
              </p:ext>
            </p:extLst>
          </p:nvPr>
        </p:nvGraphicFramePr>
        <p:xfrm>
          <a:off x="198783" y="963519"/>
          <a:ext cx="11781182" cy="4114800"/>
        </p:xfrm>
        <a:graphic>
          <a:graphicData uri="http://schemas.openxmlformats.org/drawingml/2006/table">
            <a:tbl>
              <a:tblPr firstRow="1" bandRow="1">
                <a:tableStyleId>{5C22544A-7EE6-4342-B048-85BDC9FD1C3A}</a:tableStyleId>
              </a:tblPr>
              <a:tblGrid>
                <a:gridCol w="5890591">
                  <a:extLst>
                    <a:ext uri="{9D8B030D-6E8A-4147-A177-3AD203B41FA5}">
                      <a16:colId xmlns:a16="http://schemas.microsoft.com/office/drawing/2014/main" val="120516076"/>
                    </a:ext>
                  </a:extLst>
                </a:gridCol>
                <a:gridCol w="5890591">
                  <a:extLst>
                    <a:ext uri="{9D8B030D-6E8A-4147-A177-3AD203B41FA5}">
                      <a16:colId xmlns:a16="http://schemas.microsoft.com/office/drawing/2014/main" val="719413782"/>
                    </a:ext>
                  </a:extLst>
                </a:gridCol>
              </a:tblGrid>
              <a:tr h="2591520">
                <a:tc>
                  <a:txBody>
                    <a:bodyPr/>
                    <a:lstStyle/>
                    <a:p>
                      <a:pPr marL="342900" indent="-342900">
                        <a:buFont typeface="Arial" panose="020B0604020202020204" pitchFamily="34" charset="0"/>
                        <a:buChar char="•"/>
                      </a:pPr>
                      <a:r>
                        <a:rPr lang="en-GB" sz="2200" b="1">
                          <a:solidFill>
                            <a:schemeClr val="accent2"/>
                          </a:solidFill>
                        </a:rPr>
                        <a:t> Heat a saucepan of water until it starts boiling </a:t>
                      </a:r>
                      <a:r>
                        <a:rPr lang="en-GB" sz="2200" b="0">
                          <a:solidFill>
                            <a:schemeClr val="tx1"/>
                          </a:solidFill>
                        </a:rPr>
                        <a:t>(5 mins)</a:t>
                      </a:r>
                    </a:p>
                    <a:p>
                      <a:pPr marL="457200" indent="-457200">
                        <a:buFont typeface="Arial" panose="020B0604020202020204" pitchFamily="34" charset="0"/>
                        <a:buChar char="•"/>
                      </a:pPr>
                      <a:r>
                        <a:rPr lang="en-GB" sz="2200" b="1">
                          <a:solidFill>
                            <a:srgbClr val="00B050"/>
                          </a:solidFill>
                        </a:rPr>
                        <a:t>Cook fresh pasta</a:t>
                      </a:r>
                      <a:r>
                        <a:rPr lang="en-GB" sz="2200" b="0">
                          <a:solidFill>
                            <a:schemeClr val="tx1"/>
                          </a:solidFill>
                        </a:rPr>
                        <a:t> (5 mins)</a:t>
                      </a:r>
                    </a:p>
                    <a:p>
                      <a:pPr marL="457200" indent="-457200">
                        <a:buFont typeface="Arial" panose="020B0604020202020204" pitchFamily="34" charset="0"/>
                        <a:buChar char="•"/>
                      </a:pPr>
                      <a:r>
                        <a:rPr lang="en-GB" sz="2200" b="1">
                          <a:solidFill>
                            <a:srgbClr val="00B050"/>
                          </a:solidFill>
                        </a:rPr>
                        <a:t>Drain the water from the pasta </a:t>
                      </a:r>
                      <a:r>
                        <a:rPr lang="en-GB" sz="2200" b="0">
                          <a:solidFill>
                            <a:schemeClr val="tx1"/>
                          </a:solidFill>
                        </a:rPr>
                        <a:t>(30 secs)</a:t>
                      </a:r>
                    </a:p>
                    <a:p>
                      <a:pPr marL="457200" indent="-457200">
                        <a:buFont typeface="Arial" panose="020B0604020202020204" pitchFamily="34" charset="0"/>
                        <a:buChar char="•"/>
                      </a:pPr>
                      <a:r>
                        <a:rPr lang="en-GB" sz="2200" b="1">
                          <a:solidFill>
                            <a:srgbClr val="00B050"/>
                          </a:solidFill>
                        </a:rPr>
                        <a:t>Place pasta in a dish and add sauce </a:t>
                      </a:r>
                      <a:r>
                        <a:rPr lang="en-GB" sz="2200" b="0">
                          <a:solidFill>
                            <a:schemeClr val="tx1"/>
                          </a:solidFill>
                        </a:rPr>
                        <a:t>(1 min)</a:t>
                      </a:r>
                    </a:p>
                    <a:p>
                      <a:pPr marL="457200" indent="-457200">
                        <a:buFont typeface="Arial" panose="020B0604020202020204" pitchFamily="34" charset="0"/>
                        <a:buChar char="•"/>
                      </a:pPr>
                      <a:r>
                        <a:rPr lang="en-GB" sz="2200" b="1">
                          <a:solidFill>
                            <a:srgbClr val="00B050"/>
                          </a:solidFill>
                        </a:rPr>
                        <a:t>Add cheese to pasta</a:t>
                      </a:r>
                      <a:r>
                        <a:rPr lang="en-GB" sz="2200" b="0">
                          <a:solidFill>
                            <a:schemeClr val="tx1"/>
                          </a:solidFill>
                        </a:rPr>
                        <a:t> (30 secs)</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2200">
                          <a:solidFill>
                            <a:schemeClr val="tx1"/>
                          </a:solidFill>
                        </a:rPr>
                        <a:t>Wait for the oven to finish pre-heating (3 mins)</a:t>
                      </a:r>
                      <a:endParaRPr lang="en-GB" sz="2200" b="0">
                        <a:solidFill>
                          <a:schemeClr val="tx1"/>
                        </a:solidFill>
                      </a:endParaRPr>
                    </a:p>
                    <a:p>
                      <a:pPr marL="457200" indent="-457200">
                        <a:buFont typeface="Arial" panose="020B0604020202020204" pitchFamily="34" charset="0"/>
                        <a:buChar char="•"/>
                      </a:pPr>
                      <a:r>
                        <a:rPr lang="en-GB" sz="2200" b="1">
                          <a:solidFill>
                            <a:srgbClr val="00B050"/>
                          </a:solidFill>
                        </a:rPr>
                        <a:t>Place dish in oven and bake </a:t>
                      </a:r>
                      <a:r>
                        <a:rPr lang="en-GB" sz="2200" b="0">
                          <a:solidFill>
                            <a:schemeClr val="tx1"/>
                          </a:solidFill>
                        </a:rPr>
                        <a:t>(15 mins)</a:t>
                      </a:r>
                    </a:p>
                    <a:p>
                      <a:pPr marL="457200" indent="-457200">
                        <a:buFont typeface="Arial" panose="020B0604020202020204" pitchFamily="34" charset="0"/>
                        <a:buChar char="•"/>
                      </a:pPr>
                      <a:endParaRPr lang="en-GB" sz="2200" b="0">
                        <a:solidFill>
                          <a:schemeClr val="tx1"/>
                        </a:solidFill>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2200">
                          <a:solidFill>
                            <a:schemeClr val="tx1"/>
                          </a:solidFill>
                        </a:rPr>
                        <a:t>Total time taken is 30 minutes. </a:t>
                      </a:r>
                    </a:p>
                    <a:p>
                      <a:pPr marL="457200" indent="-457200">
                        <a:buFont typeface="Arial" panose="020B0604020202020204" pitchFamily="34" charset="0"/>
                        <a:buChar char="•"/>
                      </a:pPr>
                      <a:endParaRPr lang="en-GB" sz="2200" b="0">
                        <a:solidFill>
                          <a:schemeClr val="tx1"/>
                        </a:solidFill>
                      </a:endParaRPr>
                    </a:p>
                  </a:txBody>
                  <a:tcPr>
                    <a:solidFill>
                      <a:schemeClr val="bg1"/>
                    </a:solidFill>
                  </a:tcPr>
                </a:tc>
                <a:tc>
                  <a:txBody>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2200" b="1">
                          <a:solidFill>
                            <a:schemeClr val="accent2"/>
                          </a:solidFill>
                        </a:rPr>
                        <a:t>Pre-heat oven to 200°C </a:t>
                      </a:r>
                      <a:r>
                        <a:rPr lang="en-GB" sz="2200" b="0">
                          <a:solidFill>
                            <a:schemeClr val="tx1"/>
                          </a:solidFill>
                        </a:rPr>
                        <a:t>(15 mins) </a:t>
                      </a:r>
                      <a:endParaRPr lang="en-GB" sz="220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2200" b="1">
                          <a:solidFill>
                            <a:srgbClr val="00B050"/>
                          </a:solidFill>
                        </a:rPr>
                        <a:t>Grate cheese </a:t>
                      </a:r>
                      <a:r>
                        <a:rPr lang="en-GB" sz="2200" b="0">
                          <a:solidFill>
                            <a:schemeClr val="tx1"/>
                          </a:solidFill>
                        </a:rPr>
                        <a:t>(1 min)</a:t>
                      </a:r>
                      <a:endParaRPr lang="en-GB" sz="2200" b="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2200" b="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2200" b="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2200" b="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2200" b="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2200" b="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2200" b="0">
                        <a:solidFill>
                          <a:schemeClr val="lt1"/>
                        </a:solidFill>
                      </a:endParaRPr>
                    </a:p>
                  </a:txBody>
                  <a:tcPr>
                    <a:solidFill>
                      <a:schemeClr val="bg1"/>
                    </a:solidFill>
                  </a:tcPr>
                </a:tc>
                <a:extLst>
                  <a:ext uri="{0D108BD9-81ED-4DB2-BD59-A6C34878D82A}">
                    <a16:rowId xmlns:a16="http://schemas.microsoft.com/office/drawing/2014/main" val="587768880"/>
                  </a:ext>
                </a:extLst>
              </a:tr>
            </a:tbl>
          </a:graphicData>
        </a:graphic>
      </p:graphicFrame>
      <p:sp>
        <p:nvSpPr>
          <p:cNvPr id="5" name="TextBox 4">
            <a:extLst>
              <a:ext uri="{FF2B5EF4-FFF2-40B4-BE49-F238E27FC236}">
                <a16:creationId xmlns:a16="http://schemas.microsoft.com/office/drawing/2014/main" id="{03D3AED8-686C-4B39-B1EE-959DC56A589E}"/>
              </a:ext>
            </a:extLst>
          </p:cNvPr>
          <p:cNvSpPr txBox="1"/>
          <p:nvPr/>
        </p:nvSpPr>
        <p:spPr>
          <a:xfrm>
            <a:off x="198783" y="4815120"/>
            <a:ext cx="11675166" cy="1938992"/>
          </a:xfrm>
          <a:prstGeom prst="rect">
            <a:avLst/>
          </a:prstGeom>
          <a:noFill/>
        </p:spPr>
        <p:txBody>
          <a:bodyPr wrap="square" rtlCol="0">
            <a:spAutoFit/>
          </a:bodyPr>
          <a:lstStyle/>
          <a:p>
            <a:r>
              <a:rPr lang="en-GB" sz="2000" dirty="0"/>
              <a:t>Adding a second cook (another thread) decreases the time taken but all that person does is switch on the oven, wait around for 15 minutes doing nothing and then grate the cheese. Grating the cheese is a task which takes 1 minute and is minor. Hardly a reason to get someone else involved! They could be doing something else, like cleaning and tidying!</a:t>
            </a:r>
          </a:p>
          <a:p>
            <a:r>
              <a:rPr lang="en-GB" sz="2000" dirty="0"/>
              <a:t>There isn’t much else they can do in the kitchen, as everything else has to be done in order and is best done by one person, otherwise there is time wasted by context switching between cooks. </a:t>
            </a:r>
          </a:p>
        </p:txBody>
      </p:sp>
    </p:spTree>
    <p:extLst>
      <p:ext uri="{BB962C8B-B14F-4D97-AF65-F5344CB8AC3E}">
        <p14:creationId xmlns:p14="http://schemas.microsoft.com/office/powerpoint/2010/main" val="2009500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830997"/>
          </a:xfrm>
          <a:prstGeom prst="rect">
            <a:avLst/>
          </a:prstGeom>
          <a:noFill/>
        </p:spPr>
        <p:txBody>
          <a:bodyPr wrap="square" rtlCol="0">
            <a:spAutoFit/>
          </a:bodyPr>
          <a:lstStyle/>
          <a:p>
            <a:r>
              <a:rPr lang="en-GB" sz="2400" b="1" dirty="0"/>
              <a:t>What about asynchronously with multiple threads? </a:t>
            </a:r>
          </a:p>
          <a:p>
            <a:r>
              <a:rPr lang="en-GB" sz="2400" dirty="0"/>
              <a:t>If someone helps you cook and you both perform asynchronously, it helps a bit more. </a:t>
            </a:r>
          </a:p>
        </p:txBody>
      </p:sp>
      <p:graphicFrame>
        <p:nvGraphicFramePr>
          <p:cNvPr id="3" name="Table 2">
            <a:extLst>
              <a:ext uri="{FF2B5EF4-FFF2-40B4-BE49-F238E27FC236}">
                <a16:creationId xmlns:a16="http://schemas.microsoft.com/office/drawing/2014/main" id="{54249EC7-B26E-44A3-B3B5-3AF73725EBAF}"/>
              </a:ext>
            </a:extLst>
          </p:cNvPr>
          <p:cNvGraphicFramePr>
            <a:graphicFrameLocks noGrp="1"/>
          </p:cNvGraphicFramePr>
          <p:nvPr>
            <p:extLst>
              <p:ext uri="{D42A27DB-BD31-4B8C-83A1-F6EECF244321}">
                <p14:modId xmlns:p14="http://schemas.microsoft.com/office/powerpoint/2010/main" val="1275719224"/>
              </p:ext>
            </p:extLst>
          </p:nvPr>
        </p:nvGraphicFramePr>
        <p:xfrm>
          <a:off x="145775" y="1092583"/>
          <a:ext cx="11781182" cy="4114800"/>
        </p:xfrm>
        <a:graphic>
          <a:graphicData uri="http://schemas.openxmlformats.org/drawingml/2006/table">
            <a:tbl>
              <a:tblPr firstRow="1" bandRow="1">
                <a:tableStyleId>{5C22544A-7EE6-4342-B048-85BDC9FD1C3A}</a:tableStyleId>
              </a:tblPr>
              <a:tblGrid>
                <a:gridCol w="5890591">
                  <a:extLst>
                    <a:ext uri="{9D8B030D-6E8A-4147-A177-3AD203B41FA5}">
                      <a16:colId xmlns:a16="http://schemas.microsoft.com/office/drawing/2014/main" val="120516076"/>
                    </a:ext>
                  </a:extLst>
                </a:gridCol>
                <a:gridCol w="5890591">
                  <a:extLst>
                    <a:ext uri="{9D8B030D-6E8A-4147-A177-3AD203B41FA5}">
                      <a16:colId xmlns:a16="http://schemas.microsoft.com/office/drawing/2014/main" val="719413782"/>
                    </a:ext>
                  </a:extLst>
                </a:gridCol>
              </a:tblGrid>
              <a:tr h="2909574">
                <a:tc>
                  <a:txBody>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2200" b="1" dirty="0">
                          <a:solidFill>
                            <a:schemeClr val="accent2"/>
                          </a:solidFill>
                        </a:rPr>
                        <a:t>Start heating a saucepan of water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2200" dirty="0">
                          <a:solidFill>
                            <a:schemeClr val="tx1"/>
                          </a:solidFill>
                        </a:rPr>
                        <a:t>Wait for the water to finish boiling (5 mins)</a:t>
                      </a:r>
                      <a:endParaRPr lang="en-GB" sz="2200" b="1" dirty="0">
                        <a:solidFill>
                          <a:schemeClr val="accent2"/>
                        </a:solidFill>
                      </a:endParaRPr>
                    </a:p>
                    <a:p>
                      <a:pPr marL="457200" indent="-457200">
                        <a:buFont typeface="Arial" panose="020B0604020202020204" pitchFamily="34" charset="0"/>
                        <a:buChar char="•"/>
                      </a:pPr>
                      <a:r>
                        <a:rPr lang="en-GB" sz="2200" b="1" dirty="0">
                          <a:solidFill>
                            <a:srgbClr val="00B050"/>
                          </a:solidFill>
                        </a:rPr>
                        <a:t>Cook fresh pasta</a:t>
                      </a:r>
                      <a:r>
                        <a:rPr lang="en-GB" sz="2200" b="0" dirty="0">
                          <a:solidFill>
                            <a:schemeClr val="tx1"/>
                          </a:solidFill>
                        </a:rPr>
                        <a:t> (takes around 5 mins)</a:t>
                      </a:r>
                    </a:p>
                    <a:p>
                      <a:pPr marL="457200" indent="-457200">
                        <a:buFont typeface="Arial" panose="020B0604020202020204" pitchFamily="34" charset="0"/>
                        <a:buChar char="•"/>
                      </a:pPr>
                      <a:r>
                        <a:rPr lang="en-GB" sz="2200" b="1" dirty="0">
                          <a:solidFill>
                            <a:srgbClr val="00B050"/>
                          </a:solidFill>
                        </a:rPr>
                        <a:t>Drain the water from the pasta </a:t>
                      </a:r>
                      <a:r>
                        <a:rPr lang="en-GB" sz="2200" b="0" dirty="0">
                          <a:solidFill>
                            <a:schemeClr val="tx1"/>
                          </a:solidFill>
                        </a:rPr>
                        <a:t>(30 secs)</a:t>
                      </a:r>
                    </a:p>
                    <a:p>
                      <a:pPr marL="457200" indent="-457200">
                        <a:buFont typeface="Arial" panose="020B0604020202020204" pitchFamily="34" charset="0"/>
                        <a:buChar char="•"/>
                      </a:pPr>
                      <a:r>
                        <a:rPr lang="en-GB" sz="2200" b="1" dirty="0">
                          <a:solidFill>
                            <a:srgbClr val="00B050"/>
                          </a:solidFill>
                        </a:rPr>
                        <a:t>Place pasta in a dish and add sauce </a:t>
                      </a:r>
                      <a:r>
                        <a:rPr lang="en-GB" sz="2200" b="0" dirty="0">
                          <a:solidFill>
                            <a:schemeClr val="tx1"/>
                          </a:solidFill>
                        </a:rPr>
                        <a:t>(1 min)</a:t>
                      </a:r>
                    </a:p>
                    <a:p>
                      <a:pPr marL="457200" indent="-457200">
                        <a:buFont typeface="Arial" panose="020B0604020202020204" pitchFamily="34" charset="0"/>
                        <a:buChar char="•"/>
                      </a:pPr>
                      <a:r>
                        <a:rPr lang="en-GB" sz="2200" b="1" dirty="0">
                          <a:solidFill>
                            <a:srgbClr val="00B050"/>
                          </a:solidFill>
                        </a:rPr>
                        <a:t>Add cheese to pasta</a:t>
                      </a:r>
                      <a:r>
                        <a:rPr lang="en-GB" sz="2200" b="0" dirty="0">
                          <a:solidFill>
                            <a:schemeClr val="tx1"/>
                          </a:solidFill>
                        </a:rPr>
                        <a:t> (30 secs)</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2200" dirty="0">
                          <a:solidFill>
                            <a:schemeClr val="tx1"/>
                          </a:solidFill>
                        </a:rPr>
                        <a:t>Wait for the oven to finish pre-heating (3 mins)</a:t>
                      </a:r>
                      <a:endParaRPr lang="en-GB" sz="2200" b="0" dirty="0">
                        <a:solidFill>
                          <a:schemeClr val="tx1"/>
                        </a:solidFill>
                      </a:endParaRP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2200" b="1" dirty="0">
                          <a:solidFill>
                            <a:srgbClr val="00B050"/>
                          </a:solidFill>
                        </a:rPr>
                        <a:t>Place dish in oven and bake </a:t>
                      </a:r>
                      <a:r>
                        <a:rPr lang="en-GB" sz="2200" b="0" dirty="0">
                          <a:solidFill>
                            <a:schemeClr val="tx1"/>
                          </a:solidFill>
                        </a:rPr>
                        <a:t>(15 mins)</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22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2200" dirty="0">
                          <a:solidFill>
                            <a:schemeClr val="tx1"/>
                          </a:solidFill>
                        </a:rPr>
                        <a:t>Total time taken is 30 minutes. </a:t>
                      </a:r>
                    </a:p>
                    <a:p>
                      <a:pPr marL="457200" indent="-457200">
                        <a:buFont typeface="Arial" panose="020B0604020202020204" pitchFamily="34" charset="0"/>
                        <a:buChar char="•"/>
                      </a:pPr>
                      <a:endParaRPr lang="en-GB" sz="2200" b="0" dirty="0">
                        <a:solidFill>
                          <a:schemeClr val="tx1"/>
                        </a:solidFill>
                      </a:endParaRPr>
                    </a:p>
                  </a:txBody>
                  <a:tcPr>
                    <a:solidFill>
                      <a:schemeClr val="bg1"/>
                    </a:solidFill>
                  </a:tcPr>
                </a:tc>
                <a:tc>
                  <a:txBody>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2200" b="1" dirty="0">
                          <a:solidFill>
                            <a:schemeClr val="accent2"/>
                          </a:solidFill>
                        </a:rPr>
                        <a:t>Switch on oven so it can pre-heat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2200" b="1" dirty="0">
                          <a:solidFill>
                            <a:srgbClr val="00B050"/>
                          </a:solidFill>
                        </a:rPr>
                        <a:t> Grate cheese </a:t>
                      </a:r>
                      <a:r>
                        <a:rPr lang="en-GB" sz="2200" b="0" dirty="0">
                          <a:solidFill>
                            <a:schemeClr val="tx1"/>
                          </a:solidFill>
                        </a:rPr>
                        <a:t>(1 min)</a:t>
                      </a:r>
                    </a:p>
                    <a:p>
                      <a:endParaRPr lang="en-GB" sz="2200" dirty="0"/>
                    </a:p>
                    <a:p>
                      <a:endParaRPr lang="en-GB" sz="2200" dirty="0"/>
                    </a:p>
                    <a:p>
                      <a:endParaRPr lang="en-GB" sz="2200" dirty="0"/>
                    </a:p>
                    <a:p>
                      <a:endParaRPr lang="en-GB" sz="2200" dirty="0"/>
                    </a:p>
                    <a:p>
                      <a:endParaRPr lang="en-GB" sz="2200" dirty="0"/>
                    </a:p>
                    <a:p>
                      <a:endParaRPr lang="en-GB" sz="2200" dirty="0"/>
                    </a:p>
                    <a:p>
                      <a:endParaRPr lang="en-GB" sz="2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2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2200" dirty="0">
                        <a:solidFill>
                          <a:schemeClr val="tx1"/>
                        </a:solidFill>
                      </a:endParaRPr>
                    </a:p>
                    <a:p>
                      <a:endParaRPr lang="en-GB" sz="2200" dirty="0"/>
                    </a:p>
                  </a:txBody>
                  <a:tcPr>
                    <a:solidFill>
                      <a:schemeClr val="bg1"/>
                    </a:solidFill>
                  </a:tcPr>
                </a:tc>
                <a:extLst>
                  <a:ext uri="{0D108BD9-81ED-4DB2-BD59-A6C34878D82A}">
                    <a16:rowId xmlns:a16="http://schemas.microsoft.com/office/drawing/2014/main" val="587768880"/>
                  </a:ext>
                </a:extLst>
              </a:tr>
            </a:tbl>
          </a:graphicData>
        </a:graphic>
      </p:graphicFrame>
      <p:sp>
        <p:nvSpPr>
          <p:cNvPr id="5" name="TextBox 4">
            <a:extLst>
              <a:ext uri="{FF2B5EF4-FFF2-40B4-BE49-F238E27FC236}">
                <a16:creationId xmlns:a16="http://schemas.microsoft.com/office/drawing/2014/main" id="{03D3AED8-686C-4B39-B1EE-959DC56A589E}"/>
              </a:ext>
            </a:extLst>
          </p:cNvPr>
          <p:cNvSpPr txBox="1"/>
          <p:nvPr/>
        </p:nvSpPr>
        <p:spPr>
          <a:xfrm>
            <a:off x="251791" y="4936337"/>
            <a:ext cx="11675166" cy="1323439"/>
          </a:xfrm>
          <a:prstGeom prst="rect">
            <a:avLst/>
          </a:prstGeom>
          <a:noFill/>
        </p:spPr>
        <p:txBody>
          <a:bodyPr wrap="square" rtlCol="0">
            <a:spAutoFit/>
          </a:bodyPr>
          <a:lstStyle/>
          <a:p>
            <a:r>
              <a:rPr lang="en-GB" sz="2000" dirty="0"/>
              <a:t>Using multiple threads asynchronously takes the same amount of time as using multiple threads synchronously, or a single thread asynchronously. This is because </a:t>
            </a:r>
            <a:r>
              <a:rPr lang="en-GB" sz="2000" b="1" dirty="0"/>
              <a:t>it offers no performance benefit having another thread start one of the tasks which are not CPU-bound</a:t>
            </a:r>
            <a:r>
              <a:rPr lang="en-GB" sz="2000" dirty="0"/>
              <a:t>. The rest of the work is CPU-bound, but can not be divided between the two threads in such a way that it would improve performance. In fact, it might reduce it. </a:t>
            </a:r>
          </a:p>
        </p:txBody>
      </p:sp>
    </p:spTree>
    <p:extLst>
      <p:ext uri="{BB962C8B-B14F-4D97-AF65-F5344CB8AC3E}">
        <p14:creationId xmlns:p14="http://schemas.microsoft.com/office/powerpoint/2010/main" val="32655067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91549" y="384313"/>
            <a:ext cx="11781182" cy="430887"/>
          </a:xfrm>
          <a:prstGeom prst="rect">
            <a:avLst/>
          </a:prstGeom>
          <a:noFill/>
        </p:spPr>
        <p:txBody>
          <a:bodyPr wrap="square" rtlCol="0">
            <a:spAutoFit/>
          </a:bodyPr>
          <a:lstStyle/>
          <a:p>
            <a:r>
              <a:rPr lang="en-GB" sz="2200" dirty="0"/>
              <a:t>Back to what was said about synchronous and asynchronous operations…</a:t>
            </a:r>
          </a:p>
        </p:txBody>
      </p:sp>
      <p:sp>
        <p:nvSpPr>
          <p:cNvPr id="2" name="Rectangle 1">
            <a:extLst>
              <a:ext uri="{FF2B5EF4-FFF2-40B4-BE49-F238E27FC236}">
                <a16:creationId xmlns:a16="http://schemas.microsoft.com/office/drawing/2014/main" id="{A326E563-C518-4A62-9F22-5876A8C238CB}"/>
              </a:ext>
            </a:extLst>
          </p:cNvPr>
          <p:cNvSpPr/>
          <p:nvPr/>
        </p:nvSpPr>
        <p:spPr>
          <a:xfrm>
            <a:off x="291549" y="845978"/>
            <a:ext cx="11421117" cy="5847755"/>
          </a:xfrm>
          <a:prstGeom prst="rect">
            <a:avLst/>
          </a:prstGeom>
        </p:spPr>
        <p:txBody>
          <a:bodyPr wrap="square">
            <a:spAutoFit/>
          </a:bodyPr>
          <a:lstStyle/>
          <a:p>
            <a:r>
              <a:rPr lang="en-GB" sz="2200" b="1" dirty="0"/>
              <a:t>Synchronous code may or may not run in the same thread.</a:t>
            </a:r>
          </a:p>
          <a:p>
            <a:r>
              <a:rPr lang="en-GB" sz="2200" dirty="0"/>
              <a:t>We have seen how you can cook synchronously alone or with someone else (another thread). </a:t>
            </a:r>
          </a:p>
          <a:p>
            <a:endParaRPr lang="en-GB" sz="2200" dirty="0"/>
          </a:p>
          <a:p>
            <a:r>
              <a:rPr lang="en-GB" sz="2200" b="1" dirty="0"/>
              <a:t>Synchronous operations can be performed sequentially, or simultaneously. </a:t>
            </a:r>
          </a:p>
          <a:p>
            <a:pPr marL="342900" indent="-342900">
              <a:buFont typeface="Arial" panose="020B0604020202020204" pitchFamily="34" charset="0"/>
              <a:buChar char="•"/>
            </a:pPr>
            <a:r>
              <a:rPr lang="en-GB" sz="2200" dirty="0"/>
              <a:t>Cooking the pasta, draining it, adding sauce, etc. are performed sequentially. </a:t>
            </a:r>
          </a:p>
          <a:p>
            <a:pPr marL="342900" indent="-342900">
              <a:buFont typeface="Arial" panose="020B0604020202020204" pitchFamily="34" charset="0"/>
              <a:buChar char="•"/>
            </a:pPr>
            <a:r>
              <a:rPr lang="en-GB" sz="2200" dirty="0"/>
              <a:t>Grating the cheese could be performed simultaneously with another operation, provided it’s completed before the cheese is needed for the pasta. </a:t>
            </a:r>
          </a:p>
          <a:p>
            <a:endParaRPr lang="en-GB" sz="2200" dirty="0"/>
          </a:p>
          <a:p>
            <a:r>
              <a:rPr lang="en-GB" sz="2200" b="1" dirty="0"/>
              <a:t>Asynchronous operations may or may not run in multiple threads. </a:t>
            </a:r>
          </a:p>
          <a:p>
            <a:r>
              <a:rPr lang="en-GB" sz="2200" dirty="0"/>
              <a:t>We have demonstrated that you can cook asynchronously alone or with someone else. </a:t>
            </a:r>
          </a:p>
          <a:p>
            <a:endParaRPr lang="en-GB" sz="2200" b="1" dirty="0"/>
          </a:p>
          <a:p>
            <a:r>
              <a:rPr lang="en-GB" sz="2200" b="1" dirty="0"/>
              <a:t>Asynchronous operations can be just scheduled but never guaranteed to run at a certain time. </a:t>
            </a:r>
          </a:p>
          <a:p>
            <a:r>
              <a:rPr lang="en-GB" sz="2200" dirty="0"/>
              <a:t>In reality you might decide to switch on the oven before starting to heat the saucepan of water, or the other way around. It would probably depend on which task can be started quickest, depending on where you are in your kitchen. There’s no real guarantee that one task will be started before the other and it doesn’t really matter. All that matters is that they are executed at some point and will be finished later on.</a:t>
            </a:r>
          </a:p>
        </p:txBody>
      </p:sp>
    </p:spTree>
    <p:extLst>
      <p:ext uri="{BB962C8B-B14F-4D97-AF65-F5344CB8AC3E}">
        <p14:creationId xmlns:p14="http://schemas.microsoft.com/office/powerpoint/2010/main" val="26884351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91549" y="384313"/>
            <a:ext cx="11781182" cy="5847755"/>
          </a:xfrm>
          <a:prstGeom prst="rect">
            <a:avLst/>
          </a:prstGeom>
          <a:noFill/>
        </p:spPr>
        <p:txBody>
          <a:bodyPr wrap="square" rtlCol="0">
            <a:spAutoFit/>
          </a:bodyPr>
          <a:lstStyle/>
          <a:p>
            <a:r>
              <a:rPr lang="en-GB" sz="2200" b="1" dirty="0"/>
              <a:t>Some easy rules to follow for some common questions</a:t>
            </a:r>
          </a:p>
          <a:p>
            <a:endParaRPr lang="en-GB" sz="2200" b="1" dirty="0"/>
          </a:p>
          <a:p>
            <a:r>
              <a:rPr lang="en-GB" sz="2200" b="1" dirty="0"/>
              <a:t>Should I be using multiple threads? </a:t>
            </a:r>
          </a:p>
          <a:p>
            <a:r>
              <a:rPr lang="en-GB" sz="2200" dirty="0"/>
              <a:t>If there is a performance bottleneck caused by CPU-bound work which can be run in parallel, go for it, </a:t>
            </a:r>
            <a:r>
              <a:rPr lang="en-GB" sz="2200" b="1" dirty="0"/>
              <a:t>unless you’re using ASP.NET</a:t>
            </a:r>
            <a:r>
              <a:rPr lang="en-GB" sz="2200" dirty="0"/>
              <a:t> (more on this later). </a:t>
            </a:r>
          </a:p>
          <a:p>
            <a:r>
              <a:rPr lang="en-GB" sz="2200" dirty="0"/>
              <a:t>If the performance bottleneck isn’t CPU-bound (i.e. disk I/O, network I/O) or it’s CPU-bound and can’t be run in parallel, there is no benefit and it can be detrimental to performance/resource usage. </a:t>
            </a:r>
          </a:p>
          <a:p>
            <a:endParaRPr lang="en-GB" sz="2200" dirty="0"/>
          </a:p>
          <a:p>
            <a:r>
              <a:rPr lang="en-GB" sz="2200" b="1" dirty="0"/>
              <a:t>Should I be using asynchronous code? </a:t>
            </a:r>
          </a:p>
          <a:p>
            <a:r>
              <a:rPr lang="en-GB" sz="2200" dirty="0"/>
              <a:t>Ideally you should use it everywhere you’re dealing with high-latency, non-CPU-bound tasks (i.e. disk I/O, network I/O). CPU-bound work shouldn’t be </a:t>
            </a:r>
            <a:r>
              <a:rPr lang="en-GB" sz="2200" dirty="0" err="1"/>
              <a:t>async</a:t>
            </a:r>
            <a:r>
              <a:rPr lang="en-GB" sz="2200" dirty="0"/>
              <a:t> as there’s no point. </a:t>
            </a:r>
          </a:p>
          <a:p>
            <a:r>
              <a:rPr lang="en-GB" sz="2200" dirty="0"/>
              <a:t>Method with names such as </a:t>
            </a:r>
            <a:r>
              <a:rPr lang="en-GB" sz="2200" b="1" dirty="0" err="1"/>
              <a:t>DownloadStringAsync</a:t>
            </a:r>
            <a:r>
              <a:rPr lang="en-GB" sz="2200" dirty="0"/>
              <a:t> implies there is some form of network I/O which can be run asynchronously. </a:t>
            </a:r>
          </a:p>
          <a:p>
            <a:endParaRPr lang="en-GB" sz="2200" dirty="0"/>
          </a:p>
          <a:p>
            <a:r>
              <a:rPr lang="en-GB" sz="2200" b="1" dirty="0"/>
              <a:t>Should I be using synchronous code? </a:t>
            </a:r>
          </a:p>
          <a:p>
            <a:r>
              <a:rPr lang="en-GB" sz="2200" dirty="0"/>
              <a:t>For CPU-bound work, yes. For non-CPU-bound work, no. </a:t>
            </a:r>
          </a:p>
          <a:p>
            <a:r>
              <a:rPr lang="en-GB" sz="2200" dirty="0"/>
              <a:t>C# Methods such as </a:t>
            </a:r>
            <a:r>
              <a:rPr lang="en-GB" sz="2200" b="1" dirty="0" err="1"/>
              <a:t>Math.Sqrt</a:t>
            </a:r>
            <a:r>
              <a:rPr lang="en-GB" sz="2200" b="1" dirty="0"/>
              <a:t> </a:t>
            </a:r>
            <a:r>
              <a:rPr lang="en-GB" sz="2200" dirty="0"/>
              <a:t>wouldn’t make much sense as </a:t>
            </a:r>
            <a:r>
              <a:rPr lang="en-GB" sz="2200" b="1" dirty="0" err="1"/>
              <a:t>Math.SqrtAsync</a:t>
            </a:r>
            <a:r>
              <a:rPr lang="en-GB" sz="2200" dirty="0"/>
              <a:t>. </a:t>
            </a:r>
            <a:endParaRPr lang="en-GB" sz="2200" b="1" dirty="0"/>
          </a:p>
        </p:txBody>
      </p:sp>
    </p:spTree>
    <p:extLst>
      <p:ext uri="{BB962C8B-B14F-4D97-AF65-F5344CB8AC3E}">
        <p14:creationId xmlns:p14="http://schemas.microsoft.com/office/powerpoint/2010/main" val="1255030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p:txBody>
          <a:bodyPr/>
          <a:lstStyle/>
          <a:p>
            <a:r>
              <a:rPr lang="en-GB" dirty="0"/>
              <a:t>Task, Task&lt;T&gt;, Thread and </a:t>
            </a:r>
            <a:r>
              <a:rPr lang="en-GB" dirty="0" err="1"/>
              <a:t>ThreadPool</a:t>
            </a:r>
            <a:r>
              <a:rPr lang="en-GB" dirty="0"/>
              <a:t> classes in C#</a:t>
            </a:r>
          </a:p>
        </p:txBody>
      </p:sp>
    </p:spTree>
    <p:extLst>
      <p:ext uri="{BB962C8B-B14F-4D97-AF65-F5344CB8AC3E}">
        <p14:creationId xmlns:p14="http://schemas.microsoft.com/office/powerpoint/2010/main" val="2052231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725478"/>
          </a:xfrm>
          <a:prstGeom prst="rect">
            <a:avLst/>
          </a:prstGeom>
          <a:noFill/>
        </p:spPr>
        <p:txBody>
          <a:bodyPr wrap="square" rtlCol="0">
            <a:spAutoFit/>
          </a:bodyPr>
          <a:lstStyle/>
          <a:p>
            <a:r>
              <a:rPr lang="en-GB" sz="3200" b="1" dirty="0"/>
              <a:t>Thread</a:t>
            </a:r>
          </a:p>
          <a:p>
            <a:pPr marL="457200" indent="-457200">
              <a:buFont typeface="Arial" panose="020B0604020202020204" pitchFamily="34" charset="0"/>
              <a:buChar char="•"/>
            </a:pPr>
            <a:r>
              <a:rPr lang="en-GB" sz="3200" dirty="0"/>
              <a:t>Represents an actual OS-level thread, with its own stack and kernel resources. </a:t>
            </a:r>
          </a:p>
          <a:p>
            <a:pPr marL="457200" indent="-457200">
              <a:buFont typeface="Arial" panose="020B0604020202020204" pitchFamily="34" charset="0"/>
              <a:buChar char="•"/>
            </a:pPr>
            <a:r>
              <a:rPr lang="en-GB" sz="3200" dirty="0"/>
              <a:t>Allows the highest degree of control; you can Abort(), Suspect(), or Resume() a thread. You can also observe its state and set its properties such as its stack size. </a:t>
            </a:r>
          </a:p>
          <a:p>
            <a:pPr marL="457200" indent="-457200">
              <a:buFont typeface="Arial" panose="020B0604020202020204" pitchFamily="34" charset="0"/>
              <a:buChar char="•"/>
            </a:pPr>
            <a:r>
              <a:rPr lang="en-GB" sz="3200" dirty="0"/>
              <a:t>The problem with using this class is that OS threads are costly. Each thread uses a non-trivial amount of memory for its stack and adds additional CPU overhead as the processor context-switches between threads. </a:t>
            </a:r>
          </a:p>
          <a:p>
            <a:pPr marL="457200" indent="-457200">
              <a:buFont typeface="Arial" panose="020B0604020202020204" pitchFamily="34" charset="0"/>
              <a:buChar char="•"/>
            </a:pPr>
            <a:r>
              <a:rPr lang="en-GB" sz="3200" dirty="0"/>
              <a:t>It’s considered good practice to only have a small pool of threads which are reused and execute code as work becomes available.</a:t>
            </a:r>
          </a:p>
          <a:p>
            <a:pPr marL="457200" indent="-457200">
              <a:buFont typeface="Arial" panose="020B0604020202020204" pitchFamily="34" charset="0"/>
              <a:buChar char="•"/>
            </a:pPr>
            <a:endParaRPr lang="en-GB" sz="3200" dirty="0"/>
          </a:p>
        </p:txBody>
      </p:sp>
    </p:spTree>
    <p:extLst>
      <p:ext uri="{BB962C8B-B14F-4D97-AF65-F5344CB8AC3E}">
        <p14:creationId xmlns:p14="http://schemas.microsoft.com/office/powerpoint/2010/main" val="1487075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001643"/>
          </a:xfrm>
          <a:prstGeom prst="rect">
            <a:avLst/>
          </a:prstGeom>
          <a:noFill/>
        </p:spPr>
        <p:txBody>
          <a:bodyPr wrap="square" rtlCol="0">
            <a:spAutoFit/>
          </a:bodyPr>
          <a:lstStyle/>
          <a:p>
            <a:r>
              <a:rPr lang="en-GB" sz="3200" b="1" dirty="0" err="1"/>
              <a:t>ThreadPool</a:t>
            </a:r>
            <a:endParaRPr lang="en-GB" sz="3200" b="1" dirty="0"/>
          </a:p>
          <a:p>
            <a:pPr marL="457200" indent="-457200">
              <a:buFont typeface="Arial" panose="020B0604020202020204" pitchFamily="34" charset="0"/>
              <a:buChar char="•"/>
            </a:pPr>
            <a:r>
              <a:rPr lang="en-GB" sz="3200" dirty="0"/>
              <a:t>Acts as a wrapper around a pool of threads maintained by the CLR. </a:t>
            </a:r>
          </a:p>
          <a:p>
            <a:pPr marL="457200" indent="-457200">
              <a:buFont typeface="Arial" panose="020B0604020202020204" pitchFamily="34" charset="0"/>
              <a:buChar char="•"/>
            </a:pPr>
            <a:r>
              <a:rPr lang="en-GB" sz="3200" dirty="0"/>
              <a:t>Gives you no control at all. You can submit work to be completed but you can’t even determine when the pool will start the work or when it’s completed it. You also can’t determine the result. </a:t>
            </a:r>
          </a:p>
          <a:p>
            <a:pPr marL="457200" indent="-457200">
              <a:buFont typeface="Arial" panose="020B0604020202020204" pitchFamily="34" charset="0"/>
              <a:buChar char="•"/>
            </a:pPr>
            <a:r>
              <a:rPr lang="en-GB" sz="3200" dirty="0"/>
              <a:t>Using </a:t>
            </a:r>
            <a:r>
              <a:rPr lang="en-GB" sz="3200" dirty="0" err="1"/>
              <a:t>ThreadPool</a:t>
            </a:r>
            <a:r>
              <a:rPr lang="en-GB" sz="3200" dirty="0"/>
              <a:t> avoids the overhead of creating too many threads. </a:t>
            </a:r>
          </a:p>
          <a:p>
            <a:pPr marL="457200" indent="-457200">
              <a:buFont typeface="Arial" panose="020B0604020202020204" pitchFamily="34" charset="0"/>
              <a:buChar char="•"/>
            </a:pPr>
            <a:r>
              <a:rPr lang="en-GB" sz="3200" dirty="0"/>
              <a:t>Submitting too many long-running tasks to the thread pool is bad however, as it can get full and later work that it submitted can end up waiting a long time for earlier submitted tasks to finish. </a:t>
            </a:r>
          </a:p>
          <a:p>
            <a:pPr marL="457200" indent="-457200">
              <a:buFont typeface="Arial" panose="020B0604020202020204" pitchFamily="34" charset="0"/>
              <a:buChar char="•"/>
            </a:pPr>
            <a:r>
              <a:rPr lang="en-GB" sz="3200" dirty="0"/>
              <a:t>It’s therefore best used for short operations when the caller does not need the result. </a:t>
            </a:r>
          </a:p>
        </p:txBody>
      </p:sp>
    </p:spTree>
    <p:extLst>
      <p:ext uri="{BB962C8B-B14F-4D97-AF65-F5344CB8AC3E}">
        <p14:creationId xmlns:p14="http://schemas.microsoft.com/office/powerpoint/2010/main" val="3951006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001643"/>
          </a:xfrm>
          <a:prstGeom prst="rect">
            <a:avLst/>
          </a:prstGeom>
          <a:noFill/>
        </p:spPr>
        <p:txBody>
          <a:bodyPr wrap="square" rtlCol="0">
            <a:spAutoFit/>
          </a:bodyPr>
          <a:lstStyle/>
          <a:p>
            <a:r>
              <a:rPr lang="en-GB" sz="3200" b="1" dirty="0"/>
              <a:t>Task</a:t>
            </a:r>
          </a:p>
          <a:p>
            <a:pPr marL="457200" indent="-457200">
              <a:buFont typeface="Arial" panose="020B0604020202020204" pitchFamily="34" charset="0"/>
              <a:buChar char="•"/>
            </a:pPr>
            <a:r>
              <a:rPr lang="en-GB" sz="3200" dirty="0"/>
              <a:t>Represents a piece of work to be completed, possibly with a result.</a:t>
            </a:r>
          </a:p>
          <a:p>
            <a:pPr marL="457200" indent="-457200">
              <a:buFont typeface="Arial" panose="020B0604020202020204" pitchFamily="34" charset="0"/>
              <a:buChar char="•"/>
            </a:pPr>
            <a:r>
              <a:rPr lang="en-GB" sz="3200" dirty="0"/>
              <a:t>Like the </a:t>
            </a:r>
            <a:r>
              <a:rPr lang="en-GB" sz="3200" dirty="0" err="1"/>
              <a:t>ThreadPool</a:t>
            </a:r>
            <a:r>
              <a:rPr lang="en-GB" sz="3200" dirty="0"/>
              <a:t>, a task does not create its own OS thread.</a:t>
            </a:r>
          </a:p>
          <a:p>
            <a:pPr marL="457200" indent="-457200">
              <a:buFont typeface="Arial" panose="020B0604020202020204" pitchFamily="34" charset="0"/>
              <a:buChar char="•"/>
            </a:pPr>
            <a:r>
              <a:rPr lang="en-GB" sz="3200" dirty="0"/>
              <a:t>Tasks are executed by a </a:t>
            </a:r>
            <a:r>
              <a:rPr lang="en-GB" sz="3200" dirty="0" err="1"/>
              <a:t>TaskScheduler</a:t>
            </a:r>
            <a:r>
              <a:rPr lang="en-GB" sz="3200" dirty="0"/>
              <a:t>. The default scheduler runs on the </a:t>
            </a:r>
            <a:r>
              <a:rPr lang="en-GB" sz="3200" dirty="0" err="1"/>
              <a:t>ThreadPool</a:t>
            </a:r>
            <a:r>
              <a:rPr lang="en-GB" sz="3200" dirty="0"/>
              <a:t>.</a:t>
            </a:r>
          </a:p>
          <a:p>
            <a:pPr marL="457200" indent="-457200">
              <a:buFont typeface="Arial" panose="020B0604020202020204" pitchFamily="34" charset="0"/>
              <a:buChar char="•"/>
            </a:pPr>
            <a:r>
              <a:rPr lang="en-GB" sz="3200" dirty="0"/>
              <a:t>Unlike </a:t>
            </a:r>
            <a:r>
              <a:rPr lang="en-GB" sz="3200" dirty="0" err="1"/>
              <a:t>ThreadPool</a:t>
            </a:r>
            <a:r>
              <a:rPr lang="en-GB" sz="3200" dirty="0"/>
              <a:t>, Task allows you to find out when it finishes and to return a result., either synchronously or asynchronously.</a:t>
            </a:r>
          </a:p>
          <a:p>
            <a:pPr marL="457200" indent="-457200">
              <a:buFont typeface="Arial" panose="020B0604020202020204" pitchFamily="34" charset="0"/>
              <a:buChar char="•"/>
            </a:pPr>
            <a:r>
              <a:rPr lang="en-GB" sz="3200" dirty="0"/>
              <a:t>Since tasks still run on the </a:t>
            </a:r>
            <a:r>
              <a:rPr lang="en-GB" sz="3200" dirty="0" err="1"/>
              <a:t>ThreadPool</a:t>
            </a:r>
            <a:r>
              <a:rPr lang="en-GB" sz="3200" dirty="0"/>
              <a:t>, they should not be used for long-running operations. Task does provide however a </a:t>
            </a:r>
            <a:r>
              <a:rPr lang="en-GB" sz="3200" dirty="0" err="1"/>
              <a:t>LongRunning</a:t>
            </a:r>
            <a:r>
              <a:rPr lang="en-GB" sz="3200" dirty="0"/>
              <a:t> option, which tells the </a:t>
            </a:r>
            <a:r>
              <a:rPr lang="en-GB" sz="3200" dirty="0" err="1"/>
              <a:t>TaskScheduler</a:t>
            </a:r>
            <a:r>
              <a:rPr lang="en-GB" sz="3200" dirty="0"/>
              <a:t> to create a new thread rather than running on the </a:t>
            </a:r>
            <a:r>
              <a:rPr lang="en-GB" sz="3200" dirty="0" err="1"/>
              <a:t>ThreadPool</a:t>
            </a:r>
            <a:r>
              <a:rPr lang="en-GB" sz="3200" dirty="0"/>
              <a:t>. </a:t>
            </a:r>
          </a:p>
          <a:p>
            <a:pPr marL="457200" indent="-457200">
              <a:buFont typeface="Arial" panose="020B0604020202020204" pitchFamily="34" charset="0"/>
              <a:buChar char="•"/>
            </a:pPr>
            <a:r>
              <a:rPr lang="en-GB" sz="3200" dirty="0"/>
              <a:t>All newer high-level concurrency APIs are built on Task. </a:t>
            </a:r>
          </a:p>
        </p:txBody>
      </p:sp>
    </p:spTree>
    <p:extLst>
      <p:ext uri="{BB962C8B-B14F-4D97-AF65-F5344CB8AC3E}">
        <p14:creationId xmlns:p14="http://schemas.microsoft.com/office/powerpoint/2010/main" val="767209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001643"/>
          </a:xfrm>
          <a:prstGeom prst="rect">
            <a:avLst/>
          </a:prstGeom>
          <a:noFill/>
        </p:spPr>
        <p:txBody>
          <a:bodyPr wrap="square" rtlCol="0">
            <a:spAutoFit/>
          </a:bodyPr>
          <a:lstStyle/>
          <a:p>
            <a:r>
              <a:rPr lang="en-GB" sz="3200" b="1" dirty="0"/>
              <a:t>Summary</a:t>
            </a:r>
          </a:p>
          <a:p>
            <a:endParaRPr lang="en-GB" sz="3200" b="1" dirty="0"/>
          </a:p>
          <a:p>
            <a:pPr marL="457200" indent="-457200">
              <a:buFont typeface="Arial" panose="020B0604020202020204" pitchFamily="34" charset="0"/>
              <a:buChar char="•"/>
            </a:pPr>
            <a:r>
              <a:rPr lang="en-GB" sz="3200" dirty="0"/>
              <a:t>Task is almost always the best option.</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It provides a more powerful API and avoids wasting OS threads.</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The only reason to explicitly create your own threads in modern code are for setting per-thread options, or maintaining a persistent thread that needs to maintain its own identity. </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Unless you have a good reason, </a:t>
            </a:r>
            <a:r>
              <a:rPr lang="en-GB" sz="3200" b="1" u="sng" dirty="0"/>
              <a:t>completely ignore Thread and </a:t>
            </a:r>
            <a:r>
              <a:rPr lang="en-GB" sz="3200" b="1" u="sng" dirty="0" err="1"/>
              <a:t>ThreadPool</a:t>
            </a:r>
            <a:r>
              <a:rPr lang="en-GB" sz="3200" b="1" u="sng" dirty="0"/>
              <a:t>!</a:t>
            </a:r>
          </a:p>
        </p:txBody>
      </p:sp>
    </p:spTree>
    <p:extLst>
      <p:ext uri="{BB962C8B-B14F-4D97-AF65-F5344CB8AC3E}">
        <p14:creationId xmlns:p14="http://schemas.microsoft.com/office/powerpoint/2010/main" val="1198929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fontScale="90000"/>
          </a:bodyPr>
          <a:lstStyle/>
          <a:p>
            <a:r>
              <a:rPr lang="en-GB" dirty="0"/>
              <a:t>What exactly are synchronous and asynchronous operations?</a:t>
            </a:r>
          </a:p>
        </p:txBody>
      </p:sp>
    </p:spTree>
    <p:extLst>
      <p:ext uri="{BB962C8B-B14F-4D97-AF65-F5344CB8AC3E}">
        <p14:creationId xmlns:p14="http://schemas.microsoft.com/office/powerpoint/2010/main" val="1555093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986528"/>
          </a:xfrm>
          <a:prstGeom prst="rect">
            <a:avLst/>
          </a:prstGeom>
          <a:noFill/>
        </p:spPr>
        <p:txBody>
          <a:bodyPr wrap="square" rtlCol="0">
            <a:spAutoFit/>
          </a:bodyPr>
          <a:lstStyle/>
          <a:p>
            <a:r>
              <a:rPr lang="en-GB" sz="3200" b="1" dirty="0"/>
              <a:t>In simple terms…</a:t>
            </a:r>
          </a:p>
          <a:p>
            <a:endParaRPr lang="en-GB" sz="3200" b="1" dirty="0"/>
          </a:p>
          <a:p>
            <a:endParaRPr lang="en-GB" sz="3200" b="1" dirty="0"/>
          </a:p>
          <a:p>
            <a:r>
              <a:rPr lang="en-GB" sz="3200" dirty="0"/>
              <a:t>When you execute something </a:t>
            </a:r>
            <a:r>
              <a:rPr lang="en-GB" sz="3200" b="1" dirty="0"/>
              <a:t>synchronously</a:t>
            </a:r>
            <a:r>
              <a:rPr lang="en-GB" sz="3200" dirty="0"/>
              <a:t>, you wait for it to finish before moving onto another task. </a:t>
            </a:r>
          </a:p>
          <a:p>
            <a:endParaRPr lang="en-GB" sz="3200" dirty="0"/>
          </a:p>
          <a:p>
            <a:r>
              <a:rPr lang="en-GB" sz="3200" dirty="0"/>
              <a:t>When you execute something </a:t>
            </a:r>
            <a:r>
              <a:rPr lang="en-GB" sz="3200" b="1" dirty="0"/>
              <a:t>asynchronously</a:t>
            </a:r>
            <a:r>
              <a:rPr lang="en-GB" sz="3200" dirty="0"/>
              <a:t>, you can move onto another task before the first one finishes. </a:t>
            </a:r>
          </a:p>
          <a:p>
            <a:endParaRPr lang="en-GB" sz="3200" dirty="0"/>
          </a:p>
          <a:p>
            <a:endParaRPr lang="en-GB" sz="3200" dirty="0"/>
          </a:p>
          <a:p>
            <a:r>
              <a:rPr lang="en-GB" sz="3200" dirty="0"/>
              <a:t>That’s really all it is!</a:t>
            </a:r>
          </a:p>
          <a:p>
            <a:endParaRPr lang="en-GB" sz="3200" dirty="0"/>
          </a:p>
          <a:p>
            <a:r>
              <a:rPr lang="en-GB" sz="3200" dirty="0"/>
              <a:t>Unfortunately, implementation of this can be tricky to understand.</a:t>
            </a:r>
          </a:p>
          <a:p>
            <a:endParaRPr lang="en-GB" sz="3200" dirty="0"/>
          </a:p>
        </p:txBody>
      </p:sp>
    </p:spTree>
    <p:extLst>
      <p:ext uri="{BB962C8B-B14F-4D97-AF65-F5344CB8AC3E}">
        <p14:creationId xmlns:p14="http://schemas.microsoft.com/office/powerpoint/2010/main" val="3821427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555641"/>
          </a:xfrm>
          <a:prstGeom prst="rect">
            <a:avLst/>
          </a:prstGeom>
          <a:noFill/>
        </p:spPr>
        <p:txBody>
          <a:bodyPr wrap="square" rtlCol="0">
            <a:spAutoFit/>
          </a:bodyPr>
          <a:lstStyle/>
          <a:p>
            <a:r>
              <a:rPr lang="en-GB" sz="2800" b="1" dirty="0"/>
              <a:t>Some (possibly confusing) facts about synchronous and asynchronous code</a:t>
            </a:r>
          </a:p>
          <a:p>
            <a:endParaRPr lang="en-GB" sz="2800" dirty="0"/>
          </a:p>
          <a:p>
            <a:pPr marL="457200" indent="-457200">
              <a:buFont typeface="Arial" panose="020B0604020202020204" pitchFamily="34" charset="0"/>
              <a:buChar char="•"/>
            </a:pPr>
            <a:r>
              <a:rPr lang="en-GB" sz="2800" dirty="0"/>
              <a:t>Synchronous code may or may not run in the same thread.</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r>
              <a:rPr lang="en-GB" sz="2800" dirty="0"/>
              <a:t>Synchronous operations can be performed sequentially, or simultaneously. </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r>
              <a:rPr lang="en-GB" sz="2800" dirty="0"/>
              <a:t>Asynchronous operations may or may not run in multiple threads. </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r>
              <a:rPr lang="en-GB" sz="2800" dirty="0"/>
              <a:t>Asynchronous operations can be just scheduled but never guaranteed to run at a certain time. </a:t>
            </a:r>
          </a:p>
          <a:p>
            <a:endParaRPr lang="en-GB" sz="2800" dirty="0"/>
          </a:p>
          <a:p>
            <a:r>
              <a:rPr lang="en-GB" sz="2800" dirty="0"/>
              <a:t>Asynchrony has nothing to do with “other threads”, “background”, “simultaneous”, or “concurrent”. All of those things are irrelevant. </a:t>
            </a:r>
          </a:p>
          <a:p>
            <a:r>
              <a:rPr lang="en-GB" sz="2800" dirty="0"/>
              <a:t>It’s just a way to design code where you can avoid both resource contention and thread blocking. </a:t>
            </a:r>
          </a:p>
        </p:txBody>
      </p:sp>
    </p:spTree>
    <p:extLst>
      <p:ext uri="{BB962C8B-B14F-4D97-AF65-F5344CB8AC3E}">
        <p14:creationId xmlns:p14="http://schemas.microsoft.com/office/powerpoint/2010/main" val="7779853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247</TotalTime>
  <Words>1793</Words>
  <Application>Microsoft Office PowerPoint</Application>
  <PresentationFormat>Widescreen</PresentationFormat>
  <Paragraphs>177</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Tasks, async/await and multithreading</vt:lpstr>
      <vt:lpstr>Task, Task&lt;T&gt;, Thread and ThreadPool classes in C#</vt:lpstr>
      <vt:lpstr>PowerPoint Presentation</vt:lpstr>
      <vt:lpstr>PowerPoint Presentation</vt:lpstr>
      <vt:lpstr>PowerPoint Presentation</vt:lpstr>
      <vt:lpstr>PowerPoint Presentation</vt:lpstr>
      <vt:lpstr>What exactly are synchronous and asynchronous operations?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Tasks, async/await and multithreading</dc:title>
  <dc:creator>David Omid</dc:creator>
  <cp:lastModifiedBy>David Omid</cp:lastModifiedBy>
  <cp:revision>47</cp:revision>
  <dcterms:created xsi:type="dcterms:W3CDTF">2018-11-19T13:49:40Z</dcterms:created>
  <dcterms:modified xsi:type="dcterms:W3CDTF">2018-11-19T17:57:34Z</dcterms:modified>
</cp:coreProperties>
</file>