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bake.</a:t>
            </a:r>
          </a:p>
          <a:p>
            <a:endParaRPr lang="en-GB" sz="2800" dirty="0"/>
          </a:p>
          <a:p>
            <a:r>
              <a:rPr lang="en-GB" sz="2800" dirty="0"/>
              <a:t>The recipe is simple:</a:t>
            </a:r>
          </a:p>
          <a:p>
            <a:endParaRPr lang="en-GB" sz="2800" dirty="0"/>
          </a:p>
          <a:p>
            <a:pPr marL="457200" indent="-457200">
              <a:buFont typeface="Arial" panose="020B0604020202020204" pitchFamily="34" charset="0"/>
              <a:buChar char="•"/>
            </a:pPr>
            <a:r>
              <a:rPr lang="en-GB" sz="2800" dirty="0"/>
              <a:t>Heat a saucepan of water until it starts boiling (takes around 5 mins)</a:t>
            </a:r>
          </a:p>
          <a:p>
            <a:pPr marL="457200" indent="-457200">
              <a:buFont typeface="Arial" panose="020B0604020202020204" pitchFamily="34" charset="0"/>
              <a:buChar char="•"/>
            </a:pPr>
            <a:r>
              <a:rPr lang="en-GB" sz="2800" dirty="0"/>
              <a:t>Cook fresh pasta (takes around 5 mins)</a:t>
            </a:r>
          </a:p>
          <a:p>
            <a:pPr marL="457200" indent="-457200">
              <a:buFont typeface="Arial" panose="020B0604020202020204" pitchFamily="34" charset="0"/>
              <a:buChar char="•"/>
            </a:pPr>
            <a:r>
              <a:rPr lang="en-GB" sz="2800" dirty="0"/>
              <a:t>Drain the water from the pasta (takes around 30 seconds)</a:t>
            </a:r>
          </a:p>
          <a:p>
            <a:pPr marL="457200" indent="-457200">
              <a:buFont typeface="Arial" panose="020B0604020202020204" pitchFamily="34" charset="0"/>
              <a:buChar char="•"/>
            </a:pPr>
            <a:r>
              <a:rPr lang="en-GB" sz="2800" dirty="0"/>
              <a:t>Place pasta in a dish and add sauce (takes around 1 minute)</a:t>
            </a:r>
          </a:p>
          <a:p>
            <a:pPr marL="457200" indent="-457200">
              <a:buFont typeface="Arial" panose="020B0604020202020204" pitchFamily="34" charset="0"/>
              <a:buChar char="•"/>
            </a:pPr>
            <a:r>
              <a:rPr lang="en-GB" sz="2800" dirty="0"/>
              <a:t>Grate cheese (takes around 1 minute)</a:t>
            </a:r>
          </a:p>
          <a:p>
            <a:pPr marL="457200" indent="-457200">
              <a:buFont typeface="Arial" panose="020B0604020202020204" pitchFamily="34" charset="0"/>
              <a:buChar char="•"/>
            </a:pPr>
            <a:r>
              <a:rPr lang="en-GB" sz="2800" dirty="0"/>
              <a:t>Add cheese to pasta (takes around 30 seconds)</a:t>
            </a:r>
          </a:p>
          <a:p>
            <a:pPr marL="457200" indent="-457200">
              <a:buFont typeface="Arial" panose="020B0604020202020204" pitchFamily="34" charset="0"/>
              <a:buChar char="•"/>
            </a:pPr>
            <a:r>
              <a:rPr lang="en-GB" sz="2800" dirty="0"/>
              <a:t>Pre-heat oven to 200°C (takes around 15 mins) </a:t>
            </a:r>
          </a:p>
          <a:p>
            <a:pPr marL="457200" indent="-457200">
              <a:buFont typeface="Arial" panose="020B0604020202020204" pitchFamily="34" charset="0"/>
              <a:buChar char="•"/>
            </a:pPr>
            <a:r>
              <a:rPr lang="en-GB" sz="2800" dirty="0"/>
              <a:t>Place dish in oven and bake (takes around 15 mins)</a:t>
            </a:r>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693866"/>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p>
          <a:p>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(takes around 5 mins)</a:t>
            </a:r>
          </a:p>
          <a:p>
            <a:pPr marL="457200" indent="-457200">
              <a:buFont typeface="Arial" panose="020B0604020202020204" pitchFamily="34" charset="0"/>
              <a:buChar char="•"/>
            </a:pPr>
            <a:r>
              <a:rPr lang="en-GB" sz="2800" b="1" dirty="0">
                <a:solidFill>
                  <a:srgbClr val="00B050"/>
                </a:solidFill>
              </a:rPr>
              <a:t>Cook fresh pasta </a:t>
            </a:r>
            <a:r>
              <a:rPr lang="en-GB" sz="2800" dirty="0"/>
              <a:t>(takes around 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(takes around 30 seconds)</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(takes around 1 minute)</a:t>
            </a:r>
          </a:p>
          <a:p>
            <a:pPr marL="457200" indent="-457200">
              <a:buFont typeface="Arial" panose="020B0604020202020204" pitchFamily="34" charset="0"/>
              <a:buChar char="•"/>
            </a:pPr>
            <a:r>
              <a:rPr lang="en-GB" sz="2800" b="1" dirty="0">
                <a:solidFill>
                  <a:srgbClr val="00B050"/>
                </a:solidFill>
              </a:rPr>
              <a:t>Grate cheese </a:t>
            </a:r>
            <a:r>
              <a:rPr lang="en-GB" sz="2800" dirty="0"/>
              <a:t>(takes around 1 minute)</a:t>
            </a:r>
          </a:p>
          <a:p>
            <a:pPr marL="457200" indent="-457200">
              <a:buFont typeface="Arial" panose="020B0604020202020204" pitchFamily="34" charset="0"/>
              <a:buChar char="•"/>
            </a:pPr>
            <a:r>
              <a:rPr lang="en-GB" sz="2800" b="1" dirty="0">
                <a:solidFill>
                  <a:srgbClr val="00B050"/>
                </a:solidFill>
              </a:rPr>
              <a:t>Add cheese to pasta </a:t>
            </a:r>
            <a:r>
              <a:rPr lang="en-GB" sz="2800" dirty="0"/>
              <a:t>(takes around 30 seconds)</a:t>
            </a:r>
          </a:p>
          <a:p>
            <a:pPr marL="457200" indent="-457200">
              <a:buFont typeface="Arial" panose="020B0604020202020204" pitchFamily="34" charset="0"/>
              <a:buChar char="•"/>
            </a:pPr>
            <a:r>
              <a:rPr lang="en-GB" sz="2800" b="1" dirty="0">
                <a:solidFill>
                  <a:schemeClr val="accent2"/>
                </a:solidFill>
              </a:rPr>
              <a:t>Pre-heat oven to 200°C </a:t>
            </a:r>
            <a:r>
              <a:rPr lang="en-GB" sz="2800" dirty="0"/>
              <a:t>(takes around 15 mins) </a:t>
            </a:r>
          </a:p>
          <a:p>
            <a:pPr marL="457200" indent="-457200">
              <a:buFont typeface="Arial" panose="020B0604020202020204" pitchFamily="34" charset="0"/>
              <a:buChar char="•"/>
            </a:pPr>
            <a:r>
              <a:rPr lang="en-GB" sz="2800" b="1" dirty="0">
                <a:solidFill>
                  <a:srgbClr val="00B050"/>
                </a:solidFill>
              </a:rPr>
              <a:t>Place dish in oven and bake </a:t>
            </a:r>
            <a:r>
              <a:rPr lang="en-GB" sz="2800" dirty="0"/>
              <a:t>(takes around 15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400" b="1" dirty="0">
                <a:solidFill>
                  <a:schemeClr val="accent2"/>
                </a:solidFill>
              </a:rPr>
              <a:t>Heat a saucepan of water until it starts boiling </a:t>
            </a:r>
            <a:r>
              <a:rPr lang="en-GB" sz="2400" dirty="0"/>
              <a:t>(takes around 5 mins)</a:t>
            </a:r>
          </a:p>
          <a:p>
            <a:pPr marL="457200" indent="-457200">
              <a:buFont typeface="Arial" panose="020B0604020202020204" pitchFamily="34" charset="0"/>
              <a:buChar char="•"/>
            </a:pPr>
            <a:r>
              <a:rPr lang="en-GB" sz="2400" b="1" dirty="0">
                <a:solidFill>
                  <a:srgbClr val="00B050"/>
                </a:solidFill>
              </a:rPr>
              <a:t>Cook fresh pasta </a:t>
            </a:r>
            <a:r>
              <a:rPr lang="en-GB" sz="2400" dirty="0"/>
              <a:t>(takes around 5 mins)</a:t>
            </a:r>
          </a:p>
          <a:p>
            <a:pPr marL="457200" indent="-457200">
              <a:buFont typeface="Arial" panose="020B0604020202020204" pitchFamily="34" charset="0"/>
              <a:buChar char="•"/>
            </a:pPr>
            <a:r>
              <a:rPr lang="en-GB" sz="2400" b="1" dirty="0">
                <a:solidFill>
                  <a:srgbClr val="00B050"/>
                </a:solidFill>
              </a:rPr>
              <a:t>Drain the water from the pasta </a:t>
            </a:r>
            <a:r>
              <a:rPr lang="en-GB" sz="2400" dirty="0"/>
              <a:t>(takes around 30 seconds)</a:t>
            </a:r>
          </a:p>
          <a:p>
            <a:pPr marL="457200" indent="-457200">
              <a:buFont typeface="Arial" panose="020B0604020202020204" pitchFamily="34" charset="0"/>
              <a:buChar char="•"/>
            </a:pPr>
            <a:r>
              <a:rPr lang="en-GB" sz="2400" b="1" dirty="0">
                <a:solidFill>
                  <a:srgbClr val="00B050"/>
                </a:solidFill>
              </a:rPr>
              <a:t>Place pasta in a dish and add sauce </a:t>
            </a:r>
            <a:r>
              <a:rPr lang="en-GB" sz="2400" dirty="0"/>
              <a:t>(takes around 1 minute)</a:t>
            </a:r>
          </a:p>
          <a:p>
            <a:pPr marL="457200" indent="-457200">
              <a:buFont typeface="Arial" panose="020B0604020202020204" pitchFamily="34" charset="0"/>
              <a:buChar char="•"/>
            </a:pPr>
            <a:r>
              <a:rPr lang="en-GB" sz="2400" b="1" dirty="0">
                <a:solidFill>
                  <a:srgbClr val="00B050"/>
                </a:solidFill>
              </a:rPr>
              <a:t>Grate cheese </a:t>
            </a:r>
            <a:r>
              <a:rPr lang="en-GB" sz="2400" dirty="0"/>
              <a:t>(takes around 1 minute)</a:t>
            </a:r>
          </a:p>
          <a:p>
            <a:pPr marL="457200" indent="-457200">
              <a:buFont typeface="Arial" panose="020B0604020202020204" pitchFamily="34" charset="0"/>
              <a:buChar char="•"/>
            </a:pPr>
            <a:r>
              <a:rPr lang="en-GB" sz="2400" b="1" dirty="0">
                <a:solidFill>
                  <a:srgbClr val="00B050"/>
                </a:solidFill>
              </a:rPr>
              <a:t>Add cheese to pasta </a:t>
            </a:r>
            <a:r>
              <a:rPr lang="en-GB" sz="2400" dirty="0"/>
              <a:t>(takes around 30 seconds)</a:t>
            </a:r>
          </a:p>
          <a:p>
            <a:pPr marL="457200" indent="-457200">
              <a:buFont typeface="Arial" panose="020B0604020202020204" pitchFamily="34" charset="0"/>
              <a:buChar char="•"/>
            </a:pPr>
            <a:r>
              <a:rPr lang="en-GB" sz="2400" b="1" dirty="0">
                <a:solidFill>
                  <a:schemeClr val="accent2"/>
                </a:solidFill>
              </a:rPr>
              <a:t>Pre-heat oven to 200°C </a:t>
            </a:r>
            <a:r>
              <a:rPr lang="en-GB" sz="2400" dirty="0"/>
              <a:t>(takes around 15 mins) </a:t>
            </a:r>
          </a:p>
          <a:p>
            <a:pPr marL="457200" indent="-457200">
              <a:buFont typeface="Arial" panose="020B0604020202020204" pitchFamily="34" charset="0"/>
              <a:buChar char="•"/>
            </a:pPr>
            <a:r>
              <a:rPr lang="en-GB" sz="2400" b="1" dirty="0">
                <a:solidFill>
                  <a:srgbClr val="00B050"/>
                </a:solidFill>
              </a:rPr>
              <a:t>Place dish in oven and bake </a:t>
            </a:r>
            <a:r>
              <a:rPr lang="en-GB" sz="2400" dirty="0"/>
              <a:t>(takes around 15 mins)</a:t>
            </a:r>
          </a:p>
          <a:p>
            <a:pPr marL="457200" indent="-457200">
              <a:buFont typeface="Arial" panose="020B0604020202020204" pitchFamily="34" charset="0"/>
              <a:buChar char="•"/>
            </a:pPr>
            <a:endParaRPr lang="en-GB" sz="2400" dirty="0"/>
          </a:p>
          <a:p>
            <a:r>
              <a:rPr lang="en-GB" sz="2400" dirty="0"/>
              <a:t>Total time taken is 43 minutes. Far too long for a simple recipe!</a:t>
            </a:r>
          </a:p>
          <a:p>
            <a:pPr marL="457200" indent="-457200">
              <a:buFont typeface="Arial" panose="020B0604020202020204" pitchFamily="34" charset="0"/>
              <a:buChar char="•"/>
            </a:pPr>
            <a:endParaRPr lang="en-GB" sz="2400" dirty="0"/>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370975"/>
          </a:xfrm>
          <a:prstGeom prst="rect">
            <a:avLst/>
          </a:prstGeom>
          <a:noFill/>
        </p:spPr>
        <p:txBody>
          <a:bodyPr wrap="square" rtlCol="0">
            <a:spAutoFit/>
          </a:bodyPr>
          <a:lstStyle/>
          <a:p>
            <a:r>
              <a:rPr lang="en-GB" sz="2400" b="1" dirty="0"/>
              <a:t>Asynchronously, this takes a lot less time</a:t>
            </a:r>
          </a:p>
          <a:p>
            <a:endParaRPr lang="en-GB" sz="2400" b="1" dirty="0"/>
          </a:p>
          <a:p>
            <a:r>
              <a:rPr lang="en-GB" sz="2400" dirty="0"/>
              <a:t>Let’s introduce the concept of starting a task which will complete by itself, then continuing with other work until we need the result of that task. </a:t>
            </a:r>
            <a:br>
              <a:rPr lang="en-GB" sz="2400" dirty="0"/>
            </a:br>
            <a:endParaRPr lang="en-GB" sz="2400" dirty="0"/>
          </a:p>
          <a:p>
            <a:pPr marL="457200" indent="-457200">
              <a:buFont typeface="Arial" panose="020B0604020202020204" pitchFamily="34" charset="0"/>
              <a:buChar char="•"/>
            </a:pPr>
            <a:r>
              <a:rPr lang="en-GB" sz="2400" b="1" dirty="0">
                <a:solidFill>
                  <a:schemeClr val="accent2"/>
                </a:solidFill>
              </a:rPr>
              <a:t>Start heating a saucepan of water </a:t>
            </a:r>
          </a:p>
          <a:p>
            <a:pPr marL="457200" indent="-457200">
              <a:buFont typeface="Arial" panose="020B0604020202020204" pitchFamily="34" charset="0"/>
              <a:buChar char="•"/>
            </a:pPr>
            <a:r>
              <a:rPr lang="en-GB" sz="2400" b="1" dirty="0">
                <a:solidFill>
                  <a:schemeClr val="accent2"/>
                </a:solidFill>
              </a:rPr>
              <a:t>Switch on oven so it can pre-heat </a:t>
            </a:r>
          </a:p>
          <a:p>
            <a:pPr marL="457200" indent="-457200">
              <a:buFont typeface="Arial" panose="020B0604020202020204" pitchFamily="34" charset="0"/>
              <a:buChar char="•"/>
            </a:pPr>
            <a:r>
              <a:rPr lang="en-GB" sz="2400" b="1" dirty="0">
                <a:solidFill>
                  <a:srgbClr val="00B050"/>
                </a:solidFill>
              </a:rPr>
              <a:t>Grate cheese </a:t>
            </a:r>
            <a:r>
              <a:rPr lang="en-GB" sz="2400" dirty="0"/>
              <a:t>(takes around 1 minute)</a:t>
            </a:r>
          </a:p>
          <a:p>
            <a:pPr marL="457200" indent="-457200">
              <a:buFont typeface="Arial" panose="020B0604020202020204" pitchFamily="34" charset="0"/>
              <a:buChar char="•"/>
            </a:pPr>
            <a:r>
              <a:rPr lang="en-GB" sz="2400" dirty="0"/>
              <a:t>Wait for the water to finish boiling (takes around 4 minutes)</a:t>
            </a:r>
          </a:p>
          <a:p>
            <a:pPr marL="457200" indent="-457200">
              <a:buFont typeface="Arial" panose="020B0604020202020204" pitchFamily="34" charset="0"/>
              <a:buChar char="•"/>
            </a:pPr>
            <a:r>
              <a:rPr lang="en-GB" sz="2400" b="1" dirty="0">
                <a:solidFill>
                  <a:srgbClr val="00B050"/>
                </a:solidFill>
              </a:rPr>
              <a:t>Cook fresh pasta </a:t>
            </a:r>
            <a:r>
              <a:rPr lang="en-GB" sz="2400" dirty="0"/>
              <a:t>(takes around 5 mins) </a:t>
            </a:r>
            <a:r>
              <a:rPr lang="en-GB" sz="2400" b="1" dirty="0">
                <a:solidFill>
                  <a:srgbClr val="FF0000"/>
                </a:solidFill>
              </a:rPr>
              <a:t>requires boiling water</a:t>
            </a:r>
          </a:p>
          <a:p>
            <a:pPr marL="457200" indent="-457200">
              <a:buFont typeface="Arial" panose="020B0604020202020204" pitchFamily="34" charset="0"/>
              <a:buChar char="•"/>
            </a:pPr>
            <a:r>
              <a:rPr lang="en-GB" sz="2400" b="1" dirty="0">
                <a:solidFill>
                  <a:srgbClr val="00B050"/>
                </a:solidFill>
              </a:rPr>
              <a:t>Drain the water from the pasta </a:t>
            </a:r>
            <a:r>
              <a:rPr lang="en-GB" sz="2400" dirty="0"/>
              <a:t>(takes around 30 seconds) </a:t>
            </a:r>
          </a:p>
          <a:p>
            <a:pPr marL="457200" indent="-457200">
              <a:buFont typeface="Arial" panose="020B0604020202020204" pitchFamily="34" charset="0"/>
              <a:buChar char="•"/>
            </a:pPr>
            <a:r>
              <a:rPr lang="en-GB" sz="2400" b="1" dirty="0">
                <a:solidFill>
                  <a:srgbClr val="00B050"/>
                </a:solidFill>
              </a:rPr>
              <a:t>Place pasta in a dish and add sauce </a:t>
            </a:r>
            <a:r>
              <a:rPr lang="en-GB" sz="2400" dirty="0"/>
              <a:t>(takes around 1 minute)</a:t>
            </a:r>
          </a:p>
          <a:p>
            <a:pPr marL="457200" indent="-457200">
              <a:buFont typeface="Arial" panose="020B0604020202020204" pitchFamily="34" charset="0"/>
              <a:buChar char="•"/>
            </a:pPr>
            <a:r>
              <a:rPr lang="en-GB" sz="2400" b="1" dirty="0">
                <a:solidFill>
                  <a:srgbClr val="00B050"/>
                </a:solidFill>
              </a:rPr>
              <a:t>Add cheese to pasta </a:t>
            </a:r>
            <a:r>
              <a:rPr lang="en-GB" sz="2400" dirty="0"/>
              <a:t>(takes around 30 seconds) </a:t>
            </a:r>
          </a:p>
          <a:p>
            <a:pPr marL="457200" indent="-457200">
              <a:buFont typeface="Arial" panose="020B0604020202020204" pitchFamily="34" charset="0"/>
              <a:buChar char="•"/>
            </a:pPr>
            <a:r>
              <a:rPr lang="en-GB" sz="2400" dirty="0"/>
              <a:t>Wait for the oven to finish pre-heating (takes around 3 minutes)</a:t>
            </a:r>
          </a:p>
          <a:p>
            <a:pPr marL="457200" indent="-457200">
              <a:buFont typeface="Arial" panose="020B0604020202020204" pitchFamily="34" charset="0"/>
              <a:buChar char="•"/>
            </a:pPr>
            <a:r>
              <a:rPr lang="en-GB" sz="2400" b="1" dirty="0">
                <a:solidFill>
                  <a:srgbClr val="00B050"/>
                </a:solidFill>
              </a:rPr>
              <a:t>Place dish in oven and bake </a:t>
            </a:r>
            <a:r>
              <a:rPr lang="en-GB" sz="2400" dirty="0"/>
              <a:t>(takes around 15 mins) </a:t>
            </a:r>
            <a:r>
              <a:rPr lang="en-GB" sz="2400" b="1" dirty="0">
                <a:solidFill>
                  <a:srgbClr val="FF0000"/>
                </a:solidFill>
              </a:rPr>
              <a:t>requires pre-heated oven</a:t>
            </a:r>
          </a:p>
          <a:p>
            <a:pPr marL="457200" indent="-457200">
              <a:buFont typeface="Arial" panose="020B0604020202020204" pitchFamily="34" charset="0"/>
              <a:buChar char="•"/>
            </a:pPr>
            <a:endParaRPr lang="en-GB" sz="2400" b="1" dirty="0">
              <a:solidFill>
                <a:srgbClr val="FF0000"/>
              </a:solidFill>
            </a:endParaRPr>
          </a:p>
          <a:p>
            <a:r>
              <a:rPr lang="en-GB" sz="2400" dirty="0"/>
              <a:t>Total time taken is 30 minutes. We saved 13 minutes just from doing things asynchronously!</a:t>
            </a:r>
            <a:endParaRPr lang="en-GB" sz="24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(another person cooking) </a:t>
            </a:r>
          </a:p>
          <a:p>
            <a:r>
              <a:rPr lang="en-GB" sz="2400" dirty="0"/>
              <a:t>If someone helps you cook, but you both perform synchronously, it helps a bit.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083701413"/>
              </p:ext>
            </p:extLst>
          </p:nvPr>
        </p:nvGraphicFramePr>
        <p:xfrm>
          <a:off x="198783" y="963519"/>
          <a:ext cx="11781182" cy="4114800"/>
        </p:xfrm>
        <a:graphic>
          <a:graphicData uri="http://schemas.openxmlformats.org/drawingml/2006/table">
            <a:tbl>
              <a:tblPr firstRow="1" bandRow="1">
                <a:tableStyleId>{5C22544A-7EE6-4342-B048-85BDC9FD1C3A}</a:tableStyleId>
              </a:tblPr>
              <a:tblGrid>
                <a:gridCol w="5890591">
                  <a:extLst>
                    <a:ext uri="{9D8B030D-6E8A-4147-A177-3AD203B41FA5}">
                      <a16:colId xmlns:a16="http://schemas.microsoft.com/office/drawing/2014/main" val="120516076"/>
                    </a:ext>
                  </a:extLst>
                </a:gridCol>
                <a:gridCol w="5890591">
                  <a:extLst>
                    <a:ext uri="{9D8B030D-6E8A-4147-A177-3AD203B41FA5}">
                      <a16:colId xmlns:a16="http://schemas.microsoft.com/office/drawing/2014/main" val="719413782"/>
                    </a:ext>
                  </a:extLst>
                </a:gridCol>
              </a:tblGrid>
              <a:tr h="2591520">
                <a:tc>
                  <a:txBody>
                    <a:bodyPr/>
                    <a:lstStyle/>
                    <a:p>
                      <a:pPr marL="342900" indent="-342900">
                        <a:buFont typeface="Arial" panose="020B0604020202020204" pitchFamily="34" charset="0"/>
                        <a:buChar char="•"/>
                      </a:pPr>
                      <a:r>
                        <a:rPr lang="en-GB" sz="2200" b="1">
                          <a:solidFill>
                            <a:schemeClr val="accent2"/>
                          </a:solidFill>
                        </a:rPr>
                        <a:t> Heat a saucepan of water until it starts boiling </a:t>
                      </a:r>
                      <a:r>
                        <a:rPr lang="en-GB" sz="2200" b="0">
                          <a:solidFill>
                            <a:schemeClr val="tx1"/>
                          </a:solidFill>
                        </a:rPr>
                        <a:t>(5 mins)</a:t>
                      </a:r>
                    </a:p>
                    <a:p>
                      <a:pPr marL="457200" indent="-457200">
                        <a:buFont typeface="Arial" panose="020B0604020202020204" pitchFamily="34" charset="0"/>
                        <a:buChar char="•"/>
                      </a:pPr>
                      <a:r>
                        <a:rPr lang="en-GB" sz="2200" b="1">
                          <a:solidFill>
                            <a:srgbClr val="00B050"/>
                          </a:solidFill>
                        </a:rPr>
                        <a:t>Cook fresh pasta</a:t>
                      </a:r>
                      <a:r>
                        <a:rPr lang="en-GB" sz="2200" b="0">
                          <a:solidFill>
                            <a:schemeClr val="tx1"/>
                          </a:solidFill>
                        </a:rPr>
                        <a:t> (5 mins)</a:t>
                      </a:r>
                    </a:p>
                    <a:p>
                      <a:pPr marL="457200" indent="-457200">
                        <a:buFont typeface="Arial" panose="020B0604020202020204" pitchFamily="34" charset="0"/>
                        <a:buChar char="•"/>
                      </a:pPr>
                      <a:r>
                        <a:rPr lang="en-GB" sz="2200" b="1">
                          <a:solidFill>
                            <a:srgbClr val="00B050"/>
                          </a:solidFill>
                        </a:rPr>
                        <a:t>Drain the water from the pasta </a:t>
                      </a:r>
                      <a:r>
                        <a:rPr lang="en-GB" sz="2200" b="0">
                          <a:solidFill>
                            <a:schemeClr val="tx1"/>
                          </a:solidFill>
                        </a:rPr>
                        <a:t>(30 secs)</a:t>
                      </a:r>
                    </a:p>
                    <a:p>
                      <a:pPr marL="457200" indent="-457200">
                        <a:buFont typeface="Arial" panose="020B0604020202020204" pitchFamily="34" charset="0"/>
                        <a:buChar char="•"/>
                      </a:pPr>
                      <a:r>
                        <a:rPr lang="en-GB" sz="2200" b="1">
                          <a:solidFill>
                            <a:srgbClr val="00B050"/>
                          </a:solidFill>
                        </a:rPr>
                        <a:t>Place pasta in a dish and add sauce </a:t>
                      </a:r>
                      <a:r>
                        <a:rPr lang="en-GB" sz="2200" b="0">
                          <a:solidFill>
                            <a:schemeClr val="tx1"/>
                          </a:solidFill>
                        </a:rPr>
                        <a:t>(1 min)</a:t>
                      </a:r>
                    </a:p>
                    <a:p>
                      <a:pPr marL="457200" indent="-457200">
                        <a:buFont typeface="Arial" panose="020B0604020202020204" pitchFamily="34" charset="0"/>
                        <a:buChar char="•"/>
                      </a:pPr>
                      <a:r>
                        <a:rPr lang="en-GB" sz="2200" b="1">
                          <a:solidFill>
                            <a:srgbClr val="00B050"/>
                          </a:solidFill>
                        </a:rPr>
                        <a:t>Add cheese to pasta</a:t>
                      </a:r>
                      <a:r>
                        <a:rPr lang="en-GB" sz="2200" b="0">
                          <a:solidFill>
                            <a:schemeClr val="tx1"/>
                          </a:solidFill>
                        </a:rPr>
                        <a:t> (30 secs)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a:solidFill>
                            <a:schemeClr val="tx1"/>
                          </a:solidFill>
                        </a:rPr>
                        <a:t>Wait for the oven to finish pre-heating (3 mins)</a:t>
                      </a:r>
                      <a:endParaRPr lang="en-GB" sz="2200" b="0">
                        <a:solidFill>
                          <a:schemeClr val="tx1"/>
                        </a:solidFill>
                      </a:endParaRPr>
                    </a:p>
                    <a:p>
                      <a:pPr marL="457200" indent="-457200">
                        <a:buFont typeface="Arial" panose="020B0604020202020204" pitchFamily="34" charset="0"/>
                        <a:buChar char="•"/>
                      </a:pPr>
                      <a:r>
                        <a:rPr lang="en-GB" sz="2200" b="1">
                          <a:solidFill>
                            <a:srgbClr val="00B050"/>
                          </a:solidFill>
                        </a:rPr>
                        <a:t>Place dish in oven and bake </a:t>
                      </a:r>
                      <a:r>
                        <a:rPr lang="en-GB" sz="2200" b="0">
                          <a:solidFill>
                            <a:schemeClr val="tx1"/>
                          </a:solidFill>
                        </a:rPr>
                        <a:t>(15 mins)</a:t>
                      </a:r>
                    </a:p>
                    <a:p>
                      <a:pPr marL="457200" indent="-457200">
                        <a:buFont typeface="Arial" panose="020B0604020202020204" pitchFamily="34" charset="0"/>
                        <a:buChar char="•"/>
                      </a:pPr>
                      <a:endParaRPr lang="en-GB" sz="2200" b="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200">
                          <a:solidFill>
                            <a:schemeClr val="tx1"/>
                          </a:solidFill>
                        </a:rPr>
                        <a:t>Total time taken is 30 minutes. </a:t>
                      </a:r>
                    </a:p>
                    <a:p>
                      <a:pPr marL="457200" indent="-457200">
                        <a:buFont typeface="Arial" panose="020B0604020202020204" pitchFamily="34" charset="0"/>
                        <a:buChar char="•"/>
                      </a:pPr>
                      <a:endParaRPr lang="en-GB" sz="2200" b="0">
                        <a:solidFill>
                          <a:schemeClr val="tx1"/>
                        </a:solidFill>
                      </a:endParaRPr>
                    </a:p>
                  </a:txBody>
                  <a:tcPr>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a:solidFill>
                            <a:schemeClr val="accent2"/>
                          </a:solidFill>
                        </a:rPr>
                        <a:t>Pre-heat oven to 200°C </a:t>
                      </a:r>
                      <a:r>
                        <a:rPr lang="en-GB" sz="2200" b="0">
                          <a:solidFill>
                            <a:schemeClr val="tx1"/>
                          </a:solidFill>
                        </a:rPr>
                        <a:t>(15 mins) </a:t>
                      </a:r>
                      <a:endParaRPr lang="en-GB" sz="220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a:solidFill>
                            <a:srgbClr val="00B050"/>
                          </a:solidFill>
                        </a:rPr>
                        <a:t>Grate cheese </a:t>
                      </a:r>
                      <a:r>
                        <a:rPr lang="en-GB" sz="2200" b="0">
                          <a:solidFill>
                            <a:schemeClr val="tx1"/>
                          </a:solidFill>
                        </a:rPr>
                        <a:t>(1 min)</a:t>
                      </a: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txBody>
                  <a:tcPr>
                    <a:solidFill>
                      <a:schemeClr val="bg1"/>
                    </a:solidFill>
                  </a:tcPr>
                </a:tc>
                <a:extLst>
                  <a:ext uri="{0D108BD9-81ED-4DB2-BD59-A6C34878D82A}">
                    <a16:rowId xmlns:a16="http://schemas.microsoft.com/office/drawing/2014/main" val="587768880"/>
                  </a:ext>
                </a:extLst>
              </a:tr>
            </a:tbl>
          </a:graphicData>
        </a:graphic>
      </p:graphicFrame>
      <p:sp>
        <p:nvSpPr>
          <p:cNvPr id="5" name="TextBox 4">
            <a:extLst>
              <a:ext uri="{FF2B5EF4-FFF2-40B4-BE49-F238E27FC236}">
                <a16:creationId xmlns:a16="http://schemas.microsoft.com/office/drawing/2014/main" id="{03D3AED8-686C-4B39-B1EE-959DC56A589E}"/>
              </a:ext>
            </a:extLst>
          </p:cNvPr>
          <p:cNvSpPr txBox="1"/>
          <p:nvPr/>
        </p:nvSpPr>
        <p:spPr>
          <a:xfrm>
            <a:off x="198783" y="4815120"/>
            <a:ext cx="11675166" cy="1938992"/>
          </a:xfrm>
          <a:prstGeom prst="rect">
            <a:avLst/>
          </a:prstGeom>
          <a:noFill/>
        </p:spPr>
        <p:txBody>
          <a:bodyPr wrap="square" rtlCol="0">
            <a:spAutoFit/>
          </a:bodyPr>
          <a:lstStyle/>
          <a:p>
            <a:r>
              <a:rPr lang="en-GB" sz="2000" dirty="0"/>
              <a:t>Adding a second cook (another thread) decreases the time taken but all that person does is switch on the oven, wait around for 15 minutes doing nothing and then grate the cheese. Grating the cheese is a task which takes 1 minute and is minor. Hardly a reason to get someone else involved! They could be doing something else, like cleaning and tidying!</a:t>
            </a:r>
          </a:p>
          <a:p>
            <a:r>
              <a:rPr lang="en-GB" sz="2000" dirty="0"/>
              <a:t>There isn’t much else they can do in the kitchen, as everything else has to be done in order and is best done by one person, otherwise there is time wasted by context switching between cooks. </a:t>
            </a:r>
          </a:p>
        </p:txBody>
      </p:sp>
    </p:spTree>
    <p:extLst>
      <p:ext uri="{BB962C8B-B14F-4D97-AF65-F5344CB8AC3E}">
        <p14:creationId xmlns:p14="http://schemas.microsoft.com/office/powerpoint/2010/main" val="200950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 </a:t>
            </a:r>
          </a:p>
          <a:p>
            <a:r>
              <a:rPr lang="en-GB" sz="2400" dirty="0"/>
              <a:t>If someone helps you cook and you both perform asynchronously, it helps a bit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275719224"/>
              </p:ext>
            </p:extLst>
          </p:nvPr>
        </p:nvGraphicFramePr>
        <p:xfrm>
          <a:off x="145775" y="1092583"/>
          <a:ext cx="11781182" cy="4114800"/>
        </p:xfrm>
        <a:graphic>
          <a:graphicData uri="http://schemas.openxmlformats.org/drawingml/2006/table">
            <a:tbl>
              <a:tblPr firstRow="1" bandRow="1">
                <a:tableStyleId>{5C22544A-7EE6-4342-B048-85BDC9FD1C3A}</a:tableStyleId>
              </a:tblPr>
              <a:tblGrid>
                <a:gridCol w="5890591">
                  <a:extLst>
                    <a:ext uri="{9D8B030D-6E8A-4147-A177-3AD203B41FA5}">
                      <a16:colId xmlns:a16="http://schemas.microsoft.com/office/drawing/2014/main" val="120516076"/>
                    </a:ext>
                  </a:extLst>
                </a:gridCol>
                <a:gridCol w="5890591">
                  <a:extLst>
                    <a:ext uri="{9D8B030D-6E8A-4147-A177-3AD203B41FA5}">
                      <a16:colId xmlns:a16="http://schemas.microsoft.com/office/drawing/2014/main" val="719413782"/>
                    </a:ext>
                  </a:extLst>
                </a:gridCol>
              </a:tblGrid>
              <a:tr h="2909574">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chemeClr val="accent2"/>
                          </a:solidFill>
                        </a:rPr>
                        <a:t>Start heating a saucepan of water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dirty="0">
                          <a:solidFill>
                            <a:schemeClr val="tx1"/>
                          </a:solidFill>
                        </a:rPr>
                        <a:t>Wait for the water to finish boiling (5 mins)</a:t>
                      </a:r>
                      <a:endParaRPr lang="en-GB" sz="2200" b="1" dirty="0">
                        <a:solidFill>
                          <a:schemeClr val="accent2"/>
                        </a:solidFill>
                      </a:endParaRPr>
                    </a:p>
                    <a:p>
                      <a:pPr marL="457200" indent="-457200">
                        <a:buFont typeface="Arial" panose="020B0604020202020204" pitchFamily="34" charset="0"/>
                        <a:buChar char="•"/>
                      </a:pPr>
                      <a:r>
                        <a:rPr lang="en-GB" sz="2200" b="1" dirty="0">
                          <a:solidFill>
                            <a:srgbClr val="00B050"/>
                          </a:solidFill>
                        </a:rPr>
                        <a:t>Cook fresh pasta</a:t>
                      </a:r>
                      <a:r>
                        <a:rPr lang="en-GB" sz="2200" b="0" dirty="0">
                          <a:solidFill>
                            <a:schemeClr val="tx1"/>
                          </a:solidFill>
                        </a:rPr>
                        <a:t> (takes around 5 mins)</a:t>
                      </a:r>
                    </a:p>
                    <a:p>
                      <a:pPr marL="457200" indent="-457200">
                        <a:buFont typeface="Arial" panose="020B0604020202020204" pitchFamily="34" charset="0"/>
                        <a:buChar char="•"/>
                      </a:pPr>
                      <a:r>
                        <a:rPr lang="en-GB" sz="2200" b="1" dirty="0">
                          <a:solidFill>
                            <a:srgbClr val="00B050"/>
                          </a:solidFill>
                        </a:rPr>
                        <a:t>Drain the water from the pasta </a:t>
                      </a:r>
                      <a:r>
                        <a:rPr lang="en-GB" sz="2200" b="0" dirty="0">
                          <a:solidFill>
                            <a:schemeClr val="tx1"/>
                          </a:solidFill>
                        </a:rPr>
                        <a:t>(30 secs)</a:t>
                      </a:r>
                    </a:p>
                    <a:p>
                      <a:pPr marL="457200" indent="-457200">
                        <a:buFont typeface="Arial" panose="020B0604020202020204" pitchFamily="34" charset="0"/>
                        <a:buChar char="•"/>
                      </a:pPr>
                      <a:r>
                        <a:rPr lang="en-GB" sz="2200" b="1" dirty="0">
                          <a:solidFill>
                            <a:srgbClr val="00B050"/>
                          </a:solidFill>
                        </a:rPr>
                        <a:t>Place pasta in a dish and add sauce </a:t>
                      </a:r>
                      <a:r>
                        <a:rPr lang="en-GB" sz="2200" b="0" dirty="0">
                          <a:solidFill>
                            <a:schemeClr val="tx1"/>
                          </a:solidFill>
                        </a:rPr>
                        <a:t>(1 min)</a:t>
                      </a:r>
                    </a:p>
                    <a:p>
                      <a:pPr marL="457200" indent="-457200">
                        <a:buFont typeface="Arial" panose="020B0604020202020204" pitchFamily="34" charset="0"/>
                        <a:buChar char="•"/>
                      </a:pPr>
                      <a:r>
                        <a:rPr lang="en-GB" sz="2200" b="1" dirty="0">
                          <a:solidFill>
                            <a:srgbClr val="00B050"/>
                          </a:solidFill>
                        </a:rPr>
                        <a:t>Add cheese to pasta</a:t>
                      </a:r>
                      <a:r>
                        <a:rPr lang="en-GB" sz="2200" b="0" dirty="0">
                          <a:solidFill>
                            <a:schemeClr val="tx1"/>
                          </a:solidFill>
                        </a:rPr>
                        <a:t> (30 secs)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dirty="0">
                          <a:solidFill>
                            <a:schemeClr val="tx1"/>
                          </a:solidFill>
                        </a:rPr>
                        <a:t>Wait for the oven to finish pre-heating (3 mins)</a:t>
                      </a:r>
                      <a:endParaRPr lang="en-GB" sz="2200" b="0" dirty="0">
                        <a:solidFill>
                          <a:schemeClr val="tx1"/>
                        </a:solidFil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rgbClr val="00B050"/>
                          </a:solidFill>
                        </a:rPr>
                        <a:t>Place dish in oven and bake </a:t>
                      </a:r>
                      <a:r>
                        <a:rPr lang="en-GB" sz="2200" b="0" dirty="0">
                          <a:solidFill>
                            <a:schemeClr val="tx1"/>
                          </a:solidFill>
                        </a:rPr>
                        <a:t>(15 mins)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200" dirty="0">
                          <a:solidFill>
                            <a:schemeClr val="tx1"/>
                          </a:solidFill>
                        </a:rPr>
                        <a:t>Total time taken is 30 minutes. </a:t>
                      </a:r>
                    </a:p>
                    <a:p>
                      <a:pPr marL="457200" indent="-457200">
                        <a:buFont typeface="Arial" panose="020B0604020202020204" pitchFamily="34" charset="0"/>
                        <a:buChar char="•"/>
                      </a:pPr>
                      <a:endParaRPr lang="en-GB" sz="2200" b="0" dirty="0">
                        <a:solidFill>
                          <a:schemeClr val="tx1"/>
                        </a:solidFill>
                      </a:endParaRPr>
                    </a:p>
                  </a:txBody>
                  <a:tcPr>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chemeClr val="accent2"/>
                          </a:solidFill>
                        </a:rPr>
                        <a:t>Switch on oven so it can pre-heat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rgbClr val="00B050"/>
                          </a:solidFill>
                        </a:rPr>
                        <a:t> Grate cheese </a:t>
                      </a:r>
                      <a:r>
                        <a:rPr lang="en-GB" sz="2200" b="0" dirty="0">
                          <a:solidFill>
                            <a:schemeClr val="tx1"/>
                          </a:solidFill>
                        </a:rPr>
                        <a:t>(1 min)</a:t>
                      </a:r>
                    </a:p>
                    <a:p>
                      <a:endParaRPr lang="en-GB" sz="2200" dirty="0"/>
                    </a:p>
                    <a:p>
                      <a:endParaRPr lang="en-GB" sz="2200" dirty="0"/>
                    </a:p>
                    <a:p>
                      <a:endParaRPr lang="en-GB" sz="2200" dirty="0"/>
                    </a:p>
                    <a:p>
                      <a:endParaRPr lang="en-GB" sz="2200" dirty="0"/>
                    </a:p>
                    <a:p>
                      <a:endParaRPr lang="en-GB" sz="2200" dirty="0"/>
                    </a:p>
                    <a:p>
                      <a:endParaRPr lang="en-GB" sz="2200" dirty="0"/>
                    </a:p>
                    <a:p>
                      <a:endParaRPr lang="en-GB" sz="2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dirty="0">
                        <a:solidFill>
                          <a:schemeClr val="tx1"/>
                        </a:solidFill>
                      </a:endParaRPr>
                    </a:p>
                    <a:p>
                      <a:endParaRPr lang="en-GB" sz="2200" dirty="0"/>
                    </a:p>
                  </a:txBody>
                  <a:tcPr>
                    <a:solidFill>
                      <a:schemeClr val="bg1"/>
                    </a:solidFill>
                  </a:tcPr>
                </a:tc>
                <a:extLst>
                  <a:ext uri="{0D108BD9-81ED-4DB2-BD59-A6C34878D82A}">
                    <a16:rowId xmlns:a16="http://schemas.microsoft.com/office/drawing/2014/main" val="587768880"/>
                  </a:ext>
                </a:extLst>
              </a:tr>
            </a:tbl>
          </a:graphicData>
        </a:graphic>
      </p:graphicFrame>
      <p:sp>
        <p:nvSpPr>
          <p:cNvPr id="5" name="TextBox 4">
            <a:extLst>
              <a:ext uri="{FF2B5EF4-FFF2-40B4-BE49-F238E27FC236}">
                <a16:creationId xmlns:a16="http://schemas.microsoft.com/office/drawing/2014/main" id="{03D3AED8-686C-4B39-B1EE-959DC56A589E}"/>
              </a:ext>
            </a:extLst>
          </p:cNvPr>
          <p:cNvSpPr txBox="1"/>
          <p:nvPr/>
        </p:nvSpPr>
        <p:spPr>
          <a:xfrm>
            <a:off x="251791" y="4936337"/>
            <a:ext cx="11675166" cy="1323439"/>
          </a:xfrm>
          <a:prstGeom prst="rect">
            <a:avLst/>
          </a:prstGeom>
          <a:noFill/>
        </p:spPr>
        <p:txBody>
          <a:bodyPr wrap="square" rtlCol="0">
            <a:spAutoFit/>
          </a:bodyPr>
          <a:lstStyle/>
          <a:p>
            <a:r>
              <a:rPr lang="en-GB" sz="2000" dirty="0"/>
              <a:t>Using multiple threads asynchronously takes the same amount of time as using multiple threads synchronously, or a single thread asynchronously. This is because </a:t>
            </a:r>
            <a:r>
              <a:rPr lang="en-GB" sz="2000" b="1" dirty="0"/>
              <a:t>it offers no performance benefit having another thread start one of the tasks which are not CPU-bound</a:t>
            </a:r>
            <a:r>
              <a:rPr lang="en-GB" sz="2000" dirty="0"/>
              <a:t>. The rest of the work is CPU-bound, but can not be divided between the two threads in such a way that it would improve performance. In fact, it might reduce it. </a:t>
            </a:r>
          </a:p>
        </p:txBody>
      </p:sp>
    </p:spTree>
    <p:extLst>
      <p:ext uri="{BB962C8B-B14F-4D97-AF65-F5344CB8AC3E}">
        <p14:creationId xmlns:p14="http://schemas.microsoft.com/office/powerpoint/2010/main" val="326550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847755"/>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Grating the cheese could be performed simultaneously with another operation, provided it’s completed before the cheese is needed for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a:t>
            </a:r>
          </a:p>
        </p:txBody>
      </p:sp>
    </p:spTree>
    <p:extLst>
      <p:ext uri="{BB962C8B-B14F-4D97-AF65-F5344CB8AC3E}">
        <p14:creationId xmlns:p14="http://schemas.microsoft.com/office/powerpoint/2010/main" val="268843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endParaRPr lang="en-GB" sz="2800" dirty="0"/>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1595</Words>
  <Application>Microsoft Office PowerPoint</Application>
  <PresentationFormat>Widescreen</PresentationFormat>
  <Paragraphs>163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42</cp:revision>
  <dcterms:created xsi:type="dcterms:W3CDTF">2018-11-19T13:49:40Z</dcterms:created>
  <dcterms:modified xsi:type="dcterms:W3CDTF">2018-11-19T17:34:56Z</dcterms:modified>
</cp:coreProperties>
</file>