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9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and Types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782672"/>
            <a:ext cx="11834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интерфейс доступа к полю объекта.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C# — поля с логическим блоком, в котором есть ключевые слова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являются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синтаксическим «сахаром»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замены методов доступа к полю.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обращении к свойству вызывается определённый метод, который выполняет определённые операции с объектом.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359858"/>
            <a:ext cx="7975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свойств, для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 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закрытым полям.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4702" y="3366415"/>
            <a:ext cx="577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void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SetField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(string value)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Метод-мутатор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(setter)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field = value;   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string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GetField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 -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(getter)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     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    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85787" y="3365481"/>
            <a:ext cx="42231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Delay.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602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930" y="463441"/>
            <a:ext cx="66551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свойства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930" y="2566539"/>
            <a:ext cx="115721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 </a:t>
            </a:r>
            <a:r>
              <a:rPr lang="ru-RU" sz="16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 </a:t>
            </a:r>
            <a:r>
              <a:rPr lang="ru-RU" sz="1600" i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–используется 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получения значения из переменной.</a:t>
            </a:r>
          </a:p>
          <a:p>
            <a:r>
              <a:rPr lang="ru-RU" sz="16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 доступа </a:t>
            </a:r>
            <a:r>
              <a:rPr lang="ru-RU" sz="1600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6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-используется для записи значения в переменную.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27989" y="3475631"/>
            <a:ext cx="29730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24784" y="3475631"/>
            <a:ext cx="33398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27989" y="5381716"/>
            <a:ext cx="3233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только для чтения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92128" y="53817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только для записи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8930" y="1438046"/>
            <a:ext cx="114888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Блоки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обязательно одновременно должны присутствовать в свойстве. Если свойство определяют только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такое свойство доступно только для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мы можем получить его значение, но не установить. И, наоборот, если свойство имеет только блок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тогда это свойство доступно только для записи - можно только установить значение, но нельзя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4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5" y="408730"/>
            <a:ext cx="54954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Автоматические свойства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0815" y="1163948"/>
            <a:ext cx="11491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реализуемые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лаконичная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смысл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использовать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дополнительная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логика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реализуемых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создаст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закрытое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анонимное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резервное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0815" y="3083651"/>
            <a:ext cx="483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604" y="4716774"/>
            <a:ext cx="47253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= 32;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3049" y="2271445"/>
            <a:ext cx="513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</a:t>
            </a:r>
            <a:r>
              <a:rPr lang="ru-RU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автоматических свойств</a:t>
            </a:r>
            <a:endParaRPr lang="ru-RU" b="1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67759" y="2694140"/>
            <a:ext cx="6863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Начиная с C# 7 методы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можно реализовывать в виде членов, воплощающих выражения. В этом случае необходимо указывать ключевые слова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 следующем примере показано использование определений текста выражений для обоих методов доступа. Обратите внимание, что ключевое слово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используется с методом доступа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52398" y="471677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age;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age = value; 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8721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5" y="408730"/>
            <a:ext cx="77693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Анонимные типы (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Anonymous Types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176" y="1444089"/>
            <a:ext cx="1051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Анонимный тип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это просто безымянный класс, наследуемый от </a:t>
            </a:r>
            <a:r>
              <a:rPr lang="en-US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0409" y="2217838"/>
            <a:ext cx="27197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captain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"Kirk"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6345115" y="2217838"/>
            <a:ext cx="34495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doctor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"Leonard"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"McCoy"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331176" y="4455413"/>
            <a:ext cx="11274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Фактическое имя типа анонимных типов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неизвестно.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Компилятор «составляет» имя для типа, но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компилятор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когда-либо сможет его использовать.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96" y="416194"/>
            <a:ext cx="17812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796" y="1469041"/>
            <a:ext cx="11363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именованная часть программы, которая может вызываться из других частей программы столько раз, сколько необходимо. Если переменные хранят некоторые значения, то методы содержат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себе набор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операторов, которые выполняют определенные действия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определение методов выглядит следующим образом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[модификаторы] </a:t>
            </a:r>
            <a:r>
              <a:rPr lang="ru-RU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тип_возвращаемого_значения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метода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([параметры])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тело метода</a:t>
            </a:r>
          </a:p>
          <a:p>
            <a:r>
              <a:rPr lang="ru-RU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и параметры необязательны.</a:t>
            </a:r>
            <a:endParaRPr lang="ru-RU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7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07" y="486532"/>
            <a:ext cx="6958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и вызов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607" y="1608463"/>
            <a:ext cx="11319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тип возвращаемого значения, если метод ничего не возвращает указать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имя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принимает аргументы – обязательно указать их тип и имя, если нет – оставить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пустыми.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метод имеет возвращаемое значение, обязательно в теле метода должно присутствовать ключевое 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имя метода. </a:t>
            </a:r>
            <a:endParaRPr lang="ru-RU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указать после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имени скобки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если метод принимает какие-то аргументы, передать соответствующее количество аргументов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30895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250" y="460155"/>
            <a:ext cx="8238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из метода и возврат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65" y="1347842"/>
            <a:ext cx="58057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Hello();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первого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второго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Hello()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54614" y="2948280"/>
            <a:ext cx="57827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Здесь определены два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возвращает значение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Поэтому мы можем присвоить это значение какой-нибудь переменной типа </a:t>
            </a:r>
            <a:r>
              <a:rPr lang="ru-RU" sz="1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algn="just"/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метод - </a:t>
            </a:r>
            <a:r>
              <a:rPr lang="ru-RU" sz="16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просто складывает два числа и выводит результат на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консоль, при этом ничего не возвращает – ключевое слово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2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252" y="346513"/>
            <a:ext cx="43460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94953"/>
            <a:ext cx="11790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 представляют собой переменные, которые определяются в сигнатуре метода и создаются при его вызове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два способа передачи параметров в метод в языке C#: по значению и по ссылке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при вызове этого метода в программе нам обязательно надо передать на место параметров значения, которые соответствуют типу параметра. Данные значения еще называют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аргументами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943475"/>
            <a:ext cx="2444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ередача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значению: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430" y="2408881"/>
            <a:ext cx="2392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430" y="3230551"/>
            <a:ext cx="3352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параметров по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6" y="3643728"/>
            <a:ext cx="545544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-параметра вы должны передать его инициализированным, и можете пользоваться его исходным значением. А 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-параметра вы не обязаны инициализировать его перед вызовом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метода,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можете использовать его значение в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присваивания, и обязаны инициализировать его в 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методе.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образом,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 — это как бы дополнительное возвращаемое значение функции. А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 — просто параметр, изменения которого видны снаружи функции</a:t>
            </a:r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5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уровне CLR для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и </a:t>
            </a:r>
            <a:r>
              <a:rPr lang="ru-RU" sz="15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-параметров используется один и тот же механизм, но это незначительная техническая подробность. Разница в семантике.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34420" y="194263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//value = "Hello World!";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нельзя,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не инициализировано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(false)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;               // нельзя, забыли установить значение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 проблема, у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остаётся старое значение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278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59" y="538523"/>
            <a:ext cx="60163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Необязательные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07579"/>
            <a:ext cx="12208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позволяет использовать необязательные параметры.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таких параметров нам необходимо объявить значение по умолчанию.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учитывать, что после необязательных параметров все последующие параметры также должны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необязательными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0374" y="2768584"/>
            <a:ext cx="68774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4)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0374" y="3891968"/>
            <a:ext cx="1202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как последние два параметра объявлены как необязательные, то мы можем один из них или оба опустить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0547" y="4230522"/>
            <a:ext cx="3793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3, 10);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43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48" y="512318"/>
            <a:ext cx="64340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Именованные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9003" y="1825354"/>
            <a:ext cx="11442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предыдущих примерах при вызове методов значения для параметров передавались в порядке объявления этих параметров в методе. Но мы можем нарушить подобный порядок, используя именованные параметры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2239" y="3092223"/>
            <a:ext cx="904239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4)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2, y: 3);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//Необязательный параметр z использует значение по умолчанию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(y: 2, x: 3, s: 10);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590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38795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207118" y="1425205"/>
            <a:ext cx="116097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ООП - Объектно-ориентированное программирование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парадигма программирования, в которой основными концепциями являются понятия объектов и классов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представляет собой шаблон, по которому определяется форма объекта. В нем указываются данные и код, который будет оперировать этими данными. Физическое представление класса появится в оперативной памяти лишь после того, как будет создан объект этого класса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Физическое представление класса появится в оперативной памяти лишь после того, как будет создан объект этого класса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Классы —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это, по сути, шаблоны, по которым можно создавать объекты. Каждый объект содержит данные и методы, манипулирующие этими данными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некоторая сущность, обладающая определённым состоянием и поведением, имеет заданные значения свойств (полей) и операций над ними (методов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отличаются от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классов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потому что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них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нужно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выделять память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куче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(классы являются ссылочными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типами 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всегда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хранятся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куче).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Структуры являются типами значений и обычно хранятся в стеке.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1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</a:t>
            </a:r>
            <a:r>
              <a:rPr lang="ru-RU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образом, программа представляет собой набор объектов, имеющих состояние и поведение</a:t>
            </a:r>
            <a:r>
              <a:rPr lang="ru-RU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36286"/>
            <a:ext cx="936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 параметров и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слово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05837"/>
            <a:ext cx="11679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спользуя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 слово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мы можем передавать неопределенное количество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параметров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место параметра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мы можем передать как отдельные значения, так и массив значений, либо вообще не передавать параметры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данный способ имеет ограничения: после параметра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мы не можем указывать другие параметры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31681" y="282431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integers)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integers.Length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integers[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Addition(1, 2, 3, 4, 5);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 };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Addition(array);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583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496" y="398609"/>
            <a:ext cx="43749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8" y="1271635"/>
            <a:ext cx="11521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можем создать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тот же метод, но с разным набором параметров. И в зависимости от имеющихся параметров применять определенную версию метода. Такая возможность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называется перегрузкой методов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overloading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 языке C# мы можем создавать в классе несколько методов с одним и тем же именем. Но при этом мы должны учитывать, что методы с одним и тем же именем должны иметь либо разное количество параметров, либо параметры разных 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2386352"/>
            <a:ext cx="40051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 + 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6121" y="2386352"/>
            <a:ext cx="409093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2, 3);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calc.Add(1, 2, 3, 4);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(1.4, 2.5);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3.9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6121" y="5688571"/>
            <a:ext cx="6598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Стоит отметить, что разные версии метода могут иметь разные возвращаемые значения, как в данном случае третья версия возвращает объект типа </a:t>
            </a:r>
            <a:r>
              <a:rPr lang="ru-RU" sz="1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55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80" y="400398"/>
            <a:ext cx="30764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5380" y="1299182"/>
            <a:ext cx="11258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инициализирует объект при его создании. У конструктора такое же имя, как и у его класса, а с точки зрения синтаксиса он подобен методу. Но у конструкторов нет возвращаемого типа, указываемого явно.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378" y="2056453"/>
            <a:ext cx="416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 бывают двух типов: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877" y="263433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 по умолчанию: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4877" y="3100096"/>
            <a:ext cx="29392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4877" y="4528766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Пользовательские конструкторы: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4877" y="4941773"/>
            <a:ext cx="44779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22564" y="2634336"/>
            <a:ext cx="69008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теле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невидимый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умолчанию.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всегда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совпадает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класса.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имеют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возвращаемых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значений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полей значениями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пользовательского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полей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предопределенными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пользовательский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требуется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создавать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экземпляры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использованием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умолчанию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теле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явно,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иначе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возникнет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уровне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компиляции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457" y="416194"/>
            <a:ext cx="55130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8133" y="1164134"/>
            <a:ext cx="624643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Неизвестно"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age}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76148" y="1561691"/>
            <a:ext cx="781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и методы классов, конструкторы можно перегружать.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дает возможность конструировать объекты самыми разными способами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учитывайте сигнатуру при создании пользовательских конструкторов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27801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 слово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endParaRPr lang="en-US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62135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Конструкторы, вызывающие 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47346"/>
            <a:ext cx="11814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конструктор может вызывать другой конструктор того же класса, если после сигнатуры вызывающего конструктора поставить ключевое слово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указать набор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параметров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должен совпадать по количеству и типу с набором параметров вызываемого конструктора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478343"/>
            <a:ext cx="116009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 ключевого слова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 с одним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параметром,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приводит к вызову этого конструктора.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двумя параметрами."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Использование ключевого слова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приводит к вызову конструктора с двумя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параметрами.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(300, 400)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одним параметром."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080" y="5859430"/>
            <a:ext cx="1181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вызова конструктора с несуществующим набором параметров приведет к ошибке уровня компиляции!</a:t>
            </a:r>
            <a:endParaRPr lang="ru-RU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3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6" y="313803"/>
            <a:ext cx="5499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 экземпляр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0720" y="1251456"/>
            <a:ext cx="447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содержат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себе статические поля и все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методы.</a:t>
            </a:r>
          </a:p>
          <a:p>
            <a:pPr algn="just"/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Экземпляры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 не статические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97688" y="1385736"/>
            <a:ext cx="5790967" cy="479777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043" y="3014567"/>
            <a:ext cx="6381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instance1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instance2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instance1.field = 2;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instance2.field = 5;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instance1.Method();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instance2.Method();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916332" y="2542990"/>
            <a:ext cx="2558662" cy="222391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37687" y="3301002"/>
            <a:ext cx="2647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Method() </a:t>
            </a:r>
            <a:r>
              <a:rPr lang="en-US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(field);</a:t>
            </a: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34441" y="223062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053666" y="430405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8977" y="1482289"/>
            <a:ext cx="46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Управляемая куча (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Heap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97976" y="259833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=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97976" y="467176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976" y="1879755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1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0531" y="3912240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2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>
            <a:endCxn id="8" idx="2"/>
          </p:cNvCxnSpPr>
          <p:nvPr/>
        </p:nvCxnSpPr>
        <p:spPr>
          <a:xfrm flipV="1">
            <a:off x="1921669" y="2783004"/>
            <a:ext cx="4112772" cy="302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077156" y="3604337"/>
            <a:ext cx="3920820" cy="1252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266689" y="2783004"/>
            <a:ext cx="770998" cy="411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6" idx="3"/>
          </p:cNvCxnSpPr>
          <p:nvPr/>
        </p:nvCxnSpPr>
        <p:spPr>
          <a:xfrm flipV="1">
            <a:off x="7283929" y="4441217"/>
            <a:ext cx="1007110" cy="407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630311" y="5041100"/>
            <a:ext cx="3404130" cy="1179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7"/>
          </p:cNvCxnSpPr>
          <p:nvPr/>
        </p:nvCxnSpPr>
        <p:spPr>
          <a:xfrm flipV="1">
            <a:off x="7137602" y="3486892"/>
            <a:ext cx="2000752" cy="97895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247465" y="3803338"/>
            <a:ext cx="2587713" cy="88620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1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40825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306" y="1297885"/>
            <a:ext cx="61223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PhoneCustomer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DayOfSendingBill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09518" y="4006319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PhoneCustomerStruct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DayOfSendingBill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10306" y="2898323"/>
            <a:ext cx="5949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myCustomer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PhoneCustomer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works for a class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09518" y="5606757"/>
            <a:ext cx="6644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myCustomer2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PhoneCustomerStruct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works for a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5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080" y="438225"/>
            <a:ext cx="74061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Общая форма определения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2"/>
          <p:cNvSpPr/>
          <p:nvPr/>
        </p:nvSpPr>
        <p:spPr>
          <a:xfrm>
            <a:off x="251080" y="1413330"/>
            <a:ext cx="11790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определении класса объявляются данные, которые он содержит, а также код, оперирующий этими данными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содержатся в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членах данных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определяемых классом, а код — в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функциях-членах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6" name="Прямоугольник 3"/>
          <p:cNvSpPr/>
          <p:nvPr/>
        </p:nvSpPr>
        <p:spPr>
          <a:xfrm>
            <a:off x="810623" y="2529838"/>
            <a:ext cx="1843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7" name="Прямоугольник 5"/>
          <p:cNvSpPr/>
          <p:nvPr/>
        </p:nvSpPr>
        <p:spPr>
          <a:xfrm>
            <a:off x="2254278" y="4459050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 определяется класс?</a:t>
            </a:r>
          </a:p>
        </p:txBody>
      </p:sp>
      <p:sp>
        <p:nvSpPr>
          <p:cNvPr id="18" name="Прямоугольник 8"/>
          <p:cNvSpPr/>
          <p:nvPr/>
        </p:nvSpPr>
        <p:spPr>
          <a:xfrm>
            <a:off x="6499139" y="2529838"/>
            <a:ext cx="5018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HelloApp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9" name="Прямоугольник 11"/>
          <p:cNvSpPr/>
          <p:nvPr/>
        </p:nvSpPr>
        <p:spPr>
          <a:xfrm>
            <a:off x="361316" y="5052994"/>
            <a:ext cx="5442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определять внутри пространства имен, вне пространства имен, внутри другого класса. Как правило, классы помещаются в отдельные файлы.</a:t>
            </a:r>
          </a:p>
        </p:txBody>
      </p:sp>
    </p:spTree>
    <p:extLst>
      <p:ext uri="{BB962C8B-B14F-4D97-AF65-F5344CB8AC3E}">
        <p14:creationId xmlns:p14="http://schemas.microsoft.com/office/powerpoint/2010/main" val="12426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10"/>
          <p:cNvSpPr/>
          <p:nvPr/>
        </p:nvSpPr>
        <p:spPr>
          <a:xfrm>
            <a:off x="8320722" y="653158"/>
            <a:ext cx="1156771" cy="1156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Скругленный прямоугольник 11"/>
          <p:cNvSpPr/>
          <p:nvPr/>
        </p:nvSpPr>
        <p:spPr>
          <a:xfrm>
            <a:off x="6249551" y="2085351"/>
            <a:ext cx="2071171" cy="4957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Данные-члены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Скругленный прямоугольник 12"/>
          <p:cNvSpPr/>
          <p:nvPr/>
        </p:nvSpPr>
        <p:spPr>
          <a:xfrm>
            <a:off x="9477493" y="2085351"/>
            <a:ext cx="2071171" cy="4957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Функции-члены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Скругленный прямоугольник 13"/>
          <p:cNvSpPr/>
          <p:nvPr/>
        </p:nvSpPr>
        <p:spPr>
          <a:xfrm>
            <a:off x="6249551" y="2988735"/>
            <a:ext cx="1729649" cy="4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Скругленный прямоугольник 14"/>
          <p:cNvSpPr/>
          <p:nvPr/>
        </p:nvSpPr>
        <p:spPr>
          <a:xfrm>
            <a:off x="6249550" y="3627714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Константы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Скругленный прямоугольник 15"/>
          <p:cNvSpPr/>
          <p:nvPr/>
        </p:nvSpPr>
        <p:spPr>
          <a:xfrm>
            <a:off x="6249550" y="4266693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События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Скругленный прямоугольник 16"/>
          <p:cNvSpPr/>
          <p:nvPr/>
        </p:nvSpPr>
        <p:spPr>
          <a:xfrm>
            <a:off x="9477494" y="2988735"/>
            <a:ext cx="1729649" cy="4627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Скругленный прямоугольник 17"/>
          <p:cNvSpPr/>
          <p:nvPr/>
        </p:nvSpPr>
        <p:spPr>
          <a:xfrm>
            <a:off x="9477493" y="3627714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Скругленный прямоугольник 18"/>
          <p:cNvSpPr/>
          <p:nvPr/>
        </p:nvSpPr>
        <p:spPr>
          <a:xfrm>
            <a:off x="9477493" y="4266693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Скругленный прямоугольник 19"/>
          <p:cNvSpPr/>
          <p:nvPr/>
        </p:nvSpPr>
        <p:spPr>
          <a:xfrm>
            <a:off x="9477494" y="4905672"/>
            <a:ext cx="1820621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Финализаторы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Скругленный прямоугольник 20"/>
          <p:cNvSpPr/>
          <p:nvPr/>
        </p:nvSpPr>
        <p:spPr>
          <a:xfrm>
            <a:off x="9477493" y="5544651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Операции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Скругленный прямоугольник 21"/>
          <p:cNvSpPr/>
          <p:nvPr/>
        </p:nvSpPr>
        <p:spPr>
          <a:xfrm>
            <a:off x="9477493" y="6183630"/>
            <a:ext cx="1729649" cy="462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Индексаторы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Прямая соединительная линия 23"/>
          <p:cNvCxnSpPr>
            <a:stCxn id="8" idx="2"/>
          </p:cNvCxnSpPr>
          <p:nvPr/>
        </p:nvCxnSpPr>
        <p:spPr>
          <a:xfrm flipH="1" flipV="1">
            <a:off x="7384289" y="1226036"/>
            <a:ext cx="936433" cy="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4"/>
          <p:cNvCxnSpPr/>
          <p:nvPr/>
        </p:nvCxnSpPr>
        <p:spPr>
          <a:xfrm flipH="1" flipV="1">
            <a:off x="9477493" y="1220528"/>
            <a:ext cx="936433" cy="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6"/>
          <p:cNvCxnSpPr/>
          <p:nvPr/>
        </p:nvCxnSpPr>
        <p:spPr>
          <a:xfrm>
            <a:off x="7384289" y="1226036"/>
            <a:ext cx="0" cy="859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7"/>
          <p:cNvCxnSpPr/>
          <p:nvPr/>
        </p:nvCxnSpPr>
        <p:spPr>
          <a:xfrm>
            <a:off x="10413926" y="1228790"/>
            <a:ext cx="0" cy="859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33"/>
          <p:cNvSpPr/>
          <p:nvPr/>
        </p:nvSpPr>
        <p:spPr>
          <a:xfrm>
            <a:off x="355527" y="1571265"/>
            <a:ext cx="5673687" cy="1628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Прямоугольник 28"/>
          <p:cNvSpPr/>
          <p:nvPr/>
        </p:nvSpPr>
        <p:spPr>
          <a:xfrm>
            <a:off x="454678" y="1571265"/>
            <a:ext cx="5497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Данные-члены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те члены, которые содержат данные класса — поля, константы, события. Данные-члены могут быть статическими (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Член класса является членом экземпляра, если только он не объявлен явно как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2" name="Прямоугольник 30"/>
          <p:cNvSpPr/>
          <p:nvPr/>
        </p:nvSpPr>
        <p:spPr>
          <a:xfrm>
            <a:off x="454678" y="2676533"/>
            <a:ext cx="5497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любые переменные, ассоциированные с классом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3" name="Скругленный прямоугольник 34"/>
          <p:cNvSpPr/>
          <p:nvPr/>
        </p:nvSpPr>
        <p:spPr>
          <a:xfrm>
            <a:off x="372053" y="3451443"/>
            <a:ext cx="5673687" cy="27321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1"/>
          <p:cNvSpPr/>
          <p:nvPr/>
        </p:nvSpPr>
        <p:spPr>
          <a:xfrm>
            <a:off x="460189" y="3560024"/>
            <a:ext cx="5497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Функции-члены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члены, которые обеспечивают некоторую функциональность для манипулирования данными класса. Они включают методы, свойства, конструкторы,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финализаторы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операции 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индексаторы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Прямоугольник 32"/>
          <p:cNvSpPr/>
          <p:nvPr/>
        </p:nvSpPr>
        <p:spPr>
          <a:xfrm>
            <a:off x="460189" y="4954948"/>
            <a:ext cx="54974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функции, ассоциированные с определенным классом. Как и данные-члены, по умолчанию они являются членами экземпляра. Они могут быть объявлены статическими с помощью модификатора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080" y="438225"/>
            <a:ext cx="32592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Члены классов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51080" y="438225"/>
            <a:ext cx="41328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Поля(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классов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079" y="1386898"/>
            <a:ext cx="11442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 -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любые переменные, связанные с классом.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48" y="2073961"/>
            <a:ext cx="4953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DayOfSendingBill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078" y="3064666"/>
            <a:ext cx="47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 только для чтения.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only Fields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078" y="3755863"/>
            <a:ext cx="114426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гарантировать, что поля объекта не могут быть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изменены во время выполнения,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 можете объявлять поля с модификатором </a:t>
            </a:r>
            <a:r>
              <a:rPr lang="ru-RU" sz="1400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Полям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модификатором </a:t>
            </a:r>
            <a:r>
              <a:rPr lang="ru-RU" sz="1400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могут быть назначены только значения из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конструкторов. Так с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 модификатора </a:t>
            </a:r>
            <a:r>
              <a:rPr lang="ru-RU" sz="1400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компилятор заменяет переменную своим значением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везде, где эта переменная используется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Компилятор уже знает значение константы. Поля, доступные только для чтения,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определяются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время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из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отличие от константных полей, поля только для чтения могут быть членами экземпляра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Предположим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 у вас есть программа, которая редактирует документы, и по причинам лицензирования вы хотите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ограничить количество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документов, которые могут быть открыты одновременно. Предположим также, что вы продаете разные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версии программного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обеспечения, и клиенты могут обновить свои лицензии, чтобы одновременно открыть больше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документов. Очевидно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это означает, что вы не можете жестко закодировать максимальное число в исходном коде.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Вероятно, требуется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для представления этого максимального числа. Это поле должно быть прочитано,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 даже,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некоторого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файла хранения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каждый раз, когда программа запускается.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6165" y="2064145"/>
            <a:ext cx="3940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myCustomer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PhoneCustomer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myCustomer.CustomerID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21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873" y="445920"/>
            <a:ext cx="51074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5"/>
          <p:cNvSpPr/>
          <p:nvPr/>
        </p:nvSpPr>
        <p:spPr>
          <a:xfrm>
            <a:off x="163157" y="1343790"/>
            <a:ext cx="11768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доступом в языке C# организуется с помощью четырех модификаторов доступа: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доступа позволяют задать допустимую область видимости для членов класса. То есть контекст, в котором можно употреблять данную переменную или метод.</a:t>
            </a:r>
          </a:p>
        </p:txBody>
      </p:sp>
      <p:sp>
        <p:nvSpPr>
          <p:cNvPr id="9" name="Прямоугольник 6"/>
          <p:cNvSpPr/>
          <p:nvPr/>
        </p:nvSpPr>
        <p:spPr>
          <a:xfrm>
            <a:off x="163157" y="2534048"/>
            <a:ext cx="117681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публичный, общедоступный класс или член класса. Такой член класса доступен из любого места в коде, а также из других программ и сборок.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закрытый класс или член класса. Представляет полную противоположность модификатору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Такой закрытый класс или член класса доступен только из кода в том же классе или контексте.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такой член класса доступен из любого места в текущем классе или в производных классах.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3056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406478"/>
            <a:ext cx="52213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Роль инкапсуляции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парадигма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ООП.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3"/>
          <p:cNvSpPr/>
          <p:nvPr/>
        </p:nvSpPr>
        <p:spPr>
          <a:xfrm>
            <a:off x="163157" y="2424330"/>
            <a:ext cx="118231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члены класса - поля, методы, свойства - все они имеют модификаторы доступа. Модификаторы доступа позволяют задать допустимую область видимости для членов класса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Объявление полей класса без модификатора доступа равнозначно их объявлению с модификатором 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Согласно некоторым условностям – все поля класса должны иметь модификатор доступа </a:t>
            </a:r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механизм называется 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инкапсуляцией. </a:t>
            </a:r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Инкапсуляция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собой способности языка скрывать излишние детали реализации от пользователя объекта.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идеей инкапсуляции программной логики тесно связана идея защиты данных. В идеале данные состояния объекта должны быть специфицированы с использованием ключевого слова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(или, возможно,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Таким образом, внешний мир должен вежливо попросить, если захочет изменить или получить лежащее в основе значение. Это хороший принцип, поскольку общедоступные элементы данных можно легко повредить (даже нечаянно, а не преднамеренно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предположим, что используется класс по имени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DatabaseReader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имеет два главных метода: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Фиктивный класс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DatabaseReader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инкапсулирует внутренние детали нахождения, загрузки, манипуляций и закрытия файла данных. Программистам нравится инкапсуляция, поскольку этот принцип ООП упрощает кодирование. Нет необходимости беспокоиться о многочисленных строках кода, которые работают "за кулисами", чтобы реализовать функционирование класса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DatabaseReader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Все, что потребуется — это создать экземпляр и отправлять ему соответствующие сообщения (например, "открыть файл по имени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AutoLot.mdf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расположенный на диске С:").</a:t>
            </a:r>
          </a:p>
        </p:txBody>
      </p:sp>
      <p:sp>
        <p:nvSpPr>
          <p:cNvPr id="10" name="Прямоугольник 4"/>
          <p:cNvSpPr/>
          <p:nvPr/>
        </p:nvSpPr>
        <p:spPr>
          <a:xfrm>
            <a:off x="163157" y="1876423"/>
            <a:ext cx="11823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Инкапсуляция (инкапсуляция вариаций)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Техника сокрытия частей Объектно-Ориентированных программных систем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2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94270"/>
            <a:ext cx="35445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06566"/>
            <a:ext cx="6557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(setter)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- 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(getter)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3768779"/>
            <a:ext cx="65571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instance.SetField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@string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instance.GetField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(@string);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Delay.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80092" y="3399447"/>
            <a:ext cx="5755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методов доступа к закрытым полям.</a:t>
            </a:r>
          </a:p>
        </p:txBody>
      </p:sp>
    </p:spTree>
    <p:extLst>
      <p:ext uri="{BB962C8B-B14F-4D97-AF65-F5344CB8AC3E}">
        <p14:creationId xmlns:p14="http://schemas.microsoft.com/office/powerpoint/2010/main" val="3943722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3314</Words>
  <Application>Microsoft Office PowerPoint</Application>
  <PresentationFormat>Widescreen</PresentationFormat>
  <Paragraphs>522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Tahoma</vt:lpstr>
      <vt:lpstr>Times New Roman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141</cp:revision>
  <dcterms:created xsi:type="dcterms:W3CDTF">2017-04-09T05:13:59Z</dcterms:created>
  <dcterms:modified xsi:type="dcterms:W3CDTF">2018-09-24T09:50:32Z</dcterms:modified>
</cp:coreProperties>
</file>