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58" r:id="rId5"/>
    <p:sldId id="266" r:id="rId6"/>
    <p:sldId id="267" r:id="rId7"/>
    <p:sldId id="272" r:id="rId8"/>
    <p:sldId id="268" r:id="rId9"/>
    <p:sldId id="269" r:id="rId10"/>
    <p:sldId id="273" r:id="rId11"/>
    <p:sldId id="275" r:id="rId12"/>
    <p:sldId id="274" r:id="rId13"/>
    <p:sldId id="276" r:id="rId14"/>
    <p:sldId id="27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7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1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99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6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4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37443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rial Black" pitchFamily="34" charset="0"/>
              </a:rPr>
              <a:t>부동 소수 형식</a:t>
            </a:r>
            <a:endParaRPr lang="en-US" altLang="ko-KR" b="1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어떤 물건이 가지런히 연속적으로 놓여 있는 줄이라는 뜻</a:t>
            </a:r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문자가 연속적으로 가지런히 놓여 있는 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문자 배열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문자열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…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이라는 의미가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문자열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간의 연산에 편리한 기능을 제공한다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C++ string</a:t>
            </a:r>
            <a:r>
              <a:rPr lang="ko-KR" altLang="en-US" sz="1600" dirty="0">
                <a:latin typeface="Arial Black" pitchFamily="34" charset="0"/>
              </a:rPr>
              <a:t>과 비슷하지만 내부적으로 동작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구성이 다르다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itchFamily="2" charset="2"/>
              </a:rPr>
              <a:t>기능적으로는 같다</a:t>
            </a:r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itchFamily="2" charset="2"/>
              </a:rPr>
              <a:t>문자와 문자열의 대입법은 다르다</a:t>
            </a:r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ex) </a:t>
            </a:r>
          </a:p>
          <a:p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char c = ‘</a:t>
            </a:r>
            <a:r>
              <a:rPr lang="ko-KR" altLang="en-US" sz="1600" dirty="0">
                <a:latin typeface="Arial Black" pitchFamily="34" charset="0"/>
                <a:sym typeface="Wingdings" pitchFamily="2" charset="2"/>
              </a:rPr>
              <a:t>안</a:t>
            </a:r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’;</a:t>
            </a:r>
          </a:p>
          <a:p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string</a:t>
            </a:r>
            <a:r>
              <a:rPr lang="ko-KR" altLang="en-US" sz="1600" dirty="0">
                <a:latin typeface="Arial Black" pitchFamily="34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s = “</a:t>
            </a:r>
            <a:r>
              <a:rPr lang="ko-KR" altLang="en-US" sz="1600" dirty="0">
                <a:latin typeface="Arial Black" pitchFamily="34" charset="0"/>
                <a:sym typeface="Wingdings" pitchFamily="2" charset="2"/>
              </a:rPr>
              <a:t>안녕하세요</a:t>
            </a:r>
            <a:r>
              <a:rPr lang="en-US" altLang="ko-KR" sz="1600" dirty="0">
                <a:latin typeface="Arial Black" pitchFamily="34" charset="0"/>
                <a:sym typeface="Wingdings" pitchFamily="2" charset="2"/>
              </a:rPr>
              <a:t>”;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AE66C6A-BB2C-42E7-8787-A07ACA0DA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81983"/>
              </p:ext>
            </p:extLst>
          </p:nvPr>
        </p:nvGraphicFramePr>
        <p:xfrm>
          <a:off x="1141411" y="1517288"/>
          <a:ext cx="989038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71">
                  <a:extLst>
                    <a:ext uri="{9D8B030D-6E8A-4147-A177-3AD203B41FA5}">
                      <a16:colId xmlns:a16="http://schemas.microsoft.com/office/drawing/2014/main" val="3690256582"/>
                    </a:ext>
                  </a:extLst>
                </a:gridCol>
                <a:gridCol w="3510115">
                  <a:extLst>
                    <a:ext uri="{9D8B030D-6E8A-4147-A177-3AD203B41FA5}">
                      <a16:colId xmlns:a16="http://schemas.microsoft.com/office/drawing/2014/main" val="37074208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1328597629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1360547168"/>
                    </a:ext>
                  </a:extLst>
                </a:gridCol>
              </a:tblGrid>
              <a:tr h="3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35294"/>
                  </a:ext>
                </a:extLst>
              </a:tr>
              <a:tr h="363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float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단일 정밀도 부동 소수점 형식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(7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개의 자릿수를 다룰 수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4(32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-3.402823e38 ~ 3.402823e38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8744"/>
                  </a:ext>
                </a:extLst>
              </a:tr>
              <a:tr h="404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double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복수 정밀도 부동 소수점 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(15~16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개의 자릿수를 다룰 수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8(64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-1.79769313486232e308 ~ 1.79769313486232e308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2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0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37443"/>
            <a:ext cx="9902263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모든 데이터 형식을 대변할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모든 데이터 형식은 </a:t>
            </a:r>
            <a:r>
              <a:rPr lang="en-US" altLang="ko-KR" sz="1600" dirty="0">
                <a:latin typeface="Arial Black" pitchFamily="34" charset="0"/>
              </a:rPr>
              <a:t>object</a:t>
            </a:r>
            <a:r>
              <a:rPr lang="ko-KR" altLang="en-US" sz="1600" dirty="0">
                <a:latin typeface="Arial Black" pitchFamily="34" charset="0"/>
              </a:rPr>
              <a:t>를 상속받고 있기 때문에 어떠한 값이 대입되어도 맞는 형식으로 적용 해준다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Reference Type</a:t>
            </a:r>
            <a:r>
              <a:rPr lang="ko-KR" altLang="en-US" sz="1600" dirty="0">
                <a:latin typeface="Arial Black" pitchFamily="34" charset="0"/>
              </a:rPr>
              <a:t>이기 때문에 </a:t>
            </a:r>
            <a:r>
              <a:rPr lang="ko-KR" altLang="en-US" sz="1600" dirty="0" err="1">
                <a:latin typeface="Arial Black" pitchFamily="34" charset="0"/>
              </a:rPr>
              <a:t>힙</a:t>
            </a:r>
            <a:r>
              <a:rPr lang="ko-KR" altLang="en-US" sz="1600" dirty="0">
                <a:latin typeface="Arial Black" pitchFamily="34" charset="0"/>
              </a:rPr>
              <a:t> 메모리 영역에 저장된다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object</a:t>
            </a:r>
            <a:r>
              <a:rPr lang="ko-KR" altLang="en-US" sz="1600" dirty="0">
                <a:latin typeface="Arial Black" pitchFamily="34" charset="0"/>
              </a:rPr>
              <a:t>로 실질적으로 선언된 실제 값들은 </a:t>
            </a:r>
            <a:r>
              <a:rPr lang="en-US" altLang="ko-KR" sz="1600" dirty="0">
                <a:latin typeface="Arial Black" pitchFamily="34" charset="0"/>
              </a:rPr>
              <a:t>heap</a:t>
            </a:r>
            <a:r>
              <a:rPr lang="ko-KR" altLang="en-US" sz="1600" dirty="0">
                <a:latin typeface="Arial Black" pitchFamily="34" charset="0"/>
              </a:rPr>
              <a:t>에 저장하고 </a:t>
            </a:r>
            <a:r>
              <a:rPr lang="en-US" altLang="ko-KR" sz="1600" dirty="0">
                <a:latin typeface="Arial Black" pitchFamily="34" charset="0"/>
              </a:rPr>
              <a:t>heap</a:t>
            </a:r>
            <a:r>
              <a:rPr lang="ko-KR" altLang="en-US" sz="1600" dirty="0">
                <a:latin typeface="Arial Black" pitchFamily="34" charset="0"/>
              </a:rPr>
              <a:t>에 저장된 값들의 주소 값들만 스택에 저장한다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이런 과정에 의해서 </a:t>
            </a:r>
            <a:r>
              <a:rPr lang="ko-KR" altLang="en-US" sz="1600" dirty="0" err="1">
                <a:latin typeface="Arial Black" pitchFamily="34" charset="0"/>
              </a:rPr>
              <a:t>박싱과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언박싱이</a:t>
            </a:r>
            <a:r>
              <a:rPr lang="ko-KR" altLang="en-US" sz="1600" dirty="0">
                <a:latin typeface="Arial Black" pitchFamily="34" charset="0"/>
              </a:rPr>
              <a:t> 발생한다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object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a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=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20;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object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a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=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20;</a:t>
            </a:r>
          </a:p>
          <a:p>
            <a:r>
              <a:rPr lang="en-US" altLang="ko-KR" sz="1600" dirty="0">
                <a:latin typeface="Arial Black" pitchFamily="34" charset="0"/>
              </a:rPr>
              <a:t>Int b = (int)a;</a:t>
            </a:r>
          </a:p>
          <a:p>
            <a:r>
              <a:rPr lang="en-US" altLang="ko-KR" sz="1600" dirty="0">
                <a:latin typeface="Arial Black" pitchFamily="34" charset="0"/>
              </a:rPr>
              <a:t>//int b = a;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dirty="0">
              <a:solidFill>
                <a:srgbClr val="00B0F0"/>
              </a:solidFill>
              <a:latin typeface="Arial Black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D2A7B0-CB4C-4042-B561-5B27DB7723A2}"/>
              </a:ext>
            </a:extLst>
          </p:cNvPr>
          <p:cNvGrpSpPr/>
          <p:nvPr/>
        </p:nvGrpSpPr>
        <p:grpSpPr>
          <a:xfrm>
            <a:off x="2600228" y="2814865"/>
            <a:ext cx="5911896" cy="1862118"/>
            <a:chOff x="2600228" y="4431364"/>
            <a:chExt cx="5911896" cy="18621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711185-8597-4E5F-9587-A8A3DD1679FB}"/>
                </a:ext>
              </a:extLst>
            </p:cNvPr>
            <p:cNvSpPr txBox="1"/>
            <p:nvPr/>
          </p:nvSpPr>
          <p:spPr>
            <a:xfrm>
              <a:off x="2600228" y="50046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CF412E3-4343-4EA0-B535-F322C87E60D9}"/>
                </a:ext>
              </a:extLst>
            </p:cNvPr>
            <p:cNvGrpSpPr/>
            <p:nvPr/>
          </p:nvGrpSpPr>
          <p:grpSpPr>
            <a:xfrm>
              <a:off x="3038168" y="4431364"/>
              <a:ext cx="5473956" cy="1862118"/>
              <a:chOff x="3038168" y="4431364"/>
              <a:chExt cx="5473956" cy="186211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8914F56-B182-429E-BF05-50510903E87C}"/>
                  </a:ext>
                </a:extLst>
              </p:cNvPr>
              <p:cNvSpPr/>
              <p:nvPr/>
            </p:nvSpPr>
            <p:spPr>
              <a:xfrm>
                <a:off x="3038168" y="5535561"/>
                <a:ext cx="727587" cy="584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연결선: 꺾임 7">
                <a:extLst>
                  <a:ext uri="{FF2B5EF4-FFF2-40B4-BE49-F238E27FC236}">
                    <a16:creationId xmlns:a16="http://schemas.microsoft.com/office/drawing/2014/main" id="{E3237198-BC42-4A53-A5E6-0882B4F4D3F9}"/>
                  </a:ext>
                </a:extLst>
              </p:cNvPr>
              <p:cNvCxnSpPr>
                <a:stCxn id="5" idx="3"/>
                <a:endCxn id="3" idx="0"/>
              </p:cNvCxnSpPr>
              <p:nvPr/>
            </p:nvCxnSpPr>
            <p:spPr>
              <a:xfrm>
                <a:off x="3092671" y="5189285"/>
                <a:ext cx="309291" cy="34627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75E58C4-B8AC-4484-9D0E-74296766CB46}"/>
                  </a:ext>
                </a:extLst>
              </p:cNvPr>
              <p:cNvGrpSpPr/>
              <p:nvPr/>
            </p:nvGrpSpPr>
            <p:grpSpPr>
              <a:xfrm>
                <a:off x="4527755" y="5535561"/>
                <a:ext cx="727587" cy="584996"/>
                <a:chOff x="4458929" y="5535561"/>
                <a:chExt cx="727587" cy="584996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1EA5247-DBF3-480D-A43A-4A07D5D01A34}"/>
                    </a:ext>
                  </a:extLst>
                </p:cNvPr>
                <p:cNvSpPr/>
                <p:nvPr/>
              </p:nvSpPr>
              <p:spPr>
                <a:xfrm>
                  <a:off x="4458929" y="5535561"/>
                  <a:ext cx="727587" cy="5849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3F81EF-4504-4DE2-B5BD-70C83950C93C}"/>
                    </a:ext>
                  </a:extLst>
                </p:cNvPr>
                <p:cNvSpPr txBox="1"/>
                <p:nvPr/>
              </p:nvSpPr>
              <p:spPr>
                <a:xfrm>
                  <a:off x="4603752" y="5643393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20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D5301022-5551-4EE5-8840-5250BF72B1B2}"/>
                  </a:ext>
                </a:extLst>
              </p:cNvPr>
              <p:cNvSpPr/>
              <p:nvPr/>
            </p:nvSpPr>
            <p:spPr>
              <a:xfrm>
                <a:off x="3923071" y="5722374"/>
                <a:ext cx="403123" cy="2753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2F428B94-F7A5-45EC-9190-814735FF24AC}"/>
                  </a:ext>
                </a:extLst>
              </p:cNvPr>
              <p:cNvSpPr/>
              <p:nvPr/>
            </p:nvSpPr>
            <p:spPr>
              <a:xfrm>
                <a:off x="5456903" y="5719904"/>
                <a:ext cx="403123" cy="2753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90D830A3-C1F5-449F-9273-C5E9CE8ED205}"/>
                  </a:ext>
                </a:extLst>
              </p:cNvPr>
              <p:cNvGrpSpPr/>
              <p:nvPr/>
            </p:nvGrpSpPr>
            <p:grpSpPr>
              <a:xfrm>
                <a:off x="6094410" y="4431364"/>
                <a:ext cx="727588" cy="1862118"/>
                <a:chOff x="6218906" y="4676983"/>
                <a:chExt cx="727588" cy="1862118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63F8A605-055A-4276-B92F-0F8AF7372120}"/>
                    </a:ext>
                  </a:extLst>
                </p:cNvPr>
                <p:cNvGrpSpPr/>
                <p:nvPr/>
              </p:nvGrpSpPr>
              <p:grpSpPr>
                <a:xfrm>
                  <a:off x="6218907" y="4676983"/>
                  <a:ext cx="727587" cy="1862118"/>
                  <a:chOff x="4458929" y="5535561"/>
                  <a:chExt cx="727587" cy="2282929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85D8FDE4-ABCE-44ED-83E2-416E1A90D4A6}"/>
                      </a:ext>
                    </a:extLst>
                  </p:cNvPr>
                  <p:cNvSpPr/>
                  <p:nvPr/>
                </p:nvSpPr>
                <p:spPr>
                  <a:xfrm>
                    <a:off x="4458929" y="5535561"/>
                    <a:ext cx="727587" cy="5849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2F0954F-4B04-4537-B2E7-4829496A635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9555" y="7365694"/>
                    <a:ext cx="646331" cy="452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>
                        <a:latin typeface="Arial Black" panose="020B0A04020102020204" pitchFamily="34" charset="0"/>
                      </a:rPr>
                      <a:t>스택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6BB0CFAE-39BC-44E6-9843-4D4C85C2B6F3}"/>
                    </a:ext>
                  </a:extLst>
                </p:cNvPr>
                <p:cNvGrpSpPr/>
                <p:nvPr/>
              </p:nvGrpSpPr>
              <p:grpSpPr>
                <a:xfrm>
                  <a:off x="6218907" y="5142619"/>
                  <a:ext cx="727587" cy="477164"/>
                  <a:chOff x="4458929" y="5535561"/>
                  <a:chExt cx="727587" cy="584996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4C7954F3-C35E-4D11-AA23-9D8EFD4033BD}"/>
                      </a:ext>
                    </a:extLst>
                  </p:cNvPr>
                  <p:cNvSpPr/>
                  <p:nvPr/>
                </p:nvSpPr>
                <p:spPr>
                  <a:xfrm>
                    <a:off x="4458929" y="5535561"/>
                    <a:ext cx="727587" cy="5849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6FDA287-4D3F-4286-9559-8D8310F0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4603751" y="5556948"/>
                    <a:ext cx="402674" cy="452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 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3C9F0D3-7893-41E7-BF4D-FA2838514A4B}"/>
                    </a:ext>
                  </a:extLst>
                </p:cNvPr>
                <p:cNvGrpSpPr/>
                <p:nvPr/>
              </p:nvGrpSpPr>
              <p:grpSpPr>
                <a:xfrm>
                  <a:off x="6218906" y="5602277"/>
                  <a:ext cx="727587" cy="477164"/>
                  <a:chOff x="4458929" y="5535561"/>
                  <a:chExt cx="727587" cy="584996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EC380C3-AC35-440F-AC08-A61385A0231E}"/>
                      </a:ext>
                    </a:extLst>
                  </p:cNvPr>
                  <p:cNvSpPr/>
                  <p:nvPr/>
                </p:nvSpPr>
                <p:spPr>
                  <a:xfrm>
                    <a:off x="4458929" y="5535561"/>
                    <a:ext cx="727587" cy="5849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E32FE11-D787-409E-A154-4D3DEB95CC9A}"/>
                      </a:ext>
                    </a:extLst>
                  </p:cNvPr>
                  <p:cNvSpPr txBox="1"/>
                  <p:nvPr/>
                </p:nvSpPr>
                <p:spPr>
                  <a:xfrm>
                    <a:off x="4603752" y="5643393"/>
                    <a:ext cx="492443" cy="452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//..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2BD28814-5B2D-46DD-9D50-1D9BF69090AA}"/>
                  </a:ext>
                </a:extLst>
              </p:cNvPr>
              <p:cNvSpPr/>
              <p:nvPr/>
            </p:nvSpPr>
            <p:spPr>
              <a:xfrm>
                <a:off x="7109662" y="5737422"/>
                <a:ext cx="403123" cy="2753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FC5A3AA-CC12-4093-92CB-5247598AAB8A}"/>
                  </a:ext>
                </a:extLst>
              </p:cNvPr>
              <p:cNvGrpSpPr/>
              <p:nvPr/>
            </p:nvGrpSpPr>
            <p:grpSpPr>
              <a:xfrm>
                <a:off x="7784536" y="4442891"/>
                <a:ext cx="727588" cy="1842239"/>
                <a:chOff x="7784536" y="4442891"/>
                <a:chExt cx="727588" cy="1842239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9C246A40-4364-4406-B2A3-E3473203892D}"/>
                    </a:ext>
                  </a:extLst>
                </p:cNvPr>
                <p:cNvGrpSpPr/>
                <p:nvPr/>
              </p:nvGrpSpPr>
              <p:grpSpPr>
                <a:xfrm>
                  <a:off x="7784537" y="4442891"/>
                  <a:ext cx="727587" cy="1842239"/>
                  <a:chOff x="4458929" y="5535561"/>
                  <a:chExt cx="727587" cy="2258558"/>
                </a:xfrm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2296346B-DD1A-46A9-8CAF-21A52895877A}"/>
                      </a:ext>
                    </a:extLst>
                  </p:cNvPr>
                  <p:cNvSpPr/>
                  <p:nvPr/>
                </p:nvSpPr>
                <p:spPr>
                  <a:xfrm>
                    <a:off x="4458929" y="5535561"/>
                    <a:ext cx="727587" cy="5849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D22A46D-B82C-4E48-BF46-5D4783091DC8}"/>
                      </a:ext>
                    </a:extLst>
                  </p:cNvPr>
                  <p:cNvSpPr txBox="1"/>
                  <p:nvPr/>
                </p:nvSpPr>
                <p:spPr>
                  <a:xfrm>
                    <a:off x="4642223" y="7341323"/>
                    <a:ext cx="415498" cy="452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>
                        <a:latin typeface="Arial Black" panose="020B0A04020102020204" pitchFamily="34" charset="0"/>
                      </a:rPr>
                      <a:t>힙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D381C110-B5DC-4A23-B3BB-CDD21D376F86}"/>
                    </a:ext>
                  </a:extLst>
                </p:cNvPr>
                <p:cNvSpPr/>
                <p:nvPr/>
              </p:nvSpPr>
              <p:spPr>
                <a:xfrm>
                  <a:off x="7784537" y="4908528"/>
                  <a:ext cx="727587" cy="4771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064FD36C-EED3-4C88-95AA-6EF119CD4336}"/>
                    </a:ext>
                  </a:extLst>
                </p:cNvPr>
                <p:cNvGrpSpPr/>
                <p:nvPr/>
              </p:nvGrpSpPr>
              <p:grpSpPr>
                <a:xfrm>
                  <a:off x="7784536" y="5368186"/>
                  <a:ext cx="727587" cy="477164"/>
                  <a:chOff x="4458929" y="5535561"/>
                  <a:chExt cx="727587" cy="584996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50E02488-792F-4983-BD6A-56031C61EBD3}"/>
                      </a:ext>
                    </a:extLst>
                  </p:cNvPr>
                  <p:cNvSpPr/>
                  <p:nvPr/>
                </p:nvSpPr>
                <p:spPr>
                  <a:xfrm>
                    <a:off x="4458929" y="5535561"/>
                    <a:ext cx="727587" cy="5849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E670A03-6B8E-4E3C-A6B5-46452D0139DA}"/>
                      </a:ext>
                    </a:extLst>
                  </p:cNvPr>
                  <p:cNvSpPr txBox="1"/>
                  <p:nvPr/>
                </p:nvSpPr>
                <p:spPr>
                  <a:xfrm>
                    <a:off x="4603752" y="5643393"/>
                    <a:ext cx="492443" cy="452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20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006DBF5-FAFD-4CC0-AE18-5849EE099EAA}"/>
              </a:ext>
            </a:extLst>
          </p:cNvPr>
          <p:cNvSpPr txBox="1"/>
          <p:nvPr/>
        </p:nvSpPr>
        <p:spPr>
          <a:xfrm>
            <a:off x="6237325" y="65270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스택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BBA256A-184C-43D0-91B8-32E6D7F76D4B}"/>
              </a:ext>
            </a:extLst>
          </p:cNvPr>
          <p:cNvGrpSpPr/>
          <p:nvPr/>
        </p:nvGrpSpPr>
        <p:grpSpPr>
          <a:xfrm>
            <a:off x="3036748" y="5034232"/>
            <a:ext cx="5577664" cy="1853767"/>
            <a:chOff x="3036748" y="5034232"/>
            <a:chExt cx="5577664" cy="185376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F9B430-71DE-42F2-9AD0-385044F51E54}"/>
                </a:ext>
              </a:extLst>
            </p:cNvPr>
            <p:cNvSpPr txBox="1"/>
            <p:nvPr/>
          </p:nvSpPr>
          <p:spPr>
            <a:xfrm>
              <a:off x="5234160" y="516233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D25ECD-ECFE-4CF3-A1F8-0068EE85DF7C}"/>
                </a:ext>
              </a:extLst>
            </p:cNvPr>
            <p:cNvSpPr/>
            <p:nvPr/>
          </p:nvSpPr>
          <p:spPr>
            <a:xfrm>
              <a:off x="4596652" y="6047794"/>
              <a:ext cx="727587" cy="584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DADF04E6-F652-47AE-A041-8A100EBB2013}"/>
                </a:ext>
              </a:extLst>
            </p:cNvPr>
            <p:cNvSpPr/>
            <p:nvPr/>
          </p:nvSpPr>
          <p:spPr>
            <a:xfrm>
              <a:off x="4025359" y="6325244"/>
              <a:ext cx="403123" cy="27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2B7C0E0F-C588-4E80-96AB-DA1D8A98C01E}"/>
                </a:ext>
              </a:extLst>
            </p:cNvPr>
            <p:cNvSpPr/>
            <p:nvPr/>
          </p:nvSpPr>
          <p:spPr>
            <a:xfrm>
              <a:off x="5559191" y="6322774"/>
              <a:ext cx="403123" cy="27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FD12FED-1299-4A0D-8B0C-65BF49ED8876}"/>
                </a:ext>
              </a:extLst>
            </p:cNvPr>
            <p:cNvSpPr/>
            <p:nvPr/>
          </p:nvSpPr>
          <p:spPr>
            <a:xfrm>
              <a:off x="6196699" y="5034232"/>
              <a:ext cx="727587" cy="477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78AA1F9-BB24-4CC0-A0AD-A6C8FE39D2B9}"/>
                </a:ext>
              </a:extLst>
            </p:cNvPr>
            <p:cNvGrpSpPr/>
            <p:nvPr/>
          </p:nvGrpSpPr>
          <p:grpSpPr>
            <a:xfrm>
              <a:off x="6196699" y="5499870"/>
              <a:ext cx="727587" cy="477164"/>
              <a:chOff x="4458929" y="5535561"/>
              <a:chExt cx="727587" cy="584996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2AC161D-DF28-4F97-874E-1308602C6743}"/>
                  </a:ext>
                </a:extLst>
              </p:cNvPr>
              <p:cNvSpPr/>
              <p:nvPr/>
            </p:nvSpPr>
            <p:spPr>
              <a:xfrm>
                <a:off x="4458929" y="5535561"/>
                <a:ext cx="727587" cy="584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DAD3AF5-4332-44D0-B59A-BBFEE14F06D5}"/>
                  </a:ext>
                </a:extLst>
              </p:cNvPr>
              <p:cNvSpPr txBox="1"/>
              <p:nvPr/>
            </p:nvSpPr>
            <p:spPr>
              <a:xfrm>
                <a:off x="4603751" y="5556948"/>
                <a:ext cx="402674" cy="45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217B72D-92C8-4272-891B-4EDCC26D1ADD}"/>
                </a:ext>
              </a:extLst>
            </p:cNvPr>
            <p:cNvGrpSpPr/>
            <p:nvPr/>
          </p:nvGrpSpPr>
          <p:grpSpPr>
            <a:xfrm>
              <a:off x="6196698" y="5959528"/>
              <a:ext cx="727587" cy="477164"/>
              <a:chOff x="4458929" y="5535561"/>
              <a:chExt cx="727587" cy="5849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850F331-8E2E-467E-BAF9-708008C9CD78}"/>
                  </a:ext>
                </a:extLst>
              </p:cNvPr>
              <p:cNvSpPr/>
              <p:nvPr/>
            </p:nvSpPr>
            <p:spPr>
              <a:xfrm>
                <a:off x="4458929" y="5535561"/>
                <a:ext cx="727587" cy="584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AA86C9-2482-4FD5-9C06-64E1FE837DD6}"/>
                  </a:ext>
                </a:extLst>
              </p:cNvPr>
              <p:cNvSpPr txBox="1"/>
              <p:nvPr/>
            </p:nvSpPr>
            <p:spPr>
              <a:xfrm>
                <a:off x="4603752" y="5643393"/>
                <a:ext cx="492443" cy="45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//..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8B2895A5-2EB1-41E0-84DE-26DC0FDDA203}"/>
                </a:ext>
              </a:extLst>
            </p:cNvPr>
            <p:cNvSpPr/>
            <p:nvPr/>
          </p:nvSpPr>
          <p:spPr>
            <a:xfrm>
              <a:off x="7211950" y="6340292"/>
              <a:ext cx="403123" cy="27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0F602D1-61C0-430D-BB3A-7D54686B9F10}"/>
                </a:ext>
              </a:extLst>
            </p:cNvPr>
            <p:cNvGrpSpPr/>
            <p:nvPr/>
          </p:nvGrpSpPr>
          <p:grpSpPr>
            <a:xfrm>
              <a:off x="7886824" y="5045759"/>
              <a:ext cx="727588" cy="1842240"/>
              <a:chOff x="7784536" y="4442889"/>
              <a:chExt cx="727588" cy="184224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5F25C51-2BBB-4A49-9C93-E3E5B4479FC8}"/>
                  </a:ext>
                </a:extLst>
              </p:cNvPr>
              <p:cNvGrpSpPr/>
              <p:nvPr/>
            </p:nvGrpSpPr>
            <p:grpSpPr>
              <a:xfrm>
                <a:off x="7784537" y="4442889"/>
                <a:ext cx="727587" cy="1842240"/>
                <a:chOff x="4458929" y="5535561"/>
                <a:chExt cx="727587" cy="225856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E24F714-7135-486B-9777-7A58FC0FCF1B}"/>
                    </a:ext>
                  </a:extLst>
                </p:cNvPr>
                <p:cNvSpPr/>
                <p:nvPr/>
              </p:nvSpPr>
              <p:spPr>
                <a:xfrm>
                  <a:off x="4458929" y="5535561"/>
                  <a:ext cx="727587" cy="5849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8E93E42-BAC2-4B79-8831-503B2AA28A6C}"/>
                    </a:ext>
                  </a:extLst>
                </p:cNvPr>
                <p:cNvSpPr txBox="1"/>
                <p:nvPr/>
              </p:nvSpPr>
              <p:spPr>
                <a:xfrm>
                  <a:off x="4642223" y="7341325"/>
                  <a:ext cx="415498" cy="45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>
                      <a:latin typeface="Arial Black" panose="020B0A04020102020204" pitchFamily="34" charset="0"/>
                    </a:rPr>
                    <a:t>힙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655B35E-A560-4899-B368-858EE0435979}"/>
                  </a:ext>
                </a:extLst>
              </p:cNvPr>
              <p:cNvSpPr/>
              <p:nvPr/>
            </p:nvSpPr>
            <p:spPr>
              <a:xfrm>
                <a:off x="7784537" y="4908528"/>
                <a:ext cx="727587" cy="477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3856108-4C57-4CB0-9102-208A4C06B9BD}"/>
                  </a:ext>
                </a:extLst>
              </p:cNvPr>
              <p:cNvGrpSpPr/>
              <p:nvPr/>
            </p:nvGrpSpPr>
            <p:grpSpPr>
              <a:xfrm>
                <a:off x="7784536" y="5368186"/>
                <a:ext cx="727587" cy="477164"/>
                <a:chOff x="4458929" y="5535561"/>
                <a:chExt cx="727587" cy="584996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14C13BD-0E40-4900-81A2-FA756C75A2C7}"/>
                    </a:ext>
                  </a:extLst>
                </p:cNvPr>
                <p:cNvSpPr/>
                <p:nvPr/>
              </p:nvSpPr>
              <p:spPr>
                <a:xfrm>
                  <a:off x="4458929" y="5535561"/>
                  <a:ext cx="727587" cy="5849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EE3F4A4-8005-4F92-A63D-C55663774D1E}"/>
                    </a:ext>
                  </a:extLst>
                </p:cNvPr>
                <p:cNvSpPr txBox="1"/>
                <p:nvPr/>
              </p:nvSpPr>
              <p:spPr>
                <a:xfrm>
                  <a:off x="4603752" y="5643393"/>
                  <a:ext cx="492443" cy="452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20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F20B3C-E211-4194-994D-EBB7A65993D9}"/>
                </a:ext>
              </a:extLst>
            </p:cNvPr>
            <p:cNvSpPr txBox="1"/>
            <p:nvPr/>
          </p:nvSpPr>
          <p:spPr>
            <a:xfrm>
              <a:off x="6111489" y="5082385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>
                  <a:latin typeface="Arial Black" panose="020B0A04020102020204" pitchFamily="34" charset="0"/>
                </a:rPr>
                <a:t>b=20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93D01B4E-4FD4-401C-80E8-B76F0A616311}"/>
                </a:ext>
              </a:extLst>
            </p:cNvPr>
            <p:cNvCxnSpPr>
              <a:stCxn id="65" idx="3"/>
              <a:endCxn id="56" idx="1"/>
            </p:cNvCxnSpPr>
            <p:nvPr/>
          </p:nvCxnSpPr>
          <p:spPr>
            <a:xfrm>
              <a:off x="6924286" y="5738452"/>
              <a:ext cx="962538" cy="471186"/>
            </a:xfrm>
            <a:prstGeom prst="bentConnector3">
              <a:avLst/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0F29F0-EE7F-4EC4-89EC-88B6034355A3}"/>
                </a:ext>
              </a:extLst>
            </p:cNvPr>
            <p:cNvGrpSpPr/>
            <p:nvPr/>
          </p:nvGrpSpPr>
          <p:grpSpPr>
            <a:xfrm>
              <a:off x="3036748" y="6059011"/>
              <a:ext cx="727587" cy="584996"/>
              <a:chOff x="4458929" y="5535561"/>
              <a:chExt cx="727587" cy="584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2AF9941-7461-41B3-93C9-486DB93FF1FD}"/>
                  </a:ext>
                </a:extLst>
              </p:cNvPr>
              <p:cNvSpPr/>
              <p:nvPr/>
            </p:nvSpPr>
            <p:spPr>
              <a:xfrm>
                <a:off x="4458929" y="5535561"/>
                <a:ext cx="727587" cy="584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BE96FA-651A-416A-84A3-2334C4F8E959}"/>
                  </a:ext>
                </a:extLst>
              </p:cNvPr>
              <p:cNvSpPr txBox="1"/>
              <p:nvPr/>
            </p:nvSpPr>
            <p:spPr>
              <a:xfrm>
                <a:off x="4603752" y="5643393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20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61CF9186-3FE0-4BF1-B562-907ACB8B764D}"/>
                </a:ext>
              </a:extLst>
            </p:cNvPr>
            <p:cNvCxnSpPr>
              <a:stCxn id="45" idx="0"/>
              <a:endCxn id="43" idx="1"/>
            </p:cNvCxnSpPr>
            <p:nvPr/>
          </p:nvCxnSpPr>
          <p:spPr>
            <a:xfrm rot="5400000" flipH="1" flipV="1">
              <a:off x="4746906" y="5560540"/>
              <a:ext cx="700795" cy="27371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71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37443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박싱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(Boxing)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값타입을 </a:t>
            </a:r>
            <a:r>
              <a:rPr lang="en-US" altLang="ko-KR" dirty="0">
                <a:latin typeface="Arial Black" panose="020B0A04020102020204" pitchFamily="34" charset="0"/>
              </a:rPr>
              <a:t>Object </a:t>
            </a:r>
            <a:r>
              <a:rPr lang="ko-KR" altLang="en-US" dirty="0">
                <a:latin typeface="Arial Black" panose="020B0A04020102020204" pitchFamily="34" charset="0"/>
              </a:rPr>
              <a:t>형식 또는 이 값 형식에서 구현된 임의의 인터페이스 형식으로 변환하는 것을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저장된 </a:t>
            </a:r>
            <a:r>
              <a:rPr lang="ko-KR" altLang="en-US" dirty="0" err="1"/>
              <a:t>스택영역에서</a:t>
            </a:r>
            <a:r>
              <a:rPr lang="ko-KR" altLang="en-US" dirty="0"/>
              <a:t> </a:t>
            </a:r>
            <a:r>
              <a:rPr lang="ko-KR" altLang="en-US" dirty="0" err="1"/>
              <a:t>힙영역에</a:t>
            </a:r>
            <a:r>
              <a:rPr lang="ko-KR" altLang="en-US" dirty="0"/>
              <a:t> 값형식을 저장한다</a:t>
            </a:r>
            <a:r>
              <a:rPr lang="en-US" altLang="ko-KR" dirty="0"/>
              <a:t>.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i</a:t>
            </a:r>
            <a:r>
              <a:rPr lang="en-US" altLang="ko-KR" dirty="0">
                <a:latin typeface="Arial Black" panose="020B0A04020102020204" pitchFamily="34" charset="0"/>
              </a:rPr>
              <a:t> = 123;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object o = </a:t>
            </a:r>
            <a:r>
              <a:rPr lang="en-US" altLang="ko-KR" dirty="0" err="1">
                <a:latin typeface="Arial Black" panose="020B0A04020102020204" pitchFamily="34" charset="0"/>
              </a:rPr>
              <a:t>i</a:t>
            </a:r>
            <a:r>
              <a:rPr lang="en-US" altLang="ko-KR" dirty="0">
                <a:latin typeface="Arial Black" panose="020B0A04020102020204" pitchFamily="34" charset="0"/>
              </a:rPr>
              <a:t>; // </a:t>
            </a:r>
            <a:r>
              <a:rPr lang="ko-KR" altLang="en-US" dirty="0">
                <a:latin typeface="Arial Black" panose="020B0A04020102020204" pitchFamily="34" charset="0"/>
              </a:rPr>
              <a:t>이 과정에서 </a:t>
            </a:r>
            <a:r>
              <a:rPr lang="ko-KR" altLang="en-US" dirty="0" err="1">
                <a:latin typeface="Arial Black" panose="020B0A04020102020204" pitchFamily="34" charset="0"/>
              </a:rPr>
              <a:t>박싱이</a:t>
            </a:r>
            <a:r>
              <a:rPr lang="ko-KR" altLang="en-US" dirty="0">
                <a:latin typeface="Arial Black" panose="020B0A04020102020204" pitchFamily="34" charset="0"/>
              </a:rPr>
              <a:t> 일어난다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int</a:t>
            </a:r>
            <a:r>
              <a:rPr lang="ko-KR" altLang="en-US" dirty="0">
                <a:latin typeface="Arial Black" panose="020B0A04020102020204" pitchFamily="34" charset="0"/>
              </a:rPr>
              <a:t>의 값형식을 </a:t>
            </a:r>
            <a:r>
              <a:rPr lang="en-US" altLang="ko-KR" dirty="0">
                <a:latin typeface="Arial Black" panose="020B0A04020102020204" pitchFamily="34" charset="0"/>
              </a:rPr>
              <a:t>Object</a:t>
            </a:r>
            <a:r>
              <a:rPr lang="ko-KR" altLang="en-US" dirty="0">
                <a:latin typeface="Arial Black" panose="020B0A04020102020204" pitchFamily="34" charset="0"/>
              </a:rPr>
              <a:t>라는 참조형식으로 형변환을 시도한다</a:t>
            </a:r>
            <a:r>
              <a:rPr lang="en-US" altLang="ko-KR" dirty="0">
                <a:latin typeface="Arial Black" panose="020B0A04020102020204" pitchFamily="34" charset="0"/>
              </a:rPr>
              <a:t>.  </a:t>
            </a:r>
            <a:r>
              <a:rPr lang="ko-KR" altLang="en-US" dirty="0">
                <a:latin typeface="Arial Black" panose="020B0A04020102020204" pitchFamily="34" charset="0"/>
              </a:rPr>
              <a:t>그 목적은 여러가지가 있을 수 있는데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보통 파라미터로 전달되거나</a:t>
            </a:r>
            <a:r>
              <a:rPr lang="en-US" altLang="ko-KR" dirty="0">
                <a:latin typeface="Arial Black" panose="020B0A04020102020204" pitchFamily="34" charset="0"/>
              </a:rPr>
              <a:t>, List&lt;Object&gt; </a:t>
            </a:r>
            <a:r>
              <a:rPr lang="ko-KR" altLang="en-US" dirty="0">
                <a:latin typeface="Arial Black" panose="020B0A04020102020204" pitchFamily="34" charset="0"/>
              </a:rPr>
              <a:t>형식으로 모든 값들을 입력 받는 목적으로도 사용될 수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메모리상에서 아래와 같이 메모리가 할당이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B99167-183E-4335-8469-5D64C299D6CC}"/>
              </a:ext>
            </a:extLst>
          </p:cNvPr>
          <p:cNvGrpSpPr/>
          <p:nvPr/>
        </p:nvGrpSpPr>
        <p:grpSpPr>
          <a:xfrm>
            <a:off x="1436379" y="4606785"/>
            <a:ext cx="3970830" cy="2115925"/>
            <a:chOff x="1141411" y="4606785"/>
            <a:chExt cx="3970830" cy="211592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D5F8FC-0183-489F-934C-66C1E3D63B16}"/>
                </a:ext>
              </a:extLst>
            </p:cNvPr>
            <p:cNvGrpSpPr/>
            <p:nvPr/>
          </p:nvGrpSpPr>
          <p:grpSpPr>
            <a:xfrm>
              <a:off x="1141411" y="4606785"/>
              <a:ext cx="1172116" cy="2042947"/>
              <a:chOff x="1141411" y="4606785"/>
              <a:chExt cx="1172116" cy="204294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0BC32F-D53C-4447-92D3-D99F96D6B26D}"/>
                  </a:ext>
                </a:extLst>
              </p:cNvPr>
              <p:cNvSpPr txBox="1"/>
              <p:nvPr/>
            </p:nvSpPr>
            <p:spPr>
              <a:xfrm>
                <a:off x="1141411" y="4606785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스택 영역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F1D0C90-03DF-40A6-8F06-B6937DCEC200}"/>
                  </a:ext>
                </a:extLst>
              </p:cNvPr>
              <p:cNvGrpSpPr/>
              <p:nvPr/>
            </p:nvGrpSpPr>
            <p:grpSpPr>
              <a:xfrm>
                <a:off x="1279236" y="4918435"/>
                <a:ext cx="777136" cy="738664"/>
                <a:chOff x="1279236" y="4918435"/>
                <a:chExt cx="777136" cy="738664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1E0C1E6D-1C2A-446B-9A0D-C7AE12B9FDB4}"/>
                    </a:ext>
                  </a:extLst>
                </p:cNvPr>
                <p:cNvGrpSpPr/>
                <p:nvPr/>
              </p:nvGrpSpPr>
              <p:grpSpPr>
                <a:xfrm>
                  <a:off x="1398565" y="5287767"/>
                  <a:ext cx="657807" cy="369332"/>
                  <a:chOff x="1270268" y="5059319"/>
                  <a:chExt cx="657807" cy="369332"/>
                </a:xfrm>
              </p:grpSpPr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3402FD63-7C08-4015-8437-1ABCB39E1518}"/>
                      </a:ext>
                    </a:extLst>
                  </p:cNvPr>
                  <p:cNvSpPr/>
                  <p:nvPr/>
                </p:nvSpPr>
                <p:spPr>
                  <a:xfrm>
                    <a:off x="1270268" y="5059319"/>
                    <a:ext cx="6578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E3F2A65-1461-48C8-852E-4E031AF7E283}"/>
                      </a:ext>
                    </a:extLst>
                  </p:cNvPr>
                  <p:cNvSpPr txBox="1"/>
                  <p:nvPr/>
                </p:nvSpPr>
                <p:spPr>
                  <a:xfrm>
                    <a:off x="1281744" y="5059319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123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7F58880-6383-4B48-91FA-AAE021D5519B}"/>
                    </a:ext>
                  </a:extLst>
                </p:cNvPr>
                <p:cNvSpPr txBox="1"/>
                <p:nvPr/>
              </p:nvSpPr>
              <p:spPr>
                <a:xfrm>
                  <a:off x="1279236" y="4918435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>
                      <a:latin typeface="Arial Black" panose="020B0A04020102020204" pitchFamily="34" charset="0"/>
                    </a:rPr>
                    <a:t>i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BBAC4EB-4F7C-456E-BF81-0479E5FDA1FC}"/>
                  </a:ext>
                </a:extLst>
              </p:cNvPr>
              <p:cNvGrpSpPr/>
              <p:nvPr/>
            </p:nvGrpSpPr>
            <p:grpSpPr>
              <a:xfrm>
                <a:off x="1279236" y="5911068"/>
                <a:ext cx="777136" cy="738664"/>
                <a:chOff x="1279236" y="4918435"/>
                <a:chExt cx="777136" cy="738664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612373A-88A0-4DA9-AEB6-53BBAB095502}"/>
                    </a:ext>
                  </a:extLst>
                </p:cNvPr>
                <p:cNvSpPr/>
                <p:nvPr/>
              </p:nvSpPr>
              <p:spPr>
                <a:xfrm>
                  <a:off x="1398565" y="5287767"/>
                  <a:ext cx="65780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3D14031-A2C5-4352-94E6-EA3D6E1E886E}"/>
                    </a:ext>
                  </a:extLst>
                </p:cNvPr>
                <p:cNvSpPr txBox="1"/>
                <p:nvPr/>
              </p:nvSpPr>
              <p:spPr>
                <a:xfrm>
                  <a:off x="1279236" y="4918435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o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06F9C73-8978-45F3-8B5A-5C53E826F64A}"/>
                </a:ext>
              </a:extLst>
            </p:cNvPr>
            <p:cNvGrpSpPr/>
            <p:nvPr/>
          </p:nvGrpSpPr>
          <p:grpSpPr>
            <a:xfrm>
              <a:off x="3246922" y="4612073"/>
              <a:ext cx="1865319" cy="2066499"/>
              <a:chOff x="783941" y="4583233"/>
              <a:chExt cx="1865319" cy="206649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584FDA-D5D7-43A1-BD0E-FE442BCD387D}"/>
                  </a:ext>
                </a:extLst>
              </p:cNvPr>
              <p:cNvSpPr txBox="1"/>
              <p:nvPr/>
            </p:nvSpPr>
            <p:spPr>
              <a:xfrm>
                <a:off x="1256826" y="4583233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힙</a:t>
                </a:r>
                <a:r>
                  <a:rPr lang="ko-KR" altLang="en-US" dirty="0"/>
                  <a:t> 영역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9789030-0C2F-4179-9F23-0F495A682B01}"/>
                  </a:ext>
                </a:extLst>
              </p:cNvPr>
              <p:cNvGrpSpPr/>
              <p:nvPr/>
            </p:nvGrpSpPr>
            <p:grpSpPr>
              <a:xfrm>
                <a:off x="783941" y="5499038"/>
                <a:ext cx="1865319" cy="777345"/>
                <a:chOff x="783941" y="5499038"/>
                <a:chExt cx="1865319" cy="777345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8242FC9-04C9-45B7-A76A-31FFB78CA4C2}"/>
                    </a:ext>
                  </a:extLst>
                </p:cNvPr>
                <p:cNvGrpSpPr/>
                <p:nvPr/>
              </p:nvGrpSpPr>
              <p:grpSpPr>
                <a:xfrm>
                  <a:off x="1398565" y="5890072"/>
                  <a:ext cx="657807" cy="386311"/>
                  <a:chOff x="1270268" y="5661624"/>
                  <a:chExt cx="657807" cy="386311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F3A8B697-8A5E-479A-A7FC-D92AA796A6EE}"/>
                      </a:ext>
                    </a:extLst>
                  </p:cNvPr>
                  <p:cNvSpPr/>
                  <p:nvPr/>
                </p:nvSpPr>
                <p:spPr>
                  <a:xfrm>
                    <a:off x="1270268" y="5678603"/>
                    <a:ext cx="6578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6B2BB74-85D2-4B6C-B271-29FA86943E1F}"/>
                      </a:ext>
                    </a:extLst>
                  </p:cNvPr>
                  <p:cNvSpPr txBox="1"/>
                  <p:nvPr/>
                </p:nvSpPr>
                <p:spPr>
                  <a:xfrm>
                    <a:off x="1270268" y="566162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 int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74BEF8B-8D89-493C-BCD3-2D4303F1DA30}"/>
                    </a:ext>
                  </a:extLst>
                </p:cNvPr>
                <p:cNvSpPr txBox="1"/>
                <p:nvPr/>
              </p:nvSpPr>
              <p:spPr>
                <a:xfrm>
                  <a:off x="783941" y="5499038"/>
                  <a:ext cx="18653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boxed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형식의 </a:t>
                  </a:r>
                  <a:r>
                    <a:rPr lang="en-US" altLang="ko-KR" dirty="0" err="1">
                      <a:latin typeface="Arial Black" panose="020B0A04020102020204" pitchFamily="34" charset="0"/>
                    </a:rPr>
                    <a:t>i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98D503C-750D-4416-B395-05E0B1BF43BF}"/>
                  </a:ext>
                </a:extLst>
              </p:cNvPr>
              <p:cNvSpPr/>
              <p:nvPr/>
            </p:nvSpPr>
            <p:spPr>
              <a:xfrm>
                <a:off x="1398565" y="6280400"/>
                <a:ext cx="6578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C732D4-BA7F-4855-AD6B-BD6B74A44F45}"/>
                </a:ext>
              </a:extLst>
            </p:cNvPr>
            <p:cNvSpPr txBox="1"/>
            <p:nvPr/>
          </p:nvSpPr>
          <p:spPr>
            <a:xfrm>
              <a:off x="3856417" y="6353378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123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14BAB58-B80B-4A42-8EA8-E3C338B7C568}"/>
                </a:ext>
              </a:extLst>
            </p:cNvPr>
            <p:cNvCxnSpPr>
              <a:stCxn id="15" idx="3"/>
              <a:endCxn id="29" idx="1"/>
            </p:cNvCxnSpPr>
            <p:nvPr/>
          </p:nvCxnSpPr>
          <p:spPr>
            <a:xfrm flipV="1">
              <a:off x="2056372" y="6103578"/>
              <a:ext cx="1805174" cy="361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64F0BB4-F5A8-434A-96A5-63FC8938214F}"/>
              </a:ext>
            </a:extLst>
          </p:cNvPr>
          <p:cNvSpPr txBox="1"/>
          <p:nvPr/>
        </p:nvSpPr>
        <p:spPr>
          <a:xfrm>
            <a:off x="5562794" y="4587629"/>
            <a:ext cx="5484337" cy="206210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 Black" panose="020B0A04020102020204" pitchFamily="34" charset="0"/>
              </a:rPr>
              <a:t>스택 영역에 있는 </a:t>
            </a:r>
            <a:r>
              <a:rPr lang="en-US" altLang="ko-KR" sz="1600" b="1" dirty="0" err="1">
                <a:latin typeface="Arial Black" panose="020B0A04020102020204" pitchFamily="34" charset="0"/>
              </a:rPr>
              <a:t>i</a:t>
            </a:r>
            <a:r>
              <a:rPr lang="en-US" altLang="ko-KR" sz="1600" b="1" dirty="0"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latin typeface="Arial Black" panose="020B0A04020102020204" pitchFamily="34" charset="0"/>
              </a:rPr>
              <a:t>값이 </a:t>
            </a:r>
            <a:r>
              <a:rPr lang="en-US" altLang="ko-KR" sz="1600" b="1" dirty="0">
                <a:latin typeface="Arial Black" panose="020B0A04020102020204" pitchFamily="34" charset="0"/>
              </a:rPr>
              <a:t>o</a:t>
            </a:r>
            <a:r>
              <a:rPr lang="ko-KR" altLang="en-US" sz="1600" b="1" dirty="0">
                <a:latin typeface="Arial Black" panose="020B0A04020102020204" pitchFamily="34" charset="0"/>
              </a:rPr>
              <a:t>로 변환이 되면서 </a:t>
            </a:r>
            <a:r>
              <a:rPr lang="ko-KR" altLang="en-US" sz="1600" b="1" dirty="0" err="1">
                <a:latin typeface="Arial Black" panose="020B0A04020102020204" pitchFamily="34" charset="0"/>
              </a:rPr>
              <a:t>힙</a:t>
            </a:r>
            <a:r>
              <a:rPr lang="ko-KR" altLang="en-US" sz="1600" b="1" dirty="0">
                <a:latin typeface="Arial Black" panose="020B0A04020102020204" pitchFamily="34" charset="0"/>
              </a:rPr>
              <a:t> 영역에 </a:t>
            </a:r>
            <a:r>
              <a:rPr lang="en-US" altLang="ko-KR" sz="1600" b="1" dirty="0">
                <a:latin typeface="Arial Black" panose="020B0A04020102020204" pitchFamily="34" charset="0"/>
              </a:rPr>
              <a:t>object </a:t>
            </a:r>
            <a:r>
              <a:rPr lang="ko-KR" altLang="en-US" sz="1600" b="1" dirty="0">
                <a:latin typeface="Arial Black" panose="020B0A04020102020204" pitchFamily="34" charset="0"/>
              </a:rPr>
              <a:t>형식으로 선언이 되고</a:t>
            </a:r>
            <a:r>
              <a:rPr lang="en-US" altLang="ko-KR" sz="1600" b="1" dirty="0"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latin typeface="Arial Black" panose="020B0A04020102020204" pitchFamily="34" charset="0"/>
              </a:rPr>
              <a:t>값이 복사된다</a:t>
            </a:r>
            <a:r>
              <a:rPr lang="en-US" altLang="ko-KR" sz="1600" b="1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 Black" panose="020B0A04020102020204" pitchFamily="34" charset="0"/>
              </a:rPr>
              <a:t>o</a:t>
            </a:r>
            <a:r>
              <a:rPr lang="ko-KR" altLang="en-US" sz="1600" b="1" dirty="0">
                <a:latin typeface="Arial Black" panose="020B0A04020102020204" pitchFamily="34" charset="0"/>
              </a:rPr>
              <a:t>는 스택 영역에 존재하며 </a:t>
            </a:r>
            <a:r>
              <a:rPr lang="en-US" altLang="ko-KR" sz="1600" b="1" dirty="0">
                <a:latin typeface="Arial Black" panose="020B0A04020102020204" pitchFamily="34" charset="0"/>
              </a:rPr>
              <a:t>boxed</a:t>
            </a:r>
            <a:r>
              <a:rPr lang="ko-KR" altLang="en-US" sz="1600" b="1" dirty="0">
                <a:latin typeface="Arial Black" panose="020B0A04020102020204" pitchFamily="34" charset="0"/>
              </a:rPr>
              <a:t>된 </a:t>
            </a:r>
            <a:r>
              <a:rPr lang="en-US" altLang="ko-KR" sz="1600" b="1" dirty="0" err="1">
                <a:latin typeface="Arial Black" panose="020B0A04020102020204" pitchFamily="34" charset="0"/>
              </a:rPr>
              <a:t>i</a:t>
            </a:r>
            <a:r>
              <a:rPr lang="ko-KR" altLang="en-US" sz="1600" b="1" dirty="0">
                <a:latin typeface="Arial Black" panose="020B0A04020102020204" pitchFamily="34" charset="0"/>
              </a:rPr>
              <a:t>의 주소 값을 가지고 있다</a:t>
            </a:r>
            <a:r>
              <a:rPr lang="en-US" altLang="ko-KR" sz="1600" b="1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Arial Black" panose="020B0A04020102020204" pitchFamily="34" charset="0"/>
              </a:rPr>
              <a:t>박싱은</a:t>
            </a:r>
            <a:r>
              <a:rPr lang="ko-KR" altLang="en-US" sz="1600" b="1" dirty="0">
                <a:latin typeface="Arial Black" panose="020B0A04020102020204" pitchFamily="34" charset="0"/>
              </a:rPr>
              <a:t> 보통 암시적으로 되며</a:t>
            </a:r>
            <a:r>
              <a:rPr lang="en-US" altLang="ko-KR" sz="1600" b="1" dirty="0"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latin typeface="Arial Black" panose="020B0A04020102020204" pitchFamily="34" charset="0"/>
              </a:rPr>
              <a:t>명시적으로도 가능하다</a:t>
            </a:r>
            <a:r>
              <a:rPr lang="en-US" altLang="ko-KR" sz="1600" b="1" dirty="0">
                <a:latin typeface="Arial Black" panose="020B0A04020102020204" pitchFamily="34" charset="0"/>
              </a:rPr>
              <a:t>. </a:t>
            </a:r>
            <a:r>
              <a:rPr lang="en-US" altLang="ko-KR" sz="1600" b="1" dirty="0">
                <a:latin typeface="Arial Black" panose="020B0A04020102020204" pitchFamily="34" charset="0"/>
                <a:sym typeface="Wingdings" panose="05000000000000000000" pitchFamily="2" charset="2"/>
              </a:rPr>
              <a:t> object</a:t>
            </a:r>
            <a:r>
              <a:rPr lang="ko-KR" altLang="en-US" sz="1600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atin typeface="Arial Black" panose="020B0A04020102020204" pitchFamily="34" charset="0"/>
                <a:sym typeface="Wingdings" panose="05000000000000000000" pitchFamily="2" charset="2"/>
              </a:rPr>
              <a:t>o = a, object o = (int)a;</a:t>
            </a:r>
            <a:endParaRPr lang="en-US" altLang="ko-KR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7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37443"/>
            <a:ext cx="990226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언박싱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UnBoxing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Object </a:t>
            </a:r>
            <a:r>
              <a:rPr lang="ko-KR" altLang="en-US" dirty="0">
                <a:latin typeface="Arial Black" panose="020B0A04020102020204" pitchFamily="34" charset="0"/>
              </a:rPr>
              <a:t>형식에서 값형식으로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또는 인터페이스 형식에서 해당 인터페이스를 구현하는 값 형식으로 변환하는 것을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i = 123;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object o = i;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int j = (int)o; //</a:t>
            </a:r>
            <a:r>
              <a:rPr lang="ko-KR" altLang="en-US" dirty="0" err="1">
                <a:latin typeface="Arial Black" panose="020B0A04020102020204" pitchFamily="34" charset="0"/>
              </a:rPr>
              <a:t>언박싱</a:t>
            </a:r>
            <a:r>
              <a:rPr lang="ko-KR" altLang="en-US" dirty="0">
                <a:latin typeface="Arial Black" panose="020B0A04020102020204" pitchFamily="34" charset="0"/>
              </a:rPr>
              <a:t> 과정이 일어난다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언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박싱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과정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개체 인스턴스가 지정한 값 형식을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boxing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한 값인지 확인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인스턴스의 값을 값 형식 변수에 복사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B99167-183E-4335-8469-5D64C299D6CC}"/>
              </a:ext>
            </a:extLst>
          </p:cNvPr>
          <p:cNvGrpSpPr/>
          <p:nvPr/>
        </p:nvGrpSpPr>
        <p:grpSpPr>
          <a:xfrm>
            <a:off x="1406882" y="4153763"/>
            <a:ext cx="3970830" cy="2115925"/>
            <a:chOff x="1141411" y="4606785"/>
            <a:chExt cx="3970830" cy="211592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D5F8FC-0183-489F-934C-66C1E3D63B16}"/>
                </a:ext>
              </a:extLst>
            </p:cNvPr>
            <p:cNvGrpSpPr/>
            <p:nvPr/>
          </p:nvGrpSpPr>
          <p:grpSpPr>
            <a:xfrm>
              <a:off x="1141411" y="4606785"/>
              <a:ext cx="1172116" cy="1878056"/>
              <a:chOff x="1141411" y="4606785"/>
              <a:chExt cx="1172116" cy="187805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0BC32F-D53C-4447-92D3-D99F96D6B26D}"/>
                  </a:ext>
                </a:extLst>
              </p:cNvPr>
              <p:cNvSpPr txBox="1"/>
              <p:nvPr/>
            </p:nvSpPr>
            <p:spPr>
              <a:xfrm>
                <a:off x="1141411" y="4606785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스택 영역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F1D0C90-03DF-40A6-8F06-B6937DCEC200}"/>
                  </a:ext>
                </a:extLst>
              </p:cNvPr>
              <p:cNvGrpSpPr/>
              <p:nvPr/>
            </p:nvGrpSpPr>
            <p:grpSpPr>
              <a:xfrm>
                <a:off x="1279236" y="4918435"/>
                <a:ext cx="777136" cy="738664"/>
                <a:chOff x="1279236" y="4918435"/>
                <a:chExt cx="777136" cy="738664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1E0C1E6D-1C2A-446B-9A0D-C7AE12B9FDB4}"/>
                    </a:ext>
                  </a:extLst>
                </p:cNvPr>
                <p:cNvGrpSpPr/>
                <p:nvPr/>
              </p:nvGrpSpPr>
              <p:grpSpPr>
                <a:xfrm>
                  <a:off x="1398565" y="5287767"/>
                  <a:ext cx="657807" cy="369332"/>
                  <a:chOff x="1270268" y="5059319"/>
                  <a:chExt cx="657807" cy="369332"/>
                </a:xfrm>
              </p:grpSpPr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3402FD63-7C08-4015-8437-1ABCB39E1518}"/>
                      </a:ext>
                    </a:extLst>
                  </p:cNvPr>
                  <p:cNvSpPr/>
                  <p:nvPr/>
                </p:nvSpPr>
                <p:spPr>
                  <a:xfrm>
                    <a:off x="1270268" y="5059319"/>
                    <a:ext cx="6578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E3F2A65-1461-48C8-852E-4E031AF7E283}"/>
                      </a:ext>
                    </a:extLst>
                  </p:cNvPr>
                  <p:cNvSpPr txBox="1"/>
                  <p:nvPr/>
                </p:nvSpPr>
                <p:spPr>
                  <a:xfrm>
                    <a:off x="1281744" y="5059319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123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7F58880-6383-4B48-91FA-AAE021D5519B}"/>
                    </a:ext>
                  </a:extLst>
                </p:cNvPr>
                <p:cNvSpPr txBox="1"/>
                <p:nvPr/>
              </p:nvSpPr>
              <p:spPr>
                <a:xfrm>
                  <a:off x="1279236" y="4918435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>
                      <a:latin typeface="Arial Black" panose="020B0A04020102020204" pitchFamily="34" charset="0"/>
                    </a:rPr>
                    <a:t>i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BBAC4EB-4F7C-456E-BF81-0479E5FDA1FC}"/>
                  </a:ext>
                </a:extLst>
              </p:cNvPr>
              <p:cNvGrpSpPr/>
              <p:nvPr/>
            </p:nvGrpSpPr>
            <p:grpSpPr>
              <a:xfrm>
                <a:off x="1279236" y="5746177"/>
                <a:ext cx="777136" cy="738664"/>
                <a:chOff x="1279236" y="4753544"/>
                <a:chExt cx="777136" cy="738664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612373A-88A0-4DA9-AEB6-53BBAB095502}"/>
                    </a:ext>
                  </a:extLst>
                </p:cNvPr>
                <p:cNvSpPr/>
                <p:nvPr/>
              </p:nvSpPr>
              <p:spPr>
                <a:xfrm>
                  <a:off x="1398565" y="5122876"/>
                  <a:ext cx="65780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3D14031-A2C5-4352-94E6-EA3D6E1E886E}"/>
                    </a:ext>
                  </a:extLst>
                </p:cNvPr>
                <p:cNvSpPr txBox="1"/>
                <p:nvPr/>
              </p:nvSpPr>
              <p:spPr>
                <a:xfrm>
                  <a:off x="1279236" y="475354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o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06F9C73-8978-45F3-8B5A-5C53E826F64A}"/>
                </a:ext>
              </a:extLst>
            </p:cNvPr>
            <p:cNvGrpSpPr/>
            <p:nvPr/>
          </p:nvGrpSpPr>
          <p:grpSpPr>
            <a:xfrm>
              <a:off x="3246922" y="4612073"/>
              <a:ext cx="1865319" cy="2066499"/>
              <a:chOff x="783941" y="4583233"/>
              <a:chExt cx="1865319" cy="206649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584FDA-D5D7-43A1-BD0E-FE442BCD387D}"/>
                  </a:ext>
                </a:extLst>
              </p:cNvPr>
              <p:cNvSpPr txBox="1"/>
              <p:nvPr/>
            </p:nvSpPr>
            <p:spPr>
              <a:xfrm>
                <a:off x="1256826" y="4583233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힙</a:t>
                </a:r>
                <a:r>
                  <a:rPr lang="ko-KR" altLang="en-US" dirty="0"/>
                  <a:t> 영역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9789030-0C2F-4179-9F23-0F495A682B01}"/>
                  </a:ext>
                </a:extLst>
              </p:cNvPr>
              <p:cNvGrpSpPr/>
              <p:nvPr/>
            </p:nvGrpSpPr>
            <p:grpSpPr>
              <a:xfrm>
                <a:off x="783941" y="5499038"/>
                <a:ext cx="1865319" cy="777345"/>
                <a:chOff x="783941" y="5499038"/>
                <a:chExt cx="1865319" cy="777345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8242FC9-04C9-45B7-A76A-31FFB78CA4C2}"/>
                    </a:ext>
                  </a:extLst>
                </p:cNvPr>
                <p:cNvGrpSpPr/>
                <p:nvPr/>
              </p:nvGrpSpPr>
              <p:grpSpPr>
                <a:xfrm>
                  <a:off x="1398565" y="5890072"/>
                  <a:ext cx="657807" cy="386311"/>
                  <a:chOff x="1270268" y="5661624"/>
                  <a:chExt cx="657807" cy="386311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F3A8B697-8A5E-479A-A7FC-D92AA796A6EE}"/>
                      </a:ext>
                    </a:extLst>
                  </p:cNvPr>
                  <p:cNvSpPr/>
                  <p:nvPr/>
                </p:nvSpPr>
                <p:spPr>
                  <a:xfrm>
                    <a:off x="1270268" y="5678603"/>
                    <a:ext cx="6578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6B2BB74-85D2-4B6C-B271-29FA86943E1F}"/>
                      </a:ext>
                    </a:extLst>
                  </p:cNvPr>
                  <p:cNvSpPr txBox="1"/>
                  <p:nvPr/>
                </p:nvSpPr>
                <p:spPr>
                  <a:xfrm>
                    <a:off x="1270268" y="566162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 int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74BEF8B-8D89-493C-BCD3-2D4303F1DA30}"/>
                    </a:ext>
                  </a:extLst>
                </p:cNvPr>
                <p:cNvSpPr txBox="1"/>
                <p:nvPr/>
              </p:nvSpPr>
              <p:spPr>
                <a:xfrm>
                  <a:off x="783941" y="5499038"/>
                  <a:ext cx="18653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boxed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형식의 </a:t>
                  </a:r>
                  <a:r>
                    <a:rPr lang="en-US" altLang="ko-KR" dirty="0" err="1">
                      <a:latin typeface="Arial Black" panose="020B0A04020102020204" pitchFamily="34" charset="0"/>
                    </a:rPr>
                    <a:t>i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98D503C-750D-4416-B395-05E0B1BF43BF}"/>
                  </a:ext>
                </a:extLst>
              </p:cNvPr>
              <p:cNvSpPr/>
              <p:nvPr/>
            </p:nvSpPr>
            <p:spPr>
              <a:xfrm>
                <a:off x="1398565" y="6280400"/>
                <a:ext cx="6578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C732D4-BA7F-4855-AD6B-BD6B74A44F45}"/>
                </a:ext>
              </a:extLst>
            </p:cNvPr>
            <p:cNvSpPr txBox="1"/>
            <p:nvPr/>
          </p:nvSpPr>
          <p:spPr>
            <a:xfrm>
              <a:off x="3856417" y="6353378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123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14BAB58-B80B-4A42-8EA8-E3C338B7C568}"/>
                </a:ext>
              </a:extLst>
            </p:cNvPr>
            <p:cNvCxnSpPr>
              <a:stCxn id="15" idx="3"/>
              <a:endCxn id="29" idx="1"/>
            </p:cNvCxnSpPr>
            <p:nvPr/>
          </p:nvCxnSpPr>
          <p:spPr>
            <a:xfrm flipV="1">
              <a:off x="2056372" y="6103578"/>
              <a:ext cx="1805174" cy="196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64F0BB4-F5A8-434A-96A5-63FC8938214F}"/>
              </a:ext>
            </a:extLst>
          </p:cNvPr>
          <p:cNvSpPr txBox="1"/>
          <p:nvPr/>
        </p:nvSpPr>
        <p:spPr>
          <a:xfrm>
            <a:off x="5533297" y="4163447"/>
            <a:ext cx="5484337" cy="25853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int</a:t>
            </a:r>
            <a:r>
              <a:rPr lang="ko-KR" altLang="en-US" dirty="0">
                <a:latin typeface="Arial Black" panose="020B0A04020102020204" pitchFamily="34" charset="0"/>
              </a:rPr>
              <a:t>를 </a:t>
            </a:r>
            <a:r>
              <a:rPr lang="ko-KR" altLang="en-US" dirty="0" err="1">
                <a:latin typeface="Arial Black" panose="020B0A04020102020204" pitchFamily="34" charset="0"/>
              </a:rPr>
              <a:t>박싱한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o</a:t>
            </a:r>
            <a:r>
              <a:rPr lang="ko-KR" altLang="en-US" dirty="0">
                <a:latin typeface="Arial Black" panose="020B0A04020102020204" pitchFamily="34" charset="0"/>
              </a:rPr>
              <a:t>의 객체를 다시 </a:t>
            </a:r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ko-KR" altLang="en-US" dirty="0">
                <a:latin typeface="Arial Black" panose="020B0A04020102020204" pitchFamily="34" charset="0"/>
              </a:rPr>
              <a:t>타입의 </a:t>
            </a:r>
            <a:r>
              <a:rPr lang="en-US" altLang="ko-KR" dirty="0">
                <a:latin typeface="Arial Black" panose="020B0A04020102020204" pitchFamily="34" charset="0"/>
              </a:rPr>
              <a:t>j </a:t>
            </a:r>
            <a:r>
              <a:rPr lang="ko-KR" altLang="en-US" dirty="0">
                <a:latin typeface="Arial Black" panose="020B0A04020102020204" pitchFamily="34" charset="0"/>
              </a:rPr>
              <a:t>값에 넣고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anose="020B0A04020102020204" pitchFamily="34" charset="0"/>
              </a:rPr>
              <a:t>언박싱을</a:t>
            </a:r>
            <a:r>
              <a:rPr lang="ko-KR" altLang="en-US" dirty="0">
                <a:latin typeface="Arial Black" panose="020B0A04020102020204" pitchFamily="34" charset="0"/>
              </a:rPr>
              <a:t> 할 때 다른 타입으로 하거나</a:t>
            </a:r>
            <a:r>
              <a:rPr lang="en-US" altLang="ko-KR" dirty="0">
                <a:latin typeface="Arial Black" panose="020B0A04020102020204" pitchFamily="34" charset="0"/>
              </a:rPr>
              <a:t>, </a:t>
            </a:r>
            <a:r>
              <a:rPr lang="ko-KR" altLang="en-US" dirty="0">
                <a:latin typeface="Arial Black" panose="020B0A04020102020204" pitchFamily="34" charset="0"/>
              </a:rPr>
              <a:t>해당 타입보다 작은 범위로 변환을 하려면 오류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InvalidCastException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r>
              <a:rPr lang="ko-KR" altLang="en-US" dirty="0">
                <a:latin typeface="Arial Black" panose="020B0A04020102020204" pitchFamily="34" charset="0"/>
              </a:rPr>
              <a:t>가 발생한다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이때는 미리 같은 타입인지를 먼저 확인하는 절차를 거쳐야한다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is </a:t>
            </a:r>
            <a:r>
              <a:rPr lang="ko-KR" altLang="en-US" dirty="0">
                <a:latin typeface="Arial Black" panose="020B0A04020102020204" pitchFamily="34" charset="0"/>
              </a:rPr>
              <a:t>연산자를 이용해서 미리 같은 타입인지 확인 후에 캐스팅을 해야 안전하다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DE4F21-58D2-431F-967F-FDA97E493F16}"/>
              </a:ext>
            </a:extLst>
          </p:cNvPr>
          <p:cNvSpPr/>
          <p:nvPr/>
        </p:nvSpPr>
        <p:spPr>
          <a:xfrm>
            <a:off x="1662081" y="6419281"/>
            <a:ext cx="6578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9C6A9-E856-40E7-B849-1860B463C730}"/>
              </a:ext>
            </a:extLst>
          </p:cNvPr>
          <p:cNvSpPr txBox="1"/>
          <p:nvPr/>
        </p:nvSpPr>
        <p:spPr>
          <a:xfrm>
            <a:off x="1544707" y="6031819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j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79579D-1B4C-4439-9C1C-B6532CF533B1}"/>
              </a:ext>
            </a:extLst>
          </p:cNvPr>
          <p:cNvSpPr txBox="1"/>
          <p:nvPr/>
        </p:nvSpPr>
        <p:spPr>
          <a:xfrm>
            <a:off x="1675512" y="6431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123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7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1008548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박싱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언박싱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주의 사항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박싱을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하면 단순히 참조에 할당하는 것보다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배까지 시간이 소모되며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언박싱은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할당에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배정도 소모된다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dirty="0">
                <a:latin typeface="Arial Black" pitchFamily="34" charset="0"/>
              </a:rPr>
              <a:t> 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언박싱에는</a:t>
            </a:r>
            <a:r>
              <a:rPr lang="ko-KR" altLang="en-US" dirty="0"/>
              <a:t> 많은 시간이 소모된다</a:t>
            </a:r>
            <a:r>
              <a:rPr lang="en-US" altLang="ko-KR" dirty="0"/>
              <a:t>. </a:t>
            </a:r>
            <a:r>
              <a:rPr lang="ko-KR" altLang="en-US" dirty="0"/>
              <a:t>되도록이면 제네릭을 사용해서 </a:t>
            </a:r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언박싱이</a:t>
            </a:r>
            <a:r>
              <a:rPr lang="ko-KR" altLang="en-US" dirty="0"/>
              <a:t> 일어나지 않도록 구성을 해야 하며</a:t>
            </a:r>
            <a:r>
              <a:rPr lang="en-US" altLang="ko-KR" dirty="0"/>
              <a:t>, </a:t>
            </a:r>
            <a:r>
              <a:rPr lang="ko-KR" altLang="en-US" dirty="0"/>
              <a:t>어쩔 수 없이 사용하려면 그 타입에 맞는 캐스팅을 해서 오류가 없이 처리해야한다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 변환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문자열을 숫자로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숫자를 문자열로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숫자를 문자열로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latin typeface="Arial Black" panose="020B0A04020102020204" pitchFamily="34" charset="0"/>
              </a:rPr>
              <a:t>int</a:t>
            </a:r>
            <a:r>
              <a:rPr lang="ko-KR" altLang="en-US" b="1" dirty="0"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latin typeface="Arial Black" panose="020B0A04020102020204" pitchFamily="34" charset="0"/>
              </a:rPr>
              <a:t>c</a:t>
            </a:r>
            <a:r>
              <a:rPr lang="ko-KR" altLang="en-US" b="1" dirty="0"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latin typeface="Arial Black" panose="020B0A04020102020204" pitchFamily="34" charset="0"/>
              </a:rPr>
              <a:t>=</a:t>
            </a:r>
            <a:r>
              <a:rPr lang="ko-KR" altLang="en-US" b="1" dirty="0"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latin typeface="Arial Black" panose="020B0A04020102020204" pitchFamily="34" charset="0"/>
              </a:rPr>
              <a:t>1234;</a:t>
            </a:r>
          </a:p>
          <a:p>
            <a:r>
              <a:rPr lang="en-US" altLang="ko-KR" b="1" dirty="0">
                <a:latin typeface="Arial Black" panose="020B0A04020102020204" pitchFamily="34" charset="0"/>
              </a:rPr>
              <a:t>	string d = (string)c;</a:t>
            </a:r>
          </a:p>
          <a:p>
            <a:r>
              <a:rPr lang="en-US" altLang="ko-KR" b="1" dirty="0">
                <a:latin typeface="Arial Black" panose="020B0A04020102020204" pitchFamily="34" charset="0"/>
              </a:rPr>
              <a:t>	string e = </a:t>
            </a:r>
            <a:r>
              <a:rPr lang="en-US" altLang="ko-KR" b="1" dirty="0" err="1">
                <a:latin typeface="Arial Black" panose="020B0A04020102020204" pitchFamily="34" charset="0"/>
              </a:rPr>
              <a:t>c.ToString</a:t>
            </a:r>
            <a:r>
              <a:rPr lang="en-US" altLang="ko-KR" b="1" dirty="0">
                <a:latin typeface="Arial Black" panose="020B0A04020102020204" pitchFamily="34" charset="0"/>
              </a:rPr>
              <a:t>();</a:t>
            </a:r>
          </a:p>
          <a:p>
            <a:endParaRPr lang="en-US" altLang="ko-KR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rial Black" panose="020B0A04020102020204" pitchFamily="34" charset="0"/>
              </a:rPr>
              <a:t>문자를 숫자로</a:t>
            </a:r>
            <a:r>
              <a:rPr lang="en-US" altLang="ko-KR" b="1" dirty="0"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latin typeface="Arial Black" panose="020B0A04020102020204" pitchFamily="34" charset="0"/>
              </a:rPr>
              <a:t>int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a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=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int.Parse</a:t>
            </a:r>
            <a:r>
              <a:rPr lang="en-US" altLang="ko-KR" dirty="0">
                <a:latin typeface="Arial Black" panose="020B0A04020102020204" pitchFamily="34" charset="0"/>
              </a:rPr>
              <a:t>(“1234”);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string d = “1234”;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int b = </a:t>
            </a:r>
            <a:r>
              <a:rPr lang="en-US" altLang="ko-KR" dirty="0" err="1">
                <a:latin typeface="Arial Black" panose="020B0A04020102020204" pitchFamily="34" charset="0"/>
              </a:rPr>
              <a:t>int.Parse</a:t>
            </a:r>
            <a:r>
              <a:rPr lang="en-US" altLang="ko-KR" dirty="0">
                <a:latin typeface="Arial Black" panose="020B0A04020102020204" pitchFamily="34" charset="0"/>
              </a:rPr>
              <a:t>(d);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633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2120949"/>
            <a:ext cx="9902263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var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지역변수로만 사용 가능하다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컴파일러가 값이 담긴 형식을 찾아서 자동으로 맞는 형식으로 지정해준다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컴파일 하면서 적용되기 때문에 컴파일을 진행하기 이전까지는 오류체크가 힘들다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컴파일시 결정되는 상황이기때문에 약간 속도 이슈가 있지만 빌드 상황이 끝난 후에는 문제가 되지 않는다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var a = 3;  // a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>
                <a:latin typeface="Arial Black" pitchFamily="34" charset="0"/>
              </a:rPr>
              <a:t>int</a:t>
            </a:r>
            <a:r>
              <a:rPr lang="ko-KR" altLang="en-US" dirty="0">
                <a:latin typeface="Arial Black" pitchFamily="34" charset="0"/>
              </a:rPr>
              <a:t>형으로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var b = “Hello” // b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 err="1">
                <a:latin typeface="Arial Black" pitchFamily="34" charset="0"/>
              </a:rPr>
              <a:t>strin</a:t>
            </a:r>
            <a:r>
              <a:rPr lang="ko-KR" altLang="en-US" dirty="0">
                <a:latin typeface="Arial Black" pitchFamily="34" charset="0"/>
              </a:rPr>
              <a:t>형으로</a:t>
            </a:r>
            <a:r>
              <a:rPr lang="en-US" altLang="ko-KR" dirty="0">
                <a:latin typeface="Arial Black" pitchFamily="34" charset="0"/>
              </a:rPr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24498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기초이론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HelloWorld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기초 이론</a:t>
            </a:r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기초 이론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.NET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여러 기능을 지원하는 클래스 라이브러리를 제공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프레임 워크를 설치하면 다양한 </a:t>
            </a:r>
            <a:r>
              <a:rPr lang="ko-KR" altLang="en-US" dirty="0" err="1">
                <a:latin typeface="Arial Black" pitchFamily="34" charset="0"/>
              </a:rPr>
              <a:t>플렛폼을</a:t>
            </a:r>
            <a:r>
              <a:rPr lang="ko-KR" altLang="en-US" dirty="0">
                <a:latin typeface="Arial Black" pitchFamily="34" charset="0"/>
              </a:rPr>
              <a:t> 지원하는 동작을 하게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에 최적화 되어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CRL(Common Language Runtime)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Java JVM </a:t>
            </a:r>
            <a:r>
              <a:rPr lang="ko-KR" altLang="en-US" dirty="0">
                <a:latin typeface="Arial Black" pitchFamily="34" charset="0"/>
              </a:rPr>
              <a:t>같은 가상 머신 기능을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.NET</a:t>
            </a:r>
            <a:r>
              <a:rPr lang="ko-KR" altLang="en-US" dirty="0">
                <a:latin typeface="Arial Black" pitchFamily="34" charset="0"/>
              </a:rPr>
              <a:t>프레임워크와 함께 </a:t>
            </a:r>
            <a:r>
              <a:rPr lang="en-US" altLang="ko-KR" dirty="0">
                <a:latin typeface="Arial Black" pitchFamily="34" charset="0"/>
              </a:rPr>
              <a:t>OS</a:t>
            </a:r>
            <a:r>
              <a:rPr lang="ko-KR" altLang="en-US" dirty="0">
                <a:latin typeface="Arial Black" pitchFamily="34" charset="0"/>
              </a:rPr>
              <a:t>위에 설치된다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Native Code</a:t>
            </a:r>
            <a:r>
              <a:rPr lang="ko-KR" altLang="en-US" dirty="0">
                <a:latin typeface="Arial Black" pitchFamily="34" charset="0"/>
              </a:rPr>
              <a:t>로 작성된 프로그램들은 운영체제가 직접 실행할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은 </a:t>
            </a:r>
            <a:r>
              <a:rPr lang="en-US" altLang="ko-KR" dirty="0">
                <a:latin typeface="Arial Black" pitchFamily="34" charset="0"/>
              </a:rPr>
              <a:t>OS</a:t>
            </a:r>
            <a:r>
              <a:rPr lang="ko-KR" altLang="en-US" dirty="0">
                <a:latin typeface="Arial Black" pitchFamily="34" charset="0"/>
              </a:rPr>
              <a:t>가 바로 알아볼 수 없는 </a:t>
            </a:r>
            <a:r>
              <a:rPr lang="en-US" altLang="ko-KR" dirty="0">
                <a:latin typeface="Arial Black" pitchFamily="34" charset="0"/>
              </a:rPr>
              <a:t>IL</a:t>
            </a:r>
            <a:r>
              <a:rPr lang="ko-KR" altLang="en-US" dirty="0">
                <a:latin typeface="Arial Black" pitchFamily="34" charset="0"/>
              </a:rPr>
              <a:t>이라는 중간 언어로 작성되어 있어 </a:t>
            </a:r>
            <a:r>
              <a:rPr lang="en-US" altLang="ko-KR" dirty="0">
                <a:latin typeface="Arial Black" pitchFamily="34" charset="0"/>
              </a:rPr>
              <a:t>JIT </a:t>
            </a:r>
            <a:r>
              <a:rPr lang="ko-KR" altLang="en-US" dirty="0">
                <a:latin typeface="Arial Black" pitchFamily="34" charset="0"/>
              </a:rPr>
              <a:t>과정이 필요하다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JIT(Just In Time)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컴파일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IL</a:t>
            </a:r>
            <a:r>
              <a:rPr lang="ko-KR" altLang="en-US" dirty="0">
                <a:latin typeface="Arial Black" pitchFamily="34" charset="0"/>
              </a:rPr>
              <a:t>이라는 중간 언어로 작성된 실행파일을 만들어낸다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사용자가 이 파일을 실행시키면 </a:t>
            </a:r>
            <a:r>
              <a:rPr lang="en-US" altLang="ko-KR" dirty="0">
                <a:latin typeface="Arial Black" pitchFamily="34" charset="0"/>
              </a:rPr>
              <a:t>CLR</a:t>
            </a:r>
            <a:r>
              <a:rPr lang="ko-KR" altLang="en-US" dirty="0">
                <a:latin typeface="Arial Black" pitchFamily="34" charset="0"/>
              </a:rPr>
              <a:t>이 중간 코드를 읽어 들여서 다시 </a:t>
            </a:r>
            <a:r>
              <a:rPr lang="en-US" altLang="ko-KR" dirty="0">
                <a:latin typeface="Arial Black" pitchFamily="34" charset="0"/>
              </a:rPr>
              <a:t>OS</a:t>
            </a:r>
            <a:r>
              <a:rPr lang="ko-KR" altLang="en-US" dirty="0">
                <a:latin typeface="Arial Black" pitchFamily="34" charset="0"/>
              </a:rPr>
              <a:t>가 이해할 수 있는 </a:t>
            </a:r>
            <a:r>
              <a:rPr lang="en-US" altLang="ko-KR" dirty="0">
                <a:latin typeface="Arial Black" pitchFamily="34" charset="0"/>
              </a:rPr>
              <a:t>Native Code</a:t>
            </a:r>
            <a:r>
              <a:rPr lang="ko-KR" altLang="en-US" dirty="0">
                <a:latin typeface="Arial Black" pitchFamily="34" charset="0"/>
              </a:rPr>
              <a:t>로 컴파일한 후 실행하게 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서로 다른 멀티 </a:t>
            </a:r>
            <a:r>
              <a:rPr lang="ko-KR" altLang="en-US" dirty="0" err="1">
                <a:latin typeface="Arial Black" pitchFamily="34" charset="0"/>
              </a:rPr>
              <a:t>플렛폼을</a:t>
            </a:r>
            <a:r>
              <a:rPr lang="ko-KR" altLang="en-US" dirty="0">
                <a:latin typeface="Arial Black" pitchFamily="34" charset="0"/>
              </a:rPr>
              <a:t> 지원하기 위한 과정이기 때문에 </a:t>
            </a: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역시 이런 </a:t>
            </a:r>
            <a:r>
              <a:rPr lang="ko-KR" altLang="en-US" dirty="0" err="1">
                <a:latin typeface="Arial Black" pitchFamily="34" charset="0"/>
              </a:rPr>
              <a:t>컨셉으로</a:t>
            </a:r>
            <a:r>
              <a:rPr lang="ko-KR" altLang="en-US" dirty="0">
                <a:latin typeface="Arial Black" pitchFamily="34" charset="0"/>
              </a:rPr>
              <a:t> 만들어진 언어이기 때문이다</a:t>
            </a:r>
            <a:r>
              <a:rPr lang="en-US" altLang="ko-KR" dirty="0">
                <a:latin typeface="Arial Black" pitchFamily="34" charset="0"/>
              </a:rPr>
              <a:t>. C/C++</a:t>
            </a:r>
            <a:r>
              <a:rPr lang="ko-KR" altLang="en-US" dirty="0">
                <a:latin typeface="Arial Black" pitchFamily="34" charset="0"/>
              </a:rPr>
              <a:t>을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모두 포함하고 </a:t>
            </a:r>
            <a:r>
              <a:rPr lang="en-US" altLang="ko-KR" dirty="0">
                <a:latin typeface="Arial Black" pitchFamily="34" charset="0"/>
              </a:rPr>
              <a:t>Java </a:t>
            </a:r>
            <a:r>
              <a:rPr lang="ko-KR" altLang="en-US" dirty="0">
                <a:latin typeface="Arial Black" pitchFamily="34" charset="0"/>
              </a:rPr>
              <a:t>특유의 문법 형식을 포함한 사실 </a:t>
            </a:r>
            <a:r>
              <a:rPr lang="en-US" altLang="ko-KR" dirty="0">
                <a:latin typeface="Arial Black" pitchFamily="34" charset="0"/>
              </a:rPr>
              <a:t>Window OS </a:t>
            </a:r>
            <a:r>
              <a:rPr lang="ko-KR" altLang="en-US" dirty="0">
                <a:latin typeface="Arial Black" pitchFamily="34" charset="0"/>
              </a:rPr>
              <a:t>환경에서 사용할 수 있는 모든 라이브러리가 포함되기 때문에 빌드해서 </a:t>
            </a:r>
            <a:r>
              <a:rPr lang="ko-KR" altLang="en-US" dirty="0" err="1">
                <a:latin typeface="Arial Black" pitchFamily="34" charset="0"/>
              </a:rPr>
              <a:t>로드하는</a:t>
            </a:r>
            <a:r>
              <a:rPr lang="ko-KR" altLang="en-US" dirty="0">
                <a:latin typeface="Arial Black" pitchFamily="34" charset="0"/>
              </a:rPr>
              <a:t> 시간이 </a:t>
            </a:r>
            <a:r>
              <a:rPr lang="en-US" altLang="ko-KR" dirty="0">
                <a:latin typeface="Arial Black" pitchFamily="34" charset="0"/>
              </a:rPr>
              <a:t>C/C++</a:t>
            </a:r>
            <a:r>
              <a:rPr lang="ko-KR" altLang="en-US" dirty="0">
                <a:latin typeface="Arial Black" pitchFamily="34" charset="0"/>
              </a:rPr>
              <a:t>에 비해 오래 걸린다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하지만 이런 부분은 단지 개발자가 조금의 시간을 감수하면 되는 부분이라 성능에 영향을 미치는 건 적다고 볼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72027" y="2691519"/>
            <a:ext cx="2399658" cy="30734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OS(Windows, Linux)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72027" y="2399537"/>
            <a:ext cx="2399658" cy="2842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.NET </a:t>
            </a:r>
            <a:r>
              <a:rPr lang="ko-KR" altLang="en-US" sz="1600" dirty="0">
                <a:latin typeface="Arial Black" pitchFamily="34" charset="0"/>
              </a:rPr>
              <a:t>프레임워크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72027" y="2092188"/>
            <a:ext cx="2399658" cy="299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CRL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59181" y="1807023"/>
            <a:ext cx="799886" cy="2766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C#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365490" y="1807023"/>
            <a:ext cx="799886" cy="2766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VB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71799" y="1807023"/>
            <a:ext cx="799886" cy="2766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C++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Helloworld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868" y="1118305"/>
            <a:ext cx="990226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using System; 				</a:t>
            </a:r>
          </a:p>
          <a:p>
            <a:endParaRPr lang="ko-KR" altLang="en-US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namespace </a:t>
            </a:r>
            <a:r>
              <a:rPr lang="en-US" altLang="ko-KR" dirty="0" err="1">
                <a:latin typeface="Arial Black" pitchFamily="34" charset="0"/>
              </a:rPr>
              <a:t>HelloWorld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class </a:t>
            </a:r>
            <a:r>
              <a:rPr lang="en-US" altLang="ko-KR" dirty="0" err="1">
                <a:latin typeface="Arial Black" pitchFamily="34" charset="0"/>
              </a:rPr>
              <a:t>HelloWorld</a:t>
            </a:r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    </a:t>
            </a:r>
            <a:r>
              <a:rPr lang="en-US" altLang="ko-KR" dirty="0">
                <a:latin typeface="Arial Black" pitchFamily="34" charset="0"/>
              </a:rPr>
              <a:t>	{</a:t>
            </a:r>
          </a:p>
          <a:p>
            <a:r>
              <a:rPr lang="ko-KR" altLang="en-US" dirty="0">
                <a:latin typeface="Arial Black" pitchFamily="34" charset="0"/>
              </a:rPr>
              <a:t>        </a:t>
            </a:r>
            <a:r>
              <a:rPr lang="en-US" altLang="ko-KR" dirty="0">
                <a:latin typeface="Arial Black" pitchFamily="34" charset="0"/>
              </a:rPr>
              <a:t>	//CLR</a:t>
            </a:r>
            <a:r>
              <a:rPr lang="ko-KR" altLang="en-US" dirty="0">
                <a:latin typeface="Arial Black" pitchFamily="34" charset="0"/>
              </a:rPr>
              <a:t>에 메모리 할당</a:t>
            </a:r>
          </a:p>
          <a:p>
            <a:r>
              <a:rPr lang="en-US" altLang="ko-KR" dirty="0">
                <a:latin typeface="Arial Black" pitchFamily="34" charset="0"/>
              </a:rPr>
              <a:t>        	static void Main(string[] </a:t>
            </a:r>
            <a:r>
              <a:rPr lang="en-US" altLang="ko-KR" dirty="0" err="1">
                <a:latin typeface="Arial Black" pitchFamily="34" charset="0"/>
              </a:rPr>
              <a:t>args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ko-KR" altLang="en-US" dirty="0">
                <a:latin typeface="Arial Black" pitchFamily="34" charset="0"/>
              </a:rPr>
              <a:t>        </a:t>
            </a:r>
            <a:r>
              <a:rPr lang="en-US" altLang="ko-KR" dirty="0">
                <a:latin typeface="Arial Black" pitchFamily="34" charset="0"/>
              </a:rPr>
              <a:t>	{</a:t>
            </a:r>
          </a:p>
          <a:p>
            <a:r>
              <a:rPr lang="en-US" altLang="ko-KR" dirty="0">
                <a:latin typeface="Arial Black" pitchFamily="34" charset="0"/>
              </a:rPr>
              <a:t>            	//Hello World </a:t>
            </a:r>
            <a:r>
              <a:rPr lang="ko-KR" altLang="en-US" dirty="0">
                <a:latin typeface="Arial Black" pitchFamily="34" charset="0"/>
              </a:rPr>
              <a:t>출력</a:t>
            </a:r>
          </a:p>
          <a:p>
            <a:r>
              <a:rPr lang="en-US" altLang="ko-KR" dirty="0">
                <a:latin typeface="Arial Black" pitchFamily="34" charset="0"/>
              </a:rPr>
              <a:t>            	</a:t>
            </a:r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("Hello World!!");</a:t>
            </a:r>
          </a:p>
          <a:p>
            <a:endParaRPr lang="ko-KR" altLang="en-US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            </a:t>
            </a:r>
            <a:r>
              <a:rPr lang="en-US" altLang="ko-KR" dirty="0">
                <a:latin typeface="Arial Black" pitchFamily="34" charset="0"/>
              </a:rPr>
              <a:t>	//</a:t>
            </a:r>
            <a:r>
              <a:rPr lang="ko-KR" altLang="en-US" dirty="0" err="1">
                <a:latin typeface="Arial Black" pitchFamily="34" charset="0"/>
              </a:rPr>
              <a:t>콘솔창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err="1">
                <a:latin typeface="Arial Black" pitchFamily="34" charset="0"/>
              </a:rPr>
              <a:t>유지할려고</a:t>
            </a:r>
            <a:r>
              <a:rPr lang="ko-KR" altLang="en-US" dirty="0">
                <a:latin typeface="Arial Black" pitchFamily="34" charset="0"/>
              </a:rPr>
              <a:t> 넣은 코드</a:t>
            </a:r>
          </a:p>
          <a:p>
            <a:r>
              <a:rPr lang="en-US" altLang="ko-KR" dirty="0">
                <a:latin typeface="Arial Black" pitchFamily="34" charset="0"/>
              </a:rPr>
              <a:t>            	</a:t>
            </a:r>
            <a:r>
              <a:rPr lang="en-US" altLang="ko-KR" dirty="0" err="1">
                <a:latin typeface="Arial Black" pitchFamily="34" charset="0"/>
              </a:rPr>
              <a:t>Console.ReadKey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r>
              <a:rPr lang="ko-KR" altLang="en-US" dirty="0">
                <a:latin typeface="Arial Black" pitchFamily="34" charset="0"/>
              </a:rPr>
              <a:t>        </a:t>
            </a:r>
            <a:r>
              <a:rPr lang="en-US" altLang="ko-KR" dirty="0">
                <a:latin typeface="Arial Black" pitchFamily="34" charset="0"/>
              </a:rPr>
              <a:t>	}</a:t>
            </a:r>
          </a:p>
          <a:p>
            <a:r>
              <a:rPr lang="ko-KR" altLang="en-US" dirty="0">
                <a:latin typeface="Arial Black" pitchFamily="34" charset="0"/>
              </a:rPr>
              <a:t>    </a:t>
            </a:r>
            <a:r>
              <a:rPr lang="en-US" altLang="ko-KR" dirty="0">
                <a:latin typeface="Arial Black" pitchFamily="34" charset="0"/>
              </a:rPr>
              <a:t>	}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Helloworld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1028343"/>
            <a:ext cx="990226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C/C++</a:t>
            </a:r>
            <a:r>
              <a:rPr lang="ko-KR" altLang="en-US" dirty="0">
                <a:latin typeface="Arial Black" pitchFamily="34" charset="0"/>
              </a:rPr>
              <a:t>과 달리 </a:t>
            </a: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은 </a:t>
            </a:r>
            <a:r>
              <a:rPr lang="en-US" altLang="ko-KR" dirty="0">
                <a:latin typeface="Arial Black" pitchFamily="34" charset="0"/>
              </a:rPr>
              <a:t>.h, .</a:t>
            </a:r>
            <a:r>
              <a:rPr lang="en-US" altLang="ko-KR" dirty="0" err="1">
                <a:latin typeface="Arial Black" pitchFamily="34" charset="0"/>
              </a:rPr>
              <a:t>cpp</a:t>
            </a:r>
            <a:r>
              <a:rPr lang="ko-KR" altLang="en-US" dirty="0">
                <a:latin typeface="Arial Black" pitchFamily="34" charset="0"/>
              </a:rPr>
              <a:t>파일로 나뉘어져 생성되지 않고 </a:t>
            </a:r>
            <a:r>
              <a:rPr lang="en-US" altLang="ko-KR" dirty="0">
                <a:latin typeface="Arial Black" pitchFamily="34" charset="0"/>
              </a:rPr>
              <a:t>.cs </a:t>
            </a:r>
            <a:r>
              <a:rPr lang="ko-KR" altLang="en-US" dirty="0">
                <a:latin typeface="Arial Black" pitchFamily="34" charset="0"/>
              </a:rPr>
              <a:t>단일 파일로 생성된다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파일 단위가 클래스가 되며 파일명이 그대로 클래스명이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전역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지역변수 개념은 없고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멤버 변수만 존재한다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 static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이용한 공용화 가능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using System;</a:t>
            </a:r>
          </a:p>
          <a:p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키워드 선언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# include &lt;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stdio.h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&gt;</a:t>
            </a:r>
            <a:r>
              <a:rPr lang="en-US" altLang="ko-KR" dirty="0">
                <a:latin typeface="Arial Black" pitchFamily="34" charset="0"/>
              </a:rPr>
              <a:t>	</a:t>
            </a:r>
            <a:r>
              <a:rPr lang="ko-KR" altLang="en-US" dirty="0">
                <a:latin typeface="Arial Black" pitchFamily="34" charset="0"/>
              </a:rPr>
              <a:t>과 같은 역할을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C#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에서는 사용자가 제작한 클래스나 파일을 참조 할 경우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.h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파일을 사용하지 않는다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출력 함수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printf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와 같은 역할을 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en-US" altLang="ko-KR" dirty="0">
                <a:latin typeface="Arial Black" pitchFamily="34" charset="0"/>
              </a:rPr>
              <a:t>	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namespace HelloWorld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ko-KR" altLang="en-US" dirty="0">
                <a:latin typeface="Arial Black" pitchFamily="34" charset="0"/>
              </a:rPr>
              <a:t>구조체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ko-KR" altLang="en-US" dirty="0">
                <a:latin typeface="Arial Black" pitchFamily="34" charset="0"/>
              </a:rPr>
              <a:t>클래스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ko-KR" altLang="en-US" dirty="0">
                <a:latin typeface="Arial Black" pitchFamily="34" charset="0"/>
              </a:rPr>
              <a:t>인터페이스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93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초기화 필수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  <a:sym typeface="Wingdings" pitchFamily="2" charset="2"/>
              </a:rPr>
              <a:t> </a:t>
            </a:r>
            <a:r>
              <a:rPr lang="ko-KR" altLang="en-US" dirty="0">
                <a:latin typeface="Arial Black" pitchFamily="34" charset="0"/>
              </a:rPr>
              <a:t>초기화 없이 쓰레기 값을 가지게 되면 컴파일 에러 발생</a:t>
            </a:r>
            <a:r>
              <a:rPr lang="en-US" altLang="ko-KR" dirty="0">
                <a:latin typeface="Arial Black" pitchFamily="34" charset="0"/>
              </a:rPr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변수타입 </a:t>
            </a:r>
            <a:r>
              <a:rPr lang="en-US" altLang="ko-KR" dirty="0">
                <a:latin typeface="Arial Black" pitchFamily="34" charset="0"/>
              </a:rPr>
              <a:t>: Value Type, Reference Type</a:t>
            </a:r>
            <a:r>
              <a:rPr lang="ko-KR" altLang="en-US" dirty="0">
                <a:latin typeface="Arial Black" pitchFamily="34" charset="0"/>
              </a:rPr>
              <a:t>이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존재한다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Reference Type : Heap</a:t>
            </a:r>
            <a:r>
              <a:rPr lang="ko-KR" altLang="en-US" dirty="0">
                <a:latin typeface="Arial Black" pitchFamily="34" charset="0"/>
              </a:rPr>
              <a:t>영역 </a:t>
            </a:r>
            <a:r>
              <a:rPr lang="en-US" altLang="ko-KR" dirty="0">
                <a:latin typeface="Arial Black" pitchFamily="34" charset="0"/>
                <a:sym typeface="Wingdings" pitchFamily="2" charset="2"/>
              </a:rPr>
              <a:t> string, object</a:t>
            </a:r>
            <a:endParaRPr lang="en-US" altLang="ko-KR" dirty="0">
              <a:latin typeface="Arial Black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Arial Black" pitchFamily="34" charset="0"/>
              </a:rPr>
              <a:t>힙</a:t>
            </a:r>
            <a:r>
              <a:rPr lang="ko-KR" altLang="en-US" dirty="0">
                <a:latin typeface="Arial Black" pitchFamily="34" charset="0"/>
              </a:rPr>
              <a:t> 메모리에 할당된 데이터들은 언제 까지나 살아 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하지만 </a:t>
            </a: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에서는 일정시간 사용하지 않으면 사용자가 실수로 해제하지 않은 것으로 간주하여 </a:t>
            </a:r>
            <a:r>
              <a:rPr lang="en-US" altLang="ko-KR" dirty="0">
                <a:latin typeface="Arial Black" pitchFamily="34" charset="0"/>
              </a:rPr>
              <a:t>GC</a:t>
            </a:r>
            <a:r>
              <a:rPr lang="ko-KR" altLang="en-US" dirty="0">
                <a:latin typeface="Arial Black" pitchFamily="34" charset="0"/>
              </a:rPr>
              <a:t>가 일어나면서 메모리에서 삭제한다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Black" pitchFamily="34" charset="0"/>
              </a:rPr>
              <a:t> new</a:t>
            </a:r>
            <a:r>
              <a:rPr lang="ko-KR" altLang="en-US" dirty="0">
                <a:latin typeface="Arial Black" pitchFamily="34" charset="0"/>
              </a:rPr>
              <a:t>는 사용하지만 </a:t>
            </a:r>
            <a:r>
              <a:rPr lang="en-US" altLang="ko-KR" dirty="0">
                <a:latin typeface="Arial Black" pitchFamily="34" charset="0"/>
              </a:rPr>
              <a:t>delete</a:t>
            </a:r>
            <a:r>
              <a:rPr lang="ko-KR" altLang="en-US" dirty="0">
                <a:latin typeface="Arial Black" pitchFamily="34" charset="0"/>
              </a:rPr>
              <a:t>의 기능이 필요 없다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Value Type : Stack</a:t>
            </a:r>
            <a:r>
              <a:rPr lang="ko-KR" altLang="en-US" dirty="0">
                <a:latin typeface="Arial Black" pitchFamily="34" charset="0"/>
              </a:rPr>
              <a:t>영역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  <a:sym typeface="Wingdings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itchFamily="2" charset="2"/>
              </a:rPr>
              <a:t>숫자</a:t>
            </a:r>
            <a:r>
              <a:rPr lang="en-US" altLang="ko-KR" dirty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itchFamily="2" charset="2"/>
              </a:rPr>
              <a:t>정수</a:t>
            </a:r>
            <a:r>
              <a:rPr lang="en-US" altLang="ko-KR" dirty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itchFamily="2" charset="2"/>
              </a:rPr>
              <a:t>문자</a:t>
            </a:r>
            <a:r>
              <a:rPr lang="en-US" altLang="ko-KR" dirty="0">
                <a:latin typeface="Arial Black" pitchFamily="34" charset="0"/>
                <a:sym typeface="Wingdings" pitchFamily="2" charset="2"/>
              </a:rPr>
              <a:t>(</a:t>
            </a:r>
            <a:r>
              <a:rPr lang="ko-KR" altLang="en-US" dirty="0">
                <a:latin typeface="Arial Black" pitchFamily="34" charset="0"/>
                <a:sym typeface="Wingdings" pitchFamily="2" charset="2"/>
              </a:rPr>
              <a:t>문자열 아님</a:t>
            </a:r>
            <a:r>
              <a:rPr lang="en-US" altLang="ko-KR" dirty="0">
                <a:latin typeface="Arial Black" pitchFamily="34" charset="0"/>
                <a:sym typeface="Wingdings" pitchFamily="2" charset="2"/>
              </a:rPr>
              <a:t>), </a:t>
            </a:r>
            <a:r>
              <a:rPr lang="ko-KR" altLang="en-US" dirty="0">
                <a:latin typeface="Arial Black" pitchFamily="34" charset="0"/>
                <a:sym typeface="Wingdings" pitchFamily="2" charset="2"/>
              </a:rPr>
              <a:t>부동소수</a:t>
            </a:r>
            <a:r>
              <a:rPr lang="en-US" altLang="ko-KR" dirty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itchFamily="2" charset="2"/>
              </a:rPr>
              <a:t>논리형식</a:t>
            </a:r>
            <a:endParaRPr lang="en-US" altLang="ko-KR" dirty="0">
              <a:latin typeface="Arial Black" pitchFamily="34" charset="0"/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Arial Black" pitchFamily="34" charset="0"/>
              </a:rPr>
              <a:t>스택</a:t>
            </a:r>
            <a:r>
              <a:rPr lang="ko-KR" altLang="en-US" dirty="0">
                <a:latin typeface="Arial Black" pitchFamily="34" charset="0"/>
              </a:rPr>
              <a:t> 메모리에 순차적으로 쌓아놓고 코드블록이 끝나는 지점에서 모두 사라진다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>
                <a:latin typeface="Arial Black" pitchFamily="34" charset="0"/>
              </a:rPr>
              <a:t>정수 계열 형식</a:t>
            </a:r>
            <a:endParaRPr lang="en-US" altLang="ko-KR" b="1" dirty="0">
              <a:latin typeface="Arial Black" pitchFamily="34" charset="0"/>
            </a:endParaRPr>
          </a:p>
          <a:p>
            <a:pPr lvl="1"/>
            <a:r>
              <a:rPr lang="en-US" altLang="ko-KR" b="1" dirty="0">
                <a:latin typeface="Arial Black" pitchFamily="34" charset="0"/>
                <a:sym typeface="Wingdings" panose="05000000000000000000" pitchFamily="2" charset="2"/>
              </a:rPr>
              <a:t> C# </a:t>
            </a:r>
            <a:r>
              <a:rPr lang="ko-KR" altLang="en-US" b="1" dirty="0">
                <a:latin typeface="Arial Black" pitchFamily="34" charset="0"/>
                <a:sym typeface="Wingdings" panose="05000000000000000000" pitchFamily="2" charset="2"/>
              </a:rPr>
              <a:t>전용이 아닌 </a:t>
            </a:r>
            <a:r>
              <a:rPr lang="en-US" altLang="ko-KR" b="1" dirty="0" err="1">
                <a:latin typeface="Arial Black" pitchFamily="34" charset="0"/>
                <a:sym typeface="Wingdings" panose="05000000000000000000" pitchFamily="2" charset="2"/>
              </a:rPr>
              <a:t>.Net</a:t>
            </a:r>
            <a:r>
              <a:rPr lang="en-US" altLang="ko-KR" b="1" dirty="0">
                <a:latin typeface="Arial Black" pitchFamily="34" charset="0"/>
                <a:sym typeface="Wingdings" panose="05000000000000000000" pitchFamily="2" charset="2"/>
              </a:rPr>
              <a:t> Framework</a:t>
            </a:r>
            <a:r>
              <a:rPr lang="ko-KR" altLang="en-US" b="1" dirty="0">
                <a:latin typeface="Arial Black" pitchFamily="34" charset="0"/>
                <a:sym typeface="Wingdings" panose="05000000000000000000" pitchFamily="2" charset="2"/>
              </a:rPr>
              <a:t>에 포함된 언어는 공용이다</a:t>
            </a:r>
            <a:r>
              <a:rPr lang="en-US" altLang="ko-KR" b="1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Arial Black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23F553-F3B6-4644-84C9-6C07005E5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74131"/>
              </p:ext>
            </p:extLst>
          </p:nvPr>
        </p:nvGraphicFramePr>
        <p:xfrm>
          <a:off x="-1590" y="4235099"/>
          <a:ext cx="12192000" cy="225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405">
                  <a:extLst>
                    <a:ext uri="{9D8B030D-6E8A-4147-A177-3AD203B41FA5}">
                      <a16:colId xmlns:a16="http://schemas.microsoft.com/office/drawing/2014/main" val="3690256582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370742081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1328597629"/>
                    </a:ext>
                  </a:extLst>
                </a:gridCol>
                <a:gridCol w="1877961">
                  <a:extLst>
                    <a:ext uri="{9D8B030D-6E8A-4147-A177-3AD203B41FA5}">
                      <a16:colId xmlns:a16="http://schemas.microsoft.com/office/drawing/2014/main" val="1360547168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2155910220"/>
                    </a:ext>
                  </a:extLst>
                </a:gridCol>
                <a:gridCol w="1613508">
                  <a:extLst>
                    <a:ext uri="{9D8B030D-6E8A-4147-A177-3AD203B41FA5}">
                      <a16:colId xmlns:a16="http://schemas.microsoft.com/office/drawing/2014/main" val="1596487996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545789055"/>
                    </a:ext>
                  </a:extLst>
                </a:gridCol>
                <a:gridCol w="1424087">
                  <a:extLst>
                    <a:ext uri="{9D8B030D-6E8A-4147-A177-3AD203B41FA5}">
                      <a16:colId xmlns:a16="http://schemas.microsoft.com/office/drawing/2014/main" val="3270034325"/>
                    </a:ext>
                  </a:extLst>
                </a:gridCol>
              </a:tblGrid>
              <a:tr h="3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35294"/>
                  </a:ext>
                </a:extLst>
              </a:tr>
              <a:tr h="363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byte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부호없는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1(8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0~255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uint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부호 없는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4(32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8744"/>
                  </a:ext>
                </a:extLst>
              </a:tr>
              <a:tr h="363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sbyte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부호있는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1(8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-128~127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long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8(64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-92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경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~92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29860"/>
                  </a:ext>
                </a:extLst>
              </a:tr>
              <a:tr h="363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short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2(16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-32,768~32,767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ulong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부호 없는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8(64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184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13859"/>
                  </a:ext>
                </a:extLst>
              </a:tr>
              <a:tr h="363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ushort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부호 없는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2(16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0~65,535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char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유니코드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2(16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99809"/>
                  </a:ext>
                </a:extLst>
              </a:tr>
              <a:tr h="432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int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4(32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-21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억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~21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억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1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84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1339</Words>
  <Application>Microsoft Office PowerPoint</Application>
  <PresentationFormat>와이드스크린</PresentationFormat>
  <Paragraphs>277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Arial Black</vt:lpstr>
      <vt:lpstr>Tw Cen MT</vt:lpstr>
      <vt:lpstr>회로</vt:lpstr>
      <vt:lpstr>C# -Cahpter1-</vt:lpstr>
      <vt:lpstr>목차</vt:lpstr>
      <vt:lpstr>기초 이론</vt:lpstr>
      <vt:lpstr>1. 기초 이론</vt:lpstr>
      <vt:lpstr>Helloworld</vt:lpstr>
      <vt:lpstr>2. Helloworld</vt:lpstr>
      <vt:lpstr>2. Helloworld</vt:lpstr>
      <vt:lpstr>변수</vt:lpstr>
      <vt:lpstr>3. 변수</vt:lpstr>
      <vt:lpstr>3. 변수</vt:lpstr>
      <vt:lpstr>3. 변수</vt:lpstr>
      <vt:lpstr>3. 변수</vt:lpstr>
      <vt:lpstr>3. 변수</vt:lpstr>
      <vt:lpstr>3. 변수</vt:lpstr>
      <vt:lpstr>3. 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54</cp:revision>
  <dcterms:created xsi:type="dcterms:W3CDTF">2019-01-08T00:45:21Z</dcterms:created>
  <dcterms:modified xsi:type="dcterms:W3CDTF">2019-11-25T09:21:24Z</dcterms:modified>
</cp:coreProperties>
</file>