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7" r:id="rId4"/>
    <p:sldId id="258" r:id="rId5"/>
    <p:sldId id="275" r:id="rId6"/>
    <p:sldId id="278" r:id="rId7"/>
    <p:sldId id="277" r:id="rId8"/>
    <p:sldId id="279" r:id="rId9"/>
    <p:sldId id="280" r:id="rId10"/>
    <p:sldId id="284" r:id="rId11"/>
    <p:sldId id="285" r:id="rId12"/>
    <p:sldId id="276" r:id="rId13"/>
    <p:sldId id="281" r:id="rId14"/>
    <p:sldId id="283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48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9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3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0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36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3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2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534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69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85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-Cahpter3-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추상 클래스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D0FE5-F342-4CB1-8226-B311C12A1F16}"/>
              </a:ext>
            </a:extLst>
          </p:cNvPr>
          <p:cNvSpPr txBox="1"/>
          <p:nvPr/>
        </p:nvSpPr>
        <p:spPr>
          <a:xfrm>
            <a:off x="1145146" y="733245"/>
            <a:ext cx="9902263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is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연산자 사용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Mammal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mammal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=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new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Dog();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Dog </a:t>
            </a:r>
            <a:r>
              <a:rPr lang="en-US" altLang="ko-KR" dirty="0" err="1">
                <a:latin typeface="Arial Black" pitchFamily="34" charset="0"/>
              </a:rPr>
              <a:t>dog</a:t>
            </a:r>
            <a:r>
              <a:rPr lang="en-US" altLang="ko-KR" dirty="0">
                <a:latin typeface="Arial Black" pitchFamily="34" charset="0"/>
              </a:rPr>
              <a:t>;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if(mammal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is</a:t>
            </a:r>
            <a:r>
              <a:rPr lang="en-US" altLang="ko-KR" dirty="0">
                <a:latin typeface="Arial Black" pitchFamily="34" charset="0"/>
              </a:rPr>
              <a:t> Dog)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dog = (Dog)mammal;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dog.Bark</a:t>
            </a:r>
            <a:r>
              <a:rPr lang="en-US" altLang="ko-KR" dirty="0">
                <a:latin typeface="Arial Black" pitchFamily="34" charset="0"/>
              </a:rPr>
              <a:t>();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}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as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연산자 사용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Mammal </a:t>
            </a:r>
            <a:r>
              <a:rPr lang="en-US" altLang="ko-KR" dirty="0" err="1">
                <a:latin typeface="Arial Black" pitchFamily="34" charset="0"/>
              </a:rPr>
              <a:t>mammal</a:t>
            </a:r>
            <a:r>
              <a:rPr lang="en-US" altLang="ko-KR" dirty="0">
                <a:latin typeface="Arial Black" pitchFamily="34" charset="0"/>
              </a:rPr>
              <a:t> = new Cat();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Cat </a:t>
            </a:r>
            <a:r>
              <a:rPr lang="en-US" altLang="ko-KR" dirty="0" err="1">
                <a:latin typeface="Arial Black" pitchFamily="34" charset="0"/>
              </a:rPr>
              <a:t>cat</a:t>
            </a:r>
            <a:r>
              <a:rPr lang="en-US" altLang="ko-KR" dirty="0">
                <a:latin typeface="Arial Black" pitchFamily="34" charset="0"/>
              </a:rPr>
              <a:t> = mammal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as</a:t>
            </a:r>
            <a:r>
              <a:rPr lang="en-US" altLang="ko-KR" dirty="0">
                <a:latin typeface="Arial Black" pitchFamily="34" charset="0"/>
              </a:rPr>
              <a:t> Cat;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if(cat != null)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cat.Meow</a:t>
            </a:r>
            <a:r>
              <a:rPr lang="en-US" altLang="ko-KR" dirty="0">
                <a:latin typeface="Arial Black" pitchFamily="34" charset="0"/>
              </a:rPr>
              <a:t>();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7A6A8-FBB6-4559-8599-9FF959A5A6A3}"/>
              </a:ext>
            </a:extLst>
          </p:cNvPr>
          <p:cNvSpPr txBox="1"/>
          <p:nvPr/>
        </p:nvSpPr>
        <p:spPr>
          <a:xfrm>
            <a:off x="5909186" y="2330245"/>
            <a:ext cx="45031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Mammal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객체가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Dog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형식임을 확인했으므로 안전하게 형식 변환이 이루어진다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2A6391C-D768-4E80-9BEC-3AE9DED70CE9}"/>
              </a:ext>
            </a:extLst>
          </p:cNvPr>
          <p:cNvCxnSpPr>
            <a:endCxn id="3" idx="1"/>
          </p:cNvCxnSpPr>
          <p:nvPr/>
        </p:nvCxnSpPr>
        <p:spPr>
          <a:xfrm flipV="1">
            <a:off x="4395019" y="2622633"/>
            <a:ext cx="1514167" cy="2188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793024-44B0-44EA-BC1F-B5CB81D1D368}"/>
              </a:ext>
            </a:extLst>
          </p:cNvPr>
          <p:cNvSpPr txBox="1"/>
          <p:nvPr/>
        </p:nvSpPr>
        <p:spPr>
          <a:xfrm>
            <a:off x="5909185" y="5019367"/>
            <a:ext cx="450317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Mammal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Cat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형식 변환에 실패했다면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은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null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 된다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</a:t>
            </a: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하지만 이 코드에서는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mammal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은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Cat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형식에 해당하므로 안전하게 형식 변환이 이루어진다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6A617E-98FF-4EE9-978E-7F7C4536DF14}"/>
              </a:ext>
            </a:extLst>
          </p:cNvPr>
          <p:cNvCxnSpPr>
            <a:cxnSpLocks/>
          </p:cNvCxnSpPr>
          <p:nvPr/>
        </p:nvCxnSpPr>
        <p:spPr>
          <a:xfrm>
            <a:off x="2880852" y="5334000"/>
            <a:ext cx="3028333" cy="22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2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추상 클래스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D0FE5-F342-4CB1-8226-B311C12A1F16}"/>
              </a:ext>
            </a:extLst>
          </p:cNvPr>
          <p:cNvSpPr txBox="1"/>
          <p:nvPr/>
        </p:nvSpPr>
        <p:spPr>
          <a:xfrm>
            <a:off x="1145146" y="733245"/>
            <a:ext cx="9902263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Partial</a:t>
            </a:r>
            <a:r>
              <a:rPr lang="ko-K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Class(</a:t>
            </a:r>
            <a:r>
              <a:rPr lang="ko-K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분할 클래스</a:t>
            </a:r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하나의 클래스를 여러 번에 나눠서 구현하는 클래스</a:t>
            </a:r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특별한 기능이 있는 것이 아니라 구현이 길어질 경우 여러 파일로 나눠서 구현 할 수 있게 함으로써 소스코드 관리의 편의를 제공한다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클래스 멤버 변수가 확정적으로 확립되었을 때</a:t>
            </a:r>
            <a:r>
              <a:rPr lang="en-US" altLang="ko-KR" dirty="0">
                <a:latin typeface="Arial Black" pitchFamily="34" charset="0"/>
              </a:rPr>
              <a:t>,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를 따로 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분할 할 때 주로 사용한다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 typeface="Wingdings" panose="05000000000000000000" pitchFamily="2" charset="2"/>
              <a:buChar char="è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테이블 데이터들을 로드 할 때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데이터 타입을 나열해서 클래스를 작성하기 때문에 거의 고정이고 기능적인 역할을 하는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Method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를 구현하기 위한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Class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를 분할하여 사용 할 때 주로 사용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DB93F-AD50-4F58-B9A7-2A3F57716748}"/>
              </a:ext>
            </a:extLst>
          </p:cNvPr>
          <p:cNvSpPr txBox="1"/>
          <p:nvPr/>
        </p:nvSpPr>
        <p:spPr>
          <a:xfrm>
            <a:off x="1141411" y="3072347"/>
            <a:ext cx="49545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p</a:t>
            </a:r>
            <a:r>
              <a:rPr lang="en-US" altLang="ko-KR">
                <a:latin typeface="Arial Black" panose="020B0A04020102020204" pitchFamily="34" charset="0"/>
              </a:rPr>
              <a:t>artial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class </a:t>
            </a:r>
            <a:r>
              <a:rPr lang="en-US" altLang="ko-KR" dirty="0" err="1">
                <a:latin typeface="Arial Black" panose="020B0A04020102020204" pitchFamily="34" charset="0"/>
              </a:rPr>
              <a:t>MyClass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int a;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string b;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partial class </a:t>
            </a:r>
            <a:r>
              <a:rPr lang="en-US" altLang="ko-KR" dirty="0" err="1">
                <a:latin typeface="Arial Black" panose="020B0A04020102020204" pitchFamily="34" charset="0"/>
              </a:rPr>
              <a:t>MyClass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void Method1(){}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void Method2(){}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6D58C-B056-4158-8DC9-B5928525C289}"/>
              </a:ext>
            </a:extLst>
          </p:cNvPr>
          <p:cNvSpPr txBox="1"/>
          <p:nvPr/>
        </p:nvSpPr>
        <p:spPr>
          <a:xfrm>
            <a:off x="6092264" y="3072347"/>
            <a:ext cx="4954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Black" panose="020B0A04020102020204" pitchFamily="34" charset="0"/>
              </a:rPr>
              <a:t>MyClass</a:t>
            </a:r>
            <a:r>
              <a:rPr lang="en-US" altLang="ko-KR" dirty="0">
                <a:latin typeface="Arial Black" panose="020B0A04020102020204" pitchFamily="34" charset="0"/>
              </a:rPr>
              <a:t> obj = new </a:t>
            </a:r>
            <a:r>
              <a:rPr lang="en-US" altLang="ko-KR" dirty="0" err="1">
                <a:latin typeface="Arial Black" panose="020B0A04020102020204" pitchFamily="34" charset="0"/>
              </a:rPr>
              <a:t>MyClass</a:t>
            </a:r>
            <a:r>
              <a:rPr lang="en-US" altLang="ko-KR" dirty="0">
                <a:latin typeface="Arial Black" panose="020B0A04020102020204" pitchFamily="34" charset="0"/>
              </a:rPr>
              <a:t>();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int c = </a:t>
            </a:r>
            <a:r>
              <a:rPr lang="en-US" altLang="ko-KR" dirty="0" err="1">
                <a:latin typeface="Arial Black" panose="020B0A04020102020204" pitchFamily="34" charset="0"/>
              </a:rPr>
              <a:t>Obj.a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string d = </a:t>
            </a:r>
            <a:r>
              <a:rPr lang="en-US" altLang="ko-KR" dirty="0" err="1">
                <a:latin typeface="Arial Black" panose="020B0A04020102020204" pitchFamily="34" charset="0"/>
              </a:rPr>
              <a:t>Obj.b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obj.Method1();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obj.Method2();</a:t>
            </a:r>
            <a:endParaRPr lang="ko-KR" altLang="en-US" dirty="0">
              <a:latin typeface="Arial Black" panose="020B0A040201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09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추상 클래스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656" y="732225"/>
            <a:ext cx="9902263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접근제어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C#</a:t>
            </a:r>
            <a:r>
              <a:rPr lang="ko-KR" altLang="en-US" dirty="0">
                <a:latin typeface="Arial Black" pitchFamily="34" charset="0"/>
              </a:rPr>
              <a:t>에서는 </a:t>
            </a:r>
            <a:r>
              <a:rPr lang="en-US" altLang="ko-KR" dirty="0">
                <a:latin typeface="Arial Black" pitchFamily="34" charset="0"/>
              </a:rPr>
              <a:t>private</a:t>
            </a:r>
            <a:r>
              <a:rPr lang="ko-KR" altLang="en-US" dirty="0">
                <a:latin typeface="Arial Black" pitchFamily="34" charset="0"/>
              </a:rPr>
              <a:t>와 </a:t>
            </a:r>
            <a:r>
              <a:rPr lang="en-US" altLang="ko-KR" dirty="0">
                <a:latin typeface="Arial Black" pitchFamily="34" charset="0"/>
              </a:rPr>
              <a:t>public</a:t>
            </a:r>
            <a:r>
              <a:rPr lang="ko-KR" altLang="en-US" dirty="0">
                <a:latin typeface="Arial Black" pitchFamily="34" charset="0"/>
              </a:rPr>
              <a:t>을 </a:t>
            </a:r>
            <a:r>
              <a:rPr lang="en-US" altLang="ko-KR" dirty="0">
                <a:latin typeface="Arial Black" pitchFamily="34" charset="0"/>
              </a:rPr>
              <a:t>C++</a:t>
            </a:r>
            <a:r>
              <a:rPr lang="ko-KR" altLang="en-US" dirty="0">
                <a:latin typeface="Arial Black" pitchFamily="34" charset="0"/>
              </a:rPr>
              <a:t>처럼 선언하지 않고 각 변수마다 </a:t>
            </a:r>
            <a:r>
              <a:rPr lang="en-US" altLang="ko-KR" dirty="0">
                <a:latin typeface="Arial Black" pitchFamily="34" charset="0"/>
              </a:rPr>
              <a:t>public int a</a:t>
            </a:r>
            <a:r>
              <a:rPr lang="ko-KR" altLang="en-US" dirty="0">
                <a:latin typeface="Arial Black" pitchFamily="34" charset="0"/>
              </a:rPr>
              <a:t>라는 형식으로 직접적으로 선언해줘야 한다</a:t>
            </a:r>
            <a:r>
              <a:rPr lang="en-US" altLang="ko-KR" dirty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구조체의 경우 </a:t>
            </a:r>
            <a:r>
              <a:rPr lang="en-US" altLang="ko-KR" dirty="0">
                <a:latin typeface="Arial Black" pitchFamily="34" charset="0"/>
              </a:rPr>
              <a:t>struct</a:t>
            </a:r>
            <a:r>
              <a:rPr lang="ko-KR" altLang="en-US" dirty="0">
                <a:latin typeface="Arial Black" pitchFamily="34" charset="0"/>
              </a:rPr>
              <a:t>가 </a:t>
            </a:r>
            <a:r>
              <a:rPr lang="en-US" altLang="ko-KR" dirty="0">
                <a:latin typeface="Arial Black" pitchFamily="34" charset="0"/>
              </a:rPr>
              <a:t>public </a:t>
            </a:r>
            <a:r>
              <a:rPr lang="ko-KR" altLang="en-US" dirty="0">
                <a:latin typeface="Arial Black" pitchFamily="34" charset="0"/>
              </a:rPr>
              <a:t>이라고 암묵적으로 구성변수도 </a:t>
            </a:r>
            <a:r>
              <a:rPr lang="en-US" altLang="ko-KR" dirty="0">
                <a:latin typeface="Arial Black" pitchFamily="34" charset="0"/>
              </a:rPr>
              <a:t>public </a:t>
            </a:r>
            <a:r>
              <a:rPr lang="ko-KR" altLang="en-US" dirty="0">
                <a:latin typeface="Arial Black" pitchFamily="34" charset="0"/>
              </a:rPr>
              <a:t>으로 되는 것이 아니다</a:t>
            </a:r>
            <a:r>
              <a:rPr lang="en-US" altLang="ko-KR" dirty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이루고 있는 변수들도 같이 </a:t>
            </a:r>
            <a:r>
              <a:rPr lang="en-US" altLang="ko-KR" dirty="0">
                <a:latin typeface="Arial Black" pitchFamily="34" charset="0"/>
              </a:rPr>
              <a:t>public </a:t>
            </a:r>
            <a:r>
              <a:rPr lang="ko-KR" altLang="en-US" dirty="0">
                <a:latin typeface="Arial Black" pitchFamily="34" charset="0"/>
              </a:rPr>
              <a:t>으로 다 선언해줘야 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인터페이스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(Interface)</a:t>
            </a:r>
          </a:p>
          <a:p>
            <a:r>
              <a:rPr lang="en-US" altLang="ko-KR" dirty="0">
                <a:latin typeface="Arial Black" pitchFamily="34" charset="0"/>
              </a:rPr>
              <a:t>Interface </a:t>
            </a:r>
            <a:r>
              <a:rPr lang="ko-KR" altLang="en-US" dirty="0">
                <a:latin typeface="Arial Black" pitchFamily="34" charset="0"/>
              </a:rPr>
              <a:t>인터페이스 이름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클래스와의 혼용을 방지하기 위해 이름 앞에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를 붙여 사용한다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메소드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1;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메소드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2;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메소드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3;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  <a:p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C#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 클래스는 한 클래스가 여러 부모를 상속하지 못하기 때문에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Interface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를 많이 활용한다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클래스와 비슷하지만 메소드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이벤트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프로퍼티만 제한 적으로 가질 수 있다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인스턴스를 가질 수 없기 때문에 구현부가 따로 없다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도구만 제공한다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메소드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이벤트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프로퍼티를 제공하고 직접 상속받아 사용 하는 객체가 정의해야 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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기능은 만들어 사용하여라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9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추상 클래스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656" y="732225"/>
            <a:ext cx="9902263" cy="5663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추상 클래스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추상 클래스는 인터페이스와 달리 </a:t>
            </a:r>
            <a:r>
              <a:rPr lang="en-US" altLang="ko-KR" dirty="0">
                <a:latin typeface="Arial Black" pitchFamily="34" charset="0"/>
              </a:rPr>
              <a:t>public</a:t>
            </a:r>
            <a:r>
              <a:rPr lang="ko-KR" altLang="en-US" dirty="0">
                <a:latin typeface="Arial Black" pitchFamily="34" charset="0"/>
              </a:rPr>
              <a:t>과 </a:t>
            </a:r>
            <a:r>
              <a:rPr lang="en-US" altLang="ko-KR" dirty="0">
                <a:latin typeface="Arial Black" pitchFamily="34" charset="0"/>
              </a:rPr>
              <a:t>private</a:t>
            </a:r>
            <a:r>
              <a:rPr lang="ko-KR" altLang="en-US" dirty="0">
                <a:latin typeface="Arial Black" pitchFamily="34" charset="0"/>
              </a:rPr>
              <a:t>를 지정해 줄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인터페이스와 달리 구현부를 가질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클래스와 달리 인스턴스를 가질 수 없지만 추상 메소드를 가질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dirty="0">
                <a:latin typeface="Arial Black" pitchFamily="34" charset="0"/>
              </a:rPr>
              <a:t>추상 클래스를 상속하는 클래스에 구현을 강제하기 때문에 상속하는 클래스는 반드시 해당 메소드를 가지고 있을 거라는 약속인 것이다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abstract class </a:t>
            </a:r>
            <a:r>
              <a:rPr lang="ko-KR" altLang="en-US" dirty="0">
                <a:latin typeface="Arial Black" pitchFamily="34" charset="0"/>
              </a:rPr>
              <a:t>클래스 이름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// </a:t>
            </a:r>
            <a:r>
              <a:rPr lang="ko-KR" altLang="en-US" dirty="0">
                <a:latin typeface="Arial Black" pitchFamily="34" charset="0"/>
              </a:rPr>
              <a:t>클래스와 동일하게 구현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abstract class </a:t>
            </a:r>
            <a:r>
              <a:rPr lang="en-US" altLang="ko-KR" dirty="0" err="1">
                <a:latin typeface="Arial Black" pitchFamily="34" charset="0"/>
              </a:rPr>
              <a:t>AbstractBase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public abstract void </a:t>
            </a:r>
            <a:r>
              <a:rPr lang="en-US" altLang="ko-KR" dirty="0" err="1">
                <a:latin typeface="Arial Black" pitchFamily="34" charset="0"/>
              </a:rPr>
              <a:t>SomeMethod</a:t>
            </a:r>
            <a:r>
              <a:rPr lang="en-US" altLang="ko-KR" dirty="0">
                <a:latin typeface="Arial Black" pitchFamily="34" charset="0"/>
              </a:rPr>
              <a:t>();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EA0BB-97EF-4FF3-BD75-E4846735B228}"/>
              </a:ext>
            </a:extLst>
          </p:cNvPr>
          <p:cNvSpPr txBox="1"/>
          <p:nvPr/>
        </p:nvSpPr>
        <p:spPr>
          <a:xfrm>
            <a:off x="6092787" y="3563769"/>
            <a:ext cx="50220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class Derived : </a:t>
            </a:r>
            <a:r>
              <a:rPr lang="en-US" altLang="ko-KR" dirty="0" err="1">
                <a:latin typeface="Arial Black" panose="020B0A04020102020204" pitchFamily="34" charset="0"/>
              </a:rPr>
              <a:t>AbstractBase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override void </a:t>
            </a:r>
            <a:r>
              <a:rPr lang="en-US" altLang="ko-KR" dirty="0" err="1">
                <a:latin typeface="Arial Black" panose="020B0A04020102020204" pitchFamily="34" charset="0"/>
              </a:rPr>
              <a:t>SomeMethod</a:t>
            </a:r>
            <a:r>
              <a:rPr lang="en-US" altLang="ko-KR" dirty="0">
                <a:latin typeface="Arial Black" panose="020B0A04020102020204" pitchFamily="34" charset="0"/>
              </a:rPr>
              <a:t>()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// Something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8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/>
              <a:t>프로퍼티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85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</a:t>
            </a:r>
            <a:r>
              <a:rPr lang="ko-KR" altLang="en-US" dirty="0"/>
              <a:t>프로퍼티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656" y="732225"/>
            <a:ext cx="9902263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접근제어에 의해 차단되어 있는 객체로의 접근방법을 제시한다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C/C++</a:t>
            </a:r>
            <a:r>
              <a:rPr lang="ko-KR" altLang="en-US" dirty="0">
                <a:latin typeface="Arial Black" pitchFamily="34" charset="0"/>
              </a:rPr>
              <a:t>에서는 반환형 </a:t>
            </a:r>
            <a:r>
              <a:rPr lang="en-US" altLang="ko-KR" dirty="0">
                <a:latin typeface="Arial Black" pitchFamily="34" charset="0"/>
              </a:rPr>
              <a:t>return </a:t>
            </a:r>
            <a:r>
              <a:rPr lang="ko-KR" altLang="en-US" dirty="0">
                <a:latin typeface="Arial Black" pitchFamily="34" charset="0"/>
              </a:rPr>
              <a:t>과 </a:t>
            </a:r>
            <a:r>
              <a:rPr lang="en-US" altLang="ko-KR" dirty="0">
                <a:latin typeface="Arial Black" pitchFamily="34" charset="0"/>
              </a:rPr>
              <a:t>inline </a:t>
            </a:r>
            <a:r>
              <a:rPr lang="ko-KR" altLang="en-US" dirty="0">
                <a:latin typeface="Arial Black" pitchFamily="34" charset="0"/>
              </a:rPr>
              <a:t>형식을 이용해서 제공했다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접근방법으로 제공한 것이 아닌 기능을 응용한 것이므로 제공하는 기능이 있다면 그것을 사용하자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를 만드는 것보다 </a:t>
            </a:r>
            <a:r>
              <a:rPr lang="en-US" altLang="ko-KR" dirty="0">
                <a:latin typeface="Arial Black" pitchFamily="34" charset="0"/>
              </a:rPr>
              <a:t>get,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set</a:t>
            </a:r>
            <a:r>
              <a:rPr lang="ko-KR" altLang="en-US" dirty="0">
                <a:latin typeface="Arial Black" pitchFamily="34" charset="0"/>
              </a:rPr>
              <a:t>을 이용한 프로퍼티를 사용하는 것이 좋다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get, 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접근자라고 하며 접근제어로 감추어진 값을  대입하거나 얻어오게 하는 역할을 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직접적인 참조나 대입이 아닌 간접적인 허락에 의한 행동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를 사용하는 것보다 유리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set</a:t>
            </a:r>
            <a:r>
              <a:rPr lang="ko-KR" altLang="en-US" dirty="0">
                <a:latin typeface="Arial Black" pitchFamily="34" charset="0"/>
              </a:rPr>
              <a:t>사용하면  </a:t>
            </a:r>
            <a:r>
              <a:rPr lang="en-US" altLang="ko-KR" dirty="0">
                <a:latin typeface="Arial Black" pitchFamily="34" charset="0"/>
              </a:rPr>
              <a:t>private</a:t>
            </a:r>
            <a:r>
              <a:rPr lang="ko-KR" altLang="en-US" dirty="0">
                <a:latin typeface="Arial Black" pitchFamily="34" charset="0"/>
              </a:rPr>
              <a:t>로 선언한 의미가 너무 퇴색된다 다른 곳에 선언해서 함부로 사용되는 데이터를 보호하기 위해 사용되는 것인데 </a:t>
            </a:r>
            <a:r>
              <a:rPr lang="en-US" altLang="ko-KR" dirty="0">
                <a:latin typeface="Arial Black" pitchFamily="34" charset="0"/>
              </a:rPr>
              <a:t>set</a:t>
            </a:r>
            <a:r>
              <a:rPr lang="ko-KR" altLang="en-US" dirty="0">
                <a:latin typeface="Arial Black" pitchFamily="34" charset="0"/>
              </a:rPr>
              <a:t>을 통해 저장하게 되면 자기가 원하는 순간에 대입해서 사용하려 하는 의미가 줄어들게 되는 것이다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그래서 </a:t>
            </a:r>
            <a:r>
              <a:rPr lang="en-US" altLang="ko-KR" dirty="0">
                <a:latin typeface="Arial Black" pitchFamily="34" charset="0"/>
              </a:rPr>
              <a:t>set</a:t>
            </a:r>
            <a:r>
              <a:rPr lang="ko-KR" altLang="en-US" dirty="0">
                <a:latin typeface="Arial Black" pitchFamily="34" charset="0"/>
              </a:rPr>
              <a:t>이 존재하지만 따로 대입 함수를 만들어서 사용하는 걸 추천한다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private </a:t>
            </a:r>
            <a:r>
              <a:rPr lang="ko-KR" altLang="en-US" dirty="0">
                <a:latin typeface="Arial Black" pitchFamily="34" charset="0"/>
              </a:rPr>
              <a:t>데이터 형식 필드이름</a:t>
            </a:r>
            <a:r>
              <a:rPr lang="en-US" altLang="ko-KR" dirty="0">
                <a:latin typeface="Arial Black" pitchFamily="34" charset="0"/>
              </a:rPr>
              <a:t>;</a:t>
            </a:r>
          </a:p>
          <a:p>
            <a:r>
              <a:rPr lang="en-US" altLang="ko-KR" dirty="0">
                <a:latin typeface="Arial Black" pitchFamily="34" charset="0"/>
              </a:rPr>
              <a:t>p</a:t>
            </a:r>
            <a:r>
              <a:rPr lang="en-US" altLang="ko-KR">
                <a:latin typeface="Arial Black" pitchFamily="34" charset="0"/>
              </a:rPr>
              <a:t>ubic</a:t>
            </a:r>
            <a:r>
              <a:rPr lang="ko-KR" altLang="en-US" dirty="0">
                <a:latin typeface="Arial Black" pitchFamily="34" charset="0"/>
              </a:rPr>
              <a:t> 데이터 형식 프로퍼티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get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{ return </a:t>
            </a:r>
            <a:r>
              <a:rPr lang="ko-KR" altLang="en-US" dirty="0">
                <a:latin typeface="Arial Black" pitchFamily="34" charset="0"/>
              </a:rPr>
              <a:t>필드이름</a:t>
            </a:r>
            <a:r>
              <a:rPr lang="en-US" altLang="ko-KR" dirty="0">
                <a:latin typeface="Arial Black" pitchFamily="34" charset="0"/>
              </a:rPr>
              <a:t>;}</a:t>
            </a:r>
          </a:p>
          <a:p>
            <a:r>
              <a:rPr lang="en-US" altLang="ko-KR" dirty="0">
                <a:latin typeface="Arial Black" pitchFamily="34" charset="0"/>
              </a:rPr>
              <a:t>	set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{ </a:t>
            </a:r>
            <a:r>
              <a:rPr lang="ko-KR" altLang="en-US" dirty="0">
                <a:latin typeface="Arial Black" pitchFamily="34" charset="0"/>
              </a:rPr>
              <a:t>필드이름 </a:t>
            </a:r>
            <a:r>
              <a:rPr lang="en-US" altLang="ko-KR" dirty="0">
                <a:latin typeface="Arial Black" pitchFamily="34" charset="0"/>
              </a:rPr>
              <a:t>= value;}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916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클래스</a:t>
            </a:r>
            <a:r>
              <a:rPr lang="en-US" altLang="ko-KR" sz="1800" dirty="0"/>
              <a:t>, </a:t>
            </a:r>
            <a:r>
              <a:rPr lang="ko-KR" altLang="en-US" sz="1800" dirty="0"/>
              <a:t>인터페이스</a:t>
            </a:r>
            <a:r>
              <a:rPr lang="en-US" altLang="ko-KR" sz="1800" dirty="0"/>
              <a:t>, </a:t>
            </a:r>
            <a:r>
              <a:rPr lang="ko-KR" altLang="en-US" sz="1800" dirty="0"/>
              <a:t>추상 클래스 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프로퍼티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/>
              <a:t>클래스와 </a:t>
            </a:r>
            <a:r>
              <a:rPr lang="ko-KR" altLang="en-US" dirty="0" err="1"/>
              <a:t>프로퍼티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추상 클래스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843677"/>
            <a:ext cx="9902263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클래스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구조체는 </a:t>
            </a:r>
            <a:r>
              <a:rPr lang="en-US" altLang="ko-KR" dirty="0">
                <a:latin typeface="Arial Black" pitchFamily="34" charset="0"/>
              </a:rPr>
              <a:t>Value Type, </a:t>
            </a:r>
            <a:r>
              <a:rPr lang="ko-KR" altLang="en-US" dirty="0">
                <a:latin typeface="Arial Black" pitchFamily="34" charset="0"/>
              </a:rPr>
              <a:t>클래스는 </a:t>
            </a:r>
            <a:r>
              <a:rPr lang="en-US" altLang="ko-KR" dirty="0">
                <a:latin typeface="Arial Black" pitchFamily="34" charset="0"/>
              </a:rPr>
              <a:t>Reference Type</a:t>
            </a:r>
            <a:r>
              <a:rPr lang="ko-KR" altLang="en-US" dirty="0">
                <a:latin typeface="Arial Black" pitchFamily="34" charset="0"/>
              </a:rPr>
              <a:t>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C#</a:t>
            </a:r>
            <a:r>
              <a:rPr lang="ko-KR" altLang="en-US" dirty="0">
                <a:latin typeface="Arial Black" pitchFamily="34" charset="0"/>
              </a:rPr>
              <a:t>에서는 특정 값 타입을 반환하는 클래스는 사용 불가능하다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클래스를 할당하면 인스턴스</a:t>
            </a:r>
            <a:r>
              <a:rPr lang="en-US" altLang="ko-KR" dirty="0">
                <a:latin typeface="Arial Black" pitchFamily="34" charset="0"/>
              </a:rPr>
              <a:t>(Instance)</a:t>
            </a:r>
            <a:r>
              <a:rPr lang="ko-KR" altLang="en-US" dirty="0">
                <a:latin typeface="Arial Black" pitchFamily="34" charset="0"/>
              </a:rPr>
              <a:t>라고 하며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그렇지 않은 것은 클래스라고 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클래스는 프로그램에서 하나만 존재하며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인스턴스는 여러 개 존재할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Class Cat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public string Name;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public string Color;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	public void Meow()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</a:t>
            </a:r>
            <a:r>
              <a:rPr lang="en-US" altLang="ko-KR" dirty="0" err="1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(“{0} : </a:t>
            </a:r>
            <a:r>
              <a:rPr lang="ko-KR" altLang="en-US" dirty="0">
                <a:latin typeface="Arial Black" pitchFamily="34" charset="0"/>
              </a:rPr>
              <a:t>야옹</a:t>
            </a:r>
            <a:r>
              <a:rPr lang="en-US" altLang="ko-KR" dirty="0">
                <a:latin typeface="Arial Black" pitchFamily="34" charset="0"/>
              </a:rPr>
              <a:t>”, Name);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}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	public Cat();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public ~Cat();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추상 클래스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843677"/>
            <a:ext cx="9902263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New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New </a:t>
            </a:r>
            <a:r>
              <a:rPr lang="ko-KR" altLang="en-US" dirty="0">
                <a:latin typeface="Arial Black" pitchFamily="34" charset="0"/>
              </a:rPr>
              <a:t>연산자와 생성자는 모든 데이터 형식에 사용이 가능하다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GC(</a:t>
            </a:r>
            <a:r>
              <a:rPr lang="ko-KR" altLang="en-US" dirty="0" err="1">
                <a:latin typeface="Arial Black" pitchFamily="34" charset="0"/>
              </a:rPr>
              <a:t>가비지컬렉터</a:t>
            </a:r>
            <a:r>
              <a:rPr lang="en-US" altLang="ko-KR" dirty="0">
                <a:latin typeface="Arial Black" pitchFamily="34" charset="0"/>
              </a:rPr>
              <a:t>)</a:t>
            </a:r>
            <a:r>
              <a:rPr lang="ko-KR" altLang="en-US" dirty="0">
                <a:latin typeface="Arial Black" pitchFamily="34" charset="0"/>
              </a:rPr>
              <a:t>가 직접 수거하기 때문에 </a:t>
            </a:r>
            <a:r>
              <a:rPr lang="en-US" altLang="ko-KR" dirty="0">
                <a:latin typeface="Arial Black" pitchFamily="34" charset="0"/>
              </a:rPr>
              <a:t>delete</a:t>
            </a:r>
            <a:r>
              <a:rPr lang="ko-KR" altLang="en-US" dirty="0">
                <a:latin typeface="Arial Black" pitchFamily="34" charset="0"/>
              </a:rPr>
              <a:t>가 따로 필요하지 않지만 </a:t>
            </a:r>
            <a:r>
              <a:rPr lang="en-US" altLang="ko-KR" dirty="0">
                <a:latin typeface="Arial Black" pitchFamily="34" charset="0"/>
              </a:rPr>
              <a:t>GC</a:t>
            </a:r>
            <a:r>
              <a:rPr lang="ko-KR" altLang="en-US" dirty="0">
                <a:latin typeface="Arial Black" pitchFamily="34" charset="0"/>
              </a:rPr>
              <a:t>의 관리 이슈가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int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a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=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new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int();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A = 3;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string b = new string(new char []{‘</a:t>
            </a:r>
            <a:r>
              <a:rPr lang="ko-KR" altLang="en-US" dirty="0">
                <a:latin typeface="Arial Black" pitchFamily="34" charset="0"/>
              </a:rPr>
              <a:t>한</a:t>
            </a:r>
            <a:r>
              <a:rPr lang="en-US" altLang="ko-KR" dirty="0">
                <a:latin typeface="Arial Black" pitchFamily="34" charset="0"/>
              </a:rPr>
              <a:t>’, ‘</a:t>
            </a:r>
            <a:r>
              <a:rPr lang="ko-KR" altLang="en-US" dirty="0">
                <a:latin typeface="Arial Black" pitchFamily="34" charset="0"/>
              </a:rPr>
              <a:t>글</a:t>
            </a:r>
            <a:r>
              <a:rPr lang="en-US" altLang="ko-KR" dirty="0">
                <a:latin typeface="Arial Black" pitchFamily="34" charset="0"/>
              </a:rPr>
              <a:t>’});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ko-KR" altLang="en-US" dirty="0">
                <a:latin typeface="Arial Black" pitchFamily="34" charset="0"/>
              </a:rPr>
              <a:t>하지만 이런 귀찮은 행동은 할 필요가 없다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보여지는 예는 </a:t>
            </a:r>
            <a:r>
              <a:rPr lang="en-US" altLang="ko-KR" dirty="0">
                <a:latin typeface="Arial Black" pitchFamily="34" charset="0"/>
              </a:rPr>
              <a:t>new</a:t>
            </a:r>
            <a:r>
              <a:rPr lang="ko-KR" altLang="en-US" dirty="0">
                <a:latin typeface="Arial Black" pitchFamily="34" charset="0"/>
              </a:rPr>
              <a:t>를 사용할 때 조건을 간단하게 보여준 것에 불과하다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클래스에 사용한다면</a:t>
            </a:r>
            <a:r>
              <a:rPr lang="en-US" altLang="ko-KR" dirty="0">
                <a:latin typeface="Arial Black" pitchFamily="34" charset="0"/>
              </a:rPr>
              <a:t>,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class A = new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class();</a:t>
            </a:r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class A = new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class(b, c);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ko-KR" altLang="en-US" dirty="0">
                <a:latin typeface="Arial Black" pitchFamily="34" charset="0"/>
              </a:rPr>
              <a:t>이와 같이 클래스를 할당하면서 자연스럽게 생성자로 할당하는 모습이 연출된다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fontAlgn="base"/>
            <a:r>
              <a:rPr lang="ko-KR" altLang="en-US" dirty="0">
                <a:latin typeface="Arial Black" pitchFamily="34" charset="0"/>
              </a:rPr>
              <a:t>기본값을 설정할 필요성이 있을 때 생성자에 다양한 오버로딩 함수로 활용하면 클래스의 데이터 관리가 편리하다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ko-KR" altLang="en-US" dirty="0">
                <a:latin typeface="Arial Black" pitchFamily="34" charset="0"/>
              </a:rPr>
              <a:t>단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클래스가 처럼 </a:t>
            </a:r>
            <a:r>
              <a:rPr lang="en-US" altLang="ko-KR" dirty="0">
                <a:latin typeface="Arial Black" pitchFamily="34" charset="0"/>
              </a:rPr>
              <a:t>new</a:t>
            </a:r>
            <a:r>
              <a:rPr lang="ko-KR" altLang="en-US" dirty="0">
                <a:latin typeface="Arial Black" pitchFamily="34" charset="0"/>
              </a:rPr>
              <a:t>로 할당될 때의 설정이므로 이미 할당 받은 적이 있는 클래스는 따로 셋팅 메소드를 준비해서 변경해주는 구현이 필요하다</a:t>
            </a:r>
            <a:r>
              <a:rPr lang="en-US" altLang="ko-KR" dirty="0">
                <a:latin typeface="Arial Black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975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추상 클래스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843677"/>
            <a:ext cx="9902263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Static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Filed(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정적필드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와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Method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static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나 </a:t>
            </a:r>
            <a:r>
              <a:rPr lang="en-US" altLang="ko-KR" dirty="0">
                <a:latin typeface="Arial Black" pitchFamily="34" charset="0"/>
              </a:rPr>
              <a:t>Filed</a:t>
            </a:r>
            <a:r>
              <a:rPr lang="ko-KR" altLang="en-US" dirty="0">
                <a:latin typeface="Arial Black" pitchFamily="34" charset="0"/>
              </a:rPr>
              <a:t>가 클래스의 인스턴스가 아닌 클래스 자체에 소속되도록 지정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fontAlgn="base"/>
            <a:r>
              <a:rPr lang="ko-KR" altLang="en-US" dirty="0">
                <a:latin typeface="Arial Black" pitchFamily="34" charset="0"/>
              </a:rPr>
              <a:t>지정한 필드는 인스턴스에 속하고 지정하지 않은 필드는 클래스에 속한다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Class </a:t>
            </a:r>
            <a:r>
              <a:rPr lang="en-US" altLang="ko-KR" dirty="0" err="1">
                <a:latin typeface="Arial Black" pitchFamily="34" charset="0"/>
              </a:rPr>
              <a:t>MyClass</a:t>
            </a:r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public int a;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public int b;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}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Public static void Main()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MyClass</a:t>
            </a:r>
            <a:r>
              <a:rPr lang="en-US" altLang="ko-KR" dirty="0">
                <a:latin typeface="Arial Black" pitchFamily="34" charset="0"/>
              </a:rPr>
              <a:t> obj1 = new </a:t>
            </a:r>
            <a:r>
              <a:rPr lang="en-US" altLang="ko-KR" dirty="0" err="1">
                <a:latin typeface="Arial Black" pitchFamily="34" charset="0"/>
              </a:rPr>
              <a:t>MyClass</a:t>
            </a:r>
            <a:r>
              <a:rPr lang="en-US" altLang="ko-KR" dirty="0">
                <a:latin typeface="Arial Black" pitchFamily="34" charset="0"/>
              </a:rPr>
              <a:t>();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obj1.a = 1;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obj2.b = 2;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staticClass.a</a:t>
            </a:r>
            <a:r>
              <a:rPr lang="en-US" altLang="ko-KR" dirty="0">
                <a:latin typeface="Arial Black" pitchFamily="34" charset="0"/>
              </a:rPr>
              <a:t> = 1;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staticClass.b</a:t>
            </a:r>
            <a:r>
              <a:rPr lang="en-US" altLang="ko-KR" dirty="0">
                <a:latin typeface="Arial Black" pitchFamily="34" charset="0"/>
              </a:rPr>
              <a:t> = 2;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F9727-131A-4F64-A014-97D4590634C3}"/>
              </a:ext>
            </a:extLst>
          </p:cNvPr>
          <p:cNvSpPr txBox="1"/>
          <p:nvPr/>
        </p:nvSpPr>
        <p:spPr>
          <a:xfrm>
            <a:off x="6449961" y="2497985"/>
            <a:ext cx="29378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Class </a:t>
            </a:r>
            <a:r>
              <a:rPr lang="en-US" altLang="ko-KR" dirty="0" err="1">
                <a:latin typeface="Arial Black" panose="020B0A04020102020204" pitchFamily="34" charset="0"/>
              </a:rPr>
              <a:t>staticClass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static int a;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static int b;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추상 클래스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843677"/>
            <a:ext cx="9902263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객체의 복사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: 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얕은 복사와 깊은 복사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클래스는 태생적으로 참조 형식이기 때문에 인스턴스로 사용하면 일반 대입형식으로 값을 복사 할 수 없다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일반 대입은 스택에 있는 값들을 복사하는 것인데 참조형식으로 선언되는 인스턴스는 참조 값만 복사하기 때문에 </a:t>
            </a:r>
            <a:r>
              <a:rPr lang="en-US" altLang="ko-KR" dirty="0">
                <a:latin typeface="Arial Black" pitchFamily="34" charset="0"/>
              </a:rPr>
              <a:t>C#</a:t>
            </a:r>
            <a:r>
              <a:rPr lang="ko-KR" altLang="en-US" dirty="0">
                <a:latin typeface="Arial Black" pitchFamily="34" charset="0"/>
              </a:rPr>
              <a:t>에서는 포인터가 존재하지 않기 때문에 모든 구성이 동일한 깊은 복사를 위해서는 따로 구현이 필요하다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class </a:t>
            </a:r>
            <a:r>
              <a:rPr lang="en-US" altLang="ko-KR" dirty="0" err="1">
                <a:latin typeface="Arial Black" pitchFamily="34" charset="0"/>
              </a:rPr>
              <a:t>MyClass</a:t>
            </a:r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public int MyField1;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public int MyField2;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}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 err="1">
                <a:latin typeface="Arial Black" pitchFamily="34" charset="0"/>
              </a:rPr>
              <a:t>MyClass</a:t>
            </a:r>
            <a:r>
              <a:rPr lang="en-US" altLang="ko-KR" dirty="0">
                <a:latin typeface="Arial Black" pitchFamily="34" charset="0"/>
              </a:rPr>
              <a:t> source = new </a:t>
            </a:r>
            <a:r>
              <a:rPr lang="en-US" altLang="ko-KR" dirty="0" err="1">
                <a:latin typeface="Arial Black" pitchFamily="34" charset="0"/>
              </a:rPr>
              <a:t>MyClass</a:t>
            </a:r>
            <a:r>
              <a:rPr lang="en-US" altLang="ko-KR" dirty="0">
                <a:latin typeface="Arial Black" pitchFamily="34" charset="0"/>
              </a:rPr>
              <a:t>();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source.MyField1 = 10;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source.MyField2 = 20;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 err="1">
                <a:latin typeface="Arial Black" pitchFamily="34" charset="0"/>
              </a:rPr>
              <a:t>MyClass</a:t>
            </a:r>
            <a:r>
              <a:rPr lang="en-US" altLang="ko-KR" dirty="0">
                <a:latin typeface="Arial Black" pitchFamily="34" charset="0"/>
              </a:rPr>
              <a:t> target = source;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Target.MyField2 = 30;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D7FF10-1A72-44BB-9F7A-451E5387D951}"/>
              </a:ext>
            </a:extLst>
          </p:cNvPr>
          <p:cNvGrpSpPr/>
          <p:nvPr/>
        </p:nvGrpSpPr>
        <p:grpSpPr>
          <a:xfrm>
            <a:off x="4655080" y="2749049"/>
            <a:ext cx="3550095" cy="1737228"/>
            <a:chOff x="1966447" y="2952760"/>
            <a:chExt cx="3957861" cy="222149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0CF5BBF-1E59-4395-A9BD-25A443C239D0}"/>
                </a:ext>
              </a:extLst>
            </p:cNvPr>
            <p:cNvGrpSpPr/>
            <p:nvPr/>
          </p:nvGrpSpPr>
          <p:grpSpPr>
            <a:xfrm>
              <a:off x="1966447" y="2952760"/>
              <a:ext cx="1499419" cy="2221497"/>
              <a:chOff x="2753028" y="3001921"/>
              <a:chExt cx="1499419" cy="222149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B0B2830-D5DB-4813-91E5-F1FC0CCF515F}"/>
                  </a:ext>
                </a:extLst>
              </p:cNvPr>
              <p:cNvSpPr/>
              <p:nvPr/>
            </p:nvSpPr>
            <p:spPr>
              <a:xfrm>
                <a:off x="2753032" y="3746090"/>
                <a:ext cx="149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F1DBFB-774A-4B5E-8880-B23A6DF77CB5}"/>
                  </a:ext>
                </a:extLst>
              </p:cNvPr>
              <p:cNvSpPr txBox="1"/>
              <p:nvPr/>
            </p:nvSpPr>
            <p:spPr>
              <a:xfrm>
                <a:off x="2976358" y="3698969"/>
                <a:ext cx="1047852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source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7EA868B-DE32-4FA2-8BEF-5B35BC9269F9}"/>
                  </a:ext>
                </a:extLst>
              </p:cNvPr>
              <p:cNvSpPr/>
              <p:nvPr/>
            </p:nvSpPr>
            <p:spPr>
              <a:xfrm>
                <a:off x="2753030" y="4115422"/>
                <a:ext cx="149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D353A5D-2F40-4E5C-BFE1-C960D2FF80E5}"/>
                  </a:ext>
                </a:extLst>
              </p:cNvPr>
              <p:cNvSpPr/>
              <p:nvPr/>
            </p:nvSpPr>
            <p:spPr>
              <a:xfrm>
                <a:off x="2757944" y="4488424"/>
                <a:ext cx="149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90AA1C-2567-4021-8CF0-2172E94E7352}"/>
                  </a:ext>
                </a:extLst>
              </p:cNvPr>
              <p:cNvSpPr/>
              <p:nvPr/>
            </p:nvSpPr>
            <p:spPr>
              <a:xfrm>
                <a:off x="2753030" y="3373088"/>
                <a:ext cx="149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460C363-5C95-47AF-89B9-BB40FFFE68EF}"/>
                  </a:ext>
                </a:extLst>
              </p:cNvPr>
              <p:cNvSpPr/>
              <p:nvPr/>
            </p:nvSpPr>
            <p:spPr>
              <a:xfrm>
                <a:off x="2753028" y="3001921"/>
                <a:ext cx="149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71102D-2F3E-476F-96E3-5FDC90B2DF87}"/>
                  </a:ext>
                </a:extLst>
              </p:cNvPr>
              <p:cNvSpPr txBox="1"/>
              <p:nvPr/>
            </p:nvSpPr>
            <p:spPr>
              <a:xfrm>
                <a:off x="3057273" y="4854086"/>
                <a:ext cx="886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stack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E0E8308-FF1C-429F-96B9-25651762C4C6}"/>
                </a:ext>
              </a:extLst>
            </p:cNvPr>
            <p:cNvGrpSpPr/>
            <p:nvPr/>
          </p:nvGrpSpPr>
          <p:grpSpPr>
            <a:xfrm>
              <a:off x="4340557" y="2955512"/>
              <a:ext cx="1583751" cy="2218745"/>
              <a:chOff x="4370054" y="2955512"/>
              <a:chExt cx="1583751" cy="2218745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5A3ED7E-2648-48C6-9F40-D0B8C60BF2F7}"/>
                  </a:ext>
                </a:extLst>
              </p:cNvPr>
              <p:cNvSpPr/>
              <p:nvPr/>
            </p:nvSpPr>
            <p:spPr>
              <a:xfrm>
                <a:off x="4419597" y="4069013"/>
                <a:ext cx="149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741CD63-96F2-49BF-9CEA-DD9BCD063A48}"/>
                  </a:ext>
                </a:extLst>
              </p:cNvPr>
              <p:cNvSpPr/>
              <p:nvPr/>
            </p:nvSpPr>
            <p:spPr>
              <a:xfrm>
                <a:off x="4414679" y="4442015"/>
                <a:ext cx="149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754D114-BCE4-4B02-BAF6-8CBDA30CF53C}"/>
                  </a:ext>
                </a:extLst>
              </p:cNvPr>
              <p:cNvSpPr/>
              <p:nvPr/>
            </p:nvSpPr>
            <p:spPr>
              <a:xfrm>
                <a:off x="4419597" y="3326679"/>
                <a:ext cx="1494503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16ABE05-A264-4547-B4B5-11B93C114C58}"/>
                  </a:ext>
                </a:extLst>
              </p:cNvPr>
              <p:cNvSpPr/>
              <p:nvPr/>
            </p:nvSpPr>
            <p:spPr>
              <a:xfrm>
                <a:off x="4419595" y="2955512"/>
                <a:ext cx="149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49052-E35A-4553-A847-D0692FF4A2C2}"/>
                  </a:ext>
                </a:extLst>
              </p:cNvPr>
              <p:cNvSpPr txBox="1"/>
              <p:nvPr/>
            </p:nvSpPr>
            <p:spPr>
              <a:xfrm>
                <a:off x="4765614" y="4804925"/>
                <a:ext cx="802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heap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7330E2-9C8C-4F86-9997-7A89A1583B0C}"/>
                  </a:ext>
                </a:extLst>
              </p:cNvPr>
              <p:cNvSpPr txBox="1"/>
              <p:nvPr/>
            </p:nvSpPr>
            <p:spPr>
              <a:xfrm>
                <a:off x="4370054" y="3361475"/>
                <a:ext cx="1583751" cy="66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>
                    <a:latin typeface="Arial Black" panose="020B0A04020102020204" pitchFamily="34" charset="0"/>
                  </a:rPr>
                  <a:t>MyField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 = 10</a:t>
                </a:r>
              </a:p>
              <a:p>
                <a:r>
                  <a:rPr lang="en-US" altLang="ko-KR" sz="1400" dirty="0" err="1">
                    <a:latin typeface="Arial Black" panose="020B0A04020102020204" pitchFamily="34" charset="0"/>
                  </a:rPr>
                  <a:t>MyField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 = 20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A628DF17-B03F-4B72-8421-8079595B1948}"/>
                </a:ext>
              </a:extLst>
            </p:cNvPr>
            <p:cNvCxnSpPr>
              <a:stCxn id="16" idx="3"/>
              <a:endCxn id="15" idx="1"/>
            </p:cNvCxnSpPr>
            <p:nvPr/>
          </p:nvCxnSpPr>
          <p:spPr>
            <a:xfrm flipV="1">
              <a:off x="3460954" y="3696011"/>
              <a:ext cx="879603" cy="185585"/>
            </a:xfrm>
            <a:prstGeom prst="bentConnector3">
              <a:avLst/>
            </a:prstGeom>
            <a:ln w="38100">
              <a:solidFill>
                <a:schemeClr val="tx1">
                  <a:lumMod val="9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30A6E2-8468-4426-84FA-83F131CE0C70}"/>
              </a:ext>
            </a:extLst>
          </p:cNvPr>
          <p:cNvGrpSpPr/>
          <p:nvPr/>
        </p:nvGrpSpPr>
        <p:grpSpPr>
          <a:xfrm>
            <a:off x="8321576" y="2749049"/>
            <a:ext cx="3555517" cy="1737228"/>
            <a:chOff x="7105572" y="2520141"/>
            <a:chExt cx="3555517" cy="173722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69D6677-7098-4016-8AF2-26D6E25291B0}"/>
                </a:ext>
              </a:extLst>
            </p:cNvPr>
            <p:cNvGrpSpPr/>
            <p:nvPr/>
          </p:nvGrpSpPr>
          <p:grpSpPr>
            <a:xfrm>
              <a:off x="7105572" y="2520141"/>
              <a:ext cx="3555517" cy="1737228"/>
              <a:chOff x="1960402" y="2952760"/>
              <a:chExt cx="3963906" cy="2221497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DE801268-C163-463A-B369-F3CD9D8DEC17}"/>
                  </a:ext>
                </a:extLst>
              </p:cNvPr>
              <p:cNvGrpSpPr/>
              <p:nvPr/>
            </p:nvGrpSpPr>
            <p:grpSpPr>
              <a:xfrm>
                <a:off x="1960402" y="2952760"/>
                <a:ext cx="1500552" cy="2221497"/>
                <a:chOff x="2746983" y="3001921"/>
                <a:chExt cx="1500552" cy="2221497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F038F923-5210-4FCC-8144-B7599AA5677B}"/>
                    </a:ext>
                  </a:extLst>
                </p:cNvPr>
                <p:cNvSpPr/>
                <p:nvPr/>
              </p:nvSpPr>
              <p:spPr>
                <a:xfrm>
                  <a:off x="2753032" y="3746090"/>
                  <a:ext cx="149450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ED98605-BBAE-47D8-852E-99CD546AA383}"/>
                    </a:ext>
                  </a:extLst>
                </p:cNvPr>
                <p:cNvSpPr txBox="1"/>
                <p:nvPr/>
              </p:nvSpPr>
              <p:spPr>
                <a:xfrm>
                  <a:off x="2976358" y="3698969"/>
                  <a:ext cx="1047852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source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9DFCAF3-07DD-4A1A-A6AF-307586D6EF17}"/>
                    </a:ext>
                  </a:extLst>
                </p:cNvPr>
                <p:cNvSpPr/>
                <p:nvPr/>
              </p:nvSpPr>
              <p:spPr>
                <a:xfrm>
                  <a:off x="2753030" y="4115422"/>
                  <a:ext cx="149450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4E767767-E192-4872-90F0-1F618E282176}"/>
                    </a:ext>
                  </a:extLst>
                </p:cNvPr>
                <p:cNvSpPr/>
                <p:nvPr/>
              </p:nvSpPr>
              <p:spPr>
                <a:xfrm>
                  <a:off x="2746983" y="4488424"/>
                  <a:ext cx="1494502" cy="3693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FD87910-4C05-44C4-8F56-E52879C62415}"/>
                    </a:ext>
                  </a:extLst>
                </p:cNvPr>
                <p:cNvSpPr/>
                <p:nvPr/>
              </p:nvSpPr>
              <p:spPr>
                <a:xfrm>
                  <a:off x="2753030" y="3373088"/>
                  <a:ext cx="149450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8504C723-7A1E-4381-9940-8113A7B1FCD9}"/>
                    </a:ext>
                  </a:extLst>
                </p:cNvPr>
                <p:cNvSpPr/>
                <p:nvPr/>
              </p:nvSpPr>
              <p:spPr>
                <a:xfrm>
                  <a:off x="2753028" y="3001921"/>
                  <a:ext cx="149450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CEEB810-8461-4191-BC5C-8EF6217AA75B}"/>
                    </a:ext>
                  </a:extLst>
                </p:cNvPr>
                <p:cNvSpPr txBox="1"/>
                <p:nvPr/>
              </p:nvSpPr>
              <p:spPr>
                <a:xfrm>
                  <a:off x="3057273" y="4854086"/>
                  <a:ext cx="886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stack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7113EA57-FEB4-430C-A6F4-241D0E613154}"/>
                  </a:ext>
                </a:extLst>
              </p:cNvPr>
              <p:cNvGrpSpPr/>
              <p:nvPr/>
            </p:nvGrpSpPr>
            <p:grpSpPr>
              <a:xfrm>
                <a:off x="4340557" y="2955512"/>
                <a:ext cx="1583751" cy="2218745"/>
                <a:chOff x="4370054" y="2955512"/>
                <a:chExt cx="1583751" cy="2218745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213F9F5B-F0DD-46F4-B843-E2E7B3B0A111}"/>
                    </a:ext>
                  </a:extLst>
                </p:cNvPr>
                <p:cNvSpPr/>
                <p:nvPr/>
              </p:nvSpPr>
              <p:spPr>
                <a:xfrm>
                  <a:off x="4419597" y="4069013"/>
                  <a:ext cx="149450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0600E6FC-E7D4-4C34-B15F-3B6EDF6E0D8D}"/>
                    </a:ext>
                  </a:extLst>
                </p:cNvPr>
                <p:cNvSpPr/>
                <p:nvPr/>
              </p:nvSpPr>
              <p:spPr>
                <a:xfrm>
                  <a:off x="4414679" y="4442015"/>
                  <a:ext cx="149450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7C7836F-2C42-429B-BAD9-7DBD3FCB1F58}"/>
                    </a:ext>
                  </a:extLst>
                </p:cNvPr>
                <p:cNvSpPr/>
                <p:nvPr/>
              </p:nvSpPr>
              <p:spPr>
                <a:xfrm>
                  <a:off x="4419597" y="3326679"/>
                  <a:ext cx="1494503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A2859D92-F53D-477E-B0BE-5AE6EC4F6C48}"/>
                    </a:ext>
                  </a:extLst>
                </p:cNvPr>
                <p:cNvSpPr/>
                <p:nvPr/>
              </p:nvSpPr>
              <p:spPr>
                <a:xfrm>
                  <a:off x="4419595" y="2955512"/>
                  <a:ext cx="149450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453891D-904F-4CFE-ABAF-CC57E0F6EFD3}"/>
                    </a:ext>
                  </a:extLst>
                </p:cNvPr>
                <p:cNvSpPr txBox="1"/>
                <p:nvPr/>
              </p:nvSpPr>
              <p:spPr>
                <a:xfrm>
                  <a:off x="4765614" y="4804925"/>
                  <a:ext cx="802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heap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F3A989B-9859-4A57-A60B-B211967A45BB}"/>
                    </a:ext>
                  </a:extLst>
                </p:cNvPr>
                <p:cNvSpPr txBox="1"/>
                <p:nvPr/>
              </p:nvSpPr>
              <p:spPr>
                <a:xfrm>
                  <a:off x="4370054" y="3361475"/>
                  <a:ext cx="1583751" cy="669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err="1">
                      <a:latin typeface="Arial Black" panose="020B0A04020102020204" pitchFamily="34" charset="0"/>
                    </a:rPr>
                    <a:t>MyField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 = 10</a:t>
                  </a:r>
                </a:p>
                <a:p>
                  <a:r>
                    <a:rPr lang="en-US" altLang="ko-KR" sz="1400" dirty="0" err="1">
                      <a:latin typeface="Arial Black" panose="020B0A04020102020204" pitchFamily="34" charset="0"/>
                    </a:rPr>
                    <a:t>MyField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 = 20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</p:grpSp>
          <p:cxnSp>
            <p:nvCxnSpPr>
              <p:cNvPr id="50" name="연결선: 꺾임 49">
                <a:extLst>
                  <a:ext uri="{FF2B5EF4-FFF2-40B4-BE49-F238E27FC236}">
                    <a16:creationId xmlns:a16="http://schemas.microsoft.com/office/drawing/2014/main" id="{5CE2ABBE-0465-4227-B581-00BA6AF66F39}"/>
                  </a:ext>
                </a:extLst>
              </p:cNvPr>
              <p:cNvCxnSpPr>
                <a:stCxn id="57" idx="3"/>
                <a:endCxn id="56" idx="1"/>
              </p:cNvCxnSpPr>
              <p:nvPr/>
            </p:nvCxnSpPr>
            <p:spPr>
              <a:xfrm flipV="1">
                <a:off x="3460954" y="3696011"/>
                <a:ext cx="879603" cy="185585"/>
              </a:xfrm>
              <a:prstGeom prst="bentConnector3">
                <a:avLst/>
              </a:prstGeom>
              <a:ln w="38100">
                <a:solidFill>
                  <a:schemeClr val="tx1">
                    <a:lumMod val="9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B60C84F-A0AC-494F-92D5-F1831EB35EC8}"/>
                </a:ext>
              </a:extLst>
            </p:cNvPr>
            <p:cNvSpPr txBox="1"/>
            <p:nvPr/>
          </p:nvSpPr>
          <p:spPr>
            <a:xfrm>
              <a:off x="7314536" y="3322682"/>
              <a:ext cx="959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target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144E21E4-2C7D-4348-BBD4-8C0F7D1403D9}"/>
                </a:ext>
              </a:extLst>
            </p:cNvPr>
            <p:cNvCxnSpPr>
              <a:stCxn id="59" idx="3"/>
              <a:endCxn id="56" idx="1"/>
            </p:cNvCxnSpPr>
            <p:nvPr/>
          </p:nvCxnSpPr>
          <p:spPr>
            <a:xfrm flipV="1">
              <a:off x="8451525" y="3101369"/>
              <a:ext cx="788982" cy="433949"/>
            </a:xfrm>
            <a:prstGeom prst="bentConnector3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D4308A8-59BA-40C2-A9B0-5BBD4543C4EC}"/>
              </a:ext>
            </a:extLst>
          </p:cNvPr>
          <p:cNvGrpSpPr/>
          <p:nvPr/>
        </p:nvGrpSpPr>
        <p:grpSpPr>
          <a:xfrm>
            <a:off x="5995609" y="4684427"/>
            <a:ext cx="3555517" cy="2112943"/>
            <a:chOff x="5995609" y="4599759"/>
            <a:chExt cx="3555517" cy="211294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6F803D5-060C-4D97-BD38-ABD8BB6DBAC3}"/>
                </a:ext>
              </a:extLst>
            </p:cNvPr>
            <p:cNvGrpSpPr/>
            <p:nvPr/>
          </p:nvGrpSpPr>
          <p:grpSpPr>
            <a:xfrm>
              <a:off x="5995609" y="4975474"/>
              <a:ext cx="3555517" cy="1737228"/>
              <a:chOff x="5772304" y="4922488"/>
              <a:chExt cx="3555517" cy="1737228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6FDBB99A-72B6-4C7D-91B3-EAA9856AEB81}"/>
                  </a:ext>
                </a:extLst>
              </p:cNvPr>
              <p:cNvGrpSpPr/>
              <p:nvPr/>
            </p:nvGrpSpPr>
            <p:grpSpPr>
              <a:xfrm>
                <a:off x="5772304" y="4922488"/>
                <a:ext cx="3555517" cy="1737228"/>
                <a:chOff x="7105572" y="2520141"/>
                <a:chExt cx="3555517" cy="1737228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995F077B-7929-4942-98B1-8DAC89348EE7}"/>
                    </a:ext>
                  </a:extLst>
                </p:cNvPr>
                <p:cNvGrpSpPr/>
                <p:nvPr/>
              </p:nvGrpSpPr>
              <p:grpSpPr>
                <a:xfrm>
                  <a:off x="7105572" y="2520141"/>
                  <a:ext cx="3555517" cy="1737228"/>
                  <a:chOff x="1960402" y="2952760"/>
                  <a:chExt cx="3963906" cy="2221497"/>
                </a:xfrm>
              </p:grpSpPr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64597AD9-7D3D-4F63-B664-239177FB89B0}"/>
                      </a:ext>
                    </a:extLst>
                  </p:cNvPr>
                  <p:cNvGrpSpPr/>
                  <p:nvPr/>
                </p:nvGrpSpPr>
                <p:grpSpPr>
                  <a:xfrm>
                    <a:off x="1960402" y="2952760"/>
                    <a:ext cx="1500552" cy="2221497"/>
                    <a:chOff x="2746983" y="3001921"/>
                    <a:chExt cx="1500552" cy="2221497"/>
                  </a:xfrm>
                </p:grpSpPr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32A6426B-D1FA-4D9E-97CF-0ADB8A509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3032" y="3746090"/>
                      <a:ext cx="1494503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918C3EC4-D4EF-4353-B99E-AEB003BDA8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6358" y="3698969"/>
                      <a:ext cx="1047852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source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40" name="직사각형 39">
                      <a:extLst>
                        <a:ext uri="{FF2B5EF4-FFF2-40B4-BE49-F238E27FC236}">
                          <a16:creationId xmlns:a16="http://schemas.microsoft.com/office/drawing/2014/main" id="{7EC1DFCE-69CB-4433-B687-B33D5C264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3030" y="4115422"/>
                      <a:ext cx="1494503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DFF98B1E-28BB-47A4-9B8B-0D45F6896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46983" y="4488424"/>
                      <a:ext cx="1494502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id="{28F41009-BFD6-41B4-A8AB-C8CC61CBE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3030" y="3373088"/>
                      <a:ext cx="1494503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CF9BEA9F-DC2B-4BD7-8FAD-7B6AAC476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3028" y="3001921"/>
                      <a:ext cx="1494503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F85B7581-D819-4EE6-9094-0E303BE3C6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7273" y="4854086"/>
                      <a:ext cx="88601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stack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AE99DEA8-C1C6-4CB1-84EC-4331CF5B7421}"/>
                      </a:ext>
                    </a:extLst>
                  </p:cNvPr>
                  <p:cNvGrpSpPr/>
                  <p:nvPr/>
                </p:nvGrpSpPr>
                <p:grpSpPr>
                  <a:xfrm>
                    <a:off x="4340557" y="2955512"/>
                    <a:ext cx="1583751" cy="2218745"/>
                    <a:chOff x="4370054" y="2955512"/>
                    <a:chExt cx="1583751" cy="2218745"/>
                  </a:xfrm>
                </p:grpSpPr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9CEA4E39-F6BE-4E85-A68D-1A138D8485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640" y="4062592"/>
                      <a:ext cx="1494503" cy="74875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6AF5C293-D602-41D8-B36D-19FAA80559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9597" y="3326679"/>
                      <a:ext cx="1494503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50CF4F66-865F-4052-BB36-DF1EC4063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9595" y="2955512"/>
                      <a:ext cx="1494503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E02D6572-2247-42DA-9B0A-1544524798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65614" y="4804925"/>
                      <a:ext cx="8024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heap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064F943B-76BC-4525-9A19-F824EFF3B9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70054" y="3361475"/>
                      <a:ext cx="1583751" cy="66907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MyField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= 10</a:t>
                      </a:r>
                    </a:p>
                    <a:p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MyField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= 20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cxnSp>
                <p:nvCxnSpPr>
                  <p:cNvPr id="32" name="연결선: 꺾임 31">
                    <a:extLst>
                      <a:ext uri="{FF2B5EF4-FFF2-40B4-BE49-F238E27FC236}">
                        <a16:creationId xmlns:a16="http://schemas.microsoft.com/office/drawing/2014/main" id="{9DC00024-DD62-42AF-BFAB-A75FD1C52681}"/>
                      </a:ext>
                    </a:extLst>
                  </p:cNvPr>
                  <p:cNvCxnSpPr>
                    <a:stCxn id="38" idx="3"/>
                    <a:endCxn id="37" idx="1"/>
                  </p:cNvCxnSpPr>
                  <p:nvPr/>
                </p:nvCxnSpPr>
                <p:spPr>
                  <a:xfrm flipV="1">
                    <a:off x="3460954" y="3696011"/>
                    <a:ext cx="879603" cy="185585"/>
                  </a:xfrm>
                  <a:prstGeom prst="bentConnector3">
                    <a:avLst/>
                  </a:prstGeom>
                  <a:ln w="38100">
                    <a:solidFill>
                      <a:schemeClr val="tx1">
                        <a:lumMod val="95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2F1301B-32B7-4BFA-8AC7-A20619B0BFF1}"/>
                    </a:ext>
                  </a:extLst>
                </p:cNvPr>
                <p:cNvSpPr txBox="1"/>
                <p:nvPr/>
              </p:nvSpPr>
              <p:spPr>
                <a:xfrm>
                  <a:off x="7314536" y="3322682"/>
                  <a:ext cx="959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target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29" name="연결선: 꺾임 28">
                  <a:extLst>
                    <a:ext uri="{FF2B5EF4-FFF2-40B4-BE49-F238E27FC236}">
                      <a16:creationId xmlns:a16="http://schemas.microsoft.com/office/drawing/2014/main" id="{E49F3C48-BF9A-4E97-9CFA-D7BFC58DE7DE}"/>
                    </a:ext>
                  </a:extLst>
                </p:cNvPr>
                <p:cNvCxnSpPr>
                  <a:cxnSpLocks/>
                  <a:stCxn id="40" idx="3"/>
                  <a:endCxn id="26" idx="1"/>
                </p:cNvCxnSpPr>
                <p:nvPr/>
              </p:nvCxnSpPr>
              <p:spPr>
                <a:xfrm>
                  <a:off x="8451525" y="3535318"/>
                  <a:ext cx="788982" cy="141539"/>
                </a:xfrm>
                <a:prstGeom prst="bentConnector3">
                  <a:avLst/>
                </a:prstGeom>
                <a:ln w="38100">
                  <a:solidFill>
                    <a:schemeClr val="tx1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D63525-25D5-49C8-BEC7-A69E4FB3BDDD}"/>
                  </a:ext>
                </a:extLst>
              </p:cNvPr>
              <p:cNvSpPr txBox="1"/>
              <p:nvPr/>
            </p:nvSpPr>
            <p:spPr>
              <a:xfrm>
                <a:off x="7907239" y="5817594"/>
                <a:ext cx="14205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>
                    <a:latin typeface="Arial Black" panose="020B0A04020102020204" pitchFamily="34" charset="0"/>
                  </a:rPr>
                  <a:t>MyField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 = 10</a:t>
                </a:r>
              </a:p>
              <a:p>
                <a:r>
                  <a:rPr lang="en-US" altLang="ko-KR" sz="1400" dirty="0" err="1">
                    <a:latin typeface="Arial Black" panose="020B0A04020102020204" pitchFamily="34" charset="0"/>
                  </a:rPr>
                  <a:t>MyField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 = 30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9E30085-651E-4ADD-80AB-38901FA36DEE}"/>
                </a:ext>
              </a:extLst>
            </p:cNvPr>
            <p:cNvSpPr txBox="1"/>
            <p:nvPr/>
          </p:nvSpPr>
          <p:spPr>
            <a:xfrm>
              <a:off x="7139400" y="459975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깊은 복사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F552A52-ABF3-400F-98C5-BF221DFB1D7A}"/>
              </a:ext>
            </a:extLst>
          </p:cNvPr>
          <p:cNvSpPr txBox="1"/>
          <p:nvPr/>
        </p:nvSpPr>
        <p:spPr>
          <a:xfrm>
            <a:off x="9403043" y="232354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얕은 복사</a:t>
            </a:r>
          </a:p>
        </p:txBody>
      </p:sp>
    </p:spTree>
    <p:extLst>
      <p:ext uri="{BB962C8B-B14F-4D97-AF65-F5344CB8AC3E}">
        <p14:creationId xmlns:p14="http://schemas.microsoft.com/office/powerpoint/2010/main" val="176730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추상 클래스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D0FE5-F342-4CB1-8226-B311C12A1F16}"/>
              </a:ext>
            </a:extLst>
          </p:cNvPr>
          <p:cNvSpPr txBox="1"/>
          <p:nvPr/>
        </p:nvSpPr>
        <p:spPr>
          <a:xfrm>
            <a:off x="1141411" y="751344"/>
            <a:ext cx="9902263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ICloneable.Clone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 Method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.Net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 dirty="0" err="1">
                <a:latin typeface="Arial Black" pitchFamily="34" charset="0"/>
              </a:rPr>
              <a:t>Framwork</a:t>
            </a:r>
            <a:r>
              <a:rPr lang="ko-KR" altLang="en-US" dirty="0">
                <a:latin typeface="Arial Black" pitchFamily="34" charset="0"/>
              </a:rPr>
              <a:t>의 </a:t>
            </a:r>
            <a:r>
              <a:rPr lang="en-US" altLang="ko-KR" dirty="0">
                <a:latin typeface="Arial Black" pitchFamily="34" charset="0"/>
              </a:rPr>
              <a:t>System </a:t>
            </a:r>
            <a:r>
              <a:rPr lang="ko-KR" altLang="en-US" dirty="0">
                <a:latin typeface="Arial Black" pitchFamily="34" charset="0"/>
              </a:rPr>
              <a:t>네임스페이스에서 지원하는 인터페이스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깊은 복사 기능을 가질 클래스가 다른 프로그래머가 작성한 코드와 호환되도록 하고 싶다면 사용하면 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class </a:t>
            </a:r>
            <a:r>
              <a:rPr lang="en-US" altLang="ko-KR" dirty="0" err="1">
                <a:latin typeface="Arial Black" pitchFamily="34" charset="0"/>
              </a:rPr>
              <a:t>MyClass</a:t>
            </a:r>
            <a:r>
              <a:rPr lang="en-US" altLang="ko-KR" dirty="0">
                <a:latin typeface="Arial Black" pitchFamily="34" charset="0"/>
              </a:rPr>
              <a:t> : </a:t>
            </a:r>
            <a:r>
              <a:rPr lang="en-US" altLang="ko-KR" dirty="0" err="1">
                <a:latin typeface="Arial Black" pitchFamily="34" charset="0"/>
              </a:rPr>
              <a:t>ICloneable</a:t>
            </a:r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public int MyField1;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public int MyField2;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	public Object Clone()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</a:t>
            </a:r>
            <a:r>
              <a:rPr lang="en-US" altLang="ko-KR" dirty="0" err="1">
                <a:latin typeface="Arial Black" pitchFamily="34" charset="0"/>
              </a:rPr>
              <a:t>MyClass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 dirty="0" err="1">
                <a:latin typeface="Arial Black" pitchFamily="34" charset="0"/>
              </a:rPr>
              <a:t>newCopy</a:t>
            </a:r>
            <a:r>
              <a:rPr lang="en-US" altLang="ko-KR" dirty="0">
                <a:latin typeface="Arial Black" pitchFamily="34" charset="0"/>
              </a:rPr>
              <a:t> = new </a:t>
            </a:r>
            <a:r>
              <a:rPr lang="en-US" altLang="ko-KR" dirty="0" err="1">
                <a:latin typeface="Arial Black" pitchFamily="34" charset="0"/>
              </a:rPr>
              <a:t>MyClass</a:t>
            </a:r>
            <a:r>
              <a:rPr lang="en-US" altLang="ko-KR" dirty="0">
                <a:latin typeface="Arial Black" pitchFamily="34" charset="0"/>
              </a:rPr>
              <a:t>();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newCopy.MyField1 = this.MyField1;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newCopy.MyField2 = this.MyField2;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		return </a:t>
            </a:r>
            <a:r>
              <a:rPr lang="en-US" altLang="ko-KR" dirty="0" err="1">
                <a:latin typeface="Arial Black" pitchFamily="34" charset="0"/>
              </a:rPr>
              <a:t>newCopy</a:t>
            </a:r>
            <a:r>
              <a:rPr lang="en-US" altLang="ko-KR" dirty="0">
                <a:latin typeface="Arial Black" pitchFamily="34" charset="0"/>
              </a:rPr>
              <a:t>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}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69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추상 클래스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D0FE5-F342-4CB1-8226-B311C12A1F16}"/>
              </a:ext>
            </a:extLst>
          </p:cNvPr>
          <p:cNvSpPr txBox="1"/>
          <p:nvPr/>
        </p:nvSpPr>
        <p:spPr>
          <a:xfrm>
            <a:off x="1145146" y="733245"/>
            <a:ext cx="9902263" cy="45550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This </a:t>
            </a:r>
            <a:r>
              <a:rPr lang="ko-K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키워드</a:t>
            </a:r>
            <a:endParaRPr lang="en-US" altLang="ko-KR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ko-KR" altLang="en-US" dirty="0">
                <a:latin typeface="Arial Black" pitchFamily="34" charset="0"/>
              </a:rPr>
              <a:t>객체 내부에서 자기 자신을 지칭해서 자기 자신의 모든 멤버를 사용할 수 있게 하는 것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Class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Employee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private string Name;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>
                <a:latin typeface="Arial Black" pitchFamily="34" charset="0"/>
              </a:rPr>
              <a:t>	public void </a:t>
            </a:r>
            <a:r>
              <a:rPr lang="en-US" altLang="ko-KR" dirty="0" err="1">
                <a:latin typeface="Arial Black" pitchFamily="34" charset="0"/>
              </a:rPr>
              <a:t>SetName</a:t>
            </a:r>
            <a:r>
              <a:rPr lang="en-US" altLang="ko-KR" dirty="0">
                <a:latin typeface="Arial Black" pitchFamily="34" charset="0"/>
              </a:rPr>
              <a:t>(string Name)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{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//Name = Name; // </a:t>
            </a:r>
            <a:r>
              <a:rPr lang="ko-KR" altLang="en-US" dirty="0">
                <a:latin typeface="Arial Black" pitchFamily="34" charset="0"/>
              </a:rPr>
              <a:t>컴파일러가 대략 </a:t>
            </a:r>
            <a:r>
              <a:rPr lang="en-US" altLang="ko-KR" dirty="0">
                <a:latin typeface="Arial Black" pitchFamily="34" charset="0"/>
              </a:rPr>
              <a:t>@,.@ </a:t>
            </a:r>
            <a:r>
              <a:rPr lang="ko-KR" altLang="en-US" dirty="0">
                <a:latin typeface="Arial Black" pitchFamily="34" charset="0"/>
              </a:rPr>
              <a:t>하고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	</a:t>
            </a:r>
            <a:r>
              <a:rPr lang="en-US" altLang="ko-KR" dirty="0" err="1">
                <a:latin typeface="Arial Black" pitchFamily="34" charset="0"/>
              </a:rPr>
              <a:t>this.Name</a:t>
            </a:r>
            <a:r>
              <a:rPr lang="en-US" altLang="ko-KR" dirty="0">
                <a:latin typeface="Arial Black" pitchFamily="34" charset="0"/>
              </a:rPr>
              <a:t> = Name;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	}</a:t>
            </a:r>
          </a:p>
          <a:p>
            <a:pPr fontAlgn="base"/>
            <a:r>
              <a:rPr lang="en-US" altLang="ko-KR" dirty="0">
                <a:latin typeface="Arial Black" pitchFamily="34" charset="0"/>
              </a:rPr>
              <a:t>}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is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와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as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402DE7C-8C62-462B-9A4D-FE8FBC6A9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15589"/>
              </p:ext>
            </p:extLst>
          </p:nvPr>
        </p:nvGraphicFramePr>
        <p:xfrm>
          <a:off x="1141411" y="5288338"/>
          <a:ext cx="993954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195">
                  <a:extLst>
                    <a:ext uri="{9D8B030D-6E8A-4147-A177-3AD203B41FA5}">
                      <a16:colId xmlns:a16="http://schemas.microsoft.com/office/drawing/2014/main" val="4087793406"/>
                    </a:ext>
                  </a:extLst>
                </a:gridCol>
                <a:gridCol w="9006349">
                  <a:extLst>
                    <a:ext uri="{9D8B030D-6E8A-4147-A177-3AD203B41FA5}">
                      <a16:colId xmlns:a16="http://schemas.microsoft.com/office/drawing/2014/main" val="358107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is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객체가 해당 형식에 해당하는지를 검사하여 그 결과를 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bool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값으로 반환한다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as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형식 변환 연산자와 같은 역할을 한다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다만 </a:t>
                      </a:r>
                      <a:r>
                        <a:rPr lang="ko-KR" altLang="en-US" dirty="0" err="1">
                          <a:latin typeface="Arial Black" panose="020B0A04020102020204" pitchFamily="34" charset="0"/>
                        </a:rPr>
                        <a:t>형변환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 연산자가 변환에 실패하는 경우 예외를 던지는 반면에 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as 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연산자는 객체 참조를 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null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로 만든다는 것이 다르다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461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029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1397</Words>
  <Application>Microsoft Office PowerPoint</Application>
  <PresentationFormat>와이드스크린</PresentationFormat>
  <Paragraphs>278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Arial Black</vt:lpstr>
      <vt:lpstr>Tw Cen MT</vt:lpstr>
      <vt:lpstr>Wingdings</vt:lpstr>
      <vt:lpstr>회로</vt:lpstr>
      <vt:lpstr>C# -Cahpter3-</vt:lpstr>
      <vt:lpstr>목차</vt:lpstr>
      <vt:lpstr>클래스와 프로퍼티</vt:lpstr>
      <vt:lpstr>1. 클래스, 인터페이스, 추상 클래스 </vt:lpstr>
      <vt:lpstr>1. 클래스, 인터페이스, 추상 클래스 </vt:lpstr>
      <vt:lpstr>1. 클래스, 인터페이스, 추상 클래스 </vt:lpstr>
      <vt:lpstr>1. 클래스, 인터페이스, 추상 클래스 </vt:lpstr>
      <vt:lpstr>1. 클래스, 인터페이스, 추상 클래스 </vt:lpstr>
      <vt:lpstr>1. 클래스, 인터페이스, 추상 클래스 </vt:lpstr>
      <vt:lpstr>1. 클래스, 인터페이스, 추상 클래스 </vt:lpstr>
      <vt:lpstr>1. 클래스, 인터페이스, 추상 클래스 </vt:lpstr>
      <vt:lpstr>1. 클래스, 인터페이스, 추상 클래스 </vt:lpstr>
      <vt:lpstr>1. 클래스, 인터페이스, 추상 클래스 </vt:lpstr>
      <vt:lpstr>프로퍼티</vt:lpstr>
      <vt:lpstr>2. 프로퍼티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53</cp:revision>
  <dcterms:created xsi:type="dcterms:W3CDTF">2019-01-08T00:45:21Z</dcterms:created>
  <dcterms:modified xsi:type="dcterms:W3CDTF">2019-11-27T09:28:08Z</dcterms:modified>
</cp:coreProperties>
</file>