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74" r:id="rId6"/>
    <p:sldId id="272" r:id="rId7"/>
    <p:sldId id="273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4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8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/>
              <a:t>-Cahpter4-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배열과 문자열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컬렉션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ko-KR" altLang="en-US" dirty="0"/>
              <a:t>배열</a:t>
            </a:r>
            <a:r>
              <a:rPr lang="en-US" altLang="ko-KR" dirty="0"/>
              <a:t> &amp; </a:t>
            </a:r>
            <a:r>
              <a:rPr lang="ko-KR" altLang="en-US" dirty="0"/>
              <a:t>문자열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배열</a:t>
            </a:r>
            <a:r>
              <a:rPr lang="en-US" altLang="ko-KR" dirty="0"/>
              <a:t> &amp; </a:t>
            </a:r>
            <a:r>
              <a:rPr lang="ko-KR" altLang="en-US" dirty="0"/>
              <a:t>문자열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4124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일반 배열 초기화 타입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[] a = new </a:t>
            </a:r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[]{1, 2, 3};</a:t>
            </a: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[] a = new </a:t>
            </a:r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[3]{1, 2, 3};</a:t>
            </a: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[] a = {1, 2, 3};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객체 배열 초기화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Animal[] a = new Animal[3];</a:t>
            </a: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A[0] = new Animal();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다차원 배열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[,] a = new </a:t>
            </a:r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[4,3];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C#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 배열은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.NET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Framework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System.Array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클래스에 대응되므로 배열로 선언하면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System.Array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클래스에서 제공하는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Method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사용할 수 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4787EFB-8EF7-4553-9B79-4725ED811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867707"/>
              </p:ext>
            </p:extLst>
          </p:nvPr>
        </p:nvGraphicFramePr>
        <p:xfrm>
          <a:off x="830645" y="4857451"/>
          <a:ext cx="105237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768">
                  <a:extLst>
                    <a:ext uri="{9D8B030D-6E8A-4147-A177-3AD203B41FA5}">
                      <a16:colId xmlns:a16="http://schemas.microsoft.com/office/drawing/2014/main" val="2989048519"/>
                    </a:ext>
                  </a:extLst>
                </a:gridCol>
                <a:gridCol w="2625213">
                  <a:extLst>
                    <a:ext uri="{9D8B030D-6E8A-4147-A177-3AD203B41FA5}">
                      <a16:colId xmlns:a16="http://schemas.microsoft.com/office/drawing/2014/main" val="645416846"/>
                    </a:ext>
                  </a:extLst>
                </a:gridCol>
                <a:gridCol w="6282812">
                  <a:extLst>
                    <a:ext uri="{9D8B030D-6E8A-4147-A177-3AD203B41FA5}">
                      <a16:colId xmlns:a16="http://schemas.microsoft.com/office/drawing/2014/main" val="637276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346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정적 메소드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Sort()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배열을 정렬한다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357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BinarySearch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&lt;T&gt;()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이진 탐색을 수행한다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718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IndexOf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배열에서 찾고자 하는 특정 데이터의 인덱스를 반환한다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328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TrueForAll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&lt;T&gt;()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배열의 모든 요소가 지정한 조건에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부합하는지의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여부를 반환한다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1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50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배열</a:t>
            </a:r>
            <a:r>
              <a:rPr lang="en-US" altLang="ko-KR" dirty="0"/>
              <a:t> &amp; </a:t>
            </a:r>
            <a:r>
              <a:rPr lang="ko-KR" altLang="en-US" dirty="0"/>
              <a:t>문자열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4787EFB-8EF7-4553-9B79-4725ED811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49553"/>
              </p:ext>
            </p:extLst>
          </p:nvPr>
        </p:nvGraphicFramePr>
        <p:xfrm>
          <a:off x="832513" y="1366520"/>
          <a:ext cx="10523793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403">
                  <a:extLst>
                    <a:ext uri="{9D8B030D-6E8A-4147-A177-3AD203B41FA5}">
                      <a16:colId xmlns:a16="http://schemas.microsoft.com/office/drawing/2014/main" val="2989048519"/>
                    </a:ext>
                  </a:extLst>
                </a:gridCol>
                <a:gridCol w="2782578">
                  <a:extLst>
                    <a:ext uri="{9D8B030D-6E8A-4147-A177-3AD203B41FA5}">
                      <a16:colId xmlns:a16="http://schemas.microsoft.com/office/drawing/2014/main" val="645416846"/>
                    </a:ext>
                  </a:extLst>
                </a:gridCol>
                <a:gridCol w="6282812">
                  <a:extLst>
                    <a:ext uri="{9D8B030D-6E8A-4147-A177-3AD203B41FA5}">
                      <a16:colId xmlns:a16="http://schemas.microsoft.com/office/drawing/2014/main" val="637276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346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정적 메소드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FindIndex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&lt;T&gt;()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배열에서 지정한 조건에 부합하는 첫 번째 요소의 인덱스를 반환한다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indexOf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메소드가 특정 값을 찾는데 비해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FindIndex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지정한 조건을 바탕으로 값을 찾는다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357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Resize&lt;T&gt;()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배열의 크기를 재조정한다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71859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Clear()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배열의 모든 요소를 초기화한다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배열의 숫자 형식 기반이면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으로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논리 형식 기반이면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false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참조 형식 기반이면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null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 초기화 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3282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ForEach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&lt;T&gt;()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배열의 모든 요소에 대해 동일한 작업을 수행하게 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157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인스턴스 메소드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GetLength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배열에서 지정한 차원의 길이를 반환한다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 메소드는 다차원 배열에 유용하다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291352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프로퍼티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Length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배열의 길이를 반환한다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8315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Rank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배열의 차원을 반환한다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2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2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noFill/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</a:t>
            </a:r>
            <a:r>
              <a:rPr lang="ko-KR" altLang="en-US" dirty="0"/>
              <a:t>배열</a:t>
            </a:r>
            <a:r>
              <a:rPr lang="en-US" altLang="ko-KR" dirty="0"/>
              <a:t> &amp; </a:t>
            </a:r>
            <a:r>
              <a:rPr lang="ko-KR" altLang="en-US" dirty="0"/>
              <a:t>문자열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4867" y="722065"/>
            <a:ext cx="9902263" cy="587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String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System.String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클래스와 같은 것이다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그래서 </a:t>
            </a:r>
            <a:r>
              <a:rPr lang="en-US" altLang="ko-KR" sz="1400" dirty="0">
                <a:latin typeface="Arial Black" panose="020B0A04020102020204" pitchFamily="34" charset="0"/>
              </a:rPr>
              <a:t>string</a:t>
            </a:r>
            <a:r>
              <a:rPr lang="ko-KR" altLang="en-US" sz="1400" dirty="0">
                <a:latin typeface="Arial Black" panose="020B0A04020102020204" pitchFamily="34" charset="0"/>
              </a:rPr>
              <a:t>으로 선언하면 </a:t>
            </a:r>
            <a:r>
              <a:rPr lang="en-US" altLang="ko-KR" sz="1400" dirty="0">
                <a:latin typeface="Arial Black" panose="020B0A04020102020204" pitchFamily="34" charset="0"/>
              </a:rPr>
              <a:t>reference type</a:t>
            </a:r>
            <a:r>
              <a:rPr lang="ko-KR" altLang="en-US" sz="1400" dirty="0">
                <a:latin typeface="Arial Black" panose="020B0A04020102020204" pitchFamily="34" charset="0"/>
              </a:rPr>
              <a:t>이 되는 것</a:t>
            </a:r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Immutable Type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한번 </a:t>
            </a:r>
            <a:r>
              <a:rPr lang="ko-KR" altLang="en-US" sz="1400" dirty="0" err="1">
                <a:latin typeface="Arial Black" panose="020B0A04020102020204" pitchFamily="34" charset="0"/>
              </a:rPr>
              <a:t>그값이</a:t>
            </a:r>
            <a:r>
              <a:rPr lang="ko-KR" altLang="en-US" sz="1400" dirty="0">
                <a:latin typeface="Arial Black" panose="020B0A04020102020204" pitchFamily="34" charset="0"/>
              </a:rPr>
              <a:t> 설정되면 다시 변경할 수  없는 타입이 됩니다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예제</a:t>
            </a:r>
            <a:r>
              <a:rPr lang="en-US" altLang="ko-KR" sz="1400" dirty="0">
                <a:latin typeface="Arial Black" panose="020B0A04020102020204" pitchFamily="34" charset="0"/>
              </a:rPr>
              <a:t>) s = “C#”; </a:t>
            </a:r>
            <a:r>
              <a:rPr lang="ko-KR" altLang="en-US" sz="1400" dirty="0">
                <a:latin typeface="Arial Black" panose="020B0A04020102020204" pitchFamily="34" charset="0"/>
              </a:rPr>
              <a:t>이라고 </a:t>
            </a:r>
            <a:r>
              <a:rPr lang="ko-KR" altLang="en-US" sz="1400" dirty="0" err="1">
                <a:latin typeface="Arial Black" panose="020B0A04020102020204" pitchFamily="34" charset="0"/>
              </a:rPr>
              <a:t>한후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s = “F#”</a:t>
            </a:r>
            <a:r>
              <a:rPr lang="ko-KR" altLang="en-US" sz="1400" dirty="0">
                <a:latin typeface="Arial Black" panose="020B0A04020102020204" pitchFamily="34" charset="0"/>
              </a:rPr>
              <a:t>이라고 실행하면 값이 바뀌는 것이 아니라 새로운 </a:t>
            </a:r>
            <a:r>
              <a:rPr lang="en-US" altLang="ko-KR" sz="1400" dirty="0">
                <a:latin typeface="Arial Black" panose="020B0A04020102020204" pitchFamily="34" charset="0"/>
              </a:rPr>
              <a:t>string</a:t>
            </a:r>
            <a:r>
              <a:rPr lang="ko-KR" altLang="en-US" sz="1400" dirty="0">
                <a:latin typeface="Arial Black" panose="020B0A04020102020204" pitchFamily="34" charset="0"/>
              </a:rPr>
              <a:t>객체를 생성해서 </a:t>
            </a:r>
            <a:r>
              <a:rPr lang="en-US" altLang="ko-KR" sz="1400" dirty="0">
                <a:latin typeface="Arial Black" panose="020B0A04020102020204" pitchFamily="34" charset="0"/>
              </a:rPr>
              <a:t>F#</a:t>
            </a:r>
            <a:r>
              <a:rPr lang="ko-KR" altLang="en-US" sz="1400" dirty="0">
                <a:latin typeface="Arial Black" panose="020B0A04020102020204" pitchFamily="34" charset="0"/>
              </a:rPr>
              <a:t>이라는 데이터로 초기화 한 후 할당해버린다</a:t>
            </a:r>
            <a:r>
              <a:rPr lang="en-US" altLang="ko-KR" sz="1400" dirty="0">
                <a:latin typeface="Arial Black" panose="020B0A04020102020204" pitchFamily="34" charset="0"/>
              </a:rPr>
              <a:t>. s</a:t>
            </a:r>
            <a:r>
              <a:rPr lang="ko-KR" altLang="en-US" sz="1400" dirty="0">
                <a:latin typeface="Arial Black" panose="020B0A04020102020204" pitchFamily="34" charset="0"/>
              </a:rPr>
              <a:t>는 내부적으로 전혀 다른 메모리를 갖는 객체를 </a:t>
            </a:r>
            <a:r>
              <a:rPr lang="ko-KR" altLang="en-US" sz="1400" dirty="0" err="1">
                <a:latin typeface="Arial Black" panose="020B0A04020102020204" pitchFamily="34" charset="0"/>
              </a:rPr>
              <a:t>가르키는</a:t>
            </a:r>
            <a:r>
              <a:rPr lang="ko-KR" altLang="en-US" sz="1400" dirty="0">
                <a:latin typeface="Arial Black" panose="020B0A04020102020204" pitchFamily="34" charset="0"/>
              </a:rPr>
              <a:t> 것이 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문자의 집합체 인덱스로 문자요소에 접근 가능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Substring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문자열의 위치를 이용하여 문자열을 컨트롤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Split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지정된 문자를 기준으로 문자열을 분리한다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IndexOf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LastIndexOf</a:t>
            </a:r>
            <a:endParaRPr lang="en-US" altLang="ko-KR" sz="1600" dirty="0">
              <a:latin typeface="Arial Black" pitchFamily="34" charset="0"/>
            </a:endParaRPr>
          </a:p>
          <a:p>
            <a:pPr marL="742950" lvl="1" indent="-285750" fontAlgn="base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문자열에서 특정문자의 위치를 찾는다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r>
              <a:rPr lang="en-US" altLang="ko-KR" sz="1400" dirty="0" err="1">
                <a:latin typeface="Arial Black" panose="020B0A04020102020204" pitchFamily="34" charset="0"/>
              </a:rPr>
              <a:t>indexOf</a:t>
            </a:r>
            <a:r>
              <a:rPr lang="en-US" altLang="ko-KR" sz="1400" dirty="0">
                <a:latin typeface="Arial Black" panose="020B0A04020102020204" pitchFamily="34" charset="0"/>
              </a:rPr>
              <a:t> : </a:t>
            </a:r>
            <a:r>
              <a:rPr lang="ko-KR" altLang="en-US" sz="1400" dirty="0">
                <a:latin typeface="Arial Black" panose="020B0A04020102020204" pitchFamily="34" charset="0"/>
              </a:rPr>
              <a:t>찾은 문자열의  처음 문자열의 위치를 알려준다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r>
              <a:rPr lang="en-US" altLang="ko-KR" sz="1400" dirty="0" err="1">
                <a:latin typeface="Arial Black" panose="020B0A04020102020204" pitchFamily="34" charset="0"/>
              </a:rPr>
              <a:t>lastIndexOf</a:t>
            </a:r>
            <a:r>
              <a:rPr lang="en-US" altLang="ko-KR" sz="1400" dirty="0">
                <a:latin typeface="Arial Black" panose="020B0A04020102020204" pitchFamily="34" charset="0"/>
              </a:rPr>
              <a:t> : </a:t>
            </a:r>
            <a:r>
              <a:rPr lang="ko-KR" altLang="en-US" sz="1400" dirty="0">
                <a:latin typeface="Arial Black" panose="020B0A04020102020204" pitchFamily="34" charset="0"/>
              </a:rPr>
              <a:t>찾은 문자열의 마지막 문자열의 위치를 알려준다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Replace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문자열을 변경한다</a:t>
            </a:r>
            <a:endParaRPr lang="en-US" altLang="ko-KR" sz="1400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ToUpper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ToLower</a:t>
            </a:r>
            <a:endParaRPr lang="en-US" altLang="ko-KR" sz="1600" dirty="0">
              <a:latin typeface="Arial Black" pitchFamily="34" charset="0"/>
            </a:endParaRPr>
          </a:p>
          <a:p>
            <a:pPr marL="742950" lvl="1" indent="-285750" fontAlgn="base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대소문자 변경</a:t>
            </a:r>
            <a:endParaRPr lang="en-US" altLang="ko-KR" sz="1400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Trim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400" dirty="0">
                <a:latin typeface="Arial Black" panose="020B0A04020102020204" pitchFamily="34" charset="0"/>
              </a:rPr>
              <a:t>문자열의 공백문자를 제거한다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정수형과 문자열간의 변경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400" dirty="0">
                <a:latin typeface="Arial Black" pitchFamily="34" charset="0"/>
              </a:rPr>
              <a:t>문자열</a:t>
            </a:r>
            <a:r>
              <a:rPr lang="en-US" altLang="ko-KR" sz="1400" dirty="0">
                <a:latin typeface="Arial Black" pitchFamily="34" charset="0"/>
              </a:rPr>
              <a:t>---&gt;</a:t>
            </a:r>
            <a:r>
              <a:rPr lang="ko-KR" altLang="en-US" sz="1400" dirty="0">
                <a:latin typeface="Arial Black" pitchFamily="34" charset="0"/>
              </a:rPr>
              <a:t>숫자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ko-KR" altLang="en-US" sz="1400" dirty="0">
                <a:latin typeface="Arial Black" pitchFamily="34" charset="0"/>
              </a:rPr>
              <a:t>숫자</a:t>
            </a:r>
            <a:r>
              <a:rPr lang="en-US" altLang="ko-KR" sz="1400" dirty="0">
                <a:latin typeface="Arial Black" pitchFamily="34" charset="0"/>
              </a:rPr>
              <a:t>---&gt;</a:t>
            </a:r>
            <a:r>
              <a:rPr lang="ko-KR" altLang="en-US" sz="1400" dirty="0">
                <a:latin typeface="Arial Black" pitchFamily="34" charset="0"/>
              </a:rPr>
              <a:t>문자열</a:t>
            </a:r>
            <a:endParaRPr lang="en-US" altLang="ko-KR" sz="1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83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noFill/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</a:t>
            </a:r>
            <a:r>
              <a:rPr lang="ko-KR" altLang="en-US" dirty="0"/>
              <a:t>배열</a:t>
            </a:r>
            <a:r>
              <a:rPr lang="en-US" altLang="ko-KR" dirty="0"/>
              <a:t> &amp; </a:t>
            </a:r>
            <a:r>
              <a:rPr lang="ko-KR" altLang="en-US" dirty="0"/>
              <a:t>문자열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2290226"/>
            <a:ext cx="9902263" cy="2277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 fontAlgn="base"/>
            <a:endParaRPr lang="en-US" altLang="ko-KR" sz="1400" dirty="0">
              <a:latin typeface="Arial Black" pitchFamily="34" charset="0"/>
            </a:endParaRPr>
          </a:p>
          <a:p>
            <a:pPr fontAlgn="base"/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StringBuilder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클래스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System.Text.StringBuilder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클래스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루프 안에서 문자열을 추가 변경 시 </a:t>
            </a:r>
            <a:r>
              <a:rPr lang="en-US" altLang="ko-KR" dirty="0">
                <a:latin typeface="Arial Black" pitchFamily="34" charset="0"/>
              </a:rPr>
              <a:t>String </a:t>
            </a:r>
            <a:r>
              <a:rPr lang="ko-KR" altLang="en-US" dirty="0">
                <a:latin typeface="Arial Black" pitchFamily="34" charset="0"/>
              </a:rPr>
              <a:t>대신 사용</a:t>
            </a:r>
            <a:endParaRPr lang="en-US" altLang="ko-KR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String </a:t>
            </a:r>
            <a:r>
              <a:rPr lang="ko-KR" altLang="en-US" dirty="0">
                <a:latin typeface="Arial Black" panose="020B0A04020102020204" pitchFamily="34" charset="0"/>
              </a:rPr>
              <a:t>과 달리 문자열의 갱신이 많이 필요한 곳에 사용된다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그 이유는 메모리를 생성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소멸하지 않고 일정한 버퍼를 갖고 문자열을 갱신을 효율적으로 처리하기 때문이다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65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ko-KR" altLang="en-US" dirty="0"/>
              <a:t>컬렉션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602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3. </a:t>
            </a:r>
            <a:r>
              <a:rPr lang="ko-KR" altLang="en-US"/>
              <a:t>컬렉션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27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C#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 제공하는 자료구조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using </a:t>
            </a:r>
            <a:r>
              <a:rPr lang="en-US" altLang="ko-KR" sz="1600" dirty="0" err="1">
                <a:latin typeface="Arial Black" panose="020B0A04020102020204" pitchFamily="34" charset="0"/>
              </a:rPr>
              <a:t>System.Collection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ArrayList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인덱스로 요소 접근이 가능하다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배열과 같은 배열크기를 지정해줘야 하는 일이 없고 추가 삭제에 따라 자동으로 크기를 늘였다 줄였다 한다</a:t>
            </a:r>
            <a:r>
              <a:rPr lang="en-US" altLang="ko-KR" sz="1600" dirty="0">
                <a:latin typeface="Arial Black" panose="020B0A04020102020204" pitchFamily="34" charset="0"/>
              </a:rPr>
              <a:t>.(STL vector),</a:t>
            </a:r>
            <a:r>
              <a:rPr lang="ko-KR" altLang="en-US" sz="1600" dirty="0">
                <a:latin typeface="Arial Black" panose="020B0A04020102020204" pitchFamily="34" charset="0"/>
              </a:rPr>
              <a:t> 모든 타입의 변수를 담을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어떠한 데이터 타입이든 전부 담을 수 있는 것은 장점이지만 역시 </a:t>
            </a:r>
            <a:r>
              <a:rPr lang="en-US" altLang="ko-KR" sz="1600" dirty="0">
                <a:latin typeface="Arial Black" panose="020B0A04020102020204" pitchFamily="34" charset="0"/>
              </a:rPr>
              <a:t>object </a:t>
            </a:r>
            <a:r>
              <a:rPr lang="ko-KR" altLang="en-US" sz="1600" dirty="0">
                <a:latin typeface="Arial Black" panose="020B0A04020102020204" pitchFamily="34" charset="0"/>
              </a:rPr>
              <a:t>형으로 </a:t>
            </a:r>
            <a:r>
              <a:rPr lang="ko-KR" altLang="en-US" sz="1600" dirty="0" err="1">
                <a:latin typeface="Arial Black" panose="020B0A04020102020204" pitchFamily="34" charset="0"/>
              </a:rPr>
              <a:t>박싱되어</a:t>
            </a:r>
            <a:r>
              <a:rPr lang="ko-KR" altLang="en-US" sz="1600" dirty="0">
                <a:latin typeface="Arial Black" panose="020B0A04020102020204" pitchFamily="34" charset="0"/>
              </a:rPr>
              <a:t> 저장되기 때문에 사용할 때 </a:t>
            </a:r>
            <a:r>
              <a:rPr lang="ko-KR" altLang="en-US" sz="1600" dirty="0" err="1">
                <a:latin typeface="Arial Black" panose="020B0A04020102020204" pitchFamily="34" charset="0"/>
              </a:rPr>
              <a:t>언박싱이</a:t>
            </a:r>
            <a:r>
              <a:rPr lang="ko-KR" altLang="en-US" sz="1600" dirty="0">
                <a:latin typeface="Arial Black" panose="020B0A04020102020204" pitchFamily="34" charset="0"/>
              </a:rPr>
              <a:t> 일어나게 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입출력을 </a:t>
            </a:r>
            <a:r>
              <a:rPr lang="ko-KR" altLang="en-US" sz="1600" dirty="0" err="1">
                <a:latin typeface="Arial Black" panose="020B0A04020102020204" pitchFamily="34" charset="0"/>
              </a:rPr>
              <a:t>할때</a:t>
            </a:r>
            <a:r>
              <a:rPr lang="ko-KR" altLang="en-US" sz="1600" dirty="0">
                <a:latin typeface="Arial Black" panose="020B0A04020102020204" pitchFamily="34" charset="0"/>
              </a:rPr>
              <a:t> 마다  </a:t>
            </a:r>
            <a:r>
              <a:rPr lang="ko-KR" altLang="en-US" sz="1600" dirty="0" err="1">
                <a:latin typeface="Arial Black" panose="020B0A04020102020204" pitchFamily="34" charset="0"/>
              </a:rPr>
              <a:t>박싱과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 err="1">
                <a:latin typeface="Arial Black" panose="020B0A04020102020204" pitchFamily="34" charset="0"/>
              </a:rPr>
              <a:t>언박싱이</a:t>
            </a:r>
            <a:r>
              <a:rPr lang="ko-KR" altLang="en-US" sz="1600" dirty="0">
                <a:latin typeface="Arial Black" panose="020B0A04020102020204" pitchFamily="34" charset="0"/>
              </a:rPr>
              <a:t> 일어난다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선입선출</a:t>
            </a:r>
            <a:r>
              <a:rPr lang="en-US" altLang="ko-KR" dirty="0">
                <a:latin typeface="Arial Black" panose="020B0A04020102020204" pitchFamily="34" charset="0"/>
              </a:rPr>
              <a:t>(FIFO)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먼저 들어온 데이터가 먼저 나간다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.(First In First 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CPU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나 프린터에서  나타나는 작업대기열이 이것과 똑같은 형식으로 처리되는 것이다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Enqueue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Dequeue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로 입력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출력을 담당한다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Stack</a:t>
            </a:r>
          </a:p>
          <a:p>
            <a:r>
              <a:rPr lang="ko-KR" altLang="en-US" dirty="0" err="1">
                <a:latin typeface="Arial Black" panose="020B0A04020102020204" pitchFamily="34" charset="0"/>
              </a:rPr>
              <a:t>후입선출</a:t>
            </a:r>
            <a:r>
              <a:rPr lang="en-US" altLang="ko-KR" dirty="0">
                <a:latin typeface="Arial Black" panose="020B0A04020102020204" pitchFamily="34" charset="0"/>
              </a:rPr>
              <a:t>(LIFO)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나중에 들어온 데이터가 먼저 나간다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.(Last In First Out)</a:t>
            </a:r>
          </a:p>
          <a:p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계산기가 대표적인 경우이고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Push(), Pop()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으로 입력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출력을 담당한다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fontAlgn="base"/>
            <a:r>
              <a:rPr lang="en-US" altLang="ko-KR" dirty="0" err="1">
                <a:latin typeface="Arial Black" panose="020B0A04020102020204" pitchFamily="34" charset="0"/>
              </a:rPr>
              <a:t>Hashtable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Key</a:t>
            </a:r>
            <a:r>
              <a:rPr lang="ko-KR" altLang="en-US" dirty="0">
                <a:latin typeface="Arial Black" panose="020B0A04020102020204" pitchFamily="34" charset="0"/>
              </a:rPr>
              <a:t>와 </a:t>
            </a:r>
            <a:r>
              <a:rPr lang="en-US" altLang="ko-KR" dirty="0">
                <a:latin typeface="Arial Black" panose="020B0A04020102020204" pitchFamily="34" charset="0"/>
              </a:rPr>
              <a:t>Value</a:t>
            </a:r>
            <a:r>
              <a:rPr lang="ko-KR" altLang="en-US" dirty="0">
                <a:latin typeface="Arial Black" panose="020B0A04020102020204" pitchFamily="34" charset="0"/>
              </a:rPr>
              <a:t>의 쌍으로 이루어진 데이터를 다룰 때 사용한다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사전이 가장 좋은 예가 될 수 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데이터 덩어리를 인덱스로 관리하는 좋은 구조이다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3842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649</Words>
  <Application>Microsoft Office PowerPoint</Application>
  <PresentationFormat>와이드스크린</PresentationFormat>
  <Paragraphs>115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Arial Black</vt:lpstr>
      <vt:lpstr>Tw Cen MT</vt:lpstr>
      <vt:lpstr>회로</vt:lpstr>
      <vt:lpstr>C# -Cahpter4-</vt:lpstr>
      <vt:lpstr>목차</vt:lpstr>
      <vt:lpstr>배열 &amp; 문자열</vt:lpstr>
      <vt:lpstr>2. 배열 &amp; 문자열</vt:lpstr>
      <vt:lpstr>2. 배열 &amp; 문자열</vt:lpstr>
      <vt:lpstr>2. 배열 &amp; 문자열</vt:lpstr>
      <vt:lpstr>2. 배열 &amp; 문자열</vt:lpstr>
      <vt:lpstr>컬렉션</vt:lpstr>
      <vt:lpstr>3. 컬렉션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52</cp:revision>
  <dcterms:created xsi:type="dcterms:W3CDTF">2019-01-08T00:45:21Z</dcterms:created>
  <dcterms:modified xsi:type="dcterms:W3CDTF">2019-11-28T03:10:39Z</dcterms:modified>
</cp:coreProperties>
</file>