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80" r:id="rId6"/>
    <p:sldId id="281" r:id="rId7"/>
    <p:sldId id="283" r:id="rId8"/>
    <p:sldId id="266" r:id="rId9"/>
    <p:sldId id="284" r:id="rId10"/>
    <p:sldId id="282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4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7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5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0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0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0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-Cahpter5-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System.Exception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모든 예외의 조상 클래스이다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에서 모든 예외 클래스는 반드시 이 클래스로 부터 상속받아야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프로그래머가 예측한 예외 말고도  다른 예외까지 받아 낼 수 있어서 버그발생의 원인이 될 수 있기때문에 면밀히 검토하여 사용하여야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try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//..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r>
              <a:rPr lang="en-US" altLang="ko-KR" dirty="0">
                <a:latin typeface="Arial Black" pitchFamily="34" charset="0"/>
              </a:rPr>
              <a:t>catch(</a:t>
            </a:r>
            <a:r>
              <a:rPr lang="en-US" altLang="ko-KR" dirty="0" err="1">
                <a:latin typeface="Arial Black" pitchFamily="34" charset="0"/>
              </a:rPr>
              <a:t>IndexOutOfRangeException</a:t>
            </a:r>
            <a:r>
              <a:rPr lang="en-US" altLang="ko-KR" dirty="0">
                <a:latin typeface="Arial Black" pitchFamily="34" charset="0"/>
              </a:rPr>
              <a:t> e)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e.Message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r>
              <a:rPr lang="en-US" altLang="ko-KR" dirty="0">
                <a:latin typeface="Arial Black" pitchFamily="34" charset="0"/>
              </a:rPr>
              <a:t>catch(</a:t>
            </a:r>
            <a:r>
              <a:rPr lang="en-US" altLang="ko-KR" dirty="0" err="1">
                <a:latin typeface="Arial Black" pitchFamily="34" charset="0"/>
              </a:rPr>
              <a:t>DivideByZeroException</a:t>
            </a:r>
            <a:r>
              <a:rPr lang="en-US" altLang="ko-KR" dirty="0">
                <a:latin typeface="Arial Black" pitchFamily="34" charset="0"/>
              </a:rPr>
              <a:t> e)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dirty="0" err="1">
                <a:latin typeface="Arial Black" pitchFamily="34" charset="0"/>
              </a:rPr>
              <a:t>e.Message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52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throw(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예외 던지기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try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throw</a:t>
            </a:r>
            <a:r>
              <a:rPr lang="en-US" altLang="ko-KR" dirty="0">
                <a:latin typeface="Arial Black" pitchFamily="34" charset="0"/>
              </a:rPr>
              <a:t> new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Exception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예외를 던짐</a:t>
            </a:r>
            <a:r>
              <a:rPr lang="en-US" altLang="ko-KR" dirty="0">
                <a:latin typeface="Arial Black" pitchFamily="34" charset="0"/>
              </a:rPr>
              <a:t>”);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r>
              <a:rPr lang="en-US" altLang="ko-KR" dirty="0">
                <a:latin typeface="Arial Black" pitchFamily="34" charset="0"/>
              </a:rPr>
              <a:t>catch(Exception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e.Message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// </a:t>
            </a:r>
            <a:r>
              <a:rPr lang="en-US" altLang="ko-KR" dirty="0" err="1">
                <a:latin typeface="Arial Black" pitchFamily="34" charset="0"/>
              </a:rPr>
              <a:t>Metod</a:t>
            </a:r>
            <a:r>
              <a:rPr lang="ko-KR" altLang="en-US" dirty="0">
                <a:latin typeface="Arial Black" pitchFamily="34" charset="0"/>
              </a:rPr>
              <a:t>에서 받아줄 </a:t>
            </a:r>
            <a:r>
              <a:rPr lang="en-US" altLang="ko-KR" dirty="0">
                <a:latin typeface="Arial Black" pitchFamily="34" charset="0"/>
              </a:rPr>
              <a:t>catch</a:t>
            </a:r>
            <a:r>
              <a:rPr lang="ko-KR" altLang="en-US" dirty="0">
                <a:latin typeface="Arial Black" pitchFamily="34" charset="0"/>
              </a:rPr>
              <a:t>가 없는 경우 호출자에게 전달해 준다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static void DoSomething(int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if(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 &lt; 10)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(“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 : {0}”, 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</a:rPr>
              <a:t>	else</a:t>
            </a:r>
          </a:p>
          <a:p>
            <a:r>
              <a:rPr lang="en-US" altLang="ko-KR" sz="1600" dirty="0">
                <a:latin typeface="Arial Black" pitchFamily="34" charset="0"/>
              </a:rPr>
              <a:t>		throw new Exception(“</a:t>
            </a:r>
            <a:r>
              <a:rPr lang="en-US" altLang="ko-KR" sz="1600" dirty="0" err="1">
                <a:latin typeface="Arial Black" pitchFamily="34" charset="0"/>
              </a:rPr>
              <a:t>arg</a:t>
            </a:r>
            <a:r>
              <a:rPr lang="ko-KR" altLang="en-US" sz="1600" dirty="0">
                <a:latin typeface="Arial Black" pitchFamily="34" charset="0"/>
              </a:rPr>
              <a:t>가 </a:t>
            </a:r>
            <a:r>
              <a:rPr lang="en-US" altLang="ko-KR" sz="1600" dirty="0">
                <a:latin typeface="Arial Black" pitchFamily="34" charset="0"/>
              </a:rPr>
              <a:t>10</a:t>
            </a:r>
            <a:r>
              <a:rPr lang="ko-KR" altLang="en-US" sz="1600" dirty="0">
                <a:latin typeface="Arial Black" pitchFamily="34" charset="0"/>
              </a:rPr>
              <a:t>보다 크다</a:t>
            </a:r>
            <a:r>
              <a:rPr lang="en-US" altLang="ko-KR" sz="1600" dirty="0">
                <a:latin typeface="Arial Black" pitchFamily="34" charset="0"/>
              </a:rPr>
              <a:t>.”);</a:t>
            </a:r>
          </a:p>
          <a:p>
            <a:r>
              <a:rPr lang="en-US" altLang="ko-KR" sz="1600" dirty="0">
                <a:latin typeface="Arial Black" pitchFamily="34" charset="0"/>
              </a:rPr>
              <a:t>}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4D69E5-8F93-4DAF-80D4-BAC5A348E242}"/>
              </a:ext>
            </a:extLst>
          </p:cNvPr>
          <p:cNvCxnSpPr/>
          <p:nvPr/>
        </p:nvCxnSpPr>
        <p:spPr>
          <a:xfrm flipH="1">
            <a:off x="3421626" y="2123768"/>
            <a:ext cx="471948" cy="36379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8E5F80-7283-4980-8409-208889D6FD11}"/>
              </a:ext>
            </a:extLst>
          </p:cNvPr>
          <p:cNvSpPr txBox="1"/>
          <p:nvPr/>
        </p:nvSpPr>
        <p:spPr>
          <a:xfrm>
            <a:off x="6705600" y="4021036"/>
            <a:ext cx="45738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static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void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try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DoSomething(13);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catch(Exception e)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e.Message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1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try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~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catch,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finally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예외 처리를 해서 받거나 전달했지만 그 이후 처리가 수행되지 않았다면 </a:t>
            </a:r>
            <a:r>
              <a:rPr lang="en-US" altLang="ko-KR" dirty="0">
                <a:latin typeface="Arial Black" pitchFamily="34" charset="0"/>
              </a:rPr>
              <a:t>try </a:t>
            </a:r>
            <a:r>
              <a:rPr lang="ko-KR" altLang="en-US" dirty="0">
                <a:latin typeface="Arial Black" pitchFamily="34" charset="0"/>
              </a:rPr>
              <a:t>상황에서 진행 중이던 행동들이 그대로 남아 있게 된다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할당한 자원들에 대한 해제 문제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각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catch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부분에 완전한 종료 또는 버그요소제거 구문이 필요하게 되기 때문에 최종적으로 결정될 구간을 형성시켜 주기 위한 방법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try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dbconn.Open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catch(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xxxException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e)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e.Message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finally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dbconn.Close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6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반환이나 또 다른 오류체크를 만들어 두어도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finally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는 반드시 실행한다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Divide(int divisor, int dividend)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try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(“Divide()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시작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”);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return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divisor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dividend;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catch(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DivideByZeroException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e)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(“Divide()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예외 발생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”);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throw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e;</a:t>
            </a:r>
          </a:p>
          <a:p>
            <a:pPr lvl="1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finally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(“Divide()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끝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”);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246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2136338"/>
            <a:ext cx="9902263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사용자 정의 예외 클래스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Exception </a:t>
            </a:r>
            <a:r>
              <a:rPr lang="ko-KR" altLang="en-US" dirty="0">
                <a:latin typeface="Arial Black" pitchFamily="34" charset="0"/>
              </a:rPr>
              <a:t>클래스를 상속받아서 정의한 </a:t>
            </a:r>
            <a:r>
              <a:rPr lang="en-US" altLang="ko-KR" dirty="0">
                <a:latin typeface="Arial Black" pitchFamily="34" charset="0"/>
              </a:rPr>
              <a:t>Exception</a:t>
            </a:r>
            <a:r>
              <a:rPr lang="ko-KR" altLang="en-US" dirty="0">
                <a:latin typeface="Arial Black" pitchFamily="34" charset="0"/>
              </a:rPr>
              <a:t>이외의 예외를 만들어서 예외 메시지를 지정 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MyException</a:t>
            </a:r>
            <a:r>
              <a:rPr lang="en-US" altLang="ko-KR" dirty="0">
                <a:latin typeface="Arial Black" pitchFamily="34" charset="0"/>
              </a:rPr>
              <a:t> : Exception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//..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5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일반화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제너릭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예외처리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/>
              <a:t>Delegate &amp; Event</a:t>
            </a:r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 err="1"/>
              <a:t>제너릭</a:t>
            </a:r>
            <a:r>
              <a:rPr lang="en-US" altLang="ko-KR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6630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프로그래밍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특수한 개념으로부터 공통된 개념을 찾는 것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고래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사람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돼지는 포유류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데이터 형식의 일반화를 통해 자료구조를 사용함에 있어서 데이터 타입마다 별도의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Class, Collection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만드는 것을 방지 할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메소드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한정자 반환형식 </a:t>
            </a:r>
            <a:r>
              <a:rPr lang="ko-KR" altLang="en-US" dirty="0" err="1">
                <a:latin typeface="Arial Black" pitchFamily="34" charset="0"/>
              </a:rPr>
              <a:t>메소드이름</a:t>
            </a:r>
            <a:r>
              <a:rPr lang="en-US" altLang="ko-KR" dirty="0">
                <a:latin typeface="Arial Black" pitchFamily="34" charset="0"/>
              </a:rPr>
              <a:t>&lt;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형식매개 변수</a:t>
            </a:r>
            <a:r>
              <a:rPr lang="en-US" altLang="ko-KR" dirty="0">
                <a:latin typeface="Arial Black" pitchFamily="34" charset="0"/>
              </a:rPr>
              <a:t>&gt;(</a:t>
            </a:r>
            <a:r>
              <a:rPr lang="ko-KR" altLang="en-US" dirty="0">
                <a:latin typeface="Arial Black" pitchFamily="34" charset="0"/>
              </a:rPr>
              <a:t>매개 변수 목록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//..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클래스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클래스에 속한 멤버나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들을 일반화 할 수 있게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class </a:t>
            </a:r>
            <a:r>
              <a:rPr lang="ko-KR" altLang="en-US" dirty="0">
                <a:latin typeface="Arial Black" pitchFamily="34" charset="0"/>
              </a:rPr>
              <a:t>클래스 이름</a:t>
            </a:r>
            <a:r>
              <a:rPr lang="en-US" altLang="ko-KR" dirty="0">
                <a:latin typeface="Arial Black" pitchFamily="34" charset="0"/>
              </a:rPr>
              <a:t>&lt;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 매개 변수</a:t>
            </a:r>
            <a:r>
              <a:rPr lang="en-US" altLang="ko-KR" dirty="0">
                <a:latin typeface="Arial Black" pitchFamily="34" charset="0"/>
              </a:rPr>
              <a:t>&gt;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//..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 err="1"/>
              <a:t>제너릭</a:t>
            </a:r>
            <a:r>
              <a:rPr lang="en-US" altLang="ko-KR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형식 매개 변수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제약시키기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형식 매개 변수에 특정 조건을 걸고 싶을 때 사용한다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where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형식매개 변수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제약조건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class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MyList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&lt;T&gt; where T :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MyClass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 매개 변수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MyClass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부터 상속 받은 형식이여야 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void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CopyArray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&lt;T&gt;(T[] source, T[] target) where T : struct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{	  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형식 매개 변수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값 형식이어야 한다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for(int I = 0; I &lt;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source.Length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;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++)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		target[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] = source[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];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B87C37-601D-49DC-980F-E9A3818A1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5170"/>
              </p:ext>
            </p:extLst>
          </p:nvPr>
        </p:nvGraphicFramePr>
        <p:xfrm>
          <a:off x="1753239" y="4216053"/>
          <a:ext cx="9534193" cy="264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413">
                  <a:extLst>
                    <a:ext uri="{9D8B030D-6E8A-4147-A177-3AD203B41FA5}">
                      <a16:colId xmlns:a16="http://schemas.microsoft.com/office/drawing/2014/main" val="3761233071"/>
                    </a:ext>
                  </a:extLst>
                </a:gridCol>
                <a:gridCol w="6577780">
                  <a:extLst>
                    <a:ext uri="{9D8B030D-6E8A-4147-A177-3AD203B41FA5}">
                      <a16:colId xmlns:a16="http://schemas.microsoft.com/office/drawing/2014/main" val="415722267"/>
                    </a:ext>
                  </a:extLst>
                </a:gridCol>
              </a:tblGrid>
              <a:tr h="351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제약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95766"/>
                  </a:ext>
                </a:extLst>
              </a:tr>
              <a:tr h="339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where T : struct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값 형식이어야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12459"/>
                  </a:ext>
                </a:extLst>
              </a:tr>
              <a:tr h="33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where T : class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참조 형식이어야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21128"/>
                  </a:ext>
                </a:extLst>
              </a:tr>
              <a:tr h="33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where T : new()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반드시 매개 변수가 없는 생성자가 있어야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01207"/>
                  </a:ext>
                </a:extLst>
              </a:tr>
              <a:tr h="338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where T :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기반 클래스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명시한 기반 클래스의 파생 클래스여야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8230"/>
                  </a:ext>
                </a:extLst>
              </a:tr>
              <a:tr h="556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Where T :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인터페이스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명시한 인터페이스를 반드시 구현해야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인터페이스 이름에는 여러 개의 인터페이스를 명시할 수도 있다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18946"/>
                  </a:ext>
                </a:extLst>
              </a:tr>
              <a:tr h="339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Where T : U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또 다른 형식의 매개 변수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U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로부터 상속받은 클래스여야 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8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6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 err="1"/>
              <a:t>제너릭</a:t>
            </a:r>
            <a:r>
              <a:rPr lang="en-US" altLang="ko-KR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1582340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컬렉션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System.Collection.Generic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사용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List&lt;T&gt;, Queue&lt;T&gt;, Stack&lt;T&gt;, Dictionary&lt;</a:t>
            </a:r>
            <a:r>
              <a:rPr lang="en-US" altLang="ko-KR" dirty="0" err="1">
                <a:latin typeface="Arial Black" pitchFamily="34" charset="0"/>
              </a:rPr>
              <a:t>TKey</a:t>
            </a:r>
            <a:r>
              <a:rPr lang="en-US" altLang="ko-KR" dirty="0">
                <a:latin typeface="Arial Black" pitchFamily="34" charset="0"/>
              </a:rPr>
              <a:t>, TValue&gt;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Foreach</a:t>
            </a:r>
            <a:r>
              <a:rPr lang="ko-KR" altLang="en-US" dirty="0">
                <a:latin typeface="Arial Black" pitchFamily="34" charset="0"/>
              </a:rPr>
              <a:t>를 이용하기 좋다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Dictionary&lt;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TKey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TValue&gt;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Hashtable</a:t>
            </a:r>
            <a:r>
              <a:rPr lang="ko-KR" altLang="en-US" dirty="0">
                <a:latin typeface="Arial Black" pitchFamily="34" charset="0"/>
              </a:rPr>
              <a:t>의 일반화 타입이며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en-US" altLang="ko-KR" dirty="0" err="1">
                <a:latin typeface="Arial Black" pitchFamily="34" charset="0"/>
              </a:rPr>
              <a:t>TableData</a:t>
            </a:r>
            <a:r>
              <a:rPr lang="ko-KR" altLang="en-US" dirty="0">
                <a:latin typeface="Arial Black" pitchFamily="34" charset="0"/>
              </a:rPr>
              <a:t>를 다루는데 많이 사용된다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Key</a:t>
            </a:r>
            <a:r>
              <a:rPr lang="ko-KR" altLang="en-US" dirty="0">
                <a:latin typeface="Arial Black" pitchFamily="34" charset="0"/>
              </a:rPr>
              <a:t>형식과 </a:t>
            </a:r>
            <a:r>
              <a:rPr lang="en-US" altLang="ko-KR" dirty="0">
                <a:latin typeface="Arial Black" pitchFamily="34" charset="0"/>
              </a:rPr>
              <a:t>Value</a:t>
            </a:r>
            <a:r>
              <a:rPr lang="ko-KR" altLang="en-US" dirty="0">
                <a:latin typeface="Arial Black" pitchFamily="34" charset="0"/>
              </a:rPr>
              <a:t>형식에 들어가는 형식 매개 변수로 인해 자유도가 높다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Foreach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사용할 수 있는 일반화 클래스로 전환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IEnumerable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IEnumerator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인터페이스를 상속하여 이들의 메소드와 프로퍼티를 구현하면 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foreach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이용해 순회형식으로 바꿀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4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 err="1"/>
              <a:t>제너릭</a:t>
            </a:r>
            <a:r>
              <a:rPr lang="en-US" altLang="ko-KR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itchFamily="34" charset="0"/>
              </a:rPr>
              <a:t>IEnumerable</a:t>
            </a:r>
            <a:r>
              <a:rPr lang="en-US" altLang="ko-KR" dirty="0">
                <a:latin typeface="Arial Black" pitchFamily="34" charset="0"/>
              </a:rPr>
              <a:t>&lt;T&gt;</a:t>
            </a:r>
            <a:r>
              <a:rPr lang="ko-KR" altLang="en-US" dirty="0">
                <a:latin typeface="Arial Black" pitchFamily="34" charset="0"/>
              </a:rPr>
              <a:t>의 메소드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IEnumerator</a:t>
            </a:r>
            <a:r>
              <a:rPr lang="en-US" altLang="ko-KR" dirty="0">
                <a:latin typeface="Arial Black" pitchFamily="34" charset="0"/>
              </a:rPr>
              <a:t>&lt;T&gt;</a:t>
            </a:r>
            <a:r>
              <a:rPr lang="ko-KR" altLang="en-US" dirty="0">
                <a:latin typeface="Arial Black" pitchFamily="34" charset="0"/>
              </a:rPr>
              <a:t>의 메소드와 프로퍼티</a:t>
            </a:r>
            <a:endParaRPr lang="en-US" altLang="ko-KR" dirty="0">
              <a:latin typeface="Arial Black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27B4D0-56D4-4C3E-8D63-33650423B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2718"/>
              </p:ext>
            </p:extLst>
          </p:nvPr>
        </p:nvGraphicFramePr>
        <p:xfrm>
          <a:off x="1141411" y="1175422"/>
          <a:ext cx="988055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537">
                  <a:extLst>
                    <a:ext uri="{9D8B030D-6E8A-4147-A177-3AD203B41FA5}">
                      <a16:colId xmlns:a16="http://schemas.microsoft.com/office/drawing/2014/main" val="3382705664"/>
                    </a:ext>
                  </a:extLst>
                </a:gridCol>
                <a:gridCol w="5978013">
                  <a:extLst>
                    <a:ext uri="{9D8B030D-6E8A-4147-A177-3AD203B41FA5}">
                      <a16:colId xmlns:a16="http://schemas.microsoft.com/office/drawing/2014/main" val="150741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IEnumerator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GetEnumerator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IEnumerator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형식의 객체를 반환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Ienumerable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로부터 상속받은 메소드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0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Ienumerator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&lt;T&gt;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GetEnumerator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Ienumerator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&lt;T&gt;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형식의 객체를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0693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22D70B-BE3F-47FF-B440-D8FE9A8B1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15455"/>
              </p:ext>
            </p:extLst>
          </p:nvPr>
        </p:nvGraphicFramePr>
        <p:xfrm>
          <a:off x="1141411" y="3057059"/>
          <a:ext cx="9880550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860">
                  <a:extLst>
                    <a:ext uri="{9D8B030D-6E8A-4147-A177-3AD203B41FA5}">
                      <a16:colId xmlns:a16="http://schemas.microsoft.com/office/drawing/2014/main" val="2068606987"/>
                    </a:ext>
                  </a:extLst>
                </a:gridCol>
                <a:gridCol w="7403690">
                  <a:extLst>
                    <a:ext uri="{9D8B030D-6E8A-4147-A177-3AD203B41FA5}">
                      <a16:colId xmlns:a16="http://schemas.microsoft.com/office/drawing/2014/main" val="35500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메소드와 프로퍼티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3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boolean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MoveNext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다음요소로 이동한다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컬렉션의 끝을 지난 경우에는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false,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이동이 성공한 경우에는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true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5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void Reset()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Collection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 번째 위치의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“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앞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”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으로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이동한다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첫 번째 위치가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번이라면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, Reset()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을 호출하면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번으로 이동하는 것이죠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첫 번째 위치로의 이동은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MoveNext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호출한 다음에 이루어진다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7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Object Current(get;)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Collection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현재 요소를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IEnumerator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로부터 상속받은 프로퍼티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3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T Current(get;)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컬렉션의 현재 요소를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6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41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/>
              <a:t>예외처리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20566"/>
            <a:ext cx="9902263" cy="597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예외는 무엇인가</a:t>
            </a:r>
            <a:r>
              <a:rPr lang="en-US" altLang="ko-K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사용자의 실수 혹은 외적으로 의도하지 않은 상황이 발생할 수 있고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이런 예상가능한 시나리오에서 벗어난 사건들을 예외</a:t>
            </a:r>
            <a:r>
              <a:rPr lang="en-US" altLang="ko-KR" dirty="0">
                <a:latin typeface="Arial Black" pitchFamily="34" charset="0"/>
              </a:rPr>
              <a:t>(Exception)</a:t>
            </a:r>
            <a:r>
              <a:rPr lang="ko-KR" altLang="en-US" dirty="0">
                <a:latin typeface="Arial Black" pitchFamily="34" charset="0"/>
              </a:rPr>
              <a:t>이라고 부른다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프로그램이 더 이상 진행 할 수 없을 때</a:t>
            </a:r>
            <a:r>
              <a:rPr lang="en-US" altLang="ko-KR" dirty="0">
                <a:latin typeface="Arial Black" pitchFamily="34" charset="0"/>
              </a:rPr>
              <a:t>,</a:t>
            </a:r>
            <a:r>
              <a:rPr lang="ko-KR" altLang="en-US" dirty="0">
                <a:latin typeface="Arial Black" pitchFamily="34" charset="0"/>
              </a:rPr>
              <a:t> 강제 종료와 함께 </a:t>
            </a:r>
            <a:r>
              <a:rPr lang="en-US" altLang="ko-KR" dirty="0">
                <a:latin typeface="Arial Black" pitchFamily="34" charset="0"/>
              </a:rPr>
              <a:t>CLR</a:t>
            </a:r>
            <a:r>
              <a:rPr lang="ko-KR" altLang="en-US" dirty="0">
                <a:latin typeface="Arial Black" pitchFamily="34" charset="0"/>
              </a:rPr>
              <a:t>에서 오류 팝업을 호출한다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예외가 프로그램의 오류나 다운으로 이어지지 않도록 적절하게 처리하는 것을 예외 처리</a:t>
            </a:r>
            <a:r>
              <a:rPr lang="en-US" altLang="ko-KR" dirty="0">
                <a:latin typeface="Arial Black" pitchFamily="34" charset="0"/>
              </a:rPr>
              <a:t>(Exception Handling)</a:t>
            </a:r>
            <a:r>
              <a:rPr lang="ko-KR" altLang="en-US" dirty="0">
                <a:latin typeface="Arial Black" pitchFamily="34" charset="0"/>
              </a:rPr>
              <a:t>이라고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오류 상황에 사용자의 의도에 의한 상황이 아닌 컨트롤이 가능한 상황으로 만드는 방법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에서는 </a:t>
            </a:r>
            <a:r>
              <a:rPr lang="en-US" altLang="ko-KR" dirty="0">
                <a:latin typeface="Arial Black" pitchFamily="34" charset="0"/>
              </a:rPr>
              <a:t>try ~ catch</a:t>
            </a:r>
            <a:r>
              <a:rPr lang="ko-KR" altLang="en-US" dirty="0">
                <a:latin typeface="Arial Black" pitchFamily="34" charset="0"/>
              </a:rPr>
              <a:t>로 예외를 받을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직접 지원하는 형식이 있기 때문에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에서 불필요한 예외처리 구문을 따로 만들 필요가 없어진다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try ~ catch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예외처리 받기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try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 </a:t>
            </a:r>
            <a:r>
              <a:rPr lang="ko-KR" altLang="en-US" dirty="0">
                <a:latin typeface="Arial Black" pitchFamily="34" charset="0"/>
              </a:rPr>
              <a:t>실행하고자 하는 코드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r>
              <a:rPr lang="en-US" altLang="ko-KR" dirty="0">
                <a:latin typeface="Arial Black" pitchFamily="34" charset="0"/>
              </a:rPr>
              <a:t>catch(</a:t>
            </a:r>
            <a:r>
              <a:rPr lang="ko-KR" altLang="en-US" dirty="0">
                <a:latin typeface="Arial Black" pitchFamily="34" charset="0"/>
              </a:rPr>
              <a:t>예외 객체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 </a:t>
            </a:r>
            <a:r>
              <a:rPr lang="ko-KR" altLang="en-US" dirty="0">
                <a:latin typeface="Arial Black" pitchFamily="34" charset="0"/>
              </a:rPr>
              <a:t>예외가 발생 했을 때의 처리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03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1091</Words>
  <Application>Microsoft Office PowerPoint</Application>
  <PresentationFormat>와이드스크린</PresentationFormat>
  <Paragraphs>224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Arial Black</vt:lpstr>
      <vt:lpstr>Tw Cen MT</vt:lpstr>
      <vt:lpstr>회로</vt:lpstr>
      <vt:lpstr>C# -Cahpter5-</vt:lpstr>
      <vt:lpstr>목차</vt:lpstr>
      <vt:lpstr>Delegate &amp; Event</vt:lpstr>
      <vt:lpstr>1. 일반화(제너릭)</vt:lpstr>
      <vt:lpstr>1. 일반화(제너릭)</vt:lpstr>
      <vt:lpstr>1. 일반화(제너릭)</vt:lpstr>
      <vt:lpstr>1. 일반화(제너릭)</vt:lpstr>
      <vt:lpstr>예외처리</vt:lpstr>
      <vt:lpstr>2. 예외처리</vt:lpstr>
      <vt:lpstr>2. 예외처리</vt:lpstr>
      <vt:lpstr>2. 예외처리</vt:lpstr>
      <vt:lpstr>2. 예외처리</vt:lpstr>
      <vt:lpstr>2. 예외처리</vt:lpstr>
      <vt:lpstr>2. 예외처리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66</cp:revision>
  <dcterms:created xsi:type="dcterms:W3CDTF">2019-01-08T00:45:21Z</dcterms:created>
  <dcterms:modified xsi:type="dcterms:W3CDTF">2019-11-29T03:46:35Z</dcterms:modified>
</cp:coreProperties>
</file>