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65" r:id="rId3"/>
    <p:sldId id="257" r:id="rId4"/>
    <p:sldId id="258" r:id="rId5"/>
    <p:sldId id="278" r:id="rId6"/>
    <p:sldId id="281" r:id="rId7"/>
    <p:sldId id="279" r:id="rId8"/>
    <p:sldId id="280" r:id="rId9"/>
    <p:sldId id="274" r:id="rId10"/>
    <p:sldId id="282" r:id="rId11"/>
    <p:sldId id="275" r:id="rId12"/>
    <p:sldId id="283" r:id="rId13"/>
    <p:sldId id="276" r:id="rId14"/>
    <p:sldId id="285" r:id="rId15"/>
    <p:sldId id="284" r:id="rId16"/>
    <p:sldId id="266" r:id="rId17"/>
    <p:sldId id="277" r:id="rId18"/>
    <p:sldId id="286" r:id="rId19"/>
    <p:sldId id="287" r:id="rId20"/>
    <p:sldId id="288" r:id="rId21"/>
    <p:sldId id="289" r:id="rId22"/>
    <p:sldId id="29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85023" autoAdjust="0"/>
  </p:normalViewPr>
  <p:slideViewPr>
    <p:cSldViewPr snapToGrid="0">
      <p:cViewPr varScale="1">
        <p:scale>
          <a:sx n="97" d="100"/>
          <a:sy n="97" d="100"/>
        </p:scale>
        <p:origin x="108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43FF0-91DD-4AB1-BFA6-6F59AE1E00F9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E420B-9FF8-422D-AD08-A4FAC3E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23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173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684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616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282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09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01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723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44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28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275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167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7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3899D-B179-4B97-B67E-34DA41771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C#</a:t>
            </a:r>
            <a:br>
              <a:rPr lang="en-US" altLang="ko-KR" dirty="0"/>
            </a:br>
            <a:r>
              <a:rPr lang="en-US" altLang="ko-KR" dirty="0"/>
              <a:t>-Cahpter6-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821D2A-C066-43FB-A265-C5947EA09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Soul 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8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Delegate &amp; Event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5146" y="1305341"/>
            <a:ext cx="9902263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>
                <a:latin typeface="Arial Black" pitchFamily="34" charset="0"/>
              </a:rPr>
              <a:t>static void </a:t>
            </a:r>
            <a:r>
              <a:rPr lang="en-US" altLang="ko-KR" dirty="0" err="1">
                <a:latin typeface="Arial Black" pitchFamily="34" charset="0"/>
              </a:rPr>
              <a:t>BubbleSort</a:t>
            </a:r>
            <a:r>
              <a:rPr lang="en-US" altLang="ko-KR" dirty="0">
                <a:latin typeface="Arial Black" pitchFamily="34" charset="0"/>
              </a:rPr>
              <a:t>&lt;T&gt;(T[] </a:t>
            </a:r>
            <a:r>
              <a:rPr lang="en-US" altLang="ko-KR" dirty="0" err="1">
                <a:latin typeface="Arial Black" pitchFamily="34" charset="0"/>
              </a:rPr>
              <a:t>DataSet</a:t>
            </a:r>
            <a:r>
              <a:rPr lang="en-US" altLang="ko-KR" dirty="0">
                <a:latin typeface="Arial Black" pitchFamily="34" charset="0"/>
              </a:rPr>
              <a:t>, Compare&lt;T&gt; Comparer)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{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for(int </a:t>
            </a:r>
            <a:r>
              <a:rPr lang="en-US" altLang="ko-KR" dirty="0" err="1">
                <a:latin typeface="Arial Black" pitchFamily="34" charset="0"/>
              </a:rPr>
              <a:t>i</a:t>
            </a:r>
            <a:r>
              <a:rPr lang="en-US" altLang="ko-KR" dirty="0">
                <a:latin typeface="Arial Black" pitchFamily="34" charset="0"/>
              </a:rPr>
              <a:t> = 0; </a:t>
            </a:r>
            <a:r>
              <a:rPr lang="en-US" altLang="ko-KR" dirty="0" err="1">
                <a:latin typeface="Arial Black" pitchFamily="34" charset="0"/>
              </a:rPr>
              <a:t>i</a:t>
            </a:r>
            <a:r>
              <a:rPr lang="en-US" altLang="ko-KR" dirty="0">
                <a:latin typeface="Arial Black" pitchFamily="34" charset="0"/>
              </a:rPr>
              <a:t> &lt; </a:t>
            </a:r>
            <a:r>
              <a:rPr lang="en-US" altLang="ko-KR" dirty="0" err="1">
                <a:latin typeface="Arial Black" pitchFamily="34" charset="0"/>
              </a:rPr>
              <a:t>DataSet.Length</a:t>
            </a:r>
            <a:r>
              <a:rPr lang="en-US" altLang="ko-KR" dirty="0">
                <a:latin typeface="Arial Black" pitchFamily="34" charset="0"/>
              </a:rPr>
              <a:t> – 1; </a:t>
            </a:r>
            <a:r>
              <a:rPr lang="en-US" altLang="ko-KR" dirty="0" err="1">
                <a:latin typeface="Arial Black" pitchFamily="34" charset="0"/>
              </a:rPr>
              <a:t>i</a:t>
            </a:r>
            <a:r>
              <a:rPr lang="en-US" altLang="ko-KR" dirty="0">
                <a:latin typeface="Arial Black" pitchFamily="34" charset="0"/>
              </a:rPr>
              <a:t>++)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{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	for(int j = 0; j &lt; </a:t>
            </a:r>
            <a:r>
              <a:rPr lang="en-US" altLang="ko-KR" dirty="0" err="1">
                <a:latin typeface="Arial Black" pitchFamily="34" charset="0"/>
              </a:rPr>
              <a:t>DataSet.Length</a:t>
            </a:r>
            <a:r>
              <a:rPr lang="en-US" altLang="ko-KR" dirty="0">
                <a:latin typeface="Arial Black" pitchFamily="34" charset="0"/>
              </a:rPr>
              <a:t> – (</a:t>
            </a:r>
            <a:r>
              <a:rPr lang="en-US" altLang="ko-KR" dirty="0" err="1">
                <a:latin typeface="Arial Black" pitchFamily="34" charset="0"/>
              </a:rPr>
              <a:t>i</a:t>
            </a:r>
            <a:r>
              <a:rPr lang="en-US" altLang="ko-KR" dirty="0">
                <a:latin typeface="Arial Black" pitchFamily="34" charset="0"/>
              </a:rPr>
              <a:t> + 1); j)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	{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		if(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Comparer(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DataSet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[j], 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DataSet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[j + 1]) </a:t>
            </a:r>
            <a:r>
              <a:rPr lang="en-US" altLang="ko-KR" dirty="0">
                <a:latin typeface="Arial Black" pitchFamily="34" charset="0"/>
              </a:rPr>
              <a:t>&gt; 0)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		{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			temp = </a:t>
            </a:r>
            <a:r>
              <a:rPr lang="en-US" altLang="ko-KR" dirty="0" err="1">
                <a:latin typeface="Arial Black" pitchFamily="34" charset="0"/>
              </a:rPr>
              <a:t>DataSet</a:t>
            </a:r>
            <a:r>
              <a:rPr lang="en-US" altLang="ko-KR" dirty="0">
                <a:latin typeface="Arial Black" pitchFamily="34" charset="0"/>
              </a:rPr>
              <a:t>[j + 1];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			</a:t>
            </a:r>
            <a:r>
              <a:rPr lang="en-US" altLang="ko-KR" dirty="0" err="1">
                <a:latin typeface="Arial Black" pitchFamily="34" charset="0"/>
              </a:rPr>
              <a:t>DataSet</a:t>
            </a:r>
            <a:r>
              <a:rPr lang="en-US" altLang="ko-KR" dirty="0">
                <a:latin typeface="Arial Black" pitchFamily="34" charset="0"/>
              </a:rPr>
              <a:t>[j + 1] = </a:t>
            </a:r>
            <a:r>
              <a:rPr lang="en-US" altLang="ko-KR" dirty="0" err="1">
                <a:latin typeface="Arial Black" pitchFamily="34" charset="0"/>
              </a:rPr>
              <a:t>DataSet</a:t>
            </a:r>
            <a:r>
              <a:rPr lang="en-US" altLang="ko-KR" dirty="0">
                <a:latin typeface="Arial Black" pitchFamily="34" charset="0"/>
              </a:rPr>
              <a:t>[j];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			</a:t>
            </a:r>
            <a:r>
              <a:rPr lang="en-US" altLang="ko-KR" dirty="0" err="1">
                <a:latin typeface="Arial Black" pitchFamily="34" charset="0"/>
              </a:rPr>
              <a:t>DataSet</a:t>
            </a:r>
            <a:r>
              <a:rPr lang="en-US" altLang="ko-KR" dirty="0">
                <a:latin typeface="Arial Black" pitchFamily="34" charset="0"/>
              </a:rPr>
              <a:t>[j] = temp;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		}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	}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}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3419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Delegate &amp; Event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53553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델리게이트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체인</a:t>
            </a:r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체인 이라고 하나의 메소드만 사용할 수 있는 것이 아니라 메소드를 여러 개 추가해서 함께 사용할 수 있는 기능이 있다</a:t>
            </a:r>
            <a:r>
              <a:rPr lang="en-US" altLang="ko-KR" dirty="0"/>
              <a:t>. </a:t>
            </a:r>
            <a:r>
              <a:rPr lang="ko-KR" altLang="en-US" dirty="0"/>
              <a:t>예제를 보자 </a:t>
            </a:r>
            <a:r>
              <a:rPr lang="en-US" altLang="ko-KR" dirty="0"/>
              <a:t>+=</a:t>
            </a:r>
            <a:r>
              <a:rPr lang="ko-KR" altLang="en-US" dirty="0"/>
              <a:t>추가되고 </a:t>
            </a:r>
            <a:r>
              <a:rPr lang="en-US" altLang="ko-KR" dirty="0"/>
              <a:t>-=</a:t>
            </a:r>
            <a:r>
              <a:rPr lang="ko-KR" altLang="en-US" dirty="0"/>
              <a:t>제거되는데 추가한 순서대로 차례로 호출된다</a:t>
            </a:r>
            <a:r>
              <a:rPr lang="en-US" altLang="ko-KR" dirty="0"/>
              <a:t>.</a:t>
            </a:r>
          </a:p>
          <a:p>
            <a:pPr fontAlgn="base"/>
            <a:endParaRPr lang="en-US" altLang="ko-KR" dirty="0"/>
          </a:p>
          <a:p>
            <a:pPr lvl="1"/>
            <a:r>
              <a:rPr lang="en-US" altLang="ko-KR" dirty="0" err="1">
                <a:latin typeface="Arial Black" pitchFamily="34" charset="0"/>
              </a:rPr>
              <a:t>myDelegate</a:t>
            </a:r>
            <a:r>
              <a:rPr lang="en-US" altLang="ko-KR" dirty="0">
                <a:latin typeface="Arial Black" pitchFamily="34" charset="0"/>
              </a:rPr>
              <a:t> dele;</a:t>
            </a:r>
          </a:p>
          <a:p>
            <a:pPr lvl="1"/>
            <a:r>
              <a:rPr lang="en-US" altLang="ko-KR" dirty="0">
                <a:latin typeface="Arial Black" pitchFamily="34" charset="0"/>
              </a:rPr>
              <a:t>dele = new </a:t>
            </a:r>
            <a:r>
              <a:rPr lang="en-US" altLang="ko-KR" dirty="0" err="1">
                <a:latin typeface="Arial Black" pitchFamily="34" charset="0"/>
              </a:rPr>
              <a:t>myDelegate</a:t>
            </a:r>
            <a:r>
              <a:rPr lang="en-US" altLang="ko-KR" dirty="0">
                <a:latin typeface="Arial Black" pitchFamily="34" charset="0"/>
              </a:rPr>
              <a:t>(func0);</a:t>
            </a:r>
          </a:p>
          <a:p>
            <a:pPr lvl="1"/>
            <a:r>
              <a:rPr lang="en-US" altLang="ko-KR" dirty="0">
                <a:latin typeface="Arial Black" pitchFamily="34" charset="0"/>
              </a:rPr>
              <a:t>dele += func1;</a:t>
            </a:r>
          </a:p>
          <a:p>
            <a:pPr lvl="1"/>
            <a:r>
              <a:rPr lang="en-US" altLang="ko-KR" dirty="0">
                <a:latin typeface="Arial Black" pitchFamily="34" charset="0"/>
              </a:rPr>
              <a:t>dele += func2;</a:t>
            </a:r>
          </a:p>
          <a:p>
            <a:pPr lvl="1"/>
            <a:endParaRPr lang="ko-KR" altLang="en-US" dirty="0">
              <a:latin typeface="Arial Black" pitchFamily="34" charset="0"/>
            </a:endParaRPr>
          </a:p>
          <a:p>
            <a:pPr lvl="1"/>
            <a:r>
              <a:rPr lang="en-US" altLang="ko-KR" dirty="0">
                <a:latin typeface="Arial Black" pitchFamily="34" charset="0"/>
              </a:rPr>
              <a:t>dele();</a:t>
            </a:r>
          </a:p>
          <a:p>
            <a:pPr lvl="1"/>
            <a:endParaRPr lang="en-US" altLang="ko-KR" dirty="0">
              <a:latin typeface="Arial Black" pitchFamily="34" charset="0"/>
            </a:endParaRPr>
          </a:p>
          <a:p>
            <a:pPr lvl="1"/>
            <a:r>
              <a:rPr lang="en-US" altLang="ko-KR" dirty="0" err="1">
                <a:latin typeface="Arial Black" pitchFamily="34" charset="0"/>
              </a:rPr>
              <a:t>Console.WriteLine</a:t>
            </a:r>
            <a:r>
              <a:rPr lang="en-US" altLang="ko-KR" dirty="0">
                <a:latin typeface="Arial Black" pitchFamily="34" charset="0"/>
              </a:rPr>
              <a:t>();</a:t>
            </a:r>
          </a:p>
          <a:p>
            <a:pPr lvl="1"/>
            <a:endParaRPr lang="ko-KR" altLang="en-US" dirty="0">
              <a:latin typeface="Arial Black" pitchFamily="34" charset="0"/>
            </a:endParaRPr>
          </a:p>
          <a:p>
            <a:pPr lvl="1"/>
            <a:r>
              <a:rPr lang="en-US" altLang="ko-KR" dirty="0">
                <a:latin typeface="Arial Black" pitchFamily="34" charset="0"/>
              </a:rPr>
              <a:t>dele -= func0;</a:t>
            </a:r>
          </a:p>
          <a:p>
            <a:pPr lvl="1"/>
            <a:r>
              <a:rPr lang="en-US" altLang="ko-KR" dirty="0">
                <a:latin typeface="Arial Black" pitchFamily="34" charset="0"/>
              </a:rPr>
              <a:t>dele -= func2;</a:t>
            </a:r>
          </a:p>
          <a:p>
            <a:pPr lvl="1"/>
            <a:endParaRPr lang="ko-KR" altLang="en-US" dirty="0">
              <a:latin typeface="Arial Black" pitchFamily="34" charset="0"/>
            </a:endParaRPr>
          </a:p>
          <a:p>
            <a:pPr lvl="1"/>
            <a:r>
              <a:rPr lang="en-US" altLang="ko-KR" dirty="0">
                <a:latin typeface="Arial Black" pitchFamily="34" charset="0"/>
              </a:rPr>
              <a:t>dele();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709860" y="2118239"/>
            <a:ext cx="37388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Black" pitchFamily="34" charset="0"/>
              </a:rPr>
              <a:t>void func0()</a:t>
            </a:r>
          </a:p>
          <a:p>
            <a:r>
              <a:rPr lang="en-US" altLang="ko-KR" dirty="0">
                <a:latin typeface="Arial Black" pitchFamily="34" charset="0"/>
              </a:rPr>
              <a:t>{</a:t>
            </a:r>
          </a:p>
          <a:p>
            <a:r>
              <a:rPr lang="en-US" altLang="ko-KR" dirty="0">
                <a:latin typeface="Arial Black" pitchFamily="34" charset="0"/>
              </a:rPr>
              <a:t>	</a:t>
            </a:r>
            <a:r>
              <a:rPr lang="en-US" altLang="ko-KR" dirty="0" err="1">
                <a:latin typeface="Arial Black" pitchFamily="34" charset="0"/>
              </a:rPr>
              <a:t>Console.Write</a:t>
            </a:r>
            <a:r>
              <a:rPr lang="en-US" altLang="ko-KR" dirty="0">
                <a:latin typeface="Arial Black" pitchFamily="34" charset="0"/>
              </a:rPr>
              <a:t>("</a:t>
            </a:r>
            <a:r>
              <a:rPr lang="ko-KR" altLang="en-US" dirty="0">
                <a:latin typeface="Arial Black" pitchFamily="34" charset="0"/>
              </a:rPr>
              <a:t>첫 번째</a:t>
            </a:r>
            <a:r>
              <a:rPr lang="en-US" altLang="ko-KR" dirty="0">
                <a:latin typeface="Arial Black" pitchFamily="34" charset="0"/>
              </a:rPr>
              <a:t>");</a:t>
            </a:r>
          </a:p>
          <a:p>
            <a:r>
              <a:rPr lang="en-US" altLang="ko-KR" dirty="0">
                <a:latin typeface="Arial Black" pitchFamily="34" charset="0"/>
              </a:rPr>
              <a:t>}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void func1()</a:t>
            </a:r>
          </a:p>
          <a:p>
            <a:r>
              <a:rPr lang="en-US" altLang="ko-KR" dirty="0">
                <a:latin typeface="Arial Black" pitchFamily="34" charset="0"/>
              </a:rPr>
              <a:t>{</a:t>
            </a:r>
          </a:p>
          <a:p>
            <a:r>
              <a:rPr lang="en-US" altLang="ko-KR" dirty="0">
                <a:latin typeface="Arial Black" pitchFamily="34" charset="0"/>
              </a:rPr>
              <a:t>	</a:t>
            </a:r>
            <a:r>
              <a:rPr lang="en-US" altLang="ko-KR" dirty="0" err="1">
                <a:latin typeface="Arial Black" pitchFamily="34" charset="0"/>
              </a:rPr>
              <a:t>Console.Write</a:t>
            </a:r>
            <a:r>
              <a:rPr lang="en-US" altLang="ko-KR" dirty="0">
                <a:latin typeface="Arial Black" pitchFamily="34" charset="0"/>
              </a:rPr>
              <a:t>(“</a:t>
            </a:r>
            <a:r>
              <a:rPr lang="ko-KR" altLang="en-US" dirty="0">
                <a:latin typeface="Arial Black" pitchFamily="34" charset="0"/>
              </a:rPr>
              <a:t>두 번째</a:t>
            </a:r>
            <a:r>
              <a:rPr lang="en-US" altLang="ko-KR" dirty="0">
                <a:latin typeface="Arial Black" pitchFamily="34" charset="0"/>
              </a:rPr>
              <a:t>");</a:t>
            </a:r>
          </a:p>
          <a:p>
            <a:r>
              <a:rPr lang="en-US" altLang="ko-KR" dirty="0">
                <a:latin typeface="Arial Black" pitchFamily="34" charset="0"/>
              </a:rPr>
              <a:t>}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void func2()</a:t>
            </a:r>
          </a:p>
          <a:p>
            <a:r>
              <a:rPr lang="en-US" altLang="ko-KR" dirty="0">
                <a:latin typeface="Arial Black" pitchFamily="34" charset="0"/>
              </a:rPr>
              <a:t>{</a:t>
            </a:r>
          </a:p>
          <a:p>
            <a:r>
              <a:rPr lang="en-US" altLang="ko-KR" dirty="0">
                <a:latin typeface="Arial Black" pitchFamily="34" charset="0"/>
              </a:rPr>
              <a:t>	</a:t>
            </a:r>
            <a:r>
              <a:rPr lang="en-US" altLang="ko-KR" dirty="0" err="1">
                <a:latin typeface="Arial Black" pitchFamily="34" charset="0"/>
              </a:rPr>
              <a:t>Console.Write</a:t>
            </a:r>
            <a:r>
              <a:rPr lang="en-US" altLang="ko-KR" dirty="0">
                <a:latin typeface="Arial Black" pitchFamily="34" charset="0"/>
              </a:rPr>
              <a:t>(“</a:t>
            </a:r>
            <a:r>
              <a:rPr lang="ko-KR" altLang="en-US" dirty="0">
                <a:latin typeface="Arial Black" pitchFamily="34" charset="0"/>
              </a:rPr>
              <a:t>세 번째</a:t>
            </a:r>
            <a:r>
              <a:rPr lang="en-US" altLang="ko-KR" dirty="0">
                <a:latin typeface="Arial Black" pitchFamily="34" charset="0"/>
              </a:rPr>
              <a:t>");</a:t>
            </a:r>
          </a:p>
          <a:p>
            <a:r>
              <a:rPr lang="en-US" altLang="ko-KR" dirty="0">
                <a:latin typeface="Arial Black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9453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Delegate &amp; Event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53553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익명 메소드</a:t>
            </a:r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ko-KR" altLang="en-US" dirty="0" err="1">
                <a:latin typeface="Arial Black" pitchFamily="34" charset="0"/>
              </a:rPr>
              <a:t>델리게이트</a:t>
            </a:r>
            <a:r>
              <a:rPr lang="ko-KR" altLang="en-US" dirty="0">
                <a:latin typeface="Arial Black" pitchFamily="34" charset="0"/>
              </a:rPr>
              <a:t> 인스턴스 </a:t>
            </a:r>
            <a:r>
              <a:rPr lang="en-US" altLang="ko-KR" dirty="0">
                <a:latin typeface="Arial Black" pitchFamily="34" charset="0"/>
              </a:rPr>
              <a:t>= delegate (</a:t>
            </a:r>
            <a:r>
              <a:rPr lang="ko-KR" altLang="en-US" dirty="0">
                <a:latin typeface="Arial Black" pitchFamily="34" charset="0"/>
              </a:rPr>
              <a:t>매개변수목록</a:t>
            </a:r>
            <a:r>
              <a:rPr lang="en-US" altLang="ko-KR" dirty="0">
                <a:latin typeface="Arial Black" pitchFamily="34" charset="0"/>
              </a:rPr>
              <a:t>)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				  {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				 	// </a:t>
            </a:r>
            <a:r>
              <a:rPr lang="ko-KR" altLang="en-US" dirty="0">
                <a:latin typeface="Arial Black" pitchFamily="34" charset="0"/>
              </a:rPr>
              <a:t>실행하고자 하는 코드 </a:t>
            </a:r>
            <a:r>
              <a:rPr lang="en-US" altLang="ko-KR" dirty="0">
                <a:latin typeface="Arial Black" pitchFamily="34" charset="0"/>
              </a:rPr>
              <a:t>…	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				  }</a:t>
            </a: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en-US" altLang="ko-KR" dirty="0">
                <a:latin typeface="Arial Black" pitchFamily="34" charset="0"/>
              </a:rPr>
              <a:t>delegate int Calculate(int a, int b);</a:t>
            </a: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en-US" altLang="ko-KR" dirty="0">
                <a:latin typeface="Arial Black" pitchFamily="34" charset="0"/>
              </a:rPr>
              <a:t>public static void Main()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{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Calculate </a:t>
            </a:r>
            <a:r>
              <a:rPr lang="en-US" altLang="ko-KR" dirty="0" err="1">
                <a:latin typeface="Arial Black" pitchFamily="34" charset="0"/>
              </a:rPr>
              <a:t>caic</a:t>
            </a:r>
            <a:r>
              <a:rPr lang="en-US" altLang="ko-KR" dirty="0">
                <a:latin typeface="Arial Black" pitchFamily="34" charset="0"/>
              </a:rPr>
              <a:t>;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Calc = delegate (int a, int b)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		{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			return a + b;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		}</a:t>
            </a: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en-US" altLang="ko-KR" dirty="0">
                <a:latin typeface="Arial Black" pitchFamily="34" charset="0"/>
              </a:rPr>
              <a:t>	</a:t>
            </a:r>
            <a:r>
              <a:rPr lang="en-US" altLang="ko-KR" dirty="0" err="1">
                <a:latin typeface="Arial Black" pitchFamily="34" charset="0"/>
              </a:rPr>
              <a:t>Console.WriteLine</a:t>
            </a:r>
            <a:r>
              <a:rPr lang="en-US" altLang="ko-KR" dirty="0">
                <a:latin typeface="Arial Black" pitchFamily="34" charset="0"/>
              </a:rPr>
              <a:t>( “3 + 4 : {0}”, Calc(3, 4));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}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9CE7CC-28E1-43F0-895C-A448302BD347}"/>
              </a:ext>
            </a:extLst>
          </p:cNvPr>
          <p:cNvSpPr/>
          <p:nvPr/>
        </p:nvSpPr>
        <p:spPr>
          <a:xfrm>
            <a:off x="2517058" y="4090218"/>
            <a:ext cx="2664542" cy="10815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18725D6-0108-4C38-AB78-C5ED39D8E0DD}"/>
              </a:ext>
            </a:extLst>
          </p:cNvPr>
          <p:cNvCxnSpPr>
            <a:endCxn id="2" idx="3"/>
          </p:cNvCxnSpPr>
          <p:nvPr/>
        </p:nvCxnSpPr>
        <p:spPr>
          <a:xfrm flipH="1" flipV="1">
            <a:off x="5181600" y="4630993"/>
            <a:ext cx="1130710" cy="835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B9C50A3-E423-48D9-BB1E-645C4E8BA504}"/>
              </a:ext>
            </a:extLst>
          </p:cNvPr>
          <p:cNvCxnSpPr/>
          <p:nvPr/>
        </p:nvCxnSpPr>
        <p:spPr>
          <a:xfrm flipV="1">
            <a:off x="5181600" y="3429000"/>
            <a:ext cx="914400" cy="66121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6B0D64-C762-4BFA-8112-AA0D720B8B46}"/>
              </a:ext>
            </a:extLst>
          </p:cNvPr>
          <p:cNvSpPr txBox="1"/>
          <p:nvPr/>
        </p:nvSpPr>
        <p:spPr>
          <a:xfrm>
            <a:off x="6092542" y="3113278"/>
            <a:ext cx="319831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이름을 제외한 메소드의 구현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이것이 익명 메소드</a:t>
            </a:r>
            <a:endParaRPr lang="en-US" altLang="ko-KR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5AD71C4-70F8-493B-91F6-ACBAAD716E62}"/>
              </a:ext>
            </a:extLst>
          </p:cNvPr>
          <p:cNvCxnSpPr/>
          <p:nvPr/>
        </p:nvCxnSpPr>
        <p:spPr>
          <a:xfrm flipV="1">
            <a:off x="5746955" y="4876800"/>
            <a:ext cx="1420761" cy="172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8C2AC3F-1AD0-4AE6-97AE-DD8B53295566}"/>
              </a:ext>
            </a:extLst>
          </p:cNvPr>
          <p:cNvSpPr txBox="1"/>
          <p:nvPr/>
        </p:nvSpPr>
        <p:spPr>
          <a:xfrm>
            <a:off x="7167716" y="4692134"/>
            <a:ext cx="38759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Calc</a:t>
            </a:r>
            <a:r>
              <a:rPr lang="ko-KR" altLang="en-US" dirty="0"/>
              <a:t>를 호출하면 이 코드를 실행한다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8807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Delegate &amp; Event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4867" y="742384"/>
            <a:ext cx="9902263" cy="61247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Event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err="1">
                <a:latin typeface="Arial Black" pitchFamily="34" charset="0"/>
              </a:rPr>
              <a:t>델리게이트를</a:t>
            </a:r>
            <a:r>
              <a:rPr lang="ko-KR" altLang="en-US" sz="1600" dirty="0">
                <a:latin typeface="Arial Black" pitchFamily="34" charset="0"/>
              </a:rPr>
              <a:t> 선언한다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ko-KR" altLang="en-US" sz="1600" dirty="0">
                <a:latin typeface="Arial Black" pitchFamily="34" charset="0"/>
              </a:rPr>
              <a:t>이 </a:t>
            </a:r>
            <a:r>
              <a:rPr lang="ko-KR" altLang="en-US" sz="1600" dirty="0" err="1">
                <a:latin typeface="Arial Black" pitchFamily="34" charset="0"/>
              </a:rPr>
              <a:t>델리게이트는</a:t>
            </a:r>
            <a:r>
              <a:rPr lang="ko-KR" altLang="en-US" sz="1600" dirty="0">
                <a:latin typeface="Arial Black" pitchFamily="34" charset="0"/>
              </a:rPr>
              <a:t> 클래스 밖에 선언해도 되고 안에 선언해도 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Arial Black" pitchFamily="34" charset="0"/>
              </a:rPr>
              <a:t>클래스 내에 </a:t>
            </a:r>
            <a:r>
              <a:rPr lang="en-US" altLang="ko-KR" sz="1600" dirty="0">
                <a:latin typeface="Arial Black" pitchFamily="34" charset="0"/>
              </a:rPr>
              <a:t>1</a:t>
            </a:r>
            <a:r>
              <a:rPr lang="ko-KR" altLang="en-US" sz="1600" dirty="0">
                <a:latin typeface="Arial Black" pitchFamily="34" charset="0"/>
              </a:rPr>
              <a:t>에서 선언한 델리게이트의 인스턴스를 </a:t>
            </a:r>
            <a:r>
              <a:rPr lang="en-US" altLang="ko-KR" sz="1600" dirty="0">
                <a:latin typeface="Arial Black" pitchFamily="34" charset="0"/>
              </a:rPr>
              <a:t>event </a:t>
            </a:r>
            <a:r>
              <a:rPr lang="ko-KR" altLang="en-US" sz="1600" dirty="0">
                <a:latin typeface="Arial Black" pitchFamily="34" charset="0"/>
              </a:rPr>
              <a:t>한정자로 수식해서 선언한다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Arial Black" pitchFamily="34" charset="0"/>
              </a:rPr>
              <a:t>이벤트 </a:t>
            </a:r>
            <a:r>
              <a:rPr lang="ko-KR" altLang="en-US" sz="1600" dirty="0" err="1">
                <a:latin typeface="Arial Black" pitchFamily="34" charset="0"/>
              </a:rPr>
              <a:t>핸들러를</a:t>
            </a:r>
            <a:r>
              <a:rPr lang="ko-KR" altLang="en-US" sz="1600" dirty="0">
                <a:latin typeface="Arial Black" pitchFamily="34" charset="0"/>
              </a:rPr>
              <a:t> 한다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ko-KR" altLang="en-US" sz="1600" dirty="0">
                <a:latin typeface="Arial Black" pitchFamily="34" charset="0"/>
              </a:rPr>
              <a:t>이벤트 </a:t>
            </a:r>
            <a:r>
              <a:rPr lang="ko-KR" altLang="en-US" sz="1600" dirty="0" err="1">
                <a:latin typeface="Arial Black" pitchFamily="34" charset="0"/>
              </a:rPr>
              <a:t>핸들러는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1</a:t>
            </a:r>
            <a:r>
              <a:rPr lang="ko-KR" altLang="en-US" sz="1600" dirty="0">
                <a:latin typeface="Arial Black" pitchFamily="34" charset="0"/>
              </a:rPr>
              <a:t>에서 선언한 </a:t>
            </a:r>
            <a:r>
              <a:rPr lang="ko-KR" altLang="en-US" sz="1600" dirty="0" err="1">
                <a:latin typeface="Arial Black" pitchFamily="34" charset="0"/>
              </a:rPr>
              <a:t>델리게이트와</a:t>
            </a:r>
            <a:r>
              <a:rPr lang="ko-KR" altLang="en-US" sz="1600" dirty="0">
                <a:latin typeface="Arial Black" pitchFamily="34" charset="0"/>
              </a:rPr>
              <a:t> 일치하는 메소드면 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Arial Black" pitchFamily="34" charset="0"/>
              </a:rPr>
              <a:t>클래스의 인스턴스를 생성하고 이 객체의 이벤트에 </a:t>
            </a:r>
            <a:r>
              <a:rPr lang="en-US" altLang="ko-KR" sz="1600" dirty="0">
                <a:latin typeface="Arial Black" pitchFamily="34" charset="0"/>
              </a:rPr>
              <a:t>3</a:t>
            </a:r>
            <a:r>
              <a:rPr lang="ko-KR" altLang="en-US" sz="1600" dirty="0">
                <a:latin typeface="Arial Black" pitchFamily="34" charset="0"/>
              </a:rPr>
              <a:t>에서 작성한 이벤트 </a:t>
            </a:r>
            <a:r>
              <a:rPr lang="ko-KR" altLang="en-US" sz="1600" dirty="0" err="1">
                <a:latin typeface="Arial Black" pitchFamily="34" charset="0"/>
              </a:rPr>
              <a:t>핸들러를</a:t>
            </a:r>
            <a:r>
              <a:rPr lang="ko-KR" altLang="en-US" sz="1600" dirty="0">
                <a:latin typeface="Arial Black" pitchFamily="34" charset="0"/>
              </a:rPr>
              <a:t> 등록한다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ko-KR" altLang="en-US" sz="1600" dirty="0">
                <a:latin typeface="Arial Black" pitchFamily="34" charset="0"/>
              </a:rPr>
              <a:t>예를 들어 이 과정을 알아보자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Step1. </a:t>
            </a:r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델리게이트를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선언한다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이 </a:t>
            </a:r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델리게이트는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클래스 밖에 선언해도 되고 안에 선언해도 된다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delegate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void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 err="1">
                <a:latin typeface="Arial Black" pitchFamily="34" charset="0"/>
              </a:rPr>
              <a:t>EventHandler</a:t>
            </a:r>
            <a:r>
              <a:rPr lang="en-US" altLang="ko-KR" sz="1600" dirty="0">
                <a:latin typeface="Arial Black" pitchFamily="34" charset="0"/>
              </a:rPr>
              <a:t>(string message);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Step2.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클래스내에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Step1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에서 선언한 델리게이트의 인스턴스를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event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한정자로 수식해서 선언한다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class </a:t>
            </a:r>
            <a:r>
              <a:rPr lang="en-US" altLang="ko-KR" sz="1600" dirty="0" err="1">
                <a:latin typeface="Arial Black" pitchFamily="34" charset="0"/>
              </a:rPr>
              <a:t>MyNotifier</a:t>
            </a:r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r>
              <a:rPr lang="en-US" altLang="ko-KR" sz="1600" dirty="0">
                <a:latin typeface="Arial Black" pitchFamily="34" charset="0"/>
              </a:rPr>
              <a:t>	public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event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en-US" altLang="ko-KR" sz="1600" dirty="0" err="1">
                <a:latin typeface="Arial Black" pitchFamily="34" charset="0"/>
              </a:rPr>
              <a:t>EventHandler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SomthingHappened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r>
              <a:rPr lang="en-US" altLang="ko-KR" sz="1600" dirty="0">
                <a:latin typeface="Arial Black" pitchFamily="34" charset="0"/>
              </a:rPr>
              <a:t>	public void </a:t>
            </a:r>
            <a:r>
              <a:rPr lang="en-US" altLang="ko-KR" sz="1600" dirty="0" err="1">
                <a:latin typeface="Arial Black" pitchFamily="34" charset="0"/>
              </a:rPr>
              <a:t>DoSomthing</a:t>
            </a:r>
            <a:r>
              <a:rPr lang="en-US" altLang="ko-KR" sz="1600" dirty="0">
                <a:latin typeface="Arial Black" pitchFamily="34" charset="0"/>
              </a:rPr>
              <a:t>(int number)</a:t>
            </a:r>
          </a:p>
          <a:p>
            <a:r>
              <a:rPr lang="en-US" altLang="ko-KR" sz="1600" dirty="0">
                <a:latin typeface="Arial Black" pitchFamily="34" charset="0"/>
              </a:rPr>
              <a:t>	{</a:t>
            </a:r>
          </a:p>
          <a:p>
            <a:r>
              <a:rPr lang="en-US" altLang="ko-KR" sz="1600" dirty="0">
                <a:latin typeface="Arial Black" pitchFamily="34" charset="0"/>
              </a:rPr>
              <a:t>		//..</a:t>
            </a:r>
          </a:p>
          <a:p>
            <a:r>
              <a:rPr lang="en-US" altLang="ko-KR" sz="1600" dirty="0">
                <a:latin typeface="Arial Black" pitchFamily="34" charset="0"/>
              </a:rPr>
              <a:t>		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SomthingHappened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String.Format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(“{0} :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짝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”, number));</a:t>
            </a:r>
          </a:p>
          <a:p>
            <a:r>
              <a:rPr lang="en-US" altLang="ko-KR" sz="1600" dirty="0">
                <a:latin typeface="Arial Black" pitchFamily="34" charset="0"/>
              </a:rPr>
              <a:t>	}</a:t>
            </a:r>
          </a:p>
          <a:p>
            <a:r>
              <a:rPr lang="en-US" altLang="ko-KR" sz="1600" dirty="0">
                <a:latin typeface="Arial Black" pitchFamily="34" charset="0"/>
              </a:rPr>
              <a:t>}</a:t>
            </a:r>
          </a:p>
          <a:p>
            <a:endParaRPr lang="en-US" altLang="ko-KR" sz="1600" dirty="0">
              <a:latin typeface="Arial Black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A01DC8-C76E-47C4-BEF3-C120C1E0D177}"/>
              </a:ext>
            </a:extLst>
          </p:cNvPr>
          <p:cNvSpPr/>
          <p:nvPr/>
        </p:nvSpPr>
        <p:spPr>
          <a:xfrm>
            <a:off x="3067665" y="4798142"/>
            <a:ext cx="1592825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41C01-ACF5-4DE6-BCCF-2008BFFBF77F}"/>
              </a:ext>
            </a:extLst>
          </p:cNvPr>
          <p:cNvSpPr txBox="1"/>
          <p:nvPr/>
        </p:nvSpPr>
        <p:spPr>
          <a:xfrm>
            <a:off x="7276805" y="4733610"/>
            <a:ext cx="33778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Step1</a:t>
            </a:r>
            <a:r>
              <a:rPr lang="ko-KR" altLang="en-US" dirty="0">
                <a:latin typeface="Arial Black" panose="020B0A04020102020204" pitchFamily="34" charset="0"/>
              </a:rPr>
              <a:t>에서 선언한 </a:t>
            </a:r>
            <a:r>
              <a:rPr lang="ko-KR" altLang="en-US" dirty="0" err="1">
                <a:latin typeface="Arial Black" panose="020B0A04020102020204" pitchFamily="34" charset="0"/>
              </a:rPr>
              <a:t>델리게이트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958C81FF-43A9-4687-8800-510AEAA4CF1D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5400000" flipH="1" flipV="1">
            <a:off x="6382637" y="2215051"/>
            <a:ext cx="64532" cy="5101651"/>
          </a:xfrm>
          <a:prstGeom prst="bentConnector3">
            <a:avLst>
              <a:gd name="adj1" fmla="val 45424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1409F0-36B3-43C1-BB12-801F7EA627EA}"/>
              </a:ext>
            </a:extLst>
          </p:cNvPr>
          <p:cNvSpPr txBox="1"/>
          <p:nvPr/>
        </p:nvSpPr>
        <p:spPr>
          <a:xfrm>
            <a:off x="7276805" y="6207963"/>
            <a:ext cx="33778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호출부의 이벤트 발생 조건에 부합 </a:t>
            </a:r>
            <a:r>
              <a:rPr lang="ko-KR" altLang="en-US" dirty="0" err="1"/>
              <a:t>될때</a:t>
            </a:r>
            <a:r>
              <a:rPr lang="ko-KR" altLang="en-US" dirty="0"/>
              <a:t> 마다 실행된다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BE5B91-FECA-4D3D-A3F0-E5831507BF91}"/>
              </a:ext>
            </a:extLst>
          </p:cNvPr>
          <p:cNvSpPr/>
          <p:nvPr/>
        </p:nvSpPr>
        <p:spPr>
          <a:xfrm>
            <a:off x="2143432" y="5781368"/>
            <a:ext cx="2182762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18CB8959-3255-4AAA-B012-BB205FC7AD62}"/>
              </a:ext>
            </a:extLst>
          </p:cNvPr>
          <p:cNvCxnSpPr/>
          <p:nvPr/>
        </p:nvCxnSpPr>
        <p:spPr>
          <a:xfrm>
            <a:off x="3244645" y="6115616"/>
            <a:ext cx="4032160" cy="481829"/>
          </a:xfrm>
          <a:prstGeom prst="bentConnector3">
            <a:avLst>
              <a:gd name="adj1" fmla="val 1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748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Delegate &amp; Event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4867" y="742384"/>
            <a:ext cx="9902263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Step3.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이벤트 </a:t>
            </a:r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핸들러를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작성한다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이벤트 </a:t>
            </a:r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핸들러는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step1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에서 선언한 </a:t>
            </a:r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델리게이트와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일치하는 메소드면 된다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static public void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MyHandler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(string message)</a:t>
            </a:r>
          </a:p>
          <a:p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Console.Write</a:t>
            </a:r>
            <a:r>
              <a:rPr lang="en-US" altLang="ko-KR" sz="1600" dirty="0">
                <a:latin typeface="Arial Black" pitchFamily="34" charset="0"/>
              </a:rPr>
              <a:t>(message);</a:t>
            </a:r>
          </a:p>
          <a:p>
            <a:r>
              <a:rPr lang="en-US" altLang="ko-KR" sz="1600" dirty="0">
                <a:latin typeface="Arial Black" pitchFamily="34" charset="0"/>
              </a:rPr>
              <a:t>}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Step4.</a:t>
            </a:r>
            <a:r>
              <a:rPr lang="ko-KR" altLang="en-US" sz="1600" dirty="0">
                <a:latin typeface="Arial Black" pitchFamily="34" charset="0"/>
              </a:rPr>
              <a:t> 클래스의 인스턴스를 생성하고 이 객체의 이벤트에 </a:t>
            </a:r>
            <a:r>
              <a:rPr lang="en-US" altLang="ko-KR" sz="1600" dirty="0">
                <a:latin typeface="Arial Black" pitchFamily="34" charset="0"/>
              </a:rPr>
              <a:t>step3</a:t>
            </a:r>
            <a:r>
              <a:rPr lang="ko-KR" altLang="en-US" sz="1600" dirty="0">
                <a:latin typeface="Arial Black" pitchFamily="34" charset="0"/>
              </a:rPr>
              <a:t>에서 작성한 이벤트 </a:t>
            </a:r>
            <a:r>
              <a:rPr lang="ko-KR" altLang="en-US" sz="1600" dirty="0" err="1">
                <a:latin typeface="Arial Black" pitchFamily="34" charset="0"/>
              </a:rPr>
              <a:t>핸들러를</a:t>
            </a:r>
            <a:r>
              <a:rPr lang="ko-KR" altLang="en-US" sz="1600" dirty="0">
                <a:latin typeface="Arial Black" pitchFamily="34" charset="0"/>
              </a:rPr>
              <a:t> 등록한다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</a:rPr>
              <a:t>Step5. </a:t>
            </a:r>
            <a:r>
              <a:rPr lang="ko-KR" altLang="en-US" sz="1600" dirty="0">
                <a:latin typeface="Arial Black" pitchFamily="34" charset="0"/>
              </a:rPr>
              <a:t>이벤트가 발생하면 이벤트 </a:t>
            </a:r>
            <a:r>
              <a:rPr lang="ko-KR" altLang="en-US" sz="1600" dirty="0" err="1">
                <a:latin typeface="Arial Black" pitchFamily="34" charset="0"/>
              </a:rPr>
              <a:t>핸들러가</a:t>
            </a:r>
            <a:r>
              <a:rPr lang="ko-KR" altLang="en-US" sz="1600" dirty="0">
                <a:latin typeface="Arial Black" pitchFamily="34" charset="0"/>
              </a:rPr>
              <a:t> 호출한다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static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void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Main(string[] </a:t>
            </a:r>
            <a:r>
              <a:rPr lang="en-US" altLang="ko-KR" sz="1600" dirty="0" err="1">
                <a:latin typeface="Arial Black" pitchFamily="34" charset="0"/>
              </a:rPr>
              <a:t>args</a:t>
            </a:r>
            <a:r>
              <a:rPr lang="en-US" altLang="ko-KR" sz="1600" dirty="0">
                <a:latin typeface="Arial Black" pitchFamily="34" charset="0"/>
              </a:rPr>
              <a:t>)</a:t>
            </a:r>
          </a:p>
          <a:p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MyNotifier</a:t>
            </a:r>
            <a:r>
              <a:rPr lang="en-US" altLang="ko-KR" sz="1600" dirty="0">
                <a:latin typeface="Arial Black" pitchFamily="34" charset="0"/>
              </a:rPr>
              <a:t> notifier = new </a:t>
            </a:r>
            <a:r>
              <a:rPr lang="en-US" altLang="ko-KR" sz="1600" dirty="0" err="1">
                <a:latin typeface="Arial Black" pitchFamily="34" charset="0"/>
              </a:rPr>
              <a:t>MyNotifier</a:t>
            </a:r>
            <a:r>
              <a:rPr lang="en-US" altLang="ko-KR" sz="1600" dirty="0">
                <a:latin typeface="Arial Black" pitchFamily="34" charset="0"/>
              </a:rPr>
              <a:t>();</a:t>
            </a:r>
          </a:p>
          <a:p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notifier.SomethingHappend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+= new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EventHandler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MyHandler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);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for(int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= 0;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&lt; 30;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++)</a:t>
            </a: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	{</a:t>
            </a: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		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notifier.DoSomething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);</a:t>
            </a: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	}</a:t>
            </a:r>
          </a:p>
          <a:p>
            <a:r>
              <a:rPr lang="en-US" altLang="ko-KR" sz="1600" dirty="0">
                <a:latin typeface="Arial Black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0370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Delegate &amp; Event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5146" y="1967061"/>
            <a:ext cx="9902263" cy="29238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Event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결론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!!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delegate </a:t>
            </a:r>
            <a:r>
              <a:rPr lang="ko-KR" altLang="en-US" sz="1600" dirty="0">
                <a:latin typeface="Arial Black" pitchFamily="34" charset="0"/>
              </a:rPr>
              <a:t>타입을 선언해준 뒤 그대로 </a:t>
            </a:r>
            <a:r>
              <a:rPr lang="en-US" altLang="ko-KR" sz="1600" dirty="0">
                <a:latin typeface="Arial Black" pitchFamily="34" charset="0"/>
              </a:rPr>
              <a:t>delegate </a:t>
            </a:r>
            <a:r>
              <a:rPr lang="ko-KR" altLang="en-US" sz="1600" dirty="0">
                <a:latin typeface="Arial Black" pitchFamily="34" charset="0"/>
              </a:rPr>
              <a:t>변수로 선언할 수 있지만 </a:t>
            </a:r>
            <a:r>
              <a:rPr lang="en-US" altLang="ko-KR" sz="1600" dirty="0">
                <a:latin typeface="Arial Black" pitchFamily="34" charset="0"/>
              </a:rPr>
              <a:t>event </a:t>
            </a:r>
            <a:r>
              <a:rPr lang="ko-KR" altLang="en-US" sz="1600" dirty="0">
                <a:latin typeface="Arial Black" pitchFamily="34" charset="0"/>
              </a:rPr>
              <a:t>변수로도 선언이 가능하지만 </a:t>
            </a:r>
            <a:r>
              <a:rPr lang="en-US" altLang="ko-KR" sz="1600" dirty="0">
                <a:latin typeface="Arial Black" pitchFamily="34" charset="0"/>
              </a:rPr>
              <a:t>delegate</a:t>
            </a:r>
            <a:r>
              <a:rPr lang="ko-KR" altLang="en-US" sz="1600" dirty="0">
                <a:latin typeface="Arial Black" pitchFamily="34" charset="0"/>
              </a:rPr>
              <a:t>와 차이점이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delegate</a:t>
            </a:r>
            <a:r>
              <a:rPr lang="ko-KR" altLang="en-US" sz="1600" dirty="0">
                <a:latin typeface="Arial Black" pitchFamily="34" charset="0"/>
              </a:rPr>
              <a:t>는 </a:t>
            </a:r>
            <a:r>
              <a:rPr lang="en-US" altLang="ko-KR" sz="1600" dirty="0">
                <a:latin typeface="Arial Black" pitchFamily="34" charset="0"/>
              </a:rPr>
              <a:t>public </a:t>
            </a:r>
            <a:r>
              <a:rPr lang="ko-KR" altLang="en-US" sz="1600" dirty="0">
                <a:latin typeface="Arial Black" pitchFamily="34" charset="0"/>
              </a:rPr>
              <a:t>이나 </a:t>
            </a:r>
            <a:r>
              <a:rPr lang="en-US" altLang="ko-KR" sz="1600" dirty="0">
                <a:latin typeface="Arial Black" pitchFamily="34" charset="0"/>
              </a:rPr>
              <a:t>internal</a:t>
            </a:r>
            <a:r>
              <a:rPr lang="ko-KR" altLang="en-US" sz="1600" dirty="0">
                <a:latin typeface="Arial Black" pitchFamily="34" charset="0"/>
              </a:rPr>
              <a:t>을 써서 클래스 외부참조가 가능하지만 </a:t>
            </a:r>
            <a:r>
              <a:rPr lang="en-US" altLang="ko-KR" sz="1600" dirty="0">
                <a:latin typeface="Arial Black" pitchFamily="34" charset="0"/>
              </a:rPr>
              <a:t>event</a:t>
            </a:r>
            <a:r>
              <a:rPr lang="ko-KR" altLang="en-US" sz="1600" dirty="0">
                <a:latin typeface="Arial Black" pitchFamily="34" charset="0"/>
              </a:rPr>
              <a:t>는 </a:t>
            </a:r>
            <a:r>
              <a:rPr lang="en-US" altLang="ko-KR" sz="1600" dirty="0">
                <a:latin typeface="Arial Black" pitchFamily="34" charset="0"/>
              </a:rPr>
              <a:t>public</a:t>
            </a:r>
            <a:r>
              <a:rPr lang="ko-KR" altLang="en-US" sz="1600" dirty="0">
                <a:latin typeface="Arial Black" pitchFamily="34" charset="0"/>
              </a:rPr>
              <a:t>으로 선언하여도 클래스 외부에서 참조가 불가능하다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ko-KR" altLang="en-US" sz="1600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delegate</a:t>
            </a:r>
            <a:r>
              <a:rPr lang="ko-KR" altLang="en-US" sz="1600" dirty="0">
                <a:latin typeface="Arial Black" pitchFamily="34" charset="0"/>
              </a:rPr>
              <a:t>는 </a:t>
            </a:r>
            <a:r>
              <a:rPr lang="en-US" altLang="ko-KR" sz="1600" dirty="0">
                <a:latin typeface="Arial Black" pitchFamily="34" charset="0"/>
              </a:rPr>
              <a:t>Callback </a:t>
            </a:r>
            <a:r>
              <a:rPr lang="ko-KR" altLang="en-US" sz="1600" dirty="0">
                <a:latin typeface="Arial Black" pitchFamily="34" charset="0"/>
              </a:rPr>
              <a:t>전용으로 쓰고 </a:t>
            </a:r>
            <a:r>
              <a:rPr lang="en-US" altLang="ko-KR" sz="1600" dirty="0">
                <a:latin typeface="Arial Black" pitchFamily="34" charset="0"/>
              </a:rPr>
              <a:t>event</a:t>
            </a:r>
            <a:r>
              <a:rPr lang="ko-KR" altLang="en-US" sz="1600" dirty="0">
                <a:latin typeface="Arial Black" pitchFamily="34" charset="0"/>
              </a:rPr>
              <a:t>는 특정클래스 안에서 상태변화에 따른 속성변화 같은 용도로 활용하자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727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marL="342900" indent="-342900" algn="ctr"/>
            <a:r>
              <a:rPr lang="ko-KR" altLang="en-US" dirty="0" err="1"/>
              <a:t>람다식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2817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2. </a:t>
            </a:r>
            <a:r>
              <a:rPr lang="ko-KR" altLang="en-US" dirty="0" err="1"/>
              <a:t>람다식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56630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C# 3.0</a:t>
            </a:r>
            <a:r>
              <a:rPr lang="ko-KR" altLang="en-US" dirty="0">
                <a:latin typeface="Arial Black" pitchFamily="34" charset="0"/>
              </a:rPr>
              <a:t>부터 사용 </a:t>
            </a:r>
            <a:r>
              <a:rPr lang="en-US" altLang="ko-KR" dirty="0">
                <a:latin typeface="Arial Black" pitchFamily="34" charset="0"/>
              </a:rPr>
              <a:t>- Delegate</a:t>
            </a:r>
            <a:r>
              <a:rPr lang="ko-KR" altLang="en-US" dirty="0">
                <a:latin typeface="Arial Black" pitchFamily="34" charset="0"/>
              </a:rPr>
              <a:t>보다 간결</a:t>
            </a:r>
            <a:r>
              <a:rPr lang="en-US" altLang="ko-KR" dirty="0">
                <a:latin typeface="Arial Black" pitchFamily="34" charset="0"/>
              </a:rPr>
              <a:t>, </a:t>
            </a:r>
            <a:r>
              <a:rPr lang="ko-KR" altLang="en-US" dirty="0">
                <a:latin typeface="Arial Black" pitchFamily="34" charset="0"/>
              </a:rPr>
              <a:t>문 형식</a:t>
            </a: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>
                <a:latin typeface="Arial Black" pitchFamily="34" charset="0"/>
              </a:rPr>
              <a:t>람다식은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ko-KR" altLang="en-US" dirty="0" err="1">
                <a:latin typeface="Arial Black" pitchFamily="34" charset="0"/>
              </a:rPr>
              <a:t>메소드를</a:t>
            </a:r>
            <a:r>
              <a:rPr lang="ko-KR" altLang="en-US" dirty="0">
                <a:latin typeface="Arial Black" pitchFamily="34" charset="0"/>
              </a:rPr>
              <a:t> 단순한 계산식으로 표현한 것이다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 add(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 i, 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 j)</a:t>
            </a:r>
          </a:p>
          <a:p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r>
              <a:rPr lang="en-US" altLang="ko-KR" sz="1600" dirty="0">
                <a:latin typeface="Arial Black" pitchFamily="34" charset="0"/>
              </a:rPr>
              <a:t>	return i + j;</a:t>
            </a:r>
          </a:p>
          <a:p>
            <a:r>
              <a:rPr lang="en-US" altLang="ko-KR" sz="1600" dirty="0">
                <a:latin typeface="Arial Black" pitchFamily="34" charset="0"/>
              </a:rPr>
              <a:t>}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다중라인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.(delegate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가 매개변수를 대입 받는 형식으로만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, </a:t>
            </a:r>
            <a:r>
              <a:rPr lang="ko-KR" alt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값리턴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형식으로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X)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altLang="ko-KR" sz="1600" dirty="0" err="1">
                <a:latin typeface="Arial Black" pitchFamily="34" charset="0"/>
              </a:rPr>
              <a:t>myDelegate</a:t>
            </a:r>
            <a:r>
              <a:rPr lang="en-US" altLang="ko-KR" sz="1600" dirty="0">
                <a:latin typeface="Arial Black" pitchFamily="34" charset="0"/>
              </a:rPr>
              <a:t> Compare = (a, b) =&gt;</a:t>
            </a:r>
          </a:p>
          <a:p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if (a &gt; b)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Console.Write</a:t>
            </a:r>
            <a:r>
              <a:rPr lang="en-US" altLang="ko-KR" sz="1600" dirty="0">
                <a:latin typeface="Arial Black" pitchFamily="34" charset="0"/>
              </a:rPr>
              <a:t>("{0}</a:t>
            </a:r>
            <a:r>
              <a:rPr lang="ko-KR" altLang="en-US" sz="1600" dirty="0">
                <a:latin typeface="Arial Black" pitchFamily="34" charset="0"/>
              </a:rPr>
              <a:t>보다 </a:t>
            </a:r>
            <a:r>
              <a:rPr lang="en-US" altLang="ko-KR" sz="1600" dirty="0">
                <a:latin typeface="Arial Black" pitchFamily="34" charset="0"/>
              </a:rPr>
              <a:t>{1}</a:t>
            </a:r>
            <a:r>
              <a:rPr lang="ko-KR" altLang="en-US" sz="1600" dirty="0">
                <a:latin typeface="Arial Black" pitchFamily="34" charset="0"/>
              </a:rPr>
              <a:t>가 크다</a:t>
            </a:r>
            <a:r>
              <a:rPr lang="en-US" altLang="ko-KR" sz="1600" dirty="0">
                <a:latin typeface="Arial Black" pitchFamily="34" charset="0"/>
              </a:rPr>
              <a:t>", b, a);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else if (a &lt; b)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Console.Write</a:t>
            </a:r>
            <a:r>
              <a:rPr lang="en-US" altLang="ko-KR" sz="1600" dirty="0">
                <a:latin typeface="Arial Black" pitchFamily="34" charset="0"/>
              </a:rPr>
              <a:t>("{0}</a:t>
            </a:r>
            <a:r>
              <a:rPr lang="ko-KR" altLang="en-US" sz="1600" dirty="0">
                <a:latin typeface="Arial Black" pitchFamily="34" charset="0"/>
              </a:rPr>
              <a:t>보다 </a:t>
            </a:r>
            <a:r>
              <a:rPr lang="en-US" altLang="ko-KR" sz="1600" dirty="0">
                <a:latin typeface="Arial Black" pitchFamily="34" charset="0"/>
              </a:rPr>
              <a:t>{1}</a:t>
            </a:r>
            <a:r>
              <a:rPr lang="ko-KR" altLang="en-US" sz="1600" dirty="0">
                <a:latin typeface="Arial Black" pitchFamily="34" charset="0"/>
              </a:rPr>
              <a:t>가 크다</a:t>
            </a:r>
            <a:r>
              <a:rPr lang="en-US" altLang="ko-KR" sz="1600" dirty="0">
                <a:latin typeface="Arial Black" pitchFamily="34" charset="0"/>
              </a:rPr>
              <a:t>", a, b);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else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Console.Write</a:t>
            </a:r>
            <a:r>
              <a:rPr lang="en-US" altLang="ko-KR" sz="1600" dirty="0">
                <a:latin typeface="Arial Black" pitchFamily="34" charset="0"/>
              </a:rPr>
              <a:t>("{0}, {1}</a:t>
            </a:r>
            <a:r>
              <a:rPr lang="ko-KR" altLang="en-US" sz="1600" dirty="0">
                <a:latin typeface="Arial Black" pitchFamily="34" charset="0"/>
              </a:rPr>
              <a:t>는 같다</a:t>
            </a:r>
            <a:r>
              <a:rPr lang="en-US" altLang="ko-KR" sz="1600" dirty="0">
                <a:latin typeface="Arial Black" pitchFamily="34" charset="0"/>
              </a:rPr>
              <a:t>", a, b);</a:t>
            </a:r>
          </a:p>
          <a:p>
            <a:r>
              <a:rPr lang="en-US" altLang="ko-KR" sz="1600" dirty="0">
                <a:latin typeface="Arial Black" pitchFamily="34" charset="0"/>
              </a:rPr>
              <a:t>};</a:t>
            </a:r>
          </a:p>
          <a:p>
            <a:endParaRPr lang="ko-KR" altLang="en-US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Compare(11, 22);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352673" y="1966310"/>
            <a:ext cx="69697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</a:t>
            </a:r>
            <a:r>
              <a:rPr lang="ko-KR" alt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싱글라인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myDelegate1 add = (a, b) =&gt; a + b;</a:t>
            </a:r>
          </a:p>
          <a:p>
            <a:r>
              <a:rPr lang="en-US" altLang="ko-KR" sz="1600" dirty="0">
                <a:latin typeface="Arial Black" pitchFamily="34" charset="0"/>
              </a:rPr>
              <a:t>myDelegate2 </a:t>
            </a:r>
            <a:r>
              <a:rPr lang="en-US" altLang="ko-KR" sz="1600" dirty="0" err="1">
                <a:latin typeface="Arial Black" pitchFamily="34" charset="0"/>
              </a:rPr>
              <a:t>lamda</a:t>
            </a:r>
            <a:r>
              <a:rPr lang="en-US" altLang="ko-KR" sz="1600" dirty="0">
                <a:latin typeface="Arial Black" pitchFamily="34" charset="0"/>
              </a:rPr>
              <a:t> = () =&gt; </a:t>
            </a:r>
            <a:r>
              <a:rPr lang="en-US" altLang="ko-KR" sz="1600" dirty="0" err="1">
                <a:latin typeface="Arial Black" pitchFamily="34" charset="0"/>
              </a:rPr>
              <a:t>Console.WriteLine</a:t>
            </a:r>
            <a:r>
              <a:rPr lang="en-US" altLang="ko-KR" sz="1600" dirty="0">
                <a:latin typeface="Arial Black" pitchFamily="34" charset="0"/>
              </a:rPr>
              <a:t>("</a:t>
            </a:r>
            <a:r>
              <a:rPr lang="ko-KR" altLang="en-US" sz="1600" dirty="0" err="1">
                <a:latin typeface="Arial Black" pitchFamily="34" charset="0"/>
              </a:rPr>
              <a:t>람다식</a:t>
            </a:r>
            <a:r>
              <a:rPr lang="en-US" altLang="ko-KR" sz="1600" dirty="0">
                <a:latin typeface="Arial Black" pitchFamily="34" charset="0"/>
              </a:rPr>
              <a:t>");</a:t>
            </a:r>
          </a:p>
          <a:p>
            <a:r>
              <a:rPr lang="en-US" altLang="ko-KR" sz="1600" dirty="0" err="1">
                <a:latin typeface="Arial Black" pitchFamily="34" charset="0"/>
              </a:rPr>
              <a:t>Console.WriteLine</a:t>
            </a:r>
            <a:r>
              <a:rPr lang="en-US" altLang="ko-KR" sz="1600" dirty="0">
                <a:latin typeface="Arial Black" pitchFamily="34" charset="0"/>
              </a:rPr>
              <a:t>("11 + 22 = {0}", add(11, 22));</a:t>
            </a:r>
          </a:p>
          <a:p>
            <a:r>
              <a:rPr lang="en-US" altLang="ko-KR" sz="1600" dirty="0" err="1">
                <a:latin typeface="Arial Black" pitchFamily="34" charset="0"/>
              </a:rPr>
              <a:t>lamda</a:t>
            </a:r>
            <a:r>
              <a:rPr lang="en-US" altLang="ko-KR" sz="1600" dirty="0">
                <a:latin typeface="Arial Black" pitchFamily="34" charset="0"/>
              </a:rPr>
              <a:t>();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3386489" y="2628029"/>
            <a:ext cx="690880" cy="422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43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2. </a:t>
            </a:r>
            <a:r>
              <a:rPr lang="ko-KR" altLang="en-US" dirty="0" err="1"/>
              <a:t>람다식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별도의 </a:t>
            </a:r>
            <a:r>
              <a:rPr lang="ko-KR" alt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델리게이트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선언없이 사용하는 무명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Method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Func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델리게이트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활용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결과를 반환하는 </a:t>
            </a:r>
            <a:r>
              <a:rPr lang="en-US" altLang="ko-KR" sz="1600" dirty="0">
                <a:latin typeface="Arial Black" pitchFamily="34" charset="0"/>
              </a:rPr>
              <a:t>Method</a:t>
            </a:r>
            <a:r>
              <a:rPr lang="ko-KR" altLang="en-US" sz="1600" dirty="0">
                <a:latin typeface="Arial Black" pitchFamily="34" charset="0"/>
              </a:rPr>
              <a:t>를 참조하기 위해서 사용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</a:rPr>
              <a:t>.Net</a:t>
            </a:r>
            <a:r>
              <a:rPr lang="en-US" altLang="ko-KR" sz="1600" dirty="0">
                <a:latin typeface="Arial Black" pitchFamily="34" charset="0"/>
              </a:rPr>
              <a:t> Framework</a:t>
            </a:r>
            <a:r>
              <a:rPr lang="ko-KR" altLang="en-US" sz="1600" dirty="0">
                <a:latin typeface="Arial Black" pitchFamily="34" charset="0"/>
              </a:rPr>
              <a:t>에는 모두 </a:t>
            </a:r>
            <a:r>
              <a:rPr lang="en-US" altLang="ko-KR" sz="1600" dirty="0">
                <a:latin typeface="Arial Black" pitchFamily="34" charset="0"/>
              </a:rPr>
              <a:t>17</a:t>
            </a:r>
            <a:r>
              <a:rPr lang="ko-KR" altLang="en-US" sz="1600" dirty="0">
                <a:latin typeface="Arial Black" pitchFamily="34" charset="0"/>
              </a:rPr>
              <a:t>가지 버전의 </a:t>
            </a:r>
            <a:r>
              <a:rPr lang="en-US" altLang="ko-KR" sz="1600" dirty="0" err="1">
                <a:latin typeface="Arial Black" pitchFamily="34" charset="0"/>
              </a:rPr>
              <a:t>Func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ko-KR" altLang="en-US" sz="1600" dirty="0" err="1">
                <a:latin typeface="Arial Black" pitchFamily="34" charset="0"/>
              </a:rPr>
              <a:t>델리게이트가</a:t>
            </a:r>
            <a:r>
              <a:rPr lang="ko-KR" altLang="en-US" sz="1600" dirty="0">
                <a:latin typeface="Arial Black" pitchFamily="34" charset="0"/>
              </a:rPr>
              <a:t> 준비되어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public delegate </a:t>
            </a:r>
            <a:r>
              <a:rPr lang="en-US" altLang="ko-KR" sz="1600" dirty="0" err="1">
                <a:latin typeface="Arial Black" pitchFamily="34" charset="0"/>
              </a:rPr>
              <a:t>TResult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en-US" altLang="ko-KR" sz="1600" dirty="0" err="1">
                <a:latin typeface="Arial Black" pitchFamily="34" charset="0"/>
              </a:rPr>
              <a:t>Func</a:t>
            </a:r>
            <a:r>
              <a:rPr lang="en-US" altLang="ko-KR" sz="1600" dirty="0">
                <a:latin typeface="Arial Black" pitchFamily="34" charset="0"/>
              </a:rPr>
              <a:t>&lt;out </a:t>
            </a:r>
            <a:r>
              <a:rPr lang="en-US" altLang="ko-KR" sz="1600" dirty="0" err="1">
                <a:latin typeface="Arial Black" pitchFamily="34" charset="0"/>
              </a:rPr>
              <a:t>TResult</a:t>
            </a:r>
            <a:r>
              <a:rPr lang="en-US" altLang="ko-KR" sz="1600" dirty="0">
                <a:latin typeface="Arial Black" pitchFamily="34" charset="0"/>
              </a:rPr>
              <a:t>&gt;()</a:t>
            </a:r>
          </a:p>
          <a:p>
            <a:r>
              <a:rPr lang="en-US" altLang="ko-KR" sz="1600" dirty="0">
                <a:latin typeface="Arial Black" pitchFamily="34" charset="0"/>
              </a:rPr>
              <a:t>public delegate </a:t>
            </a:r>
            <a:r>
              <a:rPr lang="en-US" altLang="ko-KR" sz="1600" dirty="0" err="1">
                <a:latin typeface="Arial Black" pitchFamily="34" charset="0"/>
              </a:rPr>
              <a:t>TResult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en-US" altLang="ko-KR" sz="1600" dirty="0" err="1">
                <a:latin typeface="Arial Black" pitchFamily="34" charset="0"/>
              </a:rPr>
              <a:t>Func</a:t>
            </a:r>
            <a:r>
              <a:rPr lang="en-US" altLang="ko-KR" sz="1600" dirty="0">
                <a:latin typeface="Arial Black" pitchFamily="34" charset="0"/>
              </a:rPr>
              <a:t>&lt;int T, out </a:t>
            </a:r>
            <a:r>
              <a:rPr lang="en-US" altLang="ko-KR" sz="1600" dirty="0" err="1">
                <a:latin typeface="Arial Black" pitchFamily="34" charset="0"/>
              </a:rPr>
              <a:t>TResult</a:t>
            </a:r>
            <a:r>
              <a:rPr lang="en-US" altLang="ko-KR" sz="1600" dirty="0">
                <a:latin typeface="Arial Black" pitchFamily="34" charset="0"/>
              </a:rPr>
              <a:t>&gt;(T </a:t>
            </a:r>
            <a:r>
              <a:rPr lang="en-US" altLang="ko-KR" sz="1600" dirty="0" err="1">
                <a:latin typeface="Arial Black" pitchFamily="34" charset="0"/>
              </a:rPr>
              <a:t>arg</a:t>
            </a:r>
            <a:r>
              <a:rPr lang="en-US" altLang="ko-KR" sz="1600" dirty="0">
                <a:latin typeface="Arial Black" pitchFamily="34" charset="0"/>
              </a:rPr>
              <a:t>)</a:t>
            </a:r>
          </a:p>
          <a:p>
            <a:r>
              <a:rPr lang="en-US" altLang="ko-KR" sz="1600" dirty="0">
                <a:latin typeface="Arial Black" pitchFamily="34" charset="0"/>
              </a:rPr>
              <a:t>public delegate </a:t>
            </a:r>
            <a:r>
              <a:rPr lang="en-US" altLang="ko-KR" sz="1600" dirty="0" err="1">
                <a:latin typeface="Arial Black" pitchFamily="34" charset="0"/>
              </a:rPr>
              <a:t>TResult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en-US" altLang="ko-KR" sz="1600" dirty="0" err="1">
                <a:latin typeface="Arial Black" pitchFamily="34" charset="0"/>
              </a:rPr>
              <a:t>Func</a:t>
            </a:r>
            <a:r>
              <a:rPr lang="en-US" altLang="ko-KR" sz="1600" dirty="0">
                <a:latin typeface="Arial Black" pitchFamily="34" charset="0"/>
              </a:rPr>
              <a:t>&lt;int T, int T2, out </a:t>
            </a:r>
            <a:r>
              <a:rPr lang="en-US" altLang="ko-KR" sz="1600" dirty="0" err="1">
                <a:latin typeface="Arial Black" pitchFamily="34" charset="0"/>
              </a:rPr>
              <a:t>TResult</a:t>
            </a:r>
            <a:r>
              <a:rPr lang="en-US" altLang="ko-KR" sz="1600" dirty="0">
                <a:latin typeface="Arial Black" pitchFamily="34" charset="0"/>
              </a:rPr>
              <a:t>&gt;(T </a:t>
            </a:r>
            <a:r>
              <a:rPr lang="en-US" altLang="ko-KR" sz="1600" dirty="0" err="1">
                <a:latin typeface="Arial Black" pitchFamily="34" charset="0"/>
              </a:rPr>
              <a:t>arg</a:t>
            </a:r>
            <a:r>
              <a:rPr lang="en-US" altLang="ko-KR" sz="1600" dirty="0">
                <a:latin typeface="Arial Black" pitchFamily="34" charset="0"/>
              </a:rPr>
              <a:t>, T2 arg2) </a:t>
            </a:r>
          </a:p>
          <a:p>
            <a:r>
              <a:rPr lang="en-US" altLang="ko-KR" sz="1600" dirty="0">
                <a:latin typeface="Arial Black" pitchFamily="34" charset="0"/>
              </a:rPr>
              <a:t>public delegate </a:t>
            </a:r>
            <a:r>
              <a:rPr lang="en-US" altLang="ko-KR" sz="1600" dirty="0" err="1">
                <a:latin typeface="Arial Black" pitchFamily="34" charset="0"/>
              </a:rPr>
              <a:t>TResult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en-US" altLang="ko-KR" sz="1600" dirty="0" err="1">
                <a:latin typeface="Arial Black" pitchFamily="34" charset="0"/>
              </a:rPr>
              <a:t>Func</a:t>
            </a:r>
            <a:r>
              <a:rPr lang="en-US" altLang="ko-KR" sz="1600" dirty="0">
                <a:latin typeface="Arial Black" pitchFamily="34" charset="0"/>
              </a:rPr>
              <a:t>&lt;int T, int T2, int T3, out </a:t>
            </a:r>
            <a:r>
              <a:rPr lang="en-US" altLang="ko-KR" sz="1600" dirty="0" err="1">
                <a:latin typeface="Arial Black" pitchFamily="34" charset="0"/>
              </a:rPr>
              <a:t>TResult</a:t>
            </a:r>
            <a:r>
              <a:rPr lang="en-US" altLang="ko-KR" sz="1600" dirty="0">
                <a:latin typeface="Arial Black" pitchFamily="34" charset="0"/>
              </a:rPr>
              <a:t>&gt;(T </a:t>
            </a:r>
            <a:r>
              <a:rPr lang="en-US" altLang="ko-KR" sz="1600" dirty="0" err="1">
                <a:latin typeface="Arial Black" pitchFamily="34" charset="0"/>
              </a:rPr>
              <a:t>arg</a:t>
            </a:r>
            <a:r>
              <a:rPr lang="en-US" altLang="ko-KR" sz="1600" dirty="0">
                <a:latin typeface="Arial Black" pitchFamily="34" charset="0"/>
              </a:rPr>
              <a:t>, T2 arg2, T3 arg3)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…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public delegate </a:t>
            </a:r>
            <a:r>
              <a:rPr lang="en-US" altLang="ko-KR" sz="1600" dirty="0" err="1">
                <a:latin typeface="Arial Black" pitchFamily="34" charset="0"/>
              </a:rPr>
              <a:t>TResult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en-US" altLang="ko-KR" sz="1600" dirty="0" err="1">
                <a:latin typeface="Arial Black" pitchFamily="34" charset="0"/>
              </a:rPr>
              <a:t>Func</a:t>
            </a:r>
            <a:r>
              <a:rPr lang="en-US" altLang="ko-KR" sz="1600" dirty="0">
                <a:latin typeface="Arial Black" pitchFamily="34" charset="0"/>
              </a:rPr>
              <a:t>&lt;int T, int T2, .. , T16, out </a:t>
            </a:r>
            <a:r>
              <a:rPr lang="en-US" altLang="ko-KR" sz="1600" dirty="0" err="1">
                <a:latin typeface="Arial Black" pitchFamily="34" charset="0"/>
              </a:rPr>
              <a:t>TResult</a:t>
            </a:r>
            <a:r>
              <a:rPr lang="en-US" altLang="ko-KR" sz="1600" dirty="0">
                <a:latin typeface="Arial Black" pitchFamily="34" charset="0"/>
              </a:rPr>
              <a:t>&gt;(T </a:t>
            </a:r>
            <a:r>
              <a:rPr lang="en-US" altLang="ko-KR" sz="1600" dirty="0" err="1">
                <a:latin typeface="Arial Black" pitchFamily="34" charset="0"/>
              </a:rPr>
              <a:t>arg</a:t>
            </a:r>
            <a:r>
              <a:rPr lang="en-US" altLang="ko-KR" sz="1600" dirty="0">
                <a:latin typeface="Arial Black" pitchFamily="34" charset="0"/>
              </a:rPr>
              <a:t>, T2 arg2, .. , T16 arg16)</a:t>
            </a:r>
          </a:p>
          <a:p>
            <a:r>
              <a:rPr lang="en-US" altLang="ko-KR" sz="1600" dirty="0">
                <a:latin typeface="Arial Black" pitchFamily="34" charset="0"/>
              </a:rPr>
              <a:t>public delegate </a:t>
            </a:r>
            <a:r>
              <a:rPr lang="en-US" altLang="ko-KR" sz="1600" dirty="0" err="1">
                <a:latin typeface="Arial Black" pitchFamily="34" charset="0"/>
              </a:rPr>
              <a:t>TResult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en-US" altLang="ko-KR" sz="1600" dirty="0" err="1">
                <a:latin typeface="Arial Black" pitchFamily="34" charset="0"/>
              </a:rPr>
              <a:t>Func</a:t>
            </a:r>
            <a:r>
              <a:rPr lang="en-US" altLang="ko-KR" sz="1600" dirty="0">
                <a:latin typeface="Arial Black" pitchFamily="34" charset="0"/>
              </a:rPr>
              <a:t>&lt;int T, int T2, .. , T16, T17, out </a:t>
            </a:r>
            <a:r>
              <a:rPr lang="en-US" altLang="ko-KR" sz="1600" dirty="0" err="1">
                <a:latin typeface="Arial Black" pitchFamily="34" charset="0"/>
              </a:rPr>
              <a:t>TResult</a:t>
            </a:r>
            <a:r>
              <a:rPr lang="en-US" altLang="ko-KR" sz="1600" dirty="0">
                <a:latin typeface="Arial Black" pitchFamily="34" charset="0"/>
              </a:rPr>
              <a:t>&gt;(T </a:t>
            </a:r>
            <a:r>
              <a:rPr lang="en-US" altLang="ko-KR" sz="1600" dirty="0" err="1">
                <a:latin typeface="Arial Black" pitchFamily="34" charset="0"/>
              </a:rPr>
              <a:t>arg</a:t>
            </a:r>
            <a:r>
              <a:rPr lang="en-US" altLang="ko-KR" sz="1600" dirty="0">
                <a:latin typeface="Arial Black" pitchFamily="34" charset="0"/>
              </a:rPr>
              <a:t> T2 arg2, .. , T16 arg16, T17 arg17)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ko-KR" altLang="en-US" sz="1600" dirty="0">
                <a:latin typeface="Arial Black" pitchFamily="34" charset="0"/>
              </a:rPr>
              <a:t>예를 들어보자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r>
              <a:rPr lang="en-US" altLang="ko-KR" sz="1600" dirty="0" err="1">
                <a:latin typeface="Arial Black" pitchFamily="34" charset="0"/>
              </a:rPr>
              <a:t>Func</a:t>
            </a:r>
            <a:r>
              <a:rPr lang="en-US" altLang="ko-KR" sz="1600" dirty="0">
                <a:latin typeface="Arial Black" pitchFamily="34" charset="0"/>
              </a:rPr>
              <a:t>&lt;int&gt; func1 = () =&gt; 10;	// </a:t>
            </a:r>
            <a:r>
              <a:rPr lang="ko-KR" altLang="en-US" sz="1600" dirty="0">
                <a:latin typeface="Arial Black" pitchFamily="34" charset="0"/>
              </a:rPr>
              <a:t>입력 매개 변수는 없으며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무조건 </a:t>
            </a:r>
            <a:r>
              <a:rPr lang="en-US" altLang="ko-KR" sz="1600" dirty="0">
                <a:latin typeface="Arial Black" pitchFamily="34" charset="0"/>
              </a:rPr>
              <a:t>10</a:t>
            </a:r>
            <a:r>
              <a:rPr lang="ko-KR" altLang="en-US" sz="1600" dirty="0">
                <a:latin typeface="Arial Black" pitchFamily="34" charset="0"/>
              </a:rPr>
              <a:t>을 반환한다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r>
              <a:rPr lang="en-US" altLang="ko-KR" sz="1600" dirty="0" err="1">
                <a:latin typeface="Arial Black" pitchFamily="34" charset="0"/>
              </a:rPr>
              <a:t>Console.WriteLine</a:t>
            </a:r>
            <a:r>
              <a:rPr lang="en-US" altLang="ko-KR" sz="1600" dirty="0">
                <a:latin typeface="Arial Black" pitchFamily="34" charset="0"/>
              </a:rPr>
              <a:t>(func1());	// 10 </a:t>
            </a:r>
            <a:r>
              <a:rPr lang="ko-KR" altLang="en-US" sz="1600" dirty="0">
                <a:latin typeface="Arial Black" pitchFamily="34" charset="0"/>
              </a:rPr>
              <a:t>출력</a:t>
            </a:r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 err="1">
                <a:latin typeface="Arial Black" pitchFamily="34" charset="0"/>
              </a:rPr>
              <a:t>Func</a:t>
            </a:r>
            <a:r>
              <a:rPr lang="en-US" altLang="ko-KR" sz="1600" dirty="0">
                <a:latin typeface="Arial Black" pitchFamily="34" charset="0"/>
              </a:rPr>
              <a:t>&lt;int, int&gt; func2 = (x) =&gt; x * 2;	// </a:t>
            </a:r>
            <a:r>
              <a:rPr lang="ko-KR" altLang="en-US" sz="1600" dirty="0">
                <a:latin typeface="Arial Black" pitchFamily="34" charset="0"/>
              </a:rPr>
              <a:t>입력 매개 변수는 </a:t>
            </a:r>
            <a:r>
              <a:rPr lang="en-US" altLang="ko-KR" sz="1600" dirty="0">
                <a:latin typeface="Arial Black" pitchFamily="34" charset="0"/>
              </a:rPr>
              <a:t>int </a:t>
            </a:r>
            <a:r>
              <a:rPr lang="ko-KR" altLang="en-US" sz="1600" dirty="0">
                <a:latin typeface="Arial Black" pitchFamily="34" charset="0"/>
              </a:rPr>
              <a:t>형식 하나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반환 형식도 </a:t>
            </a:r>
            <a:r>
              <a:rPr lang="en-US" altLang="ko-KR" sz="1600" dirty="0">
                <a:latin typeface="Arial Black" pitchFamily="34" charset="0"/>
              </a:rPr>
              <a:t>int</a:t>
            </a:r>
          </a:p>
          <a:p>
            <a:r>
              <a:rPr lang="en-US" altLang="ko-KR" sz="1600" dirty="0" err="1">
                <a:latin typeface="Arial Black" pitchFamily="34" charset="0"/>
              </a:rPr>
              <a:t>Console.WriteLine</a:t>
            </a:r>
            <a:r>
              <a:rPr lang="en-US" altLang="ko-KR" sz="1600" dirty="0">
                <a:latin typeface="Arial Black" pitchFamily="34" charset="0"/>
              </a:rPr>
              <a:t>(func2(3));			// 6</a:t>
            </a:r>
            <a:r>
              <a:rPr lang="ko-KR" altLang="en-US" sz="1600" dirty="0">
                <a:latin typeface="Arial Black" pitchFamily="34" charset="0"/>
              </a:rPr>
              <a:t>을 출력</a:t>
            </a:r>
            <a:endParaRPr lang="en-US" altLang="ko-KR" sz="1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707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2. </a:t>
            </a:r>
            <a:r>
              <a:rPr lang="ko-KR" altLang="en-US" dirty="0" err="1"/>
              <a:t>람다식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57554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Action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델리게이트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활용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결과를 반환하지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ko-KR" altLang="en-US" sz="1600" dirty="0">
                <a:latin typeface="Arial Black" pitchFamily="34" charset="0"/>
              </a:rPr>
              <a:t>않는 </a:t>
            </a:r>
            <a:r>
              <a:rPr lang="en-US" altLang="ko-KR" sz="1600" dirty="0">
                <a:latin typeface="Arial Black" pitchFamily="34" charset="0"/>
              </a:rPr>
              <a:t>Method</a:t>
            </a:r>
            <a:r>
              <a:rPr lang="ko-KR" altLang="en-US" sz="1600" dirty="0">
                <a:latin typeface="Arial Black" pitchFamily="34" charset="0"/>
              </a:rPr>
              <a:t>를 참조하기 위해서 사용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</a:rPr>
              <a:t>.Net</a:t>
            </a:r>
            <a:r>
              <a:rPr lang="en-US" altLang="ko-KR" sz="1600" dirty="0">
                <a:latin typeface="Arial Black" pitchFamily="34" charset="0"/>
              </a:rPr>
              <a:t> Framework</a:t>
            </a:r>
            <a:r>
              <a:rPr lang="ko-KR" altLang="en-US" sz="1600" dirty="0">
                <a:latin typeface="Arial Black" pitchFamily="34" charset="0"/>
              </a:rPr>
              <a:t>에는 모두 </a:t>
            </a:r>
            <a:r>
              <a:rPr lang="en-US" altLang="ko-KR" sz="1600" dirty="0">
                <a:latin typeface="Arial Black" pitchFamily="34" charset="0"/>
              </a:rPr>
              <a:t>17</a:t>
            </a:r>
            <a:r>
              <a:rPr lang="ko-KR" altLang="en-US" sz="1600" dirty="0">
                <a:latin typeface="Arial Black" pitchFamily="34" charset="0"/>
              </a:rPr>
              <a:t>가지 버전의 </a:t>
            </a:r>
            <a:r>
              <a:rPr lang="en-US" altLang="ko-KR" sz="1600" dirty="0">
                <a:latin typeface="Arial Black" pitchFamily="34" charset="0"/>
              </a:rPr>
              <a:t>Action </a:t>
            </a:r>
            <a:r>
              <a:rPr lang="ko-KR" altLang="en-US" sz="1600" dirty="0" err="1">
                <a:latin typeface="Arial Black" pitchFamily="34" charset="0"/>
              </a:rPr>
              <a:t>델리게이트가</a:t>
            </a:r>
            <a:r>
              <a:rPr lang="ko-KR" altLang="en-US" sz="1600" dirty="0">
                <a:latin typeface="Arial Black" pitchFamily="34" charset="0"/>
              </a:rPr>
              <a:t> 준비되어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public delegate </a:t>
            </a:r>
            <a:r>
              <a:rPr lang="en-US" altLang="ko-KR" sz="1600" dirty="0" err="1">
                <a:latin typeface="Arial Black" pitchFamily="34" charset="0"/>
              </a:rPr>
              <a:t>TResult</a:t>
            </a:r>
            <a:r>
              <a:rPr lang="en-US" altLang="ko-KR" sz="1600" dirty="0">
                <a:latin typeface="Arial Black" pitchFamily="34" charset="0"/>
              </a:rPr>
              <a:t> Action&lt;&gt;()</a:t>
            </a:r>
          </a:p>
          <a:p>
            <a:r>
              <a:rPr lang="en-US" altLang="ko-KR" sz="1600" dirty="0">
                <a:latin typeface="Arial Black" pitchFamily="34" charset="0"/>
              </a:rPr>
              <a:t>public delegate </a:t>
            </a:r>
            <a:r>
              <a:rPr lang="en-US" altLang="ko-KR" sz="1600" dirty="0" err="1">
                <a:latin typeface="Arial Black" pitchFamily="34" charset="0"/>
              </a:rPr>
              <a:t>TResult</a:t>
            </a:r>
            <a:r>
              <a:rPr lang="en-US" altLang="ko-KR" sz="1600" dirty="0">
                <a:latin typeface="Arial Black" pitchFamily="34" charset="0"/>
              </a:rPr>
              <a:t> Action&lt;int T&gt;(T </a:t>
            </a:r>
            <a:r>
              <a:rPr lang="en-US" altLang="ko-KR" sz="1600" dirty="0" err="1">
                <a:latin typeface="Arial Black" pitchFamily="34" charset="0"/>
              </a:rPr>
              <a:t>arg</a:t>
            </a:r>
            <a:r>
              <a:rPr lang="en-US" altLang="ko-KR" sz="1600" dirty="0">
                <a:latin typeface="Arial Black" pitchFamily="34" charset="0"/>
              </a:rPr>
              <a:t>)</a:t>
            </a:r>
          </a:p>
          <a:p>
            <a:r>
              <a:rPr lang="en-US" altLang="ko-KR" sz="1600" dirty="0">
                <a:latin typeface="Arial Black" pitchFamily="34" charset="0"/>
              </a:rPr>
              <a:t>public delegate </a:t>
            </a:r>
            <a:r>
              <a:rPr lang="en-US" altLang="ko-KR" sz="1600" dirty="0" err="1">
                <a:latin typeface="Arial Black" pitchFamily="34" charset="0"/>
              </a:rPr>
              <a:t>TResult</a:t>
            </a:r>
            <a:r>
              <a:rPr lang="en-US" altLang="ko-KR" sz="1600" dirty="0">
                <a:latin typeface="Arial Black" pitchFamily="34" charset="0"/>
              </a:rPr>
              <a:t> Action&lt;int T, int T2&gt;(T </a:t>
            </a:r>
            <a:r>
              <a:rPr lang="en-US" altLang="ko-KR" sz="1600" dirty="0" err="1">
                <a:latin typeface="Arial Black" pitchFamily="34" charset="0"/>
              </a:rPr>
              <a:t>arg</a:t>
            </a:r>
            <a:r>
              <a:rPr lang="en-US" altLang="ko-KR" sz="1600" dirty="0">
                <a:latin typeface="Arial Black" pitchFamily="34" charset="0"/>
              </a:rPr>
              <a:t>, T2 arg2) </a:t>
            </a:r>
          </a:p>
          <a:p>
            <a:r>
              <a:rPr lang="en-US" altLang="ko-KR" sz="1600" dirty="0">
                <a:latin typeface="Arial Black" pitchFamily="34" charset="0"/>
              </a:rPr>
              <a:t>public delegate </a:t>
            </a:r>
            <a:r>
              <a:rPr lang="en-US" altLang="ko-KR" sz="1600" dirty="0" err="1">
                <a:latin typeface="Arial Black" pitchFamily="34" charset="0"/>
              </a:rPr>
              <a:t>TResult</a:t>
            </a:r>
            <a:r>
              <a:rPr lang="en-US" altLang="ko-KR" sz="1600" dirty="0">
                <a:latin typeface="Arial Black" pitchFamily="34" charset="0"/>
              </a:rPr>
              <a:t> Action&lt;int T, int T2, int T3&gt;(T </a:t>
            </a:r>
            <a:r>
              <a:rPr lang="en-US" altLang="ko-KR" sz="1600" dirty="0" err="1">
                <a:latin typeface="Arial Black" pitchFamily="34" charset="0"/>
              </a:rPr>
              <a:t>arg</a:t>
            </a:r>
            <a:r>
              <a:rPr lang="en-US" altLang="ko-KR" sz="1600" dirty="0">
                <a:latin typeface="Arial Black" pitchFamily="34" charset="0"/>
              </a:rPr>
              <a:t>, T2 arg2, T3 arg3)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…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public delegate </a:t>
            </a:r>
            <a:r>
              <a:rPr lang="en-US" altLang="ko-KR" sz="1600" dirty="0" err="1">
                <a:latin typeface="Arial Black" pitchFamily="34" charset="0"/>
              </a:rPr>
              <a:t>TResult</a:t>
            </a:r>
            <a:r>
              <a:rPr lang="en-US" altLang="ko-KR" sz="1600" dirty="0">
                <a:latin typeface="Arial Black" pitchFamily="34" charset="0"/>
              </a:rPr>
              <a:t> Action&lt;int T, int T2, .. , T16&gt;(T </a:t>
            </a:r>
            <a:r>
              <a:rPr lang="en-US" altLang="ko-KR" sz="1600" dirty="0" err="1">
                <a:latin typeface="Arial Black" pitchFamily="34" charset="0"/>
              </a:rPr>
              <a:t>arg</a:t>
            </a:r>
            <a:r>
              <a:rPr lang="en-US" altLang="ko-KR" sz="1600" dirty="0">
                <a:latin typeface="Arial Black" pitchFamily="34" charset="0"/>
              </a:rPr>
              <a:t>, T2 arg2, .. , T16 arg16)</a:t>
            </a:r>
          </a:p>
          <a:p>
            <a:r>
              <a:rPr lang="en-US" altLang="ko-KR" sz="1600" dirty="0">
                <a:latin typeface="Arial Black" pitchFamily="34" charset="0"/>
              </a:rPr>
              <a:t>public delegate </a:t>
            </a:r>
            <a:r>
              <a:rPr lang="en-US" altLang="ko-KR" sz="1600" dirty="0" err="1">
                <a:latin typeface="Arial Black" pitchFamily="34" charset="0"/>
              </a:rPr>
              <a:t>TResult</a:t>
            </a:r>
            <a:r>
              <a:rPr lang="en-US" altLang="ko-KR" sz="1600" dirty="0">
                <a:latin typeface="Arial Black" pitchFamily="34" charset="0"/>
              </a:rPr>
              <a:t> Action&lt;int T, int T2, .. , T16, T17&gt;(T </a:t>
            </a:r>
            <a:r>
              <a:rPr lang="en-US" altLang="ko-KR" sz="1600" dirty="0" err="1">
                <a:latin typeface="Arial Black" pitchFamily="34" charset="0"/>
              </a:rPr>
              <a:t>arg</a:t>
            </a:r>
            <a:r>
              <a:rPr lang="en-US" altLang="ko-KR" sz="1600" dirty="0">
                <a:latin typeface="Arial Black" pitchFamily="34" charset="0"/>
              </a:rPr>
              <a:t> T2 arg2, .. , T16 arg16, T17 arg17)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Action act1 = () =&gt; </a:t>
            </a:r>
            <a:r>
              <a:rPr lang="en-US" altLang="ko-KR" sz="1600" dirty="0" err="1">
                <a:latin typeface="Arial Black" pitchFamily="34" charset="0"/>
              </a:rPr>
              <a:t>Console.WriteLine</a:t>
            </a:r>
            <a:r>
              <a:rPr lang="en-US" altLang="ko-KR" sz="1600" dirty="0">
                <a:latin typeface="Arial Black" pitchFamily="34" charset="0"/>
              </a:rPr>
              <a:t>(“Action()”);</a:t>
            </a:r>
          </a:p>
          <a:p>
            <a:r>
              <a:rPr lang="en-US" altLang="ko-KR" sz="1600" dirty="0">
                <a:latin typeface="Arial Black" pitchFamily="34" charset="0"/>
              </a:rPr>
              <a:t>Act1();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Int result = 0;</a:t>
            </a:r>
          </a:p>
          <a:p>
            <a:r>
              <a:rPr lang="en-US" altLang="ko-KR" sz="1600" dirty="0">
                <a:latin typeface="Arial Black" pitchFamily="34" charset="0"/>
              </a:rPr>
              <a:t>Action&lt;int&gt; act2 = (x) =&gt; result = x * x;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Act2(3);</a:t>
            </a:r>
          </a:p>
          <a:p>
            <a:r>
              <a:rPr lang="en-US" altLang="ko-KR" sz="1600" dirty="0" err="1">
                <a:latin typeface="Arial Black" pitchFamily="34" charset="0"/>
              </a:rPr>
              <a:t>Console.WriteLine</a:t>
            </a:r>
            <a:r>
              <a:rPr lang="en-US" altLang="ko-KR" sz="1600" dirty="0">
                <a:latin typeface="Arial Black" pitchFamily="34" charset="0"/>
              </a:rPr>
              <a:t>(“result : {0}”, result); // 9</a:t>
            </a:r>
            <a:r>
              <a:rPr lang="ko-KR" altLang="en-US" sz="1600" dirty="0">
                <a:latin typeface="Arial Black" pitchFamily="34" charset="0"/>
              </a:rPr>
              <a:t>를 출력</a:t>
            </a:r>
            <a:endParaRPr lang="en-US" altLang="ko-KR" sz="1600" dirty="0">
              <a:latin typeface="Arial Black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EF95A6-FA5F-45B4-ADDB-D30D8BFFA547}"/>
              </a:ext>
            </a:extLst>
          </p:cNvPr>
          <p:cNvSpPr txBox="1"/>
          <p:nvPr/>
        </p:nvSpPr>
        <p:spPr>
          <a:xfrm>
            <a:off x="6607278" y="5350605"/>
            <a:ext cx="35448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Arial Black" panose="020B0A04020102020204" pitchFamily="34" charset="0"/>
              </a:rPr>
              <a:t>람다식</a:t>
            </a:r>
            <a:r>
              <a:rPr lang="ko-KR" altLang="en-US" dirty="0">
                <a:latin typeface="Arial Black" panose="020B0A04020102020204" pitchFamily="34" charset="0"/>
              </a:rPr>
              <a:t> 밖에서 선언한 </a:t>
            </a:r>
            <a:r>
              <a:rPr lang="en-US" altLang="ko-KR" dirty="0" err="1">
                <a:latin typeface="Arial Black" panose="020B0A04020102020204" pitchFamily="34" charset="0"/>
              </a:rPr>
              <a:t>resul</a:t>
            </a:r>
            <a:r>
              <a:rPr lang="ko-KR" altLang="en-US" dirty="0">
                <a:latin typeface="Arial Black" panose="020B0A04020102020204" pitchFamily="34" charset="0"/>
              </a:rPr>
              <a:t>에 </a:t>
            </a:r>
            <a:r>
              <a:rPr lang="en-US" altLang="ko-KR" dirty="0">
                <a:latin typeface="Arial Black" panose="020B0A04020102020204" pitchFamily="34" charset="0"/>
              </a:rPr>
              <a:t>x * x</a:t>
            </a:r>
            <a:r>
              <a:rPr lang="ko-KR" altLang="en-US" dirty="0">
                <a:latin typeface="Arial Black" panose="020B0A04020102020204" pitchFamily="34" charset="0"/>
              </a:rPr>
              <a:t>의 결과를 저장한다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203E95-A7CB-4663-9094-2681E23A1F12}"/>
              </a:ext>
            </a:extLst>
          </p:cNvPr>
          <p:cNvSpPr/>
          <p:nvPr/>
        </p:nvSpPr>
        <p:spPr>
          <a:xfrm>
            <a:off x="4050890" y="5397910"/>
            <a:ext cx="688258" cy="285135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37FA2BD7-4D09-4669-82A1-09D52CAADCEE}"/>
              </a:ext>
            </a:extLst>
          </p:cNvPr>
          <p:cNvCxnSpPr>
            <a:endCxn id="2" idx="0"/>
          </p:cNvCxnSpPr>
          <p:nvPr/>
        </p:nvCxnSpPr>
        <p:spPr>
          <a:xfrm flipV="1">
            <a:off x="4385187" y="5350605"/>
            <a:ext cx="3994512" cy="47305"/>
          </a:xfrm>
          <a:prstGeom prst="bentConnector4">
            <a:avLst>
              <a:gd name="adj1" fmla="val 0"/>
              <a:gd name="adj2" fmla="val 583247"/>
            </a:avLst>
          </a:prstGeom>
          <a:ln w="28575"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1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1E58DEC-E87F-4697-AFE4-375E2155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10D38-BC57-41C4-AC5D-07E22B3A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Delegate &amp; Event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 err="1"/>
              <a:t>람다식</a:t>
            </a:r>
            <a:endParaRPr lang="en-US" altLang="ko-KR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7747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2. </a:t>
            </a:r>
            <a:r>
              <a:rPr lang="ko-KR" altLang="en-US" dirty="0" err="1"/>
              <a:t>람다식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식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계산식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)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트리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(Expression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Tree)</a:t>
            </a:r>
          </a:p>
          <a:p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람다식을 이용하면 더 간편하게 식 트리를 만들 수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데이터베이스 처리를 위해 사용한다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계산식을 </a:t>
            </a:r>
            <a:r>
              <a:rPr lang="en-US" altLang="ko-KR" sz="1600" dirty="0">
                <a:latin typeface="Arial Black" pitchFamily="34" charset="0"/>
              </a:rPr>
              <a:t>2</a:t>
            </a:r>
            <a:r>
              <a:rPr lang="ko-KR" altLang="en-US" sz="1600" dirty="0" err="1">
                <a:latin typeface="Arial Black" pitchFamily="34" charset="0"/>
              </a:rPr>
              <a:t>진트리</a:t>
            </a:r>
            <a:r>
              <a:rPr lang="en-US" altLang="ko-KR" sz="1600" dirty="0">
                <a:latin typeface="Arial Black" pitchFamily="34" charset="0"/>
              </a:rPr>
              <a:t>(Binary Tree)</a:t>
            </a:r>
            <a:r>
              <a:rPr lang="ko-KR" altLang="en-US" sz="1600" dirty="0">
                <a:latin typeface="Arial Black" pitchFamily="34" charset="0"/>
              </a:rPr>
              <a:t>로 표현하는 것을 말한다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.NET Framework</a:t>
            </a:r>
            <a:r>
              <a:rPr lang="ko-KR" altLang="en-US" sz="1600" dirty="0">
                <a:latin typeface="Arial Black" pitchFamily="34" charset="0"/>
              </a:rPr>
              <a:t>의 </a:t>
            </a:r>
            <a:r>
              <a:rPr lang="en-US" altLang="ko-KR" sz="1600" dirty="0" err="1">
                <a:latin typeface="Arial Black" pitchFamily="34" charset="0"/>
              </a:rPr>
              <a:t>System.Linq.Expressions</a:t>
            </a:r>
            <a:r>
              <a:rPr lang="ko-KR" altLang="en-US" sz="1600" dirty="0">
                <a:latin typeface="Arial Black" pitchFamily="34" charset="0"/>
              </a:rPr>
              <a:t>사용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Expression</a:t>
            </a:r>
            <a:r>
              <a:rPr lang="ko-KR" altLang="en-US" sz="1600" dirty="0">
                <a:latin typeface="Arial Black" pitchFamily="34" charset="0"/>
              </a:rPr>
              <a:t>클래스는 자신은 </a:t>
            </a:r>
            <a:r>
              <a:rPr lang="en-US" altLang="ko-KR" sz="1600" dirty="0" err="1">
                <a:latin typeface="Arial Black" pitchFamily="34" charset="0"/>
              </a:rPr>
              <a:t>abstrac</a:t>
            </a:r>
            <a:r>
              <a:rPr lang="ko-KR" altLang="en-US" sz="1600" dirty="0">
                <a:latin typeface="Arial Black" pitchFamily="34" charset="0"/>
              </a:rPr>
              <a:t>로 선언되어 자신의 인스턴스는 만들 수 없지만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파생 클래스의 인스턴스를 생성하는 정적 팩토리 메소드를 제공하고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정적 팩토리 메소드들은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Expression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클래스의 파생 클래스인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ConstantExpression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BinaryExpression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클래스등의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인스턴스를 생성하는 기능을 제공함으로써 수고를 줄여준다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파생클래스들을 살펴보자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</a:t>
            </a:r>
            <a:endParaRPr lang="en-US" altLang="ko-KR" dirty="0">
              <a:latin typeface="Arial Black" pitchFamily="34" charset="0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EF346DE-CA4D-49CC-B62B-48CEF698D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356125"/>
              </p:ext>
            </p:extLst>
          </p:nvPr>
        </p:nvGraphicFramePr>
        <p:xfrm>
          <a:off x="-1590" y="3926840"/>
          <a:ext cx="121920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719">
                  <a:extLst>
                    <a:ext uri="{9D8B030D-6E8A-4147-A177-3AD203B41FA5}">
                      <a16:colId xmlns:a16="http://schemas.microsoft.com/office/drawing/2014/main" val="233697416"/>
                    </a:ext>
                  </a:extLst>
                </a:gridCol>
                <a:gridCol w="8798281">
                  <a:extLst>
                    <a:ext uri="{9D8B030D-6E8A-4147-A177-3AD203B41FA5}">
                      <a16:colId xmlns:a16="http://schemas.microsoft.com/office/drawing/2014/main" val="867550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Expression</a:t>
                      </a:r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의 파생클래스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544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BinaryExpression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이항 연산자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(+, -, /, %, &amp;, |, ^, &lt;&lt;, &gt;&gt;, &amp;&amp;, ||, ==, !=, &gt;, &gt;=, &lt;, &lt;=)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를 갖는 식을 표현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93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BlockExpression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변수를 정의할 수 있는 식을 갖는 블록을 표현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509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ConditionalExpression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조건 연산자가 있는 식을 나타낸다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64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ConstantExpression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상수가 있는 식을 나타낸다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3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DefaultExpression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형식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(type)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이나 비어 있는 식의 기본값을 표현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97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DynamicExpression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동적 작업을 나타낸다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330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GotoExpression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return, break, continue,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goto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와 같은 점프문을 나타낸다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920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682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2. </a:t>
            </a:r>
            <a:r>
              <a:rPr lang="ko-KR" altLang="en-US" dirty="0" err="1"/>
              <a:t>람다식</a:t>
            </a:r>
            <a:endParaRPr lang="en-US" altLang="ko-KR" dirty="0"/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813B3EB0-000D-4B75-B733-9DAD8F8D6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429969"/>
              </p:ext>
            </p:extLst>
          </p:nvPr>
        </p:nvGraphicFramePr>
        <p:xfrm>
          <a:off x="-1590" y="584855"/>
          <a:ext cx="12192000" cy="628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719">
                  <a:extLst>
                    <a:ext uri="{9D8B030D-6E8A-4147-A177-3AD203B41FA5}">
                      <a16:colId xmlns:a16="http://schemas.microsoft.com/office/drawing/2014/main" val="233697416"/>
                    </a:ext>
                  </a:extLst>
                </a:gridCol>
                <a:gridCol w="8798281">
                  <a:extLst>
                    <a:ext uri="{9D8B030D-6E8A-4147-A177-3AD203B41FA5}">
                      <a16:colId xmlns:a16="http://schemas.microsoft.com/office/drawing/2014/main" val="867550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Expression</a:t>
                      </a:r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의 파생클래스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544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IndexExpression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배열의 인덱스 참조를 나타낸다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93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InvocationExpression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델리게이트나 </a:t>
                      </a:r>
                      <a:r>
                        <a:rPr lang="ko-KR" altLang="en-US" sz="1600" dirty="0" err="1">
                          <a:latin typeface="Arial Black" panose="020B0A04020102020204" pitchFamily="34" charset="0"/>
                        </a:rPr>
                        <a:t>람다식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 호출을 나타낸다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509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LabelExpression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레이블을 나타낸다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64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LambdaExpression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람다식을 나타낸다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3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ListInitExpression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컬렉션 </a:t>
                      </a:r>
                      <a:r>
                        <a:rPr lang="ko-KR" altLang="en-US" sz="1600" dirty="0" err="1">
                          <a:latin typeface="Arial Black" panose="020B0A04020102020204" pitchFamily="34" charset="0"/>
                        </a:rPr>
                        <a:t>이니셜라이저가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 있는 생성자 호출을 나타낸다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97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LoopExpression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무한 루프를 나타낸다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무한 루프는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break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를 이용해서 종료할 수 있다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330387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MemberExpression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객체의 필드나 속성을 나타낸다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92084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MemberinitExpression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생성자를 호출하고 새 객체의 멤버를 초기화하는 동작을 나타낸다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796678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MethodExpression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메소드 호출을 나타낸다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1123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NewArrayExpression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새 배열의 생성과 초기화를 나타낸다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1591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NewExpression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생성자 호출을 나타낸다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559507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ParameterExpression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명명된 매개 변수를 나타낸다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07153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RuntimeVariablesExpression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변수에 대한 런타임 읽기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/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쓰기 권한을 제공한다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99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SwitchExpression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다중 선택 제어 식을 나타낸다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918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TryExpression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try ~ catch ~ finally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블록을 나타낸다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78835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TypeBinaryExpression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형식 테스트를 비롯한 형식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(Type)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과 식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(Expression)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연산을 나타낸다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689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UnaryExpression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Arial Black" panose="020B0A04020102020204" pitchFamily="34" charset="0"/>
                        </a:rPr>
                        <a:t>단항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 연산자를 갖는 식을 나타낸다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87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289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2. </a:t>
            </a:r>
            <a:r>
              <a:rPr lang="ko-KR" altLang="en-US" dirty="0" err="1"/>
              <a:t>람다식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5509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itchFamily="34" charset="0"/>
              </a:rPr>
              <a:t>예를 들어보자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 err="1">
                <a:latin typeface="Arial Black" pitchFamily="34" charset="0"/>
              </a:rPr>
              <a:t>ConstantExpression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ko-KR" altLang="en-US" sz="1600" dirty="0">
                <a:latin typeface="Arial Black" pitchFamily="34" charset="0"/>
              </a:rPr>
              <a:t>객체 하나와 매개 변수를 표현하는 </a:t>
            </a:r>
            <a:r>
              <a:rPr lang="en-US" altLang="ko-KR" sz="1600" dirty="0" err="1">
                <a:latin typeface="Arial Black" pitchFamily="34" charset="0"/>
              </a:rPr>
              <a:t>ParamerterExpression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ko-KR" altLang="en-US" sz="1600" dirty="0">
                <a:latin typeface="Arial Black" pitchFamily="34" charset="0"/>
              </a:rPr>
              <a:t>객체를 하나 선언하고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이 둘에 대한 </a:t>
            </a:r>
            <a:r>
              <a:rPr lang="en-US" altLang="ko-KR" sz="1600" dirty="0">
                <a:latin typeface="Arial Black" pitchFamily="34" charset="0"/>
              </a:rPr>
              <a:t>“ + ”</a:t>
            </a:r>
            <a:r>
              <a:rPr lang="ko-KR" altLang="en-US" sz="1600" dirty="0">
                <a:latin typeface="Arial Black" pitchFamily="34" charset="0"/>
              </a:rPr>
              <a:t> 연산을 수행하는 </a:t>
            </a:r>
            <a:r>
              <a:rPr lang="en-US" altLang="ko-KR" sz="1600" dirty="0" err="1">
                <a:latin typeface="Arial Black" pitchFamily="34" charset="0"/>
              </a:rPr>
              <a:t>BinaryExpression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ko-KR" altLang="en-US" sz="1600" dirty="0">
                <a:latin typeface="Arial Black" pitchFamily="34" charset="0"/>
              </a:rPr>
              <a:t>객체를 선언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파생 클래스의 특성을 활용해 모두 </a:t>
            </a:r>
            <a:r>
              <a:rPr lang="en-US" altLang="ko-KR" sz="1600" dirty="0">
                <a:latin typeface="Arial Black" pitchFamily="34" charset="0"/>
              </a:rPr>
              <a:t>Expression</a:t>
            </a:r>
            <a:r>
              <a:rPr lang="ko-KR" altLang="en-US" sz="1600" dirty="0">
                <a:latin typeface="Arial Black" pitchFamily="34" charset="0"/>
              </a:rPr>
              <a:t>으로 선언이 가능하다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Expression</a:t>
            </a:r>
            <a:r>
              <a:rPr lang="en-US" altLang="ko-KR" sz="1600" dirty="0">
                <a:latin typeface="Arial Black" pitchFamily="34" charset="0"/>
              </a:rPr>
              <a:t> const1 = </a:t>
            </a:r>
            <a:r>
              <a:rPr lang="en-US" altLang="ko-KR" sz="1600" dirty="0" err="1">
                <a:latin typeface="Arial Black" pitchFamily="34" charset="0"/>
              </a:rPr>
              <a:t>Expression.Contant</a:t>
            </a:r>
            <a:r>
              <a:rPr lang="en-US" altLang="ko-KR" sz="1600" dirty="0">
                <a:latin typeface="Arial Black" pitchFamily="34" charset="0"/>
              </a:rPr>
              <a:t>(1);						// </a:t>
            </a:r>
            <a:r>
              <a:rPr lang="ko-KR" altLang="en-US" sz="1600" dirty="0">
                <a:latin typeface="Arial Black" pitchFamily="34" charset="0"/>
              </a:rPr>
              <a:t>상수 한 개</a:t>
            </a:r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Expression</a:t>
            </a:r>
            <a:r>
              <a:rPr lang="en-US" altLang="ko-KR" sz="1600" dirty="0">
                <a:latin typeface="Arial Black" pitchFamily="34" charset="0"/>
              </a:rPr>
              <a:t> param1 = </a:t>
            </a:r>
            <a:r>
              <a:rPr lang="en-US" altLang="ko-KR" sz="1600" dirty="0" err="1">
                <a:latin typeface="Arial Black" pitchFamily="34" charset="0"/>
              </a:rPr>
              <a:t>Expression.Parameter</a:t>
            </a:r>
            <a:r>
              <a:rPr lang="en-US" altLang="ko-KR" sz="1600" dirty="0">
                <a:latin typeface="Arial Black" pitchFamily="34" charset="0"/>
              </a:rPr>
              <a:t>(</a:t>
            </a:r>
            <a:r>
              <a:rPr lang="en-US" altLang="ko-KR" sz="1600" dirty="0" err="1">
                <a:latin typeface="Arial Black" pitchFamily="34" charset="0"/>
              </a:rPr>
              <a:t>typeof</a:t>
            </a:r>
            <a:r>
              <a:rPr lang="en-US" altLang="ko-KR" sz="1600" dirty="0">
                <a:latin typeface="Arial Black" pitchFamily="34" charset="0"/>
              </a:rPr>
              <a:t>(int), “ x ”);		// </a:t>
            </a:r>
            <a:r>
              <a:rPr lang="ko-KR" altLang="en-US" sz="1600" dirty="0">
                <a:latin typeface="Arial Black" pitchFamily="34" charset="0"/>
              </a:rPr>
              <a:t>매개 변수 </a:t>
            </a:r>
            <a:r>
              <a:rPr lang="en-US" altLang="ko-KR" sz="1600" dirty="0">
                <a:latin typeface="Arial Black" pitchFamily="34" charset="0"/>
              </a:rPr>
              <a:t>x</a:t>
            </a: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Expression</a:t>
            </a:r>
            <a:r>
              <a:rPr lang="en-US" altLang="ko-KR" sz="1600" dirty="0">
                <a:latin typeface="Arial Black" pitchFamily="34" charset="0"/>
              </a:rPr>
              <a:t> exp = </a:t>
            </a:r>
            <a:r>
              <a:rPr lang="en-US" altLang="ko-KR" sz="1600" dirty="0" err="1">
                <a:latin typeface="Arial Black" pitchFamily="34" charset="0"/>
              </a:rPr>
              <a:t>Expression.Add</a:t>
            </a:r>
            <a:r>
              <a:rPr lang="en-US" altLang="ko-KR" sz="1600" dirty="0">
                <a:latin typeface="Arial Black" pitchFamily="34" charset="0"/>
              </a:rPr>
              <a:t>(const1, param1); 				// 1 + x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exp</a:t>
            </a:r>
            <a:r>
              <a:rPr lang="ko-KR" altLang="en-US" sz="1600" dirty="0">
                <a:latin typeface="Arial Black" pitchFamily="34" charset="0"/>
              </a:rPr>
              <a:t>는 식 트리안에 아직 데이터로 존재하고 있기때문에 람다식으로 컴파일 되어야 실행 할 수 있게 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Expression&lt;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Func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&lt;int, int&gt;&gt;</a:t>
            </a:r>
            <a:r>
              <a:rPr lang="en-US" altLang="ko-KR" sz="1600" dirty="0">
                <a:latin typeface="Arial Black" pitchFamily="34" charset="0"/>
              </a:rPr>
              <a:t> lamda1 =</a:t>
            </a:r>
          </a:p>
          <a:p>
            <a:r>
              <a:rPr lang="en-US" altLang="ko-KR" sz="1600" dirty="0">
                <a:latin typeface="Arial Black" pitchFamily="34" charset="0"/>
              </a:rPr>
              <a:t>				Expression&lt;</a:t>
            </a:r>
            <a:r>
              <a:rPr lang="en-US" altLang="ko-KR" sz="1600" dirty="0" err="1">
                <a:latin typeface="Arial Black" pitchFamily="34" charset="0"/>
              </a:rPr>
              <a:t>Func</a:t>
            </a:r>
            <a:r>
              <a:rPr lang="en-US" altLang="ko-KR" sz="1600" dirty="0">
                <a:latin typeface="Arial Black" pitchFamily="34" charset="0"/>
              </a:rPr>
              <a:t>&lt;int, int&gt;&gt;.Lambda&lt;</a:t>
            </a:r>
            <a:r>
              <a:rPr lang="en-US" altLang="ko-KR" sz="1600" dirty="0" err="1">
                <a:latin typeface="Arial Black" pitchFamily="34" charset="0"/>
              </a:rPr>
              <a:t>Func</a:t>
            </a:r>
            <a:r>
              <a:rPr lang="en-US" altLang="ko-KR" sz="1600" dirty="0">
                <a:latin typeface="Arial Black" pitchFamily="34" charset="0"/>
              </a:rPr>
              <a:t>&lt;int, int&gt;&gt;(</a:t>
            </a:r>
          </a:p>
          <a:p>
            <a:r>
              <a:rPr lang="en-US" altLang="ko-KR" sz="1600" dirty="0">
                <a:latin typeface="Arial Black" pitchFamily="34" charset="0"/>
              </a:rPr>
              <a:t>					exp,</a:t>
            </a:r>
          </a:p>
          <a:p>
            <a:r>
              <a:rPr lang="en-US" altLang="ko-KR" sz="1600" dirty="0">
                <a:latin typeface="Arial Black" pitchFamily="34" charset="0"/>
              </a:rPr>
              <a:t>					new </a:t>
            </a:r>
            <a:r>
              <a:rPr lang="en-US" altLang="ko-KR" sz="1600" dirty="0" err="1">
                <a:latin typeface="Arial Black" pitchFamily="34" charset="0"/>
              </a:rPr>
              <a:t>ParameterExpression</a:t>
            </a:r>
            <a:r>
              <a:rPr lang="en-US" altLang="ko-KR" sz="1600" dirty="0">
                <a:latin typeface="Arial Black" pitchFamily="34" charset="0"/>
              </a:rPr>
              <a:t>[] { (</a:t>
            </a:r>
            <a:r>
              <a:rPr lang="en-US" altLang="ko-KR" sz="1600" dirty="0" err="1">
                <a:latin typeface="Arial Black" pitchFamily="34" charset="0"/>
              </a:rPr>
              <a:t>ParameterExpression</a:t>
            </a:r>
            <a:r>
              <a:rPr lang="en-US" altLang="ko-KR" sz="1600" dirty="0">
                <a:latin typeface="Arial Black" pitchFamily="34" charset="0"/>
              </a:rPr>
              <a:t>)param1 });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 err="1">
                <a:latin typeface="Arial Black" pitchFamily="34" charset="0"/>
              </a:rPr>
              <a:t>Func</a:t>
            </a:r>
            <a:r>
              <a:rPr lang="en-US" altLang="ko-KR" sz="1600" dirty="0">
                <a:latin typeface="Arial Black" pitchFamily="34" charset="0"/>
              </a:rPr>
              <a:t>&lt;int, int&gt; </a:t>
            </a:r>
            <a:r>
              <a:rPr lang="en-US" altLang="ko-KR" sz="1600" dirty="0" err="1">
                <a:latin typeface="Arial Black" pitchFamily="34" charset="0"/>
              </a:rPr>
              <a:t>compiledExp</a:t>
            </a:r>
            <a:r>
              <a:rPr lang="en-US" altLang="ko-KR" sz="1600" dirty="0">
                <a:latin typeface="Arial Black" pitchFamily="34" charset="0"/>
              </a:rPr>
              <a:t> = lambda1.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Compile();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 err="1">
                <a:latin typeface="Arial Black" pitchFamily="34" charset="0"/>
              </a:rPr>
              <a:t>Console.WriteLine</a:t>
            </a:r>
            <a:r>
              <a:rPr lang="en-US" altLang="ko-KR" sz="1600" dirty="0">
                <a:latin typeface="Arial Black" pitchFamily="34" charset="0"/>
              </a:rPr>
              <a:t>(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compliedExp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(3)</a:t>
            </a:r>
            <a:r>
              <a:rPr lang="en-US" altLang="ko-KR" sz="1600" dirty="0">
                <a:latin typeface="Arial Black" pitchFamily="34" charset="0"/>
              </a:rPr>
              <a:t> ); 		// x = 3 </a:t>
            </a:r>
            <a:r>
              <a:rPr lang="ko-KR" altLang="en-US" sz="1600" dirty="0">
                <a:latin typeface="Arial Black" pitchFamily="34" charset="0"/>
              </a:rPr>
              <a:t>이면 </a:t>
            </a:r>
            <a:r>
              <a:rPr lang="en-US" altLang="ko-KR" sz="1600" dirty="0">
                <a:latin typeface="Arial Black" pitchFamily="34" charset="0"/>
              </a:rPr>
              <a:t>1 + x = 4;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4</a:t>
            </a:r>
            <a:r>
              <a:rPr lang="ko-KR" altLang="en-US" sz="1600" dirty="0">
                <a:latin typeface="Arial Black" pitchFamily="34" charset="0"/>
              </a:rPr>
              <a:t>를 출력한다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899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marL="342900" indent="-342900" algn="ctr"/>
            <a:r>
              <a:rPr lang="en-US" altLang="ko-KR" dirty="0"/>
              <a:t>Delegate &amp; Event</a:t>
            </a:r>
          </a:p>
        </p:txBody>
      </p:sp>
    </p:spTree>
    <p:extLst>
      <p:ext uri="{BB962C8B-B14F-4D97-AF65-F5344CB8AC3E}">
        <p14:creationId xmlns:p14="http://schemas.microsoft.com/office/powerpoint/2010/main" val="252436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Delegate &amp; Event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6" y="732225"/>
            <a:ext cx="9902263" cy="72943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Delegate</a:t>
            </a:r>
          </a:p>
          <a:p>
            <a:pPr marL="742950" lvl="1" indent="-285750" fontAlgn="base">
              <a:buFont typeface="Arial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Callback</a:t>
            </a:r>
            <a:r>
              <a:rPr lang="ko-KR" altLang="en-US" sz="1600" dirty="0">
                <a:latin typeface="Arial Black" pitchFamily="34" charset="0"/>
              </a:rPr>
              <a:t>을 만들기 위한 형식 </a:t>
            </a:r>
            <a:r>
              <a:rPr lang="en-US" altLang="ko-KR" sz="1600" dirty="0">
                <a:latin typeface="Arial Black" pitchFamily="34" charset="0"/>
              </a:rPr>
              <a:t>– Method</a:t>
            </a:r>
            <a:r>
              <a:rPr lang="ko-KR" altLang="en-US" sz="1600" dirty="0">
                <a:latin typeface="Arial Black" pitchFamily="34" charset="0"/>
              </a:rPr>
              <a:t>에 대한 참조</a:t>
            </a:r>
          </a:p>
          <a:p>
            <a:pPr marL="742950" lvl="1" indent="-285750" fontAlgn="base">
              <a:buFont typeface="Arial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Method </a:t>
            </a:r>
            <a:r>
              <a:rPr lang="ko-KR" altLang="en-US" sz="1600" dirty="0">
                <a:latin typeface="Arial Black" pitchFamily="34" charset="0"/>
              </a:rPr>
              <a:t>를 대신해서 호출하는 역할을 한다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ko-KR" altLang="en-US" sz="1600" dirty="0">
                <a:latin typeface="Arial Black" pitchFamily="34" charset="0"/>
              </a:rPr>
              <a:t>특정 </a:t>
            </a:r>
            <a:r>
              <a:rPr lang="en-US" altLang="ko-KR" sz="1600" dirty="0">
                <a:latin typeface="Arial Black" pitchFamily="34" charset="0"/>
              </a:rPr>
              <a:t>Method </a:t>
            </a:r>
            <a:r>
              <a:rPr lang="ko-KR" altLang="en-US" sz="1600" dirty="0">
                <a:latin typeface="Arial Black" pitchFamily="34" charset="0"/>
              </a:rPr>
              <a:t>를 처리할 때 그 </a:t>
            </a:r>
            <a:r>
              <a:rPr lang="en-US" altLang="ko-KR" sz="1600" dirty="0">
                <a:latin typeface="Arial Black" pitchFamily="34" charset="0"/>
              </a:rPr>
              <a:t>Method </a:t>
            </a:r>
            <a:r>
              <a:rPr lang="ko-KR" altLang="en-US" sz="1600" dirty="0">
                <a:latin typeface="Arial Black" pitchFamily="34" charset="0"/>
              </a:rPr>
              <a:t>를 직접 호출해서 실행시켜야 했지만 </a:t>
            </a:r>
            <a:r>
              <a:rPr lang="en-US" altLang="ko-KR" sz="1600" dirty="0">
                <a:latin typeface="Arial Black" pitchFamily="34" charset="0"/>
              </a:rPr>
              <a:t>Delegate</a:t>
            </a:r>
            <a:r>
              <a:rPr lang="ko-KR" altLang="en-US" sz="1600" dirty="0">
                <a:latin typeface="Arial Black" pitchFamily="34" charset="0"/>
              </a:rPr>
              <a:t>를 사용하면 그 </a:t>
            </a:r>
            <a:r>
              <a:rPr lang="en-US" altLang="ko-KR" sz="1600" dirty="0">
                <a:latin typeface="Arial Black" pitchFamily="34" charset="0"/>
              </a:rPr>
              <a:t>Method </a:t>
            </a:r>
            <a:r>
              <a:rPr lang="ko-KR" altLang="en-US" sz="1600" dirty="0">
                <a:latin typeface="Arial Black" pitchFamily="34" charset="0"/>
              </a:rPr>
              <a:t>를 대신하여 호출할 수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ko-KR" altLang="en-US" sz="1600" dirty="0">
                <a:latin typeface="Arial Black" pitchFamily="34" charset="0"/>
              </a:rPr>
              <a:t>한정자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delegate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ko-KR" altLang="en-US" sz="1600" dirty="0">
                <a:latin typeface="Arial Black" pitchFamily="34" charset="0"/>
              </a:rPr>
              <a:t>반환형식 </a:t>
            </a:r>
            <a:r>
              <a:rPr lang="ko-KR" altLang="en-US" sz="1600" dirty="0" err="1">
                <a:latin typeface="Arial Black" pitchFamily="34" charset="0"/>
              </a:rPr>
              <a:t>델리게이트</a:t>
            </a:r>
            <a:r>
              <a:rPr lang="ko-KR" altLang="en-US" sz="1600" dirty="0">
                <a:latin typeface="Arial Black" pitchFamily="34" charset="0"/>
              </a:rPr>
              <a:t> 이름 </a:t>
            </a:r>
            <a:r>
              <a:rPr lang="en-US" altLang="ko-KR" sz="1600" dirty="0">
                <a:latin typeface="Arial Black" pitchFamily="34" charset="0"/>
              </a:rPr>
              <a:t>(</a:t>
            </a:r>
            <a:r>
              <a:rPr lang="ko-KR" altLang="en-US" sz="1600" dirty="0">
                <a:latin typeface="Arial Black" pitchFamily="34" charset="0"/>
              </a:rPr>
              <a:t>매개 변수 목록</a:t>
            </a:r>
            <a:r>
              <a:rPr lang="en-US" altLang="ko-KR" sz="1600" dirty="0">
                <a:latin typeface="Arial Black" pitchFamily="34" charset="0"/>
              </a:rPr>
              <a:t>);</a:t>
            </a:r>
          </a:p>
          <a:p>
            <a:pPr fontAlgn="base"/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delegate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myDelegate</a:t>
            </a:r>
            <a:r>
              <a:rPr lang="en-US" altLang="ko-KR" sz="1600" dirty="0">
                <a:latin typeface="Arial Black" pitchFamily="34" charset="0"/>
              </a:rPr>
              <a:t>(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 a, 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 b);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class Delegate</a:t>
            </a:r>
          </a:p>
          <a:p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r>
              <a:rPr lang="ko-KR" altLang="en-US" sz="1600" dirty="0">
                <a:latin typeface="Arial Black" pitchFamily="34" charset="0"/>
              </a:rPr>
              <a:t>        </a:t>
            </a:r>
            <a:r>
              <a:rPr lang="en-US" altLang="ko-KR" sz="1600" dirty="0">
                <a:latin typeface="Arial Black" pitchFamily="34" charset="0"/>
              </a:rPr>
              <a:t>//</a:t>
            </a:r>
            <a:r>
              <a:rPr lang="ko-KR" altLang="en-US" sz="1600" dirty="0">
                <a:latin typeface="Arial Black" pitchFamily="34" charset="0"/>
              </a:rPr>
              <a:t>사용할 함수들</a:t>
            </a:r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	public static 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 plus(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 a, 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 b)</a:t>
            </a:r>
          </a:p>
          <a:p>
            <a:r>
              <a:rPr lang="ko-KR" altLang="en-US" sz="1600" dirty="0">
                <a:latin typeface="Arial Black" pitchFamily="34" charset="0"/>
              </a:rPr>
              <a:t>      </a:t>
            </a:r>
            <a:r>
              <a:rPr lang="en-US" altLang="ko-KR" sz="1600" dirty="0">
                <a:latin typeface="Arial Black" pitchFamily="34" charset="0"/>
              </a:rPr>
              <a:t>	{</a:t>
            </a:r>
          </a:p>
          <a:p>
            <a:r>
              <a:rPr lang="en-US" altLang="ko-KR" sz="1600" dirty="0">
                <a:latin typeface="Arial Black" pitchFamily="34" charset="0"/>
              </a:rPr>
              <a:t>		return a + b;</a:t>
            </a:r>
          </a:p>
          <a:p>
            <a:r>
              <a:rPr lang="ko-KR" altLang="en-US" sz="1600" dirty="0">
                <a:latin typeface="Arial Black" pitchFamily="34" charset="0"/>
              </a:rPr>
              <a:t>       </a:t>
            </a:r>
            <a:r>
              <a:rPr lang="en-US" altLang="ko-KR" sz="1600" dirty="0">
                <a:latin typeface="Arial Black" pitchFamily="34" charset="0"/>
              </a:rPr>
              <a:t>}</a:t>
            </a:r>
          </a:p>
          <a:p>
            <a:endParaRPr lang="ko-KR" altLang="en-US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       public static 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 minus(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 a, 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 b)</a:t>
            </a:r>
          </a:p>
          <a:p>
            <a:r>
              <a:rPr lang="ko-KR" altLang="en-US" sz="1600" dirty="0">
                <a:latin typeface="Arial Black" pitchFamily="34" charset="0"/>
              </a:rPr>
              <a:t>       </a:t>
            </a:r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r>
              <a:rPr lang="en-US" altLang="ko-KR" sz="1600" dirty="0">
                <a:latin typeface="Arial Black" pitchFamily="34" charset="0"/>
              </a:rPr>
              <a:t>            	return a - b;</a:t>
            </a:r>
          </a:p>
          <a:p>
            <a:r>
              <a:rPr lang="ko-KR" altLang="en-US" sz="1600" dirty="0">
                <a:latin typeface="Arial Black" pitchFamily="34" charset="0"/>
              </a:rPr>
              <a:t>       </a:t>
            </a:r>
            <a:r>
              <a:rPr lang="en-US" altLang="ko-KR" sz="1600" dirty="0">
                <a:latin typeface="Arial Black" pitchFamily="34" charset="0"/>
              </a:rPr>
              <a:t>}</a:t>
            </a:r>
          </a:p>
          <a:p>
            <a:endParaRPr lang="ko-KR" altLang="en-US" sz="1400" dirty="0">
              <a:latin typeface="Arial Black" pitchFamily="34" charset="0"/>
            </a:endParaRPr>
          </a:p>
          <a:p>
            <a:r>
              <a:rPr lang="ko-KR" altLang="en-US" sz="1400" dirty="0">
                <a:latin typeface="Arial Black" pitchFamily="34" charset="0"/>
              </a:rPr>
              <a:t>       </a:t>
            </a:r>
            <a:endParaRPr lang="en-US" altLang="ko-KR" sz="1400" dirty="0">
              <a:latin typeface="Arial Black" pitchFamily="34" charset="0"/>
            </a:endParaRPr>
          </a:p>
          <a:p>
            <a:endParaRPr lang="en-US" altLang="ko-KR" sz="1400" dirty="0">
              <a:latin typeface="Arial Black" pitchFamily="34" charset="0"/>
            </a:endParaRPr>
          </a:p>
          <a:p>
            <a:endParaRPr lang="en-US" altLang="ko-KR" sz="1400" dirty="0">
              <a:latin typeface="Arial Black" pitchFamily="34" charset="0"/>
            </a:endParaRPr>
          </a:p>
          <a:p>
            <a:endParaRPr lang="en-US" altLang="ko-KR" sz="1400" dirty="0">
              <a:latin typeface="Arial Black" pitchFamily="34" charset="0"/>
            </a:endParaRPr>
          </a:p>
          <a:p>
            <a:endParaRPr lang="en-US" altLang="ko-KR" sz="1400" dirty="0">
              <a:latin typeface="Arial Black" pitchFamily="34" charset="0"/>
            </a:endParaRPr>
          </a:p>
          <a:p>
            <a:endParaRPr lang="en-US" altLang="ko-KR" sz="1400" dirty="0">
              <a:latin typeface="Arial Black" pitchFamily="34" charset="0"/>
            </a:endParaRPr>
          </a:p>
          <a:p>
            <a:endParaRPr lang="en-US" altLang="ko-KR" sz="1400" dirty="0">
              <a:latin typeface="Arial Black" pitchFamily="34" charset="0"/>
            </a:endParaRPr>
          </a:p>
          <a:p>
            <a:endParaRPr lang="en-US" altLang="ko-KR" sz="1400" dirty="0">
              <a:latin typeface="Arial Black" pitchFamily="34" charset="0"/>
            </a:endParaRPr>
          </a:p>
          <a:p>
            <a:endParaRPr lang="en-US" altLang="ko-KR" sz="1400" dirty="0">
              <a:latin typeface="Arial Black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84471" y="2579906"/>
            <a:ext cx="559816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600" dirty="0">
                <a:latin typeface="Arial Black" pitchFamily="34" charset="0"/>
              </a:rPr>
              <a:t>static void Main(string[] </a:t>
            </a:r>
            <a:r>
              <a:rPr lang="en-US" altLang="ko-KR" sz="1600" dirty="0" err="1">
                <a:latin typeface="Arial Black" pitchFamily="34" charset="0"/>
              </a:rPr>
              <a:t>args</a:t>
            </a:r>
            <a:r>
              <a:rPr lang="en-US" altLang="ko-KR" sz="1600" dirty="0">
                <a:latin typeface="Arial Black" pitchFamily="34" charset="0"/>
              </a:rPr>
              <a:t>)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기본 형태</a:t>
            </a:r>
          </a:p>
          <a:p>
            <a:pPr lvl="1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	//delegate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변수 선언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myDelegate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en-US" altLang="ko-KR" sz="1600" dirty="0" err="1">
                <a:latin typeface="Arial Black" pitchFamily="34" charset="0"/>
              </a:rPr>
              <a:t>caculate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itchFamily="34" charset="0"/>
            </a:endParaRPr>
          </a:p>
          <a:p>
            <a:pPr lvl="1"/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함수를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delegate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에 선언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caculate</a:t>
            </a:r>
            <a:r>
              <a:rPr lang="en-US" altLang="ko-KR" sz="1600" dirty="0">
                <a:latin typeface="Arial Black" pitchFamily="34" charset="0"/>
              </a:rPr>
              <a:t> = new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myDelegate</a:t>
            </a:r>
            <a:r>
              <a:rPr lang="en-US" altLang="ko-KR" sz="1600" dirty="0">
                <a:latin typeface="Arial Black" pitchFamily="34" charset="0"/>
              </a:rPr>
              <a:t>(plus);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 sum = </a:t>
            </a:r>
            <a:r>
              <a:rPr lang="en-US" altLang="ko-KR" sz="1600" dirty="0" err="1">
                <a:latin typeface="Arial Black" pitchFamily="34" charset="0"/>
              </a:rPr>
              <a:t>caculate</a:t>
            </a:r>
            <a:r>
              <a:rPr lang="en-US" altLang="ko-KR" sz="1600" dirty="0">
                <a:latin typeface="Arial Black" pitchFamily="34" charset="0"/>
              </a:rPr>
              <a:t>(11, 22);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Console.WriteLine</a:t>
            </a:r>
            <a:r>
              <a:rPr lang="en-US" altLang="ko-KR" sz="1600" dirty="0">
                <a:latin typeface="Arial Black" pitchFamily="34" charset="0"/>
              </a:rPr>
              <a:t>("11 + 22 = {0}", sum);</a:t>
            </a:r>
          </a:p>
          <a:p>
            <a:pPr lvl="1"/>
            <a:endParaRPr lang="en-US" altLang="ko-KR" sz="1600" dirty="0">
              <a:latin typeface="Arial Black" pitchFamily="34" charset="0"/>
            </a:endParaRPr>
          </a:p>
          <a:p>
            <a:pPr lvl="1"/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b="1" dirty="0">
                <a:latin typeface="Arial Black" pitchFamily="34" charset="0"/>
              </a:rPr>
              <a:t>//</a:t>
            </a:r>
            <a:r>
              <a:rPr lang="ko-KR" altLang="en-US" sz="1600" b="1" dirty="0">
                <a:latin typeface="Arial Black" pitchFamily="34" charset="0"/>
              </a:rPr>
              <a:t>함수를 </a:t>
            </a:r>
            <a:r>
              <a:rPr lang="en-US" altLang="ko-KR" sz="1600" b="1" dirty="0">
                <a:latin typeface="Arial Black" pitchFamily="34" charset="0"/>
              </a:rPr>
              <a:t>delegate</a:t>
            </a:r>
            <a:r>
              <a:rPr lang="ko-KR" altLang="en-US" sz="1600" b="1" dirty="0">
                <a:latin typeface="Arial Black" pitchFamily="34" charset="0"/>
              </a:rPr>
              <a:t>에 선언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caculate</a:t>
            </a:r>
            <a:r>
              <a:rPr lang="en-US" altLang="ko-KR" sz="1600" dirty="0">
                <a:latin typeface="Arial Black" pitchFamily="34" charset="0"/>
              </a:rPr>
              <a:t> = new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myDelegate</a:t>
            </a:r>
            <a:r>
              <a:rPr lang="en-US" altLang="ko-KR" sz="1600" dirty="0">
                <a:latin typeface="Arial Black" pitchFamily="34" charset="0"/>
              </a:rPr>
              <a:t>(minus);</a:t>
            </a:r>
          </a:p>
          <a:p>
            <a:pPr lvl="1"/>
            <a:r>
              <a:rPr lang="fr-FR" altLang="ko-KR" sz="1600" dirty="0">
                <a:latin typeface="Arial Black" pitchFamily="34" charset="0"/>
              </a:rPr>
              <a:t>	Console.WriteLine("22 - 11 = {0}", caculate(22, 11));</a:t>
            </a:r>
          </a:p>
          <a:p>
            <a:pPr lvl="1"/>
            <a:r>
              <a:rPr lang="fr-FR" altLang="ko-KR" sz="1600" dirty="0">
                <a:latin typeface="Arial Black" pitchFamily="34" charset="0"/>
              </a:rPr>
              <a:t>}</a:t>
            </a:r>
          </a:p>
          <a:p>
            <a:r>
              <a:rPr lang="fr-FR" altLang="ko-KR" sz="1600" dirty="0">
                <a:latin typeface="Arial Black" pitchFamily="34" charset="0"/>
              </a:rPr>
              <a:t>}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62384" y="5879401"/>
            <a:ext cx="3860800" cy="954107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Arial Black" pitchFamily="34" charset="0"/>
              </a:rPr>
              <a:t>단지 선언하고 호출할 때의 모양만 보았다 이렇게 쓸려고만 했으면 쓸 필요가 없다</a:t>
            </a:r>
            <a:r>
              <a:rPr lang="en-US" altLang="ko-KR" sz="1400" dirty="0">
                <a:latin typeface="Arial Black" pitchFamily="34" charset="0"/>
              </a:rPr>
              <a:t>. delegate</a:t>
            </a:r>
            <a:r>
              <a:rPr lang="ko-KR" altLang="en-US" sz="1400" dirty="0">
                <a:latin typeface="Arial Black" pitchFamily="34" charset="0"/>
              </a:rPr>
              <a:t>를 쓰는 진짜 목표는 </a:t>
            </a:r>
            <a:r>
              <a:rPr lang="en-US" altLang="ko-KR" sz="1400" dirty="0">
                <a:latin typeface="Arial Black" pitchFamily="34" charset="0"/>
              </a:rPr>
              <a:t>Callback</a:t>
            </a:r>
            <a:r>
              <a:rPr lang="ko-KR" altLang="en-US" sz="1400" dirty="0">
                <a:latin typeface="Arial Black" pitchFamily="34" charset="0"/>
              </a:rPr>
              <a:t> </a:t>
            </a:r>
            <a:r>
              <a:rPr lang="en-US" altLang="ko-KR" sz="1400" dirty="0">
                <a:latin typeface="Arial Black" pitchFamily="34" charset="0"/>
              </a:rPr>
              <a:t>Method</a:t>
            </a:r>
            <a:r>
              <a:rPr lang="ko-KR" altLang="en-US" sz="1400" dirty="0">
                <a:latin typeface="Arial Black" pitchFamily="34" charset="0"/>
              </a:rPr>
              <a:t>의 역할인 것이다</a:t>
            </a:r>
          </a:p>
        </p:txBody>
      </p:sp>
    </p:spTree>
    <p:extLst>
      <p:ext uri="{BB962C8B-B14F-4D97-AF65-F5344CB8AC3E}">
        <p14:creationId xmlns:p14="http://schemas.microsoft.com/office/powerpoint/2010/main" val="196279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Delegate &amp; Event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4868" y="742385"/>
            <a:ext cx="9902263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>
                <a:latin typeface="Arial Black" pitchFamily="34" charset="0"/>
              </a:rPr>
              <a:t>델리게이트를</a:t>
            </a:r>
            <a:r>
              <a:rPr lang="ko-KR" altLang="en-US" dirty="0">
                <a:latin typeface="Arial Black" pitchFamily="34" charset="0"/>
              </a:rPr>
              <a:t> 선언한다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Arial Black" pitchFamily="34" charset="0"/>
              </a:rPr>
              <a:t>델리게이트의 인스턴스를 생성한다</a:t>
            </a:r>
            <a:r>
              <a:rPr lang="en-US" altLang="ko-KR" dirty="0">
                <a:latin typeface="Arial Black" pitchFamily="34" charset="0"/>
              </a:rPr>
              <a:t>, </a:t>
            </a:r>
            <a:r>
              <a:rPr lang="ko-KR" altLang="en-US" dirty="0">
                <a:latin typeface="Arial Black" pitchFamily="34" charset="0"/>
              </a:rPr>
              <a:t>인스턴스를 생성할 때는 </a:t>
            </a:r>
            <a:r>
              <a:rPr lang="ko-KR" altLang="en-US" dirty="0" err="1">
                <a:latin typeface="Arial Black" pitchFamily="34" charset="0"/>
              </a:rPr>
              <a:t>델리게이트가</a:t>
            </a:r>
            <a:r>
              <a:rPr lang="ko-KR" altLang="en-US" dirty="0">
                <a:latin typeface="Arial Black" pitchFamily="34" charset="0"/>
              </a:rPr>
              <a:t> 참조할 </a:t>
            </a:r>
            <a:r>
              <a:rPr lang="en-US" altLang="ko-KR" dirty="0">
                <a:latin typeface="Arial Black" pitchFamily="34" charset="0"/>
              </a:rPr>
              <a:t>Method</a:t>
            </a:r>
            <a:r>
              <a:rPr lang="ko-KR" altLang="en-US" dirty="0">
                <a:latin typeface="Arial Black" pitchFamily="34" charset="0"/>
              </a:rPr>
              <a:t>를 매개 변수로 넘긴다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>
                <a:latin typeface="Arial Black" pitchFamily="34" charset="0"/>
              </a:rPr>
              <a:t>델리게이트를</a:t>
            </a:r>
            <a:r>
              <a:rPr lang="ko-KR" altLang="en-US" dirty="0">
                <a:latin typeface="Arial Black" pitchFamily="34" charset="0"/>
              </a:rPr>
              <a:t> 호출한다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값 보다 코드 자체를 매개 변수로 넘기고 싶을 때가 많다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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특정한 역할을 하는 함수 자체를 넘겨서 쓰고 싶은 경우가 많다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.\</a:t>
            </a: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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특정한 기준으로 정렬을 하는 함수를 만든다고 가정하면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비교 메소드를 참조할</a:t>
            </a:r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</a:t>
            </a:r>
            <a:r>
              <a:rPr lang="ko-KR" altLang="en-US" dirty="0" err="1">
                <a:latin typeface="Arial Black" pitchFamily="34" charset="0"/>
                <a:sym typeface="Wingdings" panose="05000000000000000000" pitchFamily="2" charset="2"/>
              </a:rPr>
              <a:t>델리게이트를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 매개 변수로 받도록 정렬 메소드를 작성해 놓으면 해결된다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</a:t>
            </a:r>
            <a:endParaRPr lang="en-US" altLang="ko-KR" dirty="0">
              <a:latin typeface="Arial Black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D78C207-2B7F-4867-94E5-5E3ABABFDAD1}"/>
              </a:ext>
            </a:extLst>
          </p:cNvPr>
          <p:cNvGrpSpPr/>
          <p:nvPr/>
        </p:nvGrpSpPr>
        <p:grpSpPr>
          <a:xfrm>
            <a:off x="2825184" y="964794"/>
            <a:ext cx="6538452" cy="2052461"/>
            <a:chOff x="2379406" y="2537681"/>
            <a:chExt cx="6538452" cy="205246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0B7D171-0F58-413F-B02F-30855AA093E8}"/>
                </a:ext>
              </a:extLst>
            </p:cNvPr>
            <p:cNvSpPr/>
            <p:nvPr/>
          </p:nvSpPr>
          <p:spPr>
            <a:xfrm>
              <a:off x="2379406" y="3529781"/>
              <a:ext cx="1671484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메소드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D47D313-8DFC-469B-B5EA-A405FDD0DA83}"/>
                </a:ext>
              </a:extLst>
            </p:cNvPr>
            <p:cNvSpPr/>
            <p:nvPr/>
          </p:nvSpPr>
          <p:spPr>
            <a:xfrm>
              <a:off x="4812890" y="3529781"/>
              <a:ext cx="1671484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델리게이트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CEC6DEF-D9DD-4A4F-A587-C1F1B4166C37}"/>
                </a:ext>
              </a:extLst>
            </p:cNvPr>
            <p:cNvSpPr/>
            <p:nvPr/>
          </p:nvSpPr>
          <p:spPr>
            <a:xfrm>
              <a:off x="7246374" y="3529781"/>
              <a:ext cx="1671484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호출자</a:t>
              </a:r>
              <a:endParaRPr lang="ko-KR" altLang="en-US" dirty="0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B3275292-6761-4C37-8649-149BE5D43A52}"/>
                </a:ext>
              </a:extLst>
            </p:cNvPr>
            <p:cNvCxnSpPr>
              <a:stCxn id="5" idx="1"/>
              <a:endCxn id="2" idx="3"/>
            </p:cNvCxnSpPr>
            <p:nvPr/>
          </p:nvCxnSpPr>
          <p:spPr>
            <a:xfrm flipH="1">
              <a:off x="4050890" y="3834581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F55D360-3D5C-4276-8B86-E657B94FA06E}"/>
                </a:ext>
              </a:extLst>
            </p:cNvPr>
            <p:cNvCxnSpPr>
              <a:stCxn id="6" idx="1"/>
              <a:endCxn id="5" idx="3"/>
            </p:cNvCxnSpPr>
            <p:nvPr/>
          </p:nvCxnSpPr>
          <p:spPr>
            <a:xfrm flipH="1">
              <a:off x="6484374" y="3834581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663DEDBE-2CAF-458A-9414-92EF90E6BC81}"/>
                </a:ext>
              </a:extLst>
            </p:cNvPr>
            <p:cNvCxnSpPr>
              <a:stCxn id="2" idx="2"/>
              <a:endCxn id="6" idx="2"/>
            </p:cNvCxnSpPr>
            <p:nvPr/>
          </p:nvCxnSpPr>
          <p:spPr>
            <a:xfrm rot="16200000" flipH="1">
              <a:off x="5648632" y="1705897"/>
              <a:ext cx="12700" cy="4866968"/>
            </a:xfrm>
            <a:prstGeom prst="bentConnector3">
              <a:avLst>
                <a:gd name="adj1" fmla="val 6135488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00C66A1-B900-4165-823E-C86DDC40C8C7}"/>
                </a:ext>
              </a:extLst>
            </p:cNvPr>
            <p:cNvCxnSpPr>
              <a:stCxn id="5" idx="0"/>
            </p:cNvCxnSpPr>
            <p:nvPr/>
          </p:nvCxnSpPr>
          <p:spPr>
            <a:xfrm flipV="1">
              <a:off x="5648632" y="2868396"/>
              <a:ext cx="604684" cy="66138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053B971-D41E-436B-82DE-2407EED34FE3}"/>
                </a:ext>
              </a:extLst>
            </p:cNvPr>
            <p:cNvCxnSpPr>
              <a:stCxn id="2" idx="0"/>
            </p:cNvCxnSpPr>
            <p:nvPr/>
          </p:nvCxnSpPr>
          <p:spPr>
            <a:xfrm flipV="1">
              <a:off x="3215148" y="2900516"/>
              <a:ext cx="530942" cy="62926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86CCD5-D686-4057-AE1D-54596B2988BC}"/>
                </a:ext>
              </a:extLst>
            </p:cNvPr>
            <p:cNvSpPr txBox="1"/>
            <p:nvPr/>
          </p:nvSpPr>
          <p:spPr>
            <a:xfrm>
              <a:off x="2525243" y="2537681"/>
              <a:ext cx="2441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Plus()</a:t>
              </a:r>
              <a:r>
                <a:rPr lang="ko-KR" altLang="en-US" dirty="0">
                  <a:latin typeface="Arial Black" panose="020B0A04020102020204" pitchFamily="34" charset="0"/>
                </a:rPr>
                <a:t> 또는 </a:t>
              </a:r>
              <a:r>
                <a:rPr lang="en-US" altLang="ko-KR" dirty="0">
                  <a:latin typeface="Arial Black" panose="020B0A04020102020204" pitchFamily="34" charset="0"/>
                </a:rPr>
                <a:t>Minus()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D8D676-E4A0-4788-A324-86392351BFA5}"/>
                </a:ext>
              </a:extLst>
            </p:cNvPr>
            <p:cNvSpPr txBox="1"/>
            <p:nvPr/>
          </p:nvSpPr>
          <p:spPr>
            <a:xfrm>
              <a:off x="5611537" y="2541410"/>
              <a:ext cx="1283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Callback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5EDB3C6-69F7-4C33-B416-95F6260A9241}"/>
                </a:ext>
              </a:extLst>
            </p:cNvPr>
            <p:cNvSpPr txBox="1"/>
            <p:nvPr/>
          </p:nvSpPr>
          <p:spPr>
            <a:xfrm>
              <a:off x="4108724" y="422081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호출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97A19E1-D707-4665-A47C-0323C7D0F42E}"/>
                </a:ext>
              </a:extLst>
            </p:cNvPr>
            <p:cNvSpPr txBox="1"/>
            <p:nvPr/>
          </p:nvSpPr>
          <p:spPr>
            <a:xfrm>
              <a:off x="6311376" y="422081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호출시도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2119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Delegate &amp; Event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5146" y="1582340"/>
            <a:ext cx="9902263" cy="36933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//Callback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메서드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myDelegate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Plus = new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myDelegate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(plus);</a:t>
            </a:r>
          </a:p>
          <a:p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myDelegate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Minus = new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myDelegate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(minus);</a:t>
            </a:r>
          </a:p>
          <a:p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myDelegate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Multiply = new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myDelegate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(multiply);</a:t>
            </a:r>
          </a:p>
          <a:p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Calculator(11, 22, Plus);</a:t>
            </a: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Calculator(33, 22, Minus);</a:t>
            </a: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Calculator(11, 22, Multiply);</a:t>
            </a:r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Callback</a:t>
            </a:r>
            <a:r>
              <a:rPr lang="ko-KR" altLang="en-US" dirty="0">
                <a:latin typeface="Arial Black" pitchFamily="34" charset="0"/>
              </a:rPr>
              <a:t> 함수를 만들어 쓰게 되는 형식의 </a:t>
            </a:r>
            <a:r>
              <a:rPr lang="en-US" altLang="ko-KR" dirty="0">
                <a:latin typeface="Arial Black" pitchFamily="34" charset="0"/>
              </a:rPr>
              <a:t>delegate</a:t>
            </a:r>
            <a:r>
              <a:rPr lang="ko-KR" altLang="en-US" dirty="0">
                <a:latin typeface="Arial Black" pitchFamily="34" charset="0"/>
              </a:rPr>
              <a:t>는 </a:t>
            </a:r>
            <a:r>
              <a:rPr lang="en-US" altLang="ko-KR" dirty="0">
                <a:latin typeface="Arial Black" pitchFamily="34" charset="0"/>
              </a:rPr>
              <a:t>Unity</a:t>
            </a:r>
            <a:r>
              <a:rPr lang="ko-KR" altLang="en-US" dirty="0">
                <a:latin typeface="Arial Black" pitchFamily="34" charset="0"/>
              </a:rPr>
              <a:t>에서 스크립트 형식의 참조를 하기 때문에 스크립트들의 통신 예를 들면 매니저 함수에서 버튼 역할을 하는 </a:t>
            </a:r>
            <a:r>
              <a:rPr lang="en-US" altLang="ko-KR" dirty="0">
                <a:latin typeface="Arial Black" pitchFamily="34" charset="0"/>
              </a:rPr>
              <a:t>UI</a:t>
            </a:r>
            <a:r>
              <a:rPr lang="ko-KR" altLang="en-US" dirty="0">
                <a:latin typeface="Arial Black" pitchFamily="34" charset="0"/>
              </a:rPr>
              <a:t>의 특정 값 처리 결과를 받고 싶을 때 해당 객체를 구하는 형식으로 해야 한다</a:t>
            </a:r>
            <a:r>
              <a:rPr lang="en-US" altLang="ko-KR" dirty="0">
                <a:latin typeface="Arial Black" pitchFamily="34" charset="0"/>
              </a:rPr>
              <a:t>. </a:t>
            </a:r>
            <a:r>
              <a:rPr lang="ko-KR" altLang="en-US" dirty="0">
                <a:latin typeface="Arial Black" pitchFamily="34" charset="0"/>
              </a:rPr>
              <a:t>그럴 경우 </a:t>
            </a:r>
            <a:r>
              <a:rPr lang="en-US" altLang="ko-KR" dirty="0">
                <a:latin typeface="Arial Black" pitchFamily="34" charset="0"/>
              </a:rPr>
              <a:t>delegate</a:t>
            </a:r>
            <a:r>
              <a:rPr lang="ko-KR" altLang="en-US" dirty="0">
                <a:latin typeface="Arial Black" pitchFamily="34" charset="0"/>
              </a:rPr>
              <a:t>를 활용해서 콜백으로 처리 할 수 있게 하면 될 것이다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954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Delegate &amp; Event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예를 들어보면서 과정을 한번 알아보자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</a:p>
          <a:p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Step1 </a:t>
            </a:r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델리게이트를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선언한다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delegate int Compare(int a, int b);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Step2 Comparer </a:t>
            </a:r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델리게이트가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참조할 </a:t>
            </a:r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비교메소드를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작성한다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static int </a:t>
            </a:r>
            <a:r>
              <a:rPr lang="en-US" altLang="ko-KR" dirty="0" err="1">
                <a:latin typeface="Arial Black" pitchFamily="34" charset="0"/>
              </a:rPr>
              <a:t>AscendComparer</a:t>
            </a:r>
            <a:r>
              <a:rPr lang="en-US" altLang="ko-KR" dirty="0">
                <a:latin typeface="Arial Black" pitchFamily="34" charset="0"/>
              </a:rPr>
              <a:t>(int a, int b)</a:t>
            </a:r>
          </a:p>
          <a:p>
            <a:r>
              <a:rPr lang="en-US" altLang="ko-KR" dirty="0">
                <a:latin typeface="Arial Black" pitchFamily="34" charset="0"/>
              </a:rPr>
              <a:t>{</a:t>
            </a:r>
          </a:p>
          <a:p>
            <a:r>
              <a:rPr lang="en-US" altLang="ko-KR" dirty="0">
                <a:latin typeface="Arial Black" pitchFamily="34" charset="0"/>
              </a:rPr>
              <a:t>	if( a &gt; b )</a:t>
            </a:r>
          </a:p>
          <a:p>
            <a:r>
              <a:rPr lang="en-US" altLang="ko-KR" dirty="0">
                <a:latin typeface="Arial Black" pitchFamily="34" charset="0"/>
              </a:rPr>
              <a:t>		return 1;</a:t>
            </a:r>
          </a:p>
          <a:p>
            <a:r>
              <a:rPr lang="en-US" altLang="ko-KR" dirty="0">
                <a:latin typeface="Arial Black" pitchFamily="34" charset="0"/>
              </a:rPr>
              <a:t>	else if( a == b )</a:t>
            </a:r>
          </a:p>
          <a:p>
            <a:r>
              <a:rPr lang="en-US" altLang="ko-KR" dirty="0">
                <a:latin typeface="Arial Black" pitchFamily="34" charset="0"/>
              </a:rPr>
              <a:t>		return 0;</a:t>
            </a:r>
          </a:p>
          <a:p>
            <a:r>
              <a:rPr lang="en-US" altLang="ko-KR" dirty="0">
                <a:latin typeface="Arial Black" pitchFamily="34" charset="0"/>
              </a:rPr>
              <a:t>	else </a:t>
            </a:r>
          </a:p>
          <a:p>
            <a:r>
              <a:rPr lang="en-US" altLang="ko-KR" dirty="0">
                <a:latin typeface="Arial Black" pitchFamily="34" charset="0"/>
              </a:rPr>
              <a:t>		return -1;	</a:t>
            </a:r>
          </a:p>
          <a:p>
            <a:r>
              <a:rPr lang="en-US" altLang="ko-KR" dirty="0">
                <a:latin typeface="Arial Black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7485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Delegate &amp; Event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4868" y="742385"/>
            <a:ext cx="9902263" cy="61863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Step3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정렬할 배열과 메소드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그리고 참조할 </a:t>
            </a:r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델리게이트를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매개 변수로 받는 정렬 메소드 작성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static void </a:t>
            </a:r>
            <a:r>
              <a:rPr lang="en-US" altLang="ko-KR" dirty="0" err="1">
                <a:latin typeface="Arial Black" pitchFamily="34" charset="0"/>
              </a:rPr>
              <a:t>BubbleSort</a:t>
            </a:r>
            <a:r>
              <a:rPr lang="en-US" altLang="ko-KR" dirty="0">
                <a:latin typeface="Arial Black" pitchFamily="34" charset="0"/>
              </a:rPr>
              <a:t>(int[] </a:t>
            </a:r>
            <a:r>
              <a:rPr lang="en-US" altLang="ko-KR" dirty="0" err="1">
                <a:latin typeface="Arial Black" pitchFamily="34" charset="0"/>
              </a:rPr>
              <a:t>DataSet</a:t>
            </a:r>
            <a:r>
              <a:rPr lang="en-US" altLang="ko-KR" dirty="0">
                <a:latin typeface="Arial Black" pitchFamily="34" charset="0"/>
              </a:rPr>
              <a:t>, Compare Comparer)</a:t>
            </a:r>
          </a:p>
          <a:p>
            <a:r>
              <a:rPr lang="en-US" altLang="ko-KR" dirty="0">
                <a:latin typeface="Arial Black" pitchFamily="34" charset="0"/>
              </a:rPr>
              <a:t>{</a:t>
            </a:r>
          </a:p>
          <a:p>
            <a:r>
              <a:rPr lang="en-US" altLang="ko-KR" dirty="0">
                <a:latin typeface="Arial Black" pitchFamily="34" charset="0"/>
              </a:rPr>
              <a:t>	for(int </a:t>
            </a:r>
            <a:r>
              <a:rPr lang="en-US" altLang="ko-KR" dirty="0" err="1">
                <a:latin typeface="Arial Black" pitchFamily="34" charset="0"/>
              </a:rPr>
              <a:t>i</a:t>
            </a:r>
            <a:r>
              <a:rPr lang="en-US" altLang="ko-KR" dirty="0">
                <a:latin typeface="Arial Black" pitchFamily="34" charset="0"/>
              </a:rPr>
              <a:t> = 0; </a:t>
            </a:r>
            <a:r>
              <a:rPr lang="en-US" altLang="ko-KR" dirty="0" err="1">
                <a:latin typeface="Arial Black" pitchFamily="34" charset="0"/>
              </a:rPr>
              <a:t>i</a:t>
            </a:r>
            <a:r>
              <a:rPr lang="en-US" altLang="ko-KR" dirty="0">
                <a:latin typeface="Arial Black" pitchFamily="34" charset="0"/>
              </a:rPr>
              <a:t> &lt; </a:t>
            </a:r>
            <a:r>
              <a:rPr lang="en-US" altLang="ko-KR" dirty="0" err="1">
                <a:latin typeface="Arial Black" pitchFamily="34" charset="0"/>
              </a:rPr>
              <a:t>DataSet.Length</a:t>
            </a:r>
            <a:r>
              <a:rPr lang="en-US" altLang="ko-KR" dirty="0">
                <a:latin typeface="Arial Black" pitchFamily="34" charset="0"/>
              </a:rPr>
              <a:t> – 1; </a:t>
            </a:r>
            <a:r>
              <a:rPr lang="en-US" altLang="ko-KR" dirty="0" err="1">
                <a:latin typeface="Arial Black" pitchFamily="34" charset="0"/>
              </a:rPr>
              <a:t>i</a:t>
            </a:r>
            <a:r>
              <a:rPr lang="en-US" altLang="ko-KR" dirty="0">
                <a:latin typeface="Arial Black" pitchFamily="34" charset="0"/>
              </a:rPr>
              <a:t>++)</a:t>
            </a:r>
          </a:p>
          <a:p>
            <a:r>
              <a:rPr lang="en-US" altLang="ko-KR" dirty="0">
                <a:latin typeface="Arial Black" pitchFamily="34" charset="0"/>
              </a:rPr>
              <a:t>	{</a:t>
            </a:r>
          </a:p>
          <a:p>
            <a:r>
              <a:rPr lang="en-US" altLang="ko-KR" dirty="0">
                <a:latin typeface="Arial Black" pitchFamily="34" charset="0"/>
              </a:rPr>
              <a:t>		for(int j = 0; j &lt; </a:t>
            </a:r>
            <a:r>
              <a:rPr lang="en-US" altLang="ko-KR" dirty="0" err="1">
                <a:latin typeface="Arial Black" pitchFamily="34" charset="0"/>
              </a:rPr>
              <a:t>DataSet.Length</a:t>
            </a:r>
            <a:r>
              <a:rPr lang="en-US" altLang="ko-KR" dirty="0">
                <a:latin typeface="Arial Black" pitchFamily="34" charset="0"/>
              </a:rPr>
              <a:t> – (</a:t>
            </a:r>
            <a:r>
              <a:rPr lang="en-US" altLang="ko-KR" dirty="0" err="1">
                <a:latin typeface="Arial Black" pitchFamily="34" charset="0"/>
              </a:rPr>
              <a:t>i</a:t>
            </a:r>
            <a:r>
              <a:rPr lang="en-US" altLang="ko-KR" dirty="0">
                <a:latin typeface="Arial Black" pitchFamily="34" charset="0"/>
              </a:rPr>
              <a:t> + 1); </a:t>
            </a:r>
            <a:r>
              <a:rPr lang="en-US" altLang="ko-KR" dirty="0" err="1">
                <a:latin typeface="Arial Black" pitchFamily="34" charset="0"/>
              </a:rPr>
              <a:t>j++</a:t>
            </a:r>
            <a:r>
              <a:rPr lang="en-US" altLang="ko-KR" dirty="0">
                <a:latin typeface="Arial Black" pitchFamily="34" charset="0"/>
              </a:rPr>
              <a:t>)</a:t>
            </a:r>
          </a:p>
          <a:p>
            <a:r>
              <a:rPr lang="en-US" altLang="ko-KR" dirty="0">
                <a:latin typeface="Arial Black" pitchFamily="34" charset="0"/>
              </a:rPr>
              <a:t>		{</a:t>
            </a:r>
          </a:p>
          <a:p>
            <a:r>
              <a:rPr lang="en-US" altLang="ko-KR" dirty="0">
                <a:latin typeface="Arial Black" pitchFamily="34" charset="0"/>
              </a:rPr>
              <a:t>			if(Comparer(</a:t>
            </a:r>
            <a:r>
              <a:rPr lang="en-US" altLang="ko-KR" dirty="0" err="1">
                <a:latin typeface="Arial Black" pitchFamily="34" charset="0"/>
              </a:rPr>
              <a:t>DataSet</a:t>
            </a:r>
            <a:r>
              <a:rPr lang="en-US" altLang="ko-KR" dirty="0">
                <a:latin typeface="Arial Black" pitchFamily="34" charset="0"/>
              </a:rPr>
              <a:t>[j], </a:t>
            </a:r>
            <a:r>
              <a:rPr lang="en-US" altLang="ko-KR" dirty="0" err="1">
                <a:latin typeface="Arial Black" pitchFamily="34" charset="0"/>
              </a:rPr>
              <a:t>DataSet</a:t>
            </a:r>
            <a:r>
              <a:rPr lang="en-US" altLang="ko-KR" dirty="0">
                <a:latin typeface="Arial Black" pitchFamily="34" charset="0"/>
              </a:rPr>
              <a:t>[j+1]) &gt; 0)</a:t>
            </a:r>
          </a:p>
          <a:p>
            <a:r>
              <a:rPr lang="en-US" altLang="ko-KR" dirty="0">
                <a:latin typeface="Arial Black" pitchFamily="34" charset="0"/>
              </a:rPr>
              <a:t>			{</a:t>
            </a:r>
          </a:p>
          <a:p>
            <a:r>
              <a:rPr lang="en-US" altLang="ko-KR" dirty="0">
                <a:latin typeface="Arial Black" pitchFamily="34" charset="0"/>
              </a:rPr>
              <a:t>				int temp = </a:t>
            </a:r>
            <a:r>
              <a:rPr lang="en-US" altLang="ko-KR" dirty="0" err="1">
                <a:latin typeface="Arial Black" pitchFamily="34" charset="0"/>
              </a:rPr>
              <a:t>DataSet</a:t>
            </a:r>
            <a:r>
              <a:rPr lang="en-US" altLang="ko-KR" dirty="0">
                <a:latin typeface="Arial Black" pitchFamily="34" charset="0"/>
              </a:rPr>
              <a:t>[j + 1];</a:t>
            </a:r>
          </a:p>
          <a:p>
            <a:r>
              <a:rPr lang="en-US" altLang="ko-KR" dirty="0">
                <a:latin typeface="Arial Black" pitchFamily="34" charset="0"/>
              </a:rPr>
              <a:t>				</a:t>
            </a:r>
            <a:r>
              <a:rPr lang="en-US" altLang="ko-KR" dirty="0" err="1">
                <a:latin typeface="Arial Black" pitchFamily="34" charset="0"/>
              </a:rPr>
              <a:t>DataSet</a:t>
            </a:r>
            <a:r>
              <a:rPr lang="en-US" altLang="ko-KR" dirty="0">
                <a:latin typeface="Arial Black" pitchFamily="34" charset="0"/>
              </a:rPr>
              <a:t>[j + 1] = </a:t>
            </a:r>
            <a:r>
              <a:rPr lang="en-US" altLang="ko-KR" dirty="0" err="1">
                <a:latin typeface="Arial Black" pitchFamily="34" charset="0"/>
              </a:rPr>
              <a:t>DataSet</a:t>
            </a:r>
            <a:r>
              <a:rPr lang="en-US" altLang="ko-KR" dirty="0">
                <a:latin typeface="Arial Black" pitchFamily="34" charset="0"/>
              </a:rPr>
              <a:t>[j];</a:t>
            </a:r>
          </a:p>
          <a:p>
            <a:r>
              <a:rPr lang="en-US" altLang="ko-KR" dirty="0">
                <a:latin typeface="Arial Black" pitchFamily="34" charset="0"/>
              </a:rPr>
              <a:t>				</a:t>
            </a:r>
            <a:r>
              <a:rPr lang="en-US" altLang="ko-KR" dirty="0" err="1">
                <a:latin typeface="Arial Black" pitchFamily="34" charset="0"/>
              </a:rPr>
              <a:t>DataSet</a:t>
            </a:r>
            <a:r>
              <a:rPr lang="en-US" altLang="ko-KR" dirty="0">
                <a:latin typeface="Arial Black" pitchFamily="34" charset="0"/>
              </a:rPr>
              <a:t>[j] = temp;</a:t>
            </a:r>
          </a:p>
          <a:p>
            <a:r>
              <a:rPr lang="en-US" altLang="ko-KR" dirty="0">
                <a:latin typeface="Arial Black" pitchFamily="34" charset="0"/>
              </a:rPr>
              <a:t>			}</a:t>
            </a:r>
          </a:p>
          <a:p>
            <a:r>
              <a:rPr lang="en-US" altLang="ko-KR" dirty="0">
                <a:latin typeface="Arial Black" pitchFamily="34" charset="0"/>
              </a:rPr>
              <a:t>		}</a:t>
            </a:r>
          </a:p>
          <a:p>
            <a:r>
              <a:rPr lang="en-US" altLang="ko-KR" dirty="0">
                <a:latin typeface="Arial Black" pitchFamily="34" charset="0"/>
              </a:rPr>
              <a:t>	}</a:t>
            </a:r>
          </a:p>
          <a:p>
            <a:r>
              <a:rPr lang="en-US" altLang="ko-KR" dirty="0">
                <a:latin typeface="Arial Black" pitchFamily="34" charset="0"/>
              </a:rPr>
              <a:t>}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Step4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호출한다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int[] array = {3, 7, 4, 2, 10};</a:t>
            </a:r>
          </a:p>
          <a:p>
            <a:r>
              <a:rPr lang="en-US" altLang="ko-KR" dirty="0" err="1">
                <a:latin typeface="Arial Black" pitchFamily="34" charset="0"/>
              </a:rPr>
              <a:t>BubbleSort</a:t>
            </a:r>
            <a:r>
              <a:rPr lang="en-US" altLang="ko-KR" dirty="0">
                <a:latin typeface="Arial Black" pitchFamily="34" charset="0"/>
              </a:rPr>
              <a:t>(array, new Compare(</a:t>
            </a:r>
            <a:r>
              <a:rPr lang="en-US" altLang="ko-KR" dirty="0" err="1">
                <a:latin typeface="Arial Black" pitchFamily="34" charset="0"/>
              </a:rPr>
              <a:t>AscendComparer</a:t>
            </a:r>
            <a:r>
              <a:rPr lang="en-US" altLang="ko-KR" dirty="0">
                <a:latin typeface="Arial Black" pitchFamily="34" charset="0"/>
              </a:rPr>
              <a:t>)); // array</a:t>
            </a:r>
            <a:r>
              <a:rPr lang="ko-KR" altLang="en-US" dirty="0">
                <a:latin typeface="Arial Black" pitchFamily="34" charset="0"/>
              </a:rPr>
              <a:t>는 </a:t>
            </a:r>
            <a:r>
              <a:rPr lang="en-US" altLang="ko-KR" dirty="0">
                <a:latin typeface="Arial Black" pitchFamily="34" charset="0"/>
              </a:rPr>
              <a:t>{2, 3, 4, 7, 10}</a:t>
            </a:r>
          </a:p>
        </p:txBody>
      </p:sp>
    </p:spTree>
    <p:extLst>
      <p:ext uri="{BB962C8B-B14F-4D97-AF65-F5344CB8AC3E}">
        <p14:creationId xmlns:p14="http://schemas.microsoft.com/office/powerpoint/2010/main" val="161393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Delegate &amp; Event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4868" y="742385"/>
            <a:ext cx="9902263" cy="61247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일반화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delegate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도 만들 수 있다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</a:p>
          <a:p>
            <a:pPr fontAlgn="base"/>
            <a:endParaRPr lang="en-US" altLang="ko-KR" sz="1400" dirty="0">
              <a:latin typeface="Arial Black" pitchFamily="34" charset="0"/>
            </a:endParaRPr>
          </a:p>
          <a:p>
            <a:pPr fontAlgn="base"/>
            <a:r>
              <a:rPr lang="de-DE" altLang="ko-KR" sz="1400" dirty="0">
                <a:latin typeface="Arial Black" pitchFamily="34" charset="0"/>
              </a:rPr>
              <a:t>delegate T myDelegate&lt;T&gt;(T a, T b);</a:t>
            </a:r>
          </a:p>
          <a:p>
            <a:pPr fontAlgn="base"/>
            <a:endParaRPr lang="en-US" altLang="ko-KR" sz="1400" dirty="0">
              <a:latin typeface="Arial Black" pitchFamily="34" charset="0"/>
            </a:endParaRPr>
          </a:p>
          <a:p>
            <a:r>
              <a:rPr lang="en-US" altLang="ko-KR" sz="1400" dirty="0" err="1">
                <a:latin typeface="Arial Black" pitchFamily="34" charset="0"/>
              </a:rPr>
              <a:t>myDelegate</a:t>
            </a:r>
            <a:r>
              <a:rPr lang="en-US" altLang="ko-KR" sz="1400" dirty="0">
                <a:latin typeface="Arial Black" pitchFamily="34" charset="0"/>
              </a:rPr>
              <a:t>&lt;</a:t>
            </a:r>
            <a:r>
              <a:rPr lang="en-US" altLang="ko-KR" sz="1400" dirty="0" err="1">
                <a:latin typeface="Arial Black" pitchFamily="34" charset="0"/>
              </a:rPr>
              <a:t>int</a:t>
            </a:r>
            <a:r>
              <a:rPr lang="en-US" altLang="ko-KR" sz="1400" dirty="0">
                <a:latin typeface="Arial Black" pitchFamily="34" charset="0"/>
              </a:rPr>
              <a:t>&gt; </a:t>
            </a:r>
            <a:r>
              <a:rPr lang="en-US" altLang="ko-KR" sz="1400" dirty="0" err="1">
                <a:latin typeface="Arial Black" pitchFamily="34" charset="0"/>
              </a:rPr>
              <a:t>Plus_int</a:t>
            </a:r>
            <a:r>
              <a:rPr lang="en-US" altLang="ko-KR" sz="1400" dirty="0">
                <a:latin typeface="Arial Black" pitchFamily="34" charset="0"/>
              </a:rPr>
              <a:t> = new </a:t>
            </a:r>
            <a:r>
              <a:rPr lang="en-US" altLang="ko-KR" sz="1400" dirty="0" err="1">
                <a:latin typeface="Arial Black" pitchFamily="34" charset="0"/>
              </a:rPr>
              <a:t>myDelegate</a:t>
            </a:r>
            <a:r>
              <a:rPr lang="en-US" altLang="ko-KR" sz="1400" dirty="0">
                <a:latin typeface="Arial Black" pitchFamily="34" charset="0"/>
              </a:rPr>
              <a:t>&lt;</a:t>
            </a:r>
            <a:r>
              <a:rPr lang="en-US" altLang="ko-KR" sz="1400" dirty="0" err="1">
                <a:latin typeface="Arial Black" pitchFamily="34" charset="0"/>
              </a:rPr>
              <a:t>int</a:t>
            </a:r>
            <a:r>
              <a:rPr lang="en-US" altLang="ko-KR" sz="1400" dirty="0">
                <a:latin typeface="Arial Black" pitchFamily="34" charset="0"/>
              </a:rPr>
              <a:t>&gt;(plus);</a:t>
            </a:r>
          </a:p>
          <a:p>
            <a:r>
              <a:rPr lang="en-US" altLang="ko-KR" sz="1400" dirty="0" err="1">
                <a:latin typeface="Arial Black" pitchFamily="34" charset="0"/>
              </a:rPr>
              <a:t>myDelegate</a:t>
            </a:r>
            <a:r>
              <a:rPr lang="en-US" altLang="ko-KR" sz="1400" dirty="0">
                <a:latin typeface="Arial Black" pitchFamily="34" charset="0"/>
              </a:rPr>
              <a:t>&lt;float&gt; </a:t>
            </a:r>
            <a:r>
              <a:rPr lang="en-US" altLang="ko-KR" sz="1400" dirty="0" err="1">
                <a:latin typeface="Arial Black" pitchFamily="34" charset="0"/>
              </a:rPr>
              <a:t>Plus_float</a:t>
            </a:r>
            <a:r>
              <a:rPr lang="en-US" altLang="ko-KR" sz="1400" dirty="0">
                <a:latin typeface="Arial Black" pitchFamily="34" charset="0"/>
              </a:rPr>
              <a:t> = new </a:t>
            </a:r>
            <a:r>
              <a:rPr lang="en-US" altLang="ko-KR" sz="1400" dirty="0" err="1">
                <a:latin typeface="Arial Black" pitchFamily="34" charset="0"/>
              </a:rPr>
              <a:t>myDelegate</a:t>
            </a:r>
            <a:r>
              <a:rPr lang="en-US" altLang="ko-KR" sz="1400" dirty="0">
                <a:latin typeface="Arial Black" pitchFamily="34" charset="0"/>
              </a:rPr>
              <a:t>&lt;float&gt;(plus);</a:t>
            </a:r>
          </a:p>
          <a:p>
            <a:r>
              <a:rPr lang="fr-FR" altLang="ko-KR" sz="1400" dirty="0">
                <a:latin typeface="Arial Black" pitchFamily="34" charset="0"/>
              </a:rPr>
              <a:t>myDelegate&lt;double&gt; Plus_double = new myDelegate&lt;double&gt;(plus);</a:t>
            </a:r>
          </a:p>
          <a:p>
            <a:endParaRPr lang="ko-KR" altLang="en-US" sz="1400" dirty="0"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Calculator(11, 22, </a:t>
            </a:r>
            <a:r>
              <a:rPr lang="en-US" altLang="ko-KR" sz="1400" dirty="0" err="1">
                <a:latin typeface="Arial Black" pitchFamily="34" charset="0"/>
              </a:rPr>
              <a:t>Plus_int</a:t>
            </a:r>
            <a:r>
              <a:rPr lang="en-US" altLang="ko-KR" sz="1400" dirty="0">
                <a:latin typeface="Arial Black" pitchFamily="34" charset="0"/>
              </a:rPr>
              <a:t>);</a:t>
            </a:r>
          </a:p>
          <a:p>
            <a:r>
              <a:rPr lang="en-US" altLang="ko-KR" sz="1400" dirty="0">
                <a:latin typeface="Arial Black" pitchFamily="34" charset="0"/>
              </a:rPr>
              <a:t>Calculator(3.3f, 4.4f, </a:t>
            </a:r>
            <a:r>
              <a:rPr lang="en-US" altLang="ko-KR" sz="1400" dirty="0" err="1">
                <a:latin typeface="Arial Black" pitchFamily="34" charset="0"/>
              </a:rPr>
              <a:t>Plus_float</a:t>
            </a:r>
            <a:r>
              <a:rPr lang="en-US" altLang="ko-KR" sz="1400" dirty="0">
                <a:latin typeface="Arial Black" pitchFamily="34" charset="0"/>
              </a:rPr>
              <a:t>);</a:t>
            </a:r>
          </a:p>
          <a:p>
            <a:r>
              <a:rPr lang="en-US" altLang="ko-KR" sz="1400" dirty="0">
                <a:latin typeface="Arial Black" pitchFamily="34" charset="0"/>
              </a:rPr>
              <a:t>Calculator(5.5, 6.6, </a:t>
            </a:r>
            <a:r>
              <a:rPr lang="en-US" altLang="ko-KR" sz="1400" dirty="0" err="1">
                <a:latin typeface="Arial Black" pitchFamily="34" charset="0"/>
              </a:rPr>
              <a:t>Plus_double</a:t>
            </a:r>
            <a:r>
              <a:rPr lang="en-US" altLang="ko-KR" sz="1400" dirty="0">
                <a:latin typeface="Arial Black" pitchFamily="34" charset="0"/>
              </a:rPr>
              <a:t>);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일반화와 인터페이스를 조합해서 사용 할 수 있다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static int </a:t>
            </a:r>
            <a:r>
              <a:rPr lang="en-US" altLang="ko-KR" dirty="0" err="1">
                <a:latin typeface="Arial Black" pitchFamily="34" charset="0"/>
              </a:rPr>
              <a:t>AscendCompare</a:t>
            </a:r>
            <a:r>
              <a:rPr lang="en-US" altLang="ko-KR" dirty="0">
                <a:latin typeface="Arial Black" pitchFamily="34" charset="0"/>
              </a:rPr>
              <a:t>&lt;T&gt;(T a, T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en-US" altLang="ko-KR" dirty="0">
                <a:latin typeface="Arial Black" pitchFamily="34" charset="0"/>
              </a:rPr>
              <a:t>b) where T : </a:t>
            </a:r>
            <a:r>
              <a:rPr lang="en-US" altLang="ko-KR" dirty="0" err="1">
                <a:latin typeface="Arial Black" pitchFamily="34" charset="0"/>
              </a:rPr>
              <a:t>IComparable</a:t>
            </a:r>
            <a:r>
              <a:rPr lang="en-US" altLang="ko-KR" dirty="0">
                <a:latin typeface="Arial Black" pitchFamily="34" charset="0"/>
              </a:rPr>
              <a:t>&lt;T&gt;</a:t>
            </a:r>
          </a:p>
          <a:p>
            <a:r>
              <a:rPr lang="en-US" altLang="ko-KR" dirty="0">
                <a:latin typeface="Arial Black" pitchFamily="34" charset="0"/>
              </a:rPr>
              <a:t>{</a:t>
            </a:r>
          </a:p>
          <a:p>
            <a:r>
              <a:rPr lang="en-US" altLang="ko-KR" dirty="0">
                <a:latin typeface="Arial Black" pitchFamily="34" charset="0"/>
              </a:rPr>
              <a:t>	return </a:t>
            </a:r>
            <a:r>
              <a:rPr lang="en-US" altLang="ko-KR" dirty="0" err="1">
                <a:latin typeface="Arial Black" pitchFamily="34" charset="0"/>
              </a:rPr>
              <a:t>a.CompareTo</a:t>
            </a:r>
            <a:r>
              <a:rPr lang="en-US" altLang="ko-KR" dirty="0">
                <a:latin typeface="Arial Black" pitchFamily="34" charset="0"/>
              </a:rPr>
              <a:t>(b);</a:t>
            </a:r>
          </a:p>
          <a:p>
            <a:r>
              <a:rPr lang="en-US" altLang="ko-KR" dirty="0">
                <a:latin typeface="Arial Black" pitchFamily="34" charset="0"/>
              </a:rPr>
              <a:t>} 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System.Int32, </a:t>
            </a:r>
            <a:r>
              <a:rPr lang="en-US" altLang="ko-KR" dirty="0" err="1">
                <a:latin typeface="Arial Black" pitchFamily="34" charset="0"/>
              </a:rPr>
              <a:t>System.Double</a:t>
            </a:r>
            <a:r>
              <a:rPr lang="ko-KR" altLang="en-US" dirty="0">
                <a:latin typeface="Arial Black" pitchFamily="34" charset="0"/>
              </a:rPr>
              <a:t>등 수치형식은 모두 </a:t>
            </a:r>
            <a:r>
              <a:rPr lang="en-US" altLang="ko-KR" dirty="0" err="1">
                <a:latin typeface="Arial Black" pitchFamily="34" charset="0"/>
              </a:rPr>
              <a:t>IComparable</a:t>
            </a:r>
            <a:r>
              <a:rPr lang="ko-KR" altLang="en-US" dirty="0">
                <a:latin typeface="Arial Black" pitchFamily="34" charset="0"/>
              </a:rPr>
              <a:t>을 상속해서</a:t>
            </a:r>
            <a:r>
              <a:rPr lang="en-US" altLang="ko-KR" dirty="0">
                <a:latin typeface="Arial Black" pitchFamily="34" charset="0"/>
              </a:rPr>
              <a:t> </a:t>
            </a:r>
            <a:r>
              <a:rPr lang="en-US" altLang="ko-KR" dirty="0" err="1">
                <a:latin typeface="Arial Black" pitchFamily="34" charset="0"/>
              </a:rPr>
              <a:t>CompareTo</a:t>
            </a:r>
            <a:r>
              <a:rPr lang="en-US" altLang="ko-KR" dirty="0">
                <a:latin typeface="Arial Black" pitchFamily="34" charset="0"/>
              </a:rPr>
              <a:t>() </a:t>
            </a:r>
            <a:r>
              <a:rPr lang="ko-KR" altLang="en-US" dirty="0">
                <a:latin typeface="Arial Black" pitchFamily="34" charset="0"/>
              </a:rPr>
              <a:t>메소드를 구현하고 있기때문에 </a:t>
            </a:r>
            <a:r>
              <a:rPr lang="en-US" altLang="ko-KR" dirty="0">
                <a:latin typeface="Arial Black" pitchFamily="34" charset="0"/>
              </a:rPr>
              <a:t>int, double</a:t>
            </a:r>
            <a:r>
              <a:rPr lang="ko-KR" altLang="en-US" dirty="0">
                <a:latin typeface="Arial Black" pitchFamily="34" charset="0"/>
              </a:rPr>
              <a:t>에서 비교를 할 수 있게 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 err="1">
                <a:latin typeface="Arial Black" pitchFamily="34" charset="0"/>
              </a:rPr>
              <a:t>CompareTo</a:t>
            </a:r>
            <a:r>
              <a:rPr lang="en-US" altLang="ko-KR" dirty="0">
                <a:latin typeface="Arial Black" pitchFamily="34" charset="0"/>
              </a:rPr>
              <a:t>()</a:t>
            </a:r>
            <a:r>
              <a:rPr lang="ko-KR" altLang="en-US" dirty="0">
                <a:latin typeface="Arial Black" pitchFamily="34" charset="0"/>
              </a:rPr>
              <a:t>는  매개변수</a:t>
            </a:r>
            <a:r>
              <a:rPr lang="en-US" altLang="ko-KR" dirty="0">
                <a:latin typeface="Arial Black" pitchFamily="34" charset="0"/>
              </a:rPr>
              <a:t>(b)</a:t>
            </a:r>
            <a:r>
              <a:rPr lang="ko-KR" altLang="en-US" dirty="0">
                <a:latin typeface="Arial Black" pitchFamily="34" charset="0"/>
              </a:rPr>
              <a:t>가  자신</a:t>
            </a:r>
            <a:r>
              <a:rPr lang="en-US" altLang="ko-KR" dirty="0">
                <a:latin typeface="Arial Black" pitchFamily="34" charset="0"/>
              </a:rPr>
              <a:t>(a)</a:t>
            </a:r>
            <a:r>
              <a:rPr lang="ko-KR" altLang="en-US" dirty="0">
                <a:latin typeface="Arial Black" pitchFamily="34" charset="0"/>
              </a:rPr>
              <a:t>보다 크면 </a:t>
            </a:r>
            <a:r>
              <a:rPr lang="en-US" altLang="ko-KR" dirty="0">
                <a:latin typeface="Arial Black" pitchFamily="34" charset="0"/>
              </a:rPr>
              <a:t>-1, </a:t>
            </a:r>
            <a:r>
              <a:rPr lang="ko-KR" altLang="en-US" dirty="0">
                <a:latin typeface="Arial Black" pitchFamily="34" charset="0"/>
              </a:rPr>
              <a:t>같으면 </a:t>
            </a:r>
            <a:r>
              <a:rPr lang="en-US" altLang="ko-KR" dirty="0">
                <a:latin typeface="Arial Black" pitchFamily="34" charset="0"/>
              </a:rPr>
              <a:t>0, </a:t>
            </a:r>
            <a:r>
              <a:rPr lang="ko-KR" altLang="en-US" dirty="0">
                <a:latin typeface="Arial Black" pitchFamily="34" charset="0"/>
              </a:rPr>
              <a:t>작으면 </a:t>
            </a:r>
            <a:r>
              <a:rPr lang="en-US" altLang="ko-KR" dirty="0">
                <a:latin typeface="Arial Black" pitchFamily="34" charset="0"/>
              </a:rPr>
              <a:t>1</a:t>
            </a:r>
            <a:r>
              <a:rPr lang="ko-KR" altLang="en-US" dirty="0">
                <a:latin typeface="Arial Black" pitchFamily="34" charset="0"/>
              </a:rPr>
              <a:t>을</a:t>
            </a:r>
            <a:r>
              <a:rPr lang="en-US" altLang="ko-KR" dirty="0">
                <a:latin typeface="Arial Black" pitchFamily="34" charset="0"/>
              </a:rPr>
              <a:t> </a:t>
            </a:r>
            <a:r>
              <a:rPr lang="ko-KR" altLang="en-US" dirty="0">
                <a:latin typeface="Arial Black" pitchFamily="34" charset="0"/>
              </a:rPr>
              <a:t>반환한다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r>
              <a:rPr lang="en-US" altLang="ko-KR" dirty="0" err="1">
                <a:latin typeface="Arial Black" pitchFamily="34" charset="0"/>
              </a:rPr>
              <a:t>a.CompareTo</a:t>
            </a:r>
            <a:r>
              <a:rPr lang="en-US" altLang="ko-KR" dirty="0">
                <a:latin typeface="Arial Black" pitchFamily="34" charset="0"/>
              </a:rPr>
              <a:t>(b)</a:t>
            </a:r>
            <a:r>
              <a:rPr lang="ko-KR" altLang="en-US" dirty="0">
                <a:latin typeface="Arial Black" pitchFamily="34" charset="0"/>
              </a:rPr>
              <a:t>를 호출하면 원하는 결과를 호출 할 수 있다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598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</TotalTime>
  <Words>2782</Words>
  <Application>Microsoft Office PowerPoint</Application>
  <PresentationFormat>와이드스크린</PresentationFormat>
  <Paragraphs>461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Arial</vt:lpstr>
      <vt:lpstr>Arial Black</vt:lpstr>
      <vt:lpstr>Tw Cen MT</vt:lpstr>
      <vt:lpstr>Wingdings</vt:lpstr>
      <vt:lpstr>회로</vt:lpstr>
      <vt:lpstr>C# -Cahpter6-</vt:lpstr>
      <vt:lpstr>목차</vt:lpstr>
      <vt:lpstr>Delegate &amp; Event</vt:lpstr>
      <vt:lpstr>1. Delegate &amp; Event</vt:lpstr>
      <vt:lpstr>1. Delegate &amp; Event</vt:lpstr>
      <vt:lpstr>1. Delegate &amp; Event</vt:lpstr>
      <vt:lpstr>1. Delegate &amp; Event</vt:lpstr>
      <vt:lpstr>1. Delegate &amp; Event</vt:lpstr>
      <vt:lpstr>1. Delegate &amp; Event</vt:lpstr>
      <vt:lpstr>1. Delegate &amp; Event</vt:lpstr>
      <vt:lpstr>1. Delegate &amp; Event</vt:lpstr>
      <vt:lpstr>1. Delegate &amp; Event</vt:lpstr>
      <vt:lpstr>1. Delegate &amp; Event</vt:lpstr>
      <vt:lpstr>1. Delegate &amp; Event</vt:lpstr>
      <vt:lpstr>1. Delegate &amp; Event</vt:lpstr>
      <vt:lpstr>람다식</vt:lpstr>
      <vt:lpstr>2. 람다식</vt:lpstr>
      <vt:lpstr>2. 람다식</vt:lpstr>
      <vt:lpstr>2. 람다식</vt:lpstr>
      <vt:lpstr>2. 람다식</vt:lpstr>
      <vt:lpstr>2. 람다식</vt:lpstr>
      <vt:lpstr>2. 람다식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-게임 수학-</dc:title>
  <dc:creator>Ji Hyeon Choi</dc:creator>
  <cp:lastModifiedBy>Choi Ji Hyeon</cp:lastModifiedBy>
  <cp:revision>62</cp:revision>
  <dcterms:created xsi:type="dcterms:W3CDTF">2019-01-08T00:45:21Z</dcterms:created>
  <dcterms:modified xsi:type="dcterms:W3CDTF">2019-12-01T06:12:05Z</dcterms:modified>
</cp:coreProperties>
</file>