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65" r:id="rId3"/>
    <p:sldId id="257" r:id="rId4"/>
    <p:sldId id="258" r:id="rId5"/>
    <p:sldId id="274" r:id="rId6"/>
    <p:sldId id="275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66" r:id="rId23"/>
    <p:sldId id="277" r:id="rId24"/>
    <p:sldId id="293" r:id="rId25"/>
    <p:sldId id="294" r:id="rId26"/>
    <p:sldId id="295" r:id="rId27"/>
    <p:sldId id="29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7294" autoAdjust="0"/>
  </p:normalViewPr>
  <p:slideViewPr>
    <p:cSldViewPr snapToGrid="0">
      <p:cViewPr varScale="1">
        <p:scale>
          <a:sx n="99" d="100"/>
          <a:sy n="99" d="100"/>
        </p:scale>
        <p:origin x="100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99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86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92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32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157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57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02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74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519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6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514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73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87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303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5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3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849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843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48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C#</a:t>
            </a:r>
            <a:br>
              <a:rPr lang="en-US" altLang="ko-KR" dirty="0"/>
            </a:br>
            <a:r>
              <a:rPr lang="en-US" altLang="ko-KR" dirty="0"/>
              <a:t>-Cahpter8-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리플렉션과</a:t>
            </a:r>
            <a:r>
              <a:rPr lang="ko-KR" altLang="en-US" dirty="0"/>
              <a:t> </a:t>
            </a:r>
            <a:r>
              <a:rPr lang="ko-KR" altLang="en-US" dirty="0" err="1"/>
              <a:t>애트리뷰트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3280809"/>
            <a:ext cx="9902263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Arial Black" pitchFamily="34" charset="0"/>
              </a:rPr>
              <a:t>클래스 사용 요령과 순서</a:t>
            </a:r>
            <a:endParaRPr lang="en-US" altLang="ko-KR" dirty="0">
              <a:latin typeface="Arial Black" pitchFamily="34" charset="0"/>
            </a:endParaRP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altLang="ko-KR" dirty="0" err="1">
                <a:latin typeface="Arial Black" pitchFamily="34" charset="0"/>
              </a:rPr>
              <a:t>AssemblyBuilder</a:t>
            </a:r>
            <a:r>
              <a:rPr lang="ko-KR" altLang="en-US" dirty="0">
                <a:latin typeface="Arial Black" pitchFamily="34" charset="0"/>
              </a:rPr>
              <a:t>를 이용해서 동적으로 어셈블리를 만든다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altLang="ko-KR" dirty="0" err="1">
                <a:latin typeface="Arial Black" pitchFamily="34" charset="0"/>
              </a:rPr>
              <a:t>ModuleBuilder</a:t>
            </a:r>
            <a:r>
              <a:rPr lang="ko-KR" altLang="en-US" dirty="0">
                <a:latin typeface="Arial Black" pitchFamily="34" charset="0"/>
              </a:rPr>
              <a:t>를 이용해서 </a:t>
            </a:r>
            <a:r>
              <a:rPr lang="en-US" altLang="ko-KR" dirty="0">
                <a:latin typeface="Arial Black" pitchFamily="34" charset="0"/>
              </a:rPr>
              <a:t>1</a:t>
            </a:r>
            <a:r>
              <a:rPr lang="ko-KR" altLang="en-US" dirty="0">
                <a:latin typeface="Arial Black" pitchFamily="34" charset="0"/>
              </a:rPr>
              <a:t>에서 생성한 어셈블리 안에 모듈을 만들어 넣는다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altLang="ko-KR" dirty="0" err="1">
                <a:latin typeface="Arial Black" pitchFamily="34" charset="0"/>
              </a:rPr>
              <a:t>TypeBuilder</a:t>
            </a:r>
            <a:r>
              <a:rPr lang="ko-KR" altLang="en-US" dirty="0">
                <a:latin typeface="Arial Black" pitchFamily="34" charset="0"/>
              </a:rPr>
              <a:t>를 </a:t>
            </a:r>
            <a:r>
              <a:rPr lang="en-US" altLang="ko-KR" dirty="0">
                <a:latin typeface="Arial Black" pitchFamily="34" charset="0"/>
              </a:rPr>
              <a:t>2</a:t>
            </a:r>
            <a:r>
              <a:rPr lang="ko-KR" altLang="en-US" dirty="0">
                <a:latin typeface="Arial Black" pitchFamily="34" charset="0"/>
              </a:rPr>
              <a:t>에서 생성한 모듈 안에 클래스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ko-KR" altLang="en-US" dirty="0">
                <a:latin typeface="Arial Black" pitchFamily="34" charset="0"/>
              </a:rPr>
              <a:t>형식</a:t>
            </a:r>
            <a:r>
              <a:rPr lang="en-US" altLang="ko-KR" dirty="0">
                <a:latin typeface="Arial Black" pitchFamily="34" charset="0"/>
              </a:rPr>
              <a:t>)</a:t>
            </a:r>
            <a:r>
              <a:rPr lang="ko-KR" altLang="en-US" dirty="0">
                <a:latin typeface="Arial Black" pitchFamily="34" charset="0"/>
              </a:rPr>
              <a:t>를 만들어 넣는다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altLang="ko-KR" dirty="0">
                <a:latin typeface="Arial Black" pitchFamily="34" charset="0"/>
              </a:rPr>
              <a:t>3</a:t>
            </a:r>
            <a:r>
              <a:rPr lang="ko-KR" altLang="en-US" dirty="0">
                <a:latin typeface="Arial Black" pitchFamily="34" charset="0"/>
              </a:rPr>
              <a:t>에서 생성한 클래스 안에 </a:t>
            </a:r>
            <a:r>
              <a:rPr lang="ko-KR" altLang="en-US" dirty="0" err="1">
                <a:latin typeface="Arial Black" pitchFamily="34" charset="0"/>
              </a:rPr>
              <a:t>매소드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en-US" altLang="ko-KR" dirty="0" err="1">
                <a:latin typeface="Arial Black" pitchFamily="34" charset="0"/>
              </a:rPr>
              <a:t>MethodBuilder</a:t>
            </a:r>
            <a:r>
              <a:rPr lang="ko-KR" altLang="en-US" dirty="0">
                <a:latin typeface="Arial Black" pitchFamily="34" charset="0"/>
              </a:rPr>
              <a:t> 이용</a:t>
            </a:r>
            <a:r>
              <a:rPr lang="en-US" altLang="ko-KR" dirty="0">
                <a:latin typeface="Arial Black" pitchFamily="34" charset="0"/>
              </a:rPr>
              <a:t>)</a:t>
            </a:r>
            <a:r>
              <a:rPr lang="ko-KR" altLang="en-US" dirty="0">
                <a:latin typeface="Arial Black" pitchFamily="34" charset="0"/>
              </a:rPr>
              <a:t>나 프로퍼티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en-US" altLang="ko-KR" dirty="0" err="1">
                <a:latin typeface="Arial Black" pitchFamily="34" charset="0"/>
              </a:rPr>
              <a:t>PropertyBuilder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ko-KR" altLang="en-US" dirty="0">
                <a:latin typeface="Arial Black" pitchFamily="34" charset="0"/>
              </a:rPr>
              <a:t>이용</a:t>
            </a:r>
            <a:r>
              <a:rPr lang="en-US" altLang="ko-KR" dirty="0">
                <a:latin typeface="Arial Black" pitchFamily="34" charset="0"/>
              </a:rPr>
              <a:t>)</a:t>
            </a:r>
            <a:r>
              <a:rPr lang="ko-KR" altLang="en-US" dirty="0">
                <a:latin typeface="Arial Black" pitchFamily="34" charset="0"/>
              </a:rPr>
              <a:t>를 만들어 넣는다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altLang="ko-KR" dirty="0">
                <a:latin typeface="Arial Black" pitchFamily="34" charset="0"/>
              </a:rPr>
              <a:t>4</a:t>
            </a:r>
            <a:r>
              <a:rPr lang="ko-KR" altLang="en-US" dirty="0">
                <a:latin typeface="Arial Black" pitchFamily="34" charset="0"/>
              </a:rPr>
              <a:t>에서 생성한 것이 </a:t>
            </a:r>
            <a:r>
              <a:rPr lang="ko-KR" altLang="en-US" dirty="0" err="1">
                <a:latin typeface="Arial Black" pitchFamily="34" charset="0"/>
              </a:rPr>
              <a:t>매소드라면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en-US" altLang="ko-KR" dirty="0" err="1">
                <a:latin typeface="Arial Black" pitchFamily="34" charset="0"/>
              </a:rPr>
              <a:t>ILGenerator</a:t>
            </a:r>
            <a:r>
              <a:rPr lang="ko-KR" altLang="en-US" dirty="0">
                <a:latin typeface="Arial Black" pitchFamily="34" charset="0"/>
              </a:rPr>
              <a:t>를 이용해서 </a:t>
            </a:r>
            <a:r>
              <a:rPr lang="ko-KR" altLang="en-US" dirty="0" err="1">
                <a:latin typeface="Arial Black" pitchFamily="34" charset="0"/>
              </a:rPr>
              <a:t>매소드</a:t>
            </a:r>
            <a:r>
              <a:rPr lang="ko-KR" altLang="en-US" dirty="0">
                <a:latin typeface="Arial Black" pitchFamily="34" charset="0"/>
              </a:rPr>
              <a:t> 안에 </a:t>
            </a:r>
            <a:r>
              <a:rPr lang="en-US" altLang="ko-KR" dirty="0">
                <a:latin typeface="Arial Black" pitchFamily="34" charset="0"/>
              </a:rPr>
              <a:t>CPU</a:t>
            </a:r>
            <a:r>
              <a:rPr lang="ko-KR" altLang="en-US" dirty="0">
                <a:latin typeface="Arial Black" pitchFamily="34" charset="0"/>
              </a:rPr>
              <a:t>가 실행할 </a:t>
            </a:r>
            <a:r>
              <a:rPr lang="en-US" altLang="ko-KR" dirty="0">
                <a:latin typeface="Arial Black" pitchFamily="34" charset="0"/>
              </a:rPr>
              <a:t>IL </a:t>
            </a:r>
            <a:r>
              <a:rPr lang="ko-KR" altLang="en-US" dirty="0">
                <a:latin typeface="Arial Black" pitchFamily="34" charset="0"/>
              </a:rPr>
              <a:t>명령어들을 넣는다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[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어셈블리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]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 [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모듈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]  [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클래스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]  [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매소드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]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또는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[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프로퍼티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]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로 이어지는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.NET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프로그램의 계층 구조를 이해했다면 순서가 이해 될 것이다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22DFC4D-6A9B-4ABB-9A18-A8AC988F5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967465"/>
              </p:ext>
            </p:extLst>
          </p:nvPr>
        </p:nvGraphicFramePr>
        <p:xfrm>
          <a:off x="1141411" y="733245"/>
          <a:ext cx="9910047" cy="2464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576">
                  <a:extLst>
                    <a:ext uri="{9D8B030D-6E8A-4147-A177-3AD203B41FA5}">
                      <a16:colId xmlns:a16="http://schemas.microsoft.com/office/drawing/2014/main" val="2234313585"/>
                    </a:ext>
                  </a:extLst>
                </a:gridCol>
                <a:gridCol w="6361471">
                  <a:extLst>
                    <a:ext uri="{9D8B030D-6E8A-4147-A177-3AD203B41FA5}">
                      <a16:colId xmlns:a16="http://schemas.microsoft.com/office/drawing/2014/main" val="2784151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8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ModuleBuilder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동적 어셈블리 내의 모듈을 정의하고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 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23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OpCodes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ILGenerator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클래스의 멤버를 이용한 내보내기 작업에 사용할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MSIL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명령어의 필드 표현을 제공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24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ParameterBuilder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매개 변수 정보를 생성하거나 결합한다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0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PropertyBuilder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클래스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프로퍼티를 정의한다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32867"/>
                  </a:ext>
                </a:extLst>
              </a:tr>
              <a:tr h="401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TypeBuilder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실행 중에 클래스를 정의하고 생성한다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66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5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리플렉션과</a:t>
            </a:r>
            <a:r>
              <a:rPr lang="ko-KR" altLang="en-US" dirty="0"/>
              <a:t> </a:t>
            </a:r>
            <a:r>
              <a:rPr lang="ko-KR" altLang="en-US" dirty="0" err="1"/>
              <a:t>애트리뷰트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latin typeface="Arial Black" pitchFamily="34" charset="0"/>
              </a:rPr>
              <a:t>.NET </a:t>
            </a:r>
            <a:r>
              <a:rPr lang="ko-KR" altLang="en-US" dirty="0">
                <a:latin typeface="Arial Black" pitchFamily="34" charset="0"/>
              </a:rPr>
              <a:t>프로그램의 계층 구조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0EB1BED-E8BA-4E0E-BA72-F0B0F71F7925}"/>
              </a:ext>
            </a:extLst>
          </p:cNvPr>
          <p:cNvGrpSpPr/>
          <p:nvPr/>
        </p:nvGrpSpPr>
        <p:grpSpPr>
          <a:xfrm>
            <a:off x="3561991" y="1310287"/>
            <a:ext cx="5064838" cy="4237426"/>
            <a:chOff x="795188" y="1887329"/>
            <a:chExt cx="5064838" cy="423742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B320AD8-DD12-4C10-883F-51472B78128A}"/>
                </a:ext>
              </a:extLst>
            </p:cNvPr>
            <p:cNvGrpSpPr/>
            <p:nvPr/>
          </p:nvGrpSpPr>
          <p:grpSpPr>
            <a:xfrm>
              <a:off x="3409336" y="2300133"/>
              <a:ext cx="2067232" cy="2498009"/>
              <a:chOff x="3409336" y="2300133"/>
              <a:chExt cx="2067232" cy="2498009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8DFB03A-C478-4380-AD21-DECEC076D3A4}"/>
                  </a:ext>
                </a:extLst>
              </p:cNvPr>
              <p:cNvSpPr/>
              <p:nvPr/>
            </p:nvSpPr>
            <p:spPr>
              <a:xfrm>
                <a:off x="3598606" y="2487561"/>
                <a:ext cx="17009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프로퍼티</a:t>
                </a: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EECDDF4-387F-4DBC-B23D-C8524C8EC87D}"/>
                  </a:ext>
                </a:extLst>
              </p:cNvPr>
              <p:cNvSpPr/>
              <p:nvPr/>
            </p:nvSpPr>
            <p:spPr>
              <a:xfrm>
                <a:off x="3598606" y="2857515"/>
                <a:ext cx="17009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프로퍼티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833BE2C-994F-4FA1-B6D9-7148ADB31870}"/>
                  </a:ext>
                </a:extLst>
              </p:cNvPr>
              <p:cNvSpPr/>
              <p:nvPr/>
            </p:nvSpPr>
            <p:spPr>
              <a:xfrm>
                <a:off x="3598606" y="3231021"/>
                <a:ext cx="1700981" cy="8934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메소드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7C4BB55-E42F-4955-BD2C-82E3E0FA8150}"/>
                  </a:ext>
                </a:extLst>
              </p:cNvPr>
              <p:cNvSpPr/>
              <p:nvPr/>
            </p:nvSpPr>
            <p:spPr>
              <a:xfrm>
                <a:off x="3598606" y="3244334"/>
                <a:ext cx="123394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IL 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명령어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FFC3A8E-0E20-4D5D-A14A-FC6EB0C7B7E3}"/>
                  </a:ext>
                </a:extLst>
              </p:cNvPr>
              <p:cNvSpPr/>
              <p:nvPr/>
            </p:nvSpPr>
            <p:spPr>
              <a:xfrm>
                <a:off x="3409336" y="2300133"/>
                <a:ext cx="2067232" cy="2498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클래스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형식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32EC7F5-3447-4085-AEC0-8CC728836C57}"/>
                </a:ext>
              </a:extLst>
            </p:cNvPr>
            <p:cNvSpPr/>
            <p:nvPr/>
          </p:nvSpPr>
          <p:spPr>
            <a:xfrm>
              <a:off x="1330681" y="2487560"/>
              <a:ext cx="1700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IL </a:t>
              </a:r>
              <a:r>
                <a:rPr lang="ko-KR" altLang="en-US" dirty="0">
                  <a:latin typeface="Arial Black" panose="020B0A04020102020204" pitchFamily="34" charset="0"/>
                </a:rPr>
                <a:t>명령어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8099BB9-3A04-4799-AACE-7BE3E4A755E9}"/>
                </a:ext>
              </a:extLst>
            </p:cNvPr>
            <p:cNvSpPr/>
            <p:nvPr/>
          </p:nvSpPr>
          <p:spPr>
            <a:xfrm>
              <a:off x="1330681" y="2857514"/>
              <a:ext cx="1700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IL </a:t>
              </a:r>
              <a:r>
                <a:rPr lang="ko-KR" altLang="en-US" dirty="0">
                  <a:latin typeface="Arial Black" panose="020B0A04020102020204" pitchFamily="34" charset="0"/>
                </a:rPr>
                <a:t>명령어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B80C7FB-B941-4656-B46D-AFC8A9B57953}"/>
                </a:ext>
              </a:extLst>
            </p:cNvPr>
            <p:cNvSpPr/>
            <p:nvPr/>
          </p:nvSpPr>
          <p:spPr>
            <a:xfrm>
              <a:off x="1330681" y="3231020"/>
              <a:ext cx="1700981" cy="893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메소드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CF19075-46D7-40AC-B624-9A7E69D3781B}"/>
                </a:ext>
              </a:extLst>
            </p:cNvPr>
            <p:cNvSpPr/>
            <p:nvPr/>
          </p:nvSpPr>
          <p:spPr>
            <a:xfrm>
              <a:off x="1149149" y="2300132"/>
              <a:ext cx="2067232" cy="24980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클래스</a:t>
              </a:r>
              <a:r>
                <a:rPr lang="en-US" altLang="ko-KR" dirty="0"/>
                <a:t>(</a:t>
              </a:r>
              <a:r>
                <a:rPr lang="ko-KR" altLang="en-US" dirty="0"/>
                <a:t>형식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D3A320E-014A-4C10-A945-8662FA389B1E}"/>
                </a:ext>
              </a:extLst>
            </p:cNvPr>
            <p:cNvSpPr/>
            <p:nvPr/>
          </p:nvSpPr>
          <p:spPr>
            <a:xfrm>
              <a:off x="972169" y="2103794"/>
              <a:ext cx="4681380" cy="332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모듈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114AB1F-C769-42F1-ADED-64EB2CE9E8DB}"/>
                </a:ext>
              </a:extLst>
            </p:cNvPr>
            <p:cNvSpPr/>
            <p:nvPr/>
          </p:nvSpPr>
          <p:spPr>
            <a:xfrm>
              <a:off x="795188" y="1887329"/>
              <a:ext cx="5064838" cy="42374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어셈블리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2013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리플렉션과</a:t>
            </a:r>
            <a:r>
              <a:rPr lang="ko-KR" altLang="en-US" dirty="0"/>
              <a:t> </a:t>
            </a:r>
            <a:r>
              <a:rPr lang="ko-KR" altLang="en-US" dirty="0" err="1"/>
              <a:t>애트리뷰트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6186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앞의 순서대로 새 형식을 만들어 보자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!!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 err="1">
                <a:latin typeface="Arial Black" pitchFamily="34" charset="0"/>
              </a:rPr>
              <a:t>AssemblyBuilder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ko-KR" altLang="en-US" dirty="0">
                <a:latin typeface="Arial Black" pitchFamily="34" charset="0"/>
              </a:rPr>
              <a:t>클래스를 이용해 만들어야 하지만 </a:t>
            </a:r>
            <a:r>
              <a:rPr lang="en-US" altLang="ko-KR" dirty="0" err="1">
                <a:latin typeface="Arial Black" pitchFamily="34" charset="0"/>
              </a:rPr>
              <a:t>AssemblyBuilder</a:t>
            </a:r>
            <a:r>
              <a:rPr lang="ko-KR" altLang="en-US" dirty="0">
                <a:latin typeface="Arial Black" pitchFamily="34" charset="0"/>
              </a:rPr>
              <a:t>는 스스로 생성하는 생성자가 없기 때문에 다른 팩토리 클래스의 도움을 받아야 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è"/>
            </a:pP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어셈블리가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.NET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프로그램을 실행하면 최상위 파일 단위 이지만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메모리안에서는 프로그램을 실행하면 메모리에 프로세스가 생성되고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AppDomain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을 만들고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AppDomain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은 어셈블리를 로딩해서 실행할 것들을 메모리에 적재한다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è"/>
            </a:pP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AppDomain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은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AssemblyBuilder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를 만들 수 있는 객체이고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System.AppDomain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클래스를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말한다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fontAlgn="base"/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먼저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CalculatorAssembly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를 생성해보자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!</a:t>
            </a:r>
          </a:p>
          <a:p>
            <a:pPr fontAlgn="base"/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AssemblyBuilder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newAssembly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= </a:t>
            </a: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	</a:t>
            </a:r>
          </a:p>
          <a:p>
            <a:pPr fontAlgn="base"/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	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AppDomain.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CurrentDomain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.DefineDynamicAssembly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</a:t>
            </a: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			new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AssemblyName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(“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CalculatorAssembly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”), 									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AssemblyBuilderAccess.Run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);</a:t>
            </a:r>
          </a:p>
          <a:p>
            <a:pPr fontAlgn="base"/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AssemblyBuilder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는 동적 모듈을 생성하는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DefineDynamicModule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() 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메소드를 갖고 있으므로 이 메소드를 호출해서 모듈을 만들면 된다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5A892C-7703-4480-9BED-A64A3A1F5E9E}"/>
              </a:ext>
            </a:extLst>
          </p:cNvPr>
          <p:cNvSpPr txBox="1"/>
          <p:nvPr/>
        </p:nvSpPr>
        <p:spPr>
          <a:xfrm>
            <a:off x="7433187" y="4001729"/>
            <a:ext cx="2989007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</a:rPr>
              <a:t>CurrentDomain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프로퍼티는 현재 코드가 실행되고 있는 </a:t>
            </a:r>
            <a:r>
              <a:rPr lang="en-US" altLang="ko-KR" sz="1600" dirty="0" err="1">
                <a:latin typeface="Arial Black" panose="020B0A04020102020204" pitchFamily="34" charset="0"/>
              </a:rPr>
              <a:t>AppDomain</a:t>
            </a:r>
            <a:r>
              <a:rPr lang="ko-KR" altLang="en-US" sz="1600" dirty="0">
                <a:latin typeface="Arial Black" panose="020B0A04020102020204" pitchFamily="34" charset="0"/>
              </a:rPr>
              <a:t>을 반환한다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7DB0A2A-8867-472A-801C-4AB62C8AEAEB}"/>
              </a:ext>
            </a:extLst>
          </p:cNvPr>
          <p:cNvCxnSpPr/>
          <p:nvPr/>
        </p:nvCxnSpPr>
        <p:spPr>
          <a:xfrm flipV="1">
            <a:off x="4630994" y="4434348"/>
            <a:ext cx="2782529" cy="766917"/>
          </a:xfrm>
          <a:prstGeom prst="bentConnector3">
            <a:avLst>
              <a:gd name="adj1" fmla="val -53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85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리플렉션과</a:t>
            </a:r>
            <a:r>
              <a:rPr lang="ko-KR" altLang="en-US" dirty="0"/>
              <a:t> </a:t>
            </a:r>
            <a:r>
              <a:rPr lang="ko-KR" altLang="en-US" dirty="0" err="1"/>
              <a:t>애트리뷰트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다음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, Calculator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라는 모듈을 만들자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fontAlgn="base"/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ModuleBuilder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newModule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= </a:t>
            </a: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		 				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newAssembly.DefineDynamicModule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(“Calculator”);</a:t>
            </a:r>
          </a:p>
          <a:p>
            <a:pPr fontAlgn="base"/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다음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, Sum1To100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이라는 클래스를 만들자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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ModuleBuilder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DefineType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()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메소드를 이용해서 클래스를 생성한다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fontAlgn="base"/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TypeBuilder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newType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=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newModule.DefineType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(“Sum1To100”);</a:t>
            </a:r>
          </a:p>
          <a:p>
            <a:pPr fontAlgn="base"/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다음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, Calculate()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메소드를 만들자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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TypeBuilder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클래스의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DefineMethod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()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메소드를 호출해서 만들 수 있다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fontAlgn="base"/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MethodBuilder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newMethod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=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newType.DefineMethod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							(</a:t>
            </a: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								“Calculate”,</a:t>
            </a: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								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MethodAttribute.Public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,	//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한정자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								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typeof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(int),				//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반환 형식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								new Type[0] );				//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매개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변수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3199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리플렉션과</a:t>
            </a:r>
            <a:r>
              <a:rPr lang="ko-KR" altLang="en-US" dirty="0"/>
              <a:t> </a:t>
            </a:r>
            <a:r>
              <a:rPr lang="ko-KR" altLang="en-US" dirty="0" err="1"/>
              <a:t>애트리뷰트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90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다음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, 1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부터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100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까지의 합을 구하는 구현부를 만들어보자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è"/>
            </a:pP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메소드의 껍데기까지 만들었으니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이 안에 메소드가 실행할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IL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명령어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코드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를 채워 넣어야 한다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è"/>
            </a:pP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ILGenerator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객체를 통해서 이루어 지며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ILGenerator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객체는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MethodBuilder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클래스의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GetILGenerator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()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메소드를 통해 얻을 수 있다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fontAlgn="base"/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ILGenerator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generator =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newMethod.GetILGenerator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();</a:t>
            </a:r>
          </a:p>
          <a:p>
            <a:pPr fontAlgn="base"/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generator.Emit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(OpCodes.Ldc_I4, 1);</a:t>
            </a:r>
          </a:p>
          <a:p>
            <a:pPr fontAlgn="base"/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for(int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= 2;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&lt;= 100;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++)</a:t>
            </a: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generator.Emit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(OpCodes.Ldc_I4,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);</a:t>
            </a:r>
          </a:p>
          <a:p>
            <a:pPr fontAlgn="base"/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generator.Emit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OpCodes.Add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);</a:t>
            </a: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  <a:p>
            <a:pPr fontAlgn="base"/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generator.Emit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OpCodes.Ret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); //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계산에 담겨 있는 값을 반환한다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D68B2B-2EC8-412F-B433-3417795A51F9}"/>
              </a:ext>
            </a:extLst>
          </p:cNvPr>
          <p:cNvSpPr txBox="1"/>
          <p:nvPr/>
        </p:nvSpPr>
        <p:spPr>
          <a:xfrm>
            <a:off x="6558116" y="2995402"/>
            <a:ext cx="4211409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32</a:t>
            </a:r>
            <a:r>
              <a:rPr lang="ko-KR" altLang="en-US" dirty="0">
                <a:latin typeface="Arial Black" panose="020B0A04020102020204" pitchFamily="34" charset="0"/>
              </a:rPr>
              <a:t>비트 정수</a:t>
            </a:r>
            <a:r>
              <a:rPr lang="en-US" altLang="ko-KR" dirty="0">
                <a:latin typeface="Arial Black" panose="020B0A04020102020204" pitchFamily="34" charset="0"/>
              </a:rPr>
              <a:t>(1)</a:t>
            </a:r>
            <a:r>
              <a:rPr lang="ko-KR" altLang="en-US" dirty="0">
                <a:latin typeface="Arial Black" panose="020B0A04020102020204" pitchFamily="34" charset="0"/>
              </a:rPr>
              <a:t>를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계산 스택에 넣는다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3099116-7291-4E64-9EF3-A812918ED62D}"/>
              </a:ext>
            </a:extLst>
          </p:cNvPr>
          <p:cNvCxnSpPr>
            <a:endCxn id="2" idx="1"/>
          </p:cNvCxnSpPr>
          <p:nvPr/>
        </p:nvCxnSpPr>
        <p:spPr>
          <a:xfrm>
            <a:off x="5624052" y="2880852"/>
            <a:ext cx="934064" cy="2992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C18CAE-F76A-44F2-878C-314B6CC3A095}"/>
              </a:ext>
            </a:extLst>
          </p:cNvPr>
          <p:cNvSpPr txBox="1"/>
          <p:nvPr/>
        </p:nvSpPr>
        <p:spPr>
          <a:xfrm>
            <a:off x="6558115" y="4097979"/>
            <a:ext cx="4211409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32</a:t>
            </a:r>
            <a:r>
              <a:rPr lang="ko-KR" altLang="en-US" dirty="0">
                <a:latin typeface="Arial Black" panose="020B0A04020102020204" pitchFamily="34" charset="0"/>
              </a:rPr>
              <a:t>비트 정수</a:t>
            </a:r>
            <a:r>
              <a:rPr lang="en-US" altLang="ko-KR" dirty="0">
                <a:latin typeface="Arial Black" panose="020B0A04020102020204" pitchFamily="34" charset="0"/>
              </a:rPr>
              <a:t>(1)</a:t>
            </a:r>
            <a:r>
              <a:rPr lang="ko-KR" altLang="en-US" dirty="0">
                <a:latin typeface="Arial Black" panose="020B0A04020102020204" pitchFamily="34" charset="0"/>
              </a:rPr>
              <a:t>를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계산 스택에 넣는다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BA7EC2D-B17B-45D4-8736-0815933FA74D}"/>
              </a:ext>
            </a:extLst>
          </p:cNvPr>
          <p:cNvCxnSpPr>
            <a:endCxn id="8" idx="1"/>
          </p:cNvCxnSpPr>
          <p:nvPr/>
        </p:nvCxnSpPr>
        <p:spPr>
          <a:xfrm>
            <a:off x="5997677" y="3913313"/>
            <a:ext cx="560438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2D15E0-1D7D-4E5A-9E8D-F516BF9FE4E2}"/>
              </a:ext>
            </a:extLst>
          </p:cNvPr>
          <p:cNvSpPr txBox="1"/>
          <p:nvPr/>
        </p:nvSpPr>
        <p:spPr>
          <a:xfrm>
            <a:off x="6558115" y="5165226"/>
            <a:ext cx="4211409" cy="9233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계산 후 계산 스택에 담겨 있는 두개의 값을 꺼내서 더한 후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그 결과를 다시 계산 스택에 넣는다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BAB2B27-5C27-417D-AC3C-283B08399E45}"/>
              </a:ext>
            </a:extLst>
          </p:cNvPr>
          <p:cNvCxnSpPr/>
          <p:nvPr/>
        </p:nvCxnSpPr>
        <p:spPr>
          <a:xfrm>
            <a:off x="5456903" y="5327675"/>
            <a:ext cx="1101212" cy="2992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334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리플렉션과</a:t>
            </a:r>
            <a:r>
              <a:rPr lang="ko-KR" altLang="en-US" dirty="0"/>
              <a:t> </a:t>
            </a:r>
            <a:r>
              <a:rPr lang="ko-KR" altLang="en-US" dirty="0" err="1"/>
              <a:t>애트리뷰트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590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다음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 Sum1To100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클래스를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CLR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에 제출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 err="1">
                <a:latin typeface="Arial Black" pitchFamily="34" charset="0"/>
              </a:rPr>
              <a:t>newType.CreatType</a:t>
            </a:r>
            <a:r>
              <a:rPr lang="en-US" altLang="ko-KR" dirty="0">
                <a:latin typeface="Arial Black" pitchFamily="34" charset="0"/>
              </a:rPr>
              <a:t>();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다음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동적할당을 하고 사용해 보자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object sum1To100 = </a:t>
            </a:r>
            <a:r>
              <a:rPr lang="en-US" altLang="ko-KR" dirty="0" err="1">
                <a:latin typeface="Arial Black" pitchFamily="34" charset="0"/>
              </a:rPr>
              <a:t>Activator.CreateInstance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en-US" altLang="ko-KR" dirty="0" err="1">
                <a:latin typeface="Arial Black" pitchFamily="34" charset="0"/>
              </a:rPr>
              <a:t>newType</a:t>
            </a:r>
            <a:r>
              <a:rPr lang="en-US" altLang="ko-KR" dirty="0">
                <a:latin typeface="Arial Black" pitchFamily="34" charset="0"/>
              </a:rPr>
              <a:t>);</a:t>
            </a:r>
          </a:p>
          <a:p>
            <a:pPr fontAlgn="base"/>
            <a:r>
              <a:rPr lang="en-US" altLang="ko-KR" dirty="0" err="1">
                <a:latin typeface="Arial Black" pitchFamily="34" charset="0"/>
              </a:rPr>
              <a:t>MethodInfo</a:t>
            </a:r>
            <a:r>
              <a:rPr lang="en-US" altLang="ko-KR" dirty="0">
                <a:latin typeface="Arial Black" pitchFamily="34" charset="0"/>
              </a:rPr>
              <a:t> Calculate = sum1To100.GetType().</a:t>
            </a:r>
            <a:r>
              <a:rPr lang="en-US" altLang="ko-KR" dirty="0" err="1">
                <a:latin typeface="Arial Black" pitchFamily="34" charset="0"/>
              </a:rPr>
              <a:t>GetMethod</a:t>
            </a:r>
            <a:r>
              <a:rPr lang="en-US" altLang="ko-KR" dirty="0">
                <a:latin typeface="Arial Black" pitchFamily="34" charset="0"/>
              </a:rPr>
              <a:t>(“Calculate”);</a:t>
            </a:r>
          </a:p>
          <a:p>
            <a:pPr fontAlgn="base"/>
            <a:r>
              <a:rPr lang="en-US" altLang="ko-KR" dirty="0" err="1">
                <a:latin typeface="Arial Black" pitchFamily="34" charset="0"/>
              </a:rPr>
              <a:t>Console.WriteLine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en-US" altLang="ko-KR" dirty="0" err="1">
                <a:latin typeface="Arial Black" pitchFamily="34" charset="0"/>
              </a:rPr>
              <a:t>Calculate.Invoke</a:t>
            </a:r>
            <a:r>
              <a:rPr lang="en-US" altLang="ko-KR" dirty="0">
                <a:latin typeface="Arial Black" pitchFamily="34" charset="0"/>
              </a:rPr>
              <a:t>(sum1To100, null));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1</a:t>
            </a:r>
            <a:r>
              <a:rPr lang="ko-KR" altLang="en-US" dirty="0">
                <a:latin typeface="Arial Black" pitchFamily="34" charset="0"/>
              </a:rPr>
              <a:t>에서 </a:t>
            </a:r>
            <a:r>
              <a:rPr lang="en-US" altLang="ko-KR" dirty="0">
                <a:latin typeface="Arial Black" pitchFamily="34" charset="0"/>
              </a:rPr>
              <a:t>100</a:t>
            </a:r>
            <a:r>
              <a:rPr lang="ko-KR" altLang="en-US" dirty="0">
                <a:latin typeface="Arial Black" pitchFamily="34" charset="0"/>
              </a:rPr>
              <a:t>까지 더해지는 과정</a:t>
            </a:r>
            <a:r>
              <a:rPr lang="en-US" altLang="ko-KR" dirty="0">
                <a:latin typeface="Arial Black" pitchFamily="34" charset="0"/>
              </a:rPr>
              <a:t>!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1</a:t>
            </a:r>
            <a:r>
              <a:rPr lang="ko-KR" altLang="en-US" dirty="0">
                <a:latin typeface="Arial Black" pitchFamily="34" charset="0"/>
              </a:rPr>
              <a:t>과 </a:t>
            </a:r>
            <a:r>
              <a:rPr lang="en-US" altLang="ko-KR" dirty="0">
                <a:latin typeface="Arial Black" pitchFamily="34" charset="0"/>
              </a:rPr>
              <a:t>2</a:t>
            </a:r>
            <a:r>
              <a:rPr lang="ko-KR" altLang="en-US" dirty="0">
                <a:latin typeface="Arial Black" pitchFamily="34" charset="0"/>
              </a:rPr>
              <a:t>가 스택에 쌓이고 둘이상이 쌓였으니 </a:t>
            </a:r>
            <a:r>
              <a:rPr lang="en-US" altLang="ko-KR" dirty="0">
                <a:latin typeface="Arial Black" pitchFamily="34" charset="0"/>
              </a:rPr>
              <a:t>1</a:t>
            </a:r>
            <a:r>
              <a:rPr lang="ko-KR" altLang="en-US" dirty="0">
                <a:latin typeface="Arial Black" pitchFamily="34" charset="0"/>
              </a:rPr>
              <a:t>과 </a:t>
            </a:r>
            <a:r>
              <a:rPr lang="en-US" altLang="ko-KR" dirty="0">
                <a:latin typeface="Arial Black" pitchFamily="34" charset="0"/>
              </a:rPr>
              <a:t>2</a:t>
            </a:r>
            <a:r>
              <a:rPr lang="ko-KR" altLang="en-US" dirty="0">
                <a:latin typeface="Arial Black" pitchFamily="34" charset="0"/>
              </a:rPr>
              <a:t>를 빼내서 합을 구하고 </a:t>
            </a:r>
            <a:r>
              <a:rPr lang="en-US" altLang="ko-KR" dirty="0">
                <a:latin typeface="Arial Black" pitchFamily="34" charset="0"/>
              </a:rPr>
              <a:t>3</a:t>
            </a:r>
            <a:r>
              <a:rPr lang="ko-KR" altLang="en-US" dirty="0">
                <a:latin typeface="Arial Black" pitchFamily="34" charset="0"/>
              </a:rPr>
              <a:t>이 들어와서 </a:t>
            </a:r>
            <a:r>
              <a:rPr lang="en-US" altLang="ko-KR" dirty="0">
                <a:latin typeface="Arial Black" pitchFamily="34" charset="0"/>
              </a:rPr>
              <a:t>1 + 2</a:t>
            </a:r>
            <a:r>
              <a:rPr lang="ko-KR" altLang="en-US" dirty="0">
                <a:latin typeface="Arial Black" pitchFamily="34" charset="0"/>
              </a:rPr>
              <a:t>를 한 값과 다시 둘이상이 쌓였으므로 </a:t>
            </a:r>
            <a:r>
              <a:rPr lang="en-US" altLang="ko-KR" dirty="0">
                <a:latin typeface="Arial Black" pitchFamily="34" charset="0"/>
              </a:rPr>
              <a:t>3 + 3</a:t>
            </a:r>
            <a:r>
              <a:rPr lang="ko-KR" altLang="en-US" dirty="0">
                <a:latin typeface="Arial Black" pitchFamily="34" charset="0"/>
              </a:rPr>
              <a:t>을 합니다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ko-KR" altLang="en-US" dirty="0">
                <a:latin typeface="Arial Black" pitchFamily="34" charset="0"/>
              </a:rPr>
              <a:t>이런 식으로 </a:t>
            </a:r>
            <a:r>
              <a:rPr lang="en-US" altLang="ko-KR" dirty="0">
                <a:latin typeface="Arial Black" pitchFamily="34" charset="0"/>
              </a:rPr>
              <a:t>10</a:t>
            </a:r>
            <a:r>
              <a:rPr lang="ko-KR" altLang="en-US" dirty="0">
                <a:latin typeface="Arial Black" pitchFamily="34" charset="0"/>
              </a:rPr>
              <a:t>까지 계산하는 것이다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BEE90BD-6E18-4E7A-B145-8AA303224997}"/>
              </a:ext>
            </a:extLst>
          </p:cNvPr>
          <p:cNvGrpSpPr/>
          <p:nvPr/>
        </p:nvGrpSpPr>
        <p:grpSpPr>
          <a:xfrm>
            <a:off x="2191174" y="4101324"/>
            <a:ext cx="2178401" cy="2112797"/>
            <a:chOff x="2212258" y="4802716"/>
            <a:chExt cx="2178401" cy="211279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768B234-D15C-46AA-823D-E127FE8B9B90}"/>
                </a:ext>
              </a:extLst>
            </p:cNvPr>
            <p:cNvGrpSpPr/>
            <p:nvPr/>
          </p:nvGrpSpPr>
          <p:grpSpPr>
            <a:xfrm>
              <a:off x="2212258" y="5101461"/>
              <a:ext cx="1486019" cy="1092862"/>
              <a:chOff x="2212258" y="5101461"/>
              <a:chExt cx="1486019" cy="109286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1D30ACC-1351-4CF3-BEA6-2721630158C6}"/>
                  </a:ext>
                </a:extLst>
              </p:cNvPr>
              <p:cNvSpPr/>
              <p:nvPr/>
            </p:nvSpPr>
            <p:spPr>
              <a:xfrm>
                <a:off x="2212258" y="5810866"/>
                <a:ext cx="914400" cy="3834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18A26E-8DAD-4116-A285-84381F861185}"/>
                  </a:ext>
                </a:extLst>
              </p:cNvPr>
              <p:cNvSpPr txBox="1"/>
              <p:nvPr/>
            </p:nvSpPr>
            <p:spPr>
              <a:xfrm>
                <a:off x="2898058" y="5101461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Push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77E58754-8E72-408F-B92D-873F7937E964}"/>
                </a:ext>
              </a:extLst>
            </p:cNvPr>
            <p:cNvSpPr/>
            <p:nvPr/>
          </p:nvSpPr>
          <p:spPr>
            <a:xfrm>
              <a:off x="2669458" y="4802716"/>
              <a:ext cx="1721201" cy="2112797"/>
            </a:xfrm>
            <a:prstGeom prst="arc">
              <a:avLst>
                <a:gd name="adj1" fmla="val 11258943"/>
                <a:gd name="adj2" fmla="val 15361396"/>
              </a:avLst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C57CC55-25A2-4AD9-8A2C-AC5C70FEE530}"/>
              </a:ext>
            </a:extLst>
          </p:cNvPr>
          <p:cNvGrpSpPr/>
          <p:nvPr/>
        </p:nvGrpSpPr>
        <p:grpSpPr>
          <a:xfrm>
            <a:off x="4978365" y="3771603"/>
            <a:ext cx="2171859" cy="2112797"/>
            <a:chOff x="4100331" y="4414394"/>
            <a:chExt cx="2171859" cy="211279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9AACAED-8082-4E4A-9632-9B5D626E29DB}"/>
                </a:ext>
              </a:extLst>
            </p:cNvPr>
            <p:cNvSpPr/>
            <p:nvPr/>
          </p:nvSpPr>
          <p:spPr>
            <a:xfrm>
              <a:off x="4104761" y="5801241"/>
              <a:ext cx="914400" cy="383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5D2E3DB-1D70-4712-86D3-22544228B1CE}"/>
                </a:ext>
              </a:extLst>
            </p:cNvPr>
            <p:cNvGrpSpPr/>
            <p:nvPr/>
          </p:nvGrpSpPr>
          <p:grpSpPr>
            <a:xfrm>
              <a:off x="4550989" y="4414394"/>
              <a:ext cx="1721201" cy="2112797"/>
              <a:chOff x="4778478" y="3761637"/>
              <a:chExt cx="1721201" cy="211279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5FB16-511F-4195-A09E-AA4A32A0866A}"/>
                  </a:ext>
                </a:extLst>
              </p:cNvPr>
              <p:cNvSpPr txBox="1"/>
              <p:nvPr/>
            </p:nvSpPr>
            <p:spPr>
              <a:xfrm>
                <a:off x="5007078" y="4060382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Push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원호 14">
                <a:extLst>
                  <a:ext uri="{FF2B5EF4-FFF2-40B4-BE49-F238E27FC236}">
                    <a16:creationId xmlns:a16="http://schemas.microsoft.com/office/drawing/2014/main" id="{3FFDA77A-DD54-435B-80C4-03629578DBEB}"/>
                  </a:ext>
                </a:extLst>
              </p:cNvPr>
              <p:cNvSpPr/>
              <p:nvPr/>
            </p:nvSpPr>
            <p:spPr>
              <a:xfrm>
                <a:off x="4778478" y="3761637"/>
                <a:ext cx="1721201" cy="2112797"/>
              </a:xfrm>
              <a:prstGeom prst="arc">
                <a:avLst>
                  <a:gd name="adj1" fmla="val 11258943"/>
                  <a:gd name="adj2" fmla="val 15361396"/>
                </a:avLst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BB8148A-E7E4-4690-9CF8-585C56339DC7}"/>
                </a:ext>
              </a:extLst>
            </p:cNvPr>
            <p:cNvSpPr/>
            <p:nvPr/>
          </p:nvSpPr>
          <p:spPr>
            <a:xfrm>
              <a:off x="4100331" y="5414607"/>
              <a:ext cx="914400" cy="383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346E49B-5E77-4DB0-989B-CCE5B43B4D00}"/>
              </a:ext>
            </a:extLst>
          </p:cNvPr>
          <p:cNvGrpSpPr/>
          <p:nvPr/>
        </p:nvGrpSpPr>
        <p:grpSpPr>
          <a:xfrm>
            <a:off x="7579517" y="3330878"/>
            <a:ext cx="2954527" cy="3095210"/>
            <a:chOff x="5652508" y="3980939"/>
            <a:chExt cx="2954527" cy="30952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1A6791A-D796-4748-94A8-2F97E49FE350}"/>
                </a:ext>
              </a:extLst>
            </p:cNvPr>
            <p:cNvSpPr/>
            <p:nvPr/>
          </p:nvSpPr>
          <p:spPr>
            <a:xfrm>
              <a:off x="5652508" y="5858992"/>
              <a:ext cx="914400" cy="383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3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F8EAF4C-0574-4E34-9BB6-CC2063280F09}"/>
                </a:ext>
              </a:extLst>
            </p:cNvPr>
            <p:cNvSpPr/>
            <p:nvPr/>
          </p:nvSpPr>
          <p:spPr>
            <a:xfrm>
              <a:off x="5652508" y="4763554"/>
              <a:ext cx="914400" cy="38345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1 + 2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E53ADCA1-74CE-4EE5-89A2-5B7B264963A8}"/>
                </a:ext>
              </a:extLst>
            </p:cNvPr>
            <p:cNvSpPr/>
            <p:nvPr/>
          </p:nvSpPr>
          <p:spPr>
            <a:xfrm>
              <a:off x="5914087" y="5334399"/>
              <a:ext cx="356134" cy="3834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1D68F7-524E-4324-A236-F95C7D516463}"/>
                </a:ext>
              </a:extLst>
            </p:cNvPr>
            <p:cNvSpPr txBox="1"/>
            <p:nvPr/>
          </p:nvSpPr>
          <p:spPr>
            <a:xfrm>
              <a:off x="6221798" y="53369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rial Black" panose="020B0A04020102020204" pitchFamily="34" charset="0"/>
                </a:rPr>
                <a:t>넣기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ADEDE7B-0C85-45F7-937E-EEDC2E789C21}"/>
                </a:ext>
              </a:extLst>
            </p:cNvPr>
            <p:cNvGrpSpPr/>
            <p:nvPr/>
          </p:nvGrpSpPr>
          <p:grpSpPr>
            <a:xfrm>
              <a:off x="6868129" y="3980939"/>
              <a:ext cx="1738906" cy="3095210"/>
              <a:chOff x="7555036" y="4020938"/>
              <a:chExt cx="1738906" cy="3095210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D405DB2C-5065-4138-B5F3-E85E76129B7F}"/>
                  </a:ext>
                </a:extLst>
              </p:cNvPr>
              <p:cNvGrpSpPr/>
              <p:nvPr/>
            </p:nvGrpSpPr>
            <p:grpSpPr>
              <a:xfrm>
                <a:off x="7572741" y="4955103"/>
                <a:ext cx="1721201" cy="2161045"/>
                <a:chOff x="7459708" y="4946073"/>
                <a:chExt cx="1721201" cy="2161045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8D0AB94-2F4D-488C-9482-AFC489E0E056}"/>
                    </a:ext>
                  </a:extLst>
                </p:cNvPr>
                <p:cNvSpPr/>
                <p:nvPr/>
              </p:nvSpPr>
              <p:spPr>
                <a:xfrm>
                  <a:off x="8204741" y="4946073"/>
                  <a:ext cx="914400" cy="3834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1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7F154101-89A1-4766-B6D1-24F6A9A93F1E}"/>
                    </a:ext>
                  </a:extLst>
                </p:cNvPr>
                <p:cNvGrpSpPr/>
                <p:nvPr/>
              </p:nvGrpSpPr>
              <p:grpSpPr>
                <a:xfrm>
                  <a:off x="7459708" y="4994321"/>
                  <a:ext cx="1721201" cy="2112797"/>
                  <a:chOff x="8661941" y="3937923"/>
                  <a:chExt cx="1721201" cy="2112797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EFC36D5-E31F-465F-814E-C235F8D281D7}"/>
                      </a:ext>
                    </a:extLst>
                  </p:cNvPr>
                  <p:cNvSpPr txBox="1"/>
                  <p:nvPr/>
                </p:nvSpPr>
                <p:spPr>
                  <a:xfrm>
                    <a:off x="8890541" y="4236668"/>
                    <a:ext cx="6531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Pop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31" name="원호 30">
                    <a:extLst>
                      <a:ext uri="{FF2B5EF4-FFF2-40B4-BE49-F238E27FC236}">
                        <a16:creationId xmlns:a16="http://schemas.microsoft.com/office/drawing/2014/main" id="{DEF1C152-F744-4426-B5A5-47092E72373D}"/>
                      </a:ext>
                    </a:extLst>
                  </p:cNvPr>
                  <p:cNvSpPr/>
                  <p:nvPr/>
                </p:nvSpPr>
                <p:spPr>
                  <a:xfrm>
                    <a:off x="8661941" y="3937923"/>
                    <a:ext cx="1721201" cy="2112797"/>
                  </a:xfrm>
                  <a:prstGeom prst="arc">
                    <a:avLst>
                      <a:gd name="adj1" fmla="val 11258943"/>
                      <a:gd name="adj2" fmla="val 15361396"/>
                    </a:avLst>
                  </a:prstGeom>
                  <a:ln w="28575">
                    <a:solidFill>
                      <a:schemeClr val="tx1"/>
                    </a:solidFill>
                    <a:prstDash val="sysDash"/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4D3465D0-24E9-4F5E-BAB5-258A54511ED7}"/>
                  </a:ext>
                </a:extLst>
              </p:cNvPr>
              <p:cNvGrpSpPr/>
              <p:nvPr/>
            </p:nvGrpSpPr>
            <p:grpSpPr>
              <a:xfrm>
                <a:off x="7555036" y="4020938"/>
                <a:ext cx="1721201" cy="2161045"/>
                <a:chOff x="7459708" y="4946073"/>
                <a:chExt cx="1721201" cy="2161045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B4B42FD-74E9-4AB7-9C02-2317525A11EF}"/>
                    </a:ext>
                  </a:extLst>
                </p:cNvPr>
                <p:cNvSpPr/>
                <p:nvPr/>
              </p:nvSpPr>
              <p:spPr>
                <a:xfrm>
                  <a:off x="8204741" y="4946073"/>
                  <a:ext cx="914400" cy="3834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2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42DF7622-9EC3-4A4B-8EE3-7838BA0A0C94}"/>
                    </a:ext>
                  </a:extLst>
                </p:cNvPr>
                <p:cNvGrpSpPr/>
                <p:nvPr/>
              </p:nvGrpSpPr>
              <p:grpSpPr>
                <a:xfrm>
                  <a:off x="7459708" y="4994321"/>
                  <a:ext cx="1721201" cy="2112797"/>
                  <a:chOff x="8661941" y="3937923"/>
                  <a:chExt cx="1721201" cy="2112797"/>
                </a:xfrm>
              </p:grpSpPr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0034A1A-7958-40E7-844A-0C96AF09F8D6}"/>
                      </a:ext>
                    </a:extLst>
                  </p:cNvPr>
                  <p:cNvSpPr txBox="1"/>
                  <p:nvPr/>
                </p:nvSpPr>
                <p:spPr>
                  <a:xfrm>
                    <a:off x="8890541" y="4236668"/>
                    <a:ext cx="6531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rial Black" panose="020B0A04020102020204" pitchFamily="34" charset="0"/>
                      </a:rPr>
                      <a:t>Pop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40" name="원호 39">
                    <a:extLst>
                      <a:ext uri="{FF2B5EF4-FFF2-40B4-BE49-F238E27FC236}">
                        <a16:creationId xmlns:a16="http://schemas.microsoft.com/office/drawing/2014/main" id="{64365ECE-A51A-4C68-8DBD-5382592DF090}"/>
                      </a:ext>
                    </a:extLst>
                  </p:cNvPr>
                  <p:cNvSpPr/>
                  <p:nvPr/>
                </p:nvSpPr>
                <p:spPr>
                  <a:xfrm>
                    <a:off x="8661941" y="3937923"/>
                    <a:ext cx="1721201" cy="2112797"/>
                  </a:xfrm>
                  <a:prstGeom prst="arc">
                    <a:avLst>
                      <a:gd name="adj1" fmla="val 11258943"/>
                      <a:gd name="adj2" fmla="val 15361396"/>
                    </a:avLst>
                  </a:prstGeom>
                  <a:ln w="28575">
                    <a:solidFill>
                      <a:schemeClr val="tx1"/>
                    </a:solidFill>
                    <a:prstDash val="sysDash"/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92163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리플렉션과</a:t>
            </a:r>
            <a:r>
              <a:rPr lang="ko-KR" altLang="en-US" dirty="0"/>
              <a:t> </a:t>
            </a:r>
            <a:r>
              <a:rPr lang="ko-KR" altLang="en-US" dirty="0" err="1"/>
              <a:t>애트리뷰트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6186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애트리뷰트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코드에 대한 부가 정보를 기록하고 읽을 수 있는 기능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주석을 이용할 수 있지만 주석과 다르게 런타임 상황에서 클래스나 구조체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메소드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프로퍼티 등에 데이터를 기록해두면 이 정보를 </a:t>
            </a:r>
            <a:r>
              <a:rPr lang="en-US" altLang="ko-KR" dirty="0">
                <a:latin typeface="Arial Black" pitchFamily="34" charset="0"/>
              </a:rPr>
              <a:t>C# </a:t>
            </a:r>
            <a:r>
              <a:rPr lang="ko-KR" altLang="en-US" dirty="0">
                <a:latin typeface="Arial Black" pitchFamily="34" charset="0"/>
              </a:rPr>
              <a:t>컴파일러나 </a:t>
            </a:r>
            <a:r>
              <a:rPr lang="en-US" altLang="ko-KR" dirty="0">
                <a:latin typeface="Arial Black" pitchFamily="34" charset="0"/>
              </a:rPr>
              <a:t>C#</a:t>
            </a:r>
            <a:r>
              <a:rPr lang="ko-KR" altLang="en-US" dirty="0">
                <a:latin typeface="Arial Black" pitchFamily="34" charset="0"/>
              </a:rPr>
              <a:t>으로 작성된 프로그램이 이 정보를 읽어 사용할 수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코드에 대한 정보는 </a:t>
            </a:r>
            <a:r>
              <a:rPr lang="en-US" altLang="ko-KR" dirty="0">
                <a:latin typeface="Arial Black" pitchFamily="34" charset="0"/>
              </a:rPr>
              <a:t>Notice</a:t>
            </a:r>
            <a:r>
              <a:rPr lang="ko-KR" altLang="en-US" dirty="0">
                <a:latin typeface="Arial Black" pitchFamily="34" charset="0"/>
              </a:rPr>
              <a:t>로 남길 때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유용하다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lvl="1"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이외에 활용처가 무궁무진 하다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알아 두면 유용하다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fontAlgn="base"/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메타데이터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코드에 대한 정보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데이터가 있는데 이를 메타데이터라 부른다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Arial Black" pitchFamily="34" charset="0"/>
                <a:sym typeface="Wingdings" panose="05000000000000000000" pitchFamily="2" charset="2"/>
              </a:rPr>
              <a:t>애트리뷰트나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latin typeface="Arial Black" pitchFamily="34" charset="0"/>
                <a:sym typeface="Wingdings" panose="05000000000000000000" pitchFamily="2" charset="2"/>
              </a:rPr>
              <a:t>리플렉션을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통해 얻는 정보들도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C#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코드의 메타데이터라고 할 수 있다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Unity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에서 각 파일들의 정보를 가지고 있는 메타파일이라는 것이 존재한다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애트리뷰트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사용 형식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설명하고자 하는 코드 요소 앞에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[]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의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괄호 안에 </a:t>
            </a:r>
            <a:r>
              <a:rPr lang="ko-KR" altLang="en-US" dirty="0" err="1">
                <a:latin typeface="Arial Black" pitchFamily="34" charset="0"/>
                <a:sym typeface="Wingdings" panose="05000000000000000000" pitchFamily="2" charset="2"/>
              </a:rPr>
              <a:t>애트리뷰트의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이름을 넣으면 된다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fontAlgn="base"/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[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애트리뷰트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이름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애트리뷰트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매개 변수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) ]</a:t>
            </a: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public void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MyMethod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()</a:t>
            </a: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9774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리플렉션과</a:t>
            </a:r>
            <a:r>
              <a:rPr lang="ko-KR" altLang="en-US" dirty="0"/>
              <a:t> </a:t>
            </a:r>
            <a:r>
              <a:rPr lang="ko-KR" altLang="en-US" dirty="0" err="1"/>
              <a:t>애트리뷰트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2EC55-9747-47F5-AC90-C278FD8F3E49}"/>
              </a:ext>
            </a:extLst>
          </p:cNvPr>
          <p:cNvSpPr txBox="1"/>
          <p:nvPr/>
        </p:nvSpPr>
        <p:spPr>
          <a:xfrm>
            <a:off x="1145146" y="1305341"/>
            <a:ext cx="9902263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보통 이런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Notice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를 남기면 오류 목록창에 나타나게 된다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fontAlgn="base"/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Class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MyClass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[Obsolete(“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OldMethod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는 폐기 되었습니다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NewMethod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를 사용하세요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.”)]</a:t>
            </a: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public void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OldMethod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()</a:t>
            </a: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	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(“I’m old”);</a:t>
            </a: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}</a:t>
            </a: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</a:t>
            </a: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public void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NewMethod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()</a:t>
            </a: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	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Console.WirteLine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(“I’m new”);</a:t>
            </a: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}</a:t>
            </a:r>
          </a:p>
          <a:p>
            <a:pPr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8913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리플렉션과</a:t>
            </a:r>
            <a:r>
              <a:rPr lang="ko-KR" altLang="en-US" dirty="0"/>
              <a:t> </a:t>
            </a:r>
            <a:r>
              <a:rPr lang="ko-KR" altLang="en-US" dirty="0" err="1"/>
              <a:t>애트리뷰트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60324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호출자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정보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애트리뷰트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메소드의 매개 변수에 사용되며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메소드의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호출자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이름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호출자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매소드가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정의되어 있는 소스파일 경로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소스파일 내의 행 번호까지 알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응용해서 프로그램의 이벤트 로그나 화면에 출력하면 그 이벤트가 어떤 코드에서 일어났는지를 알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public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static class Trace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public static void WriteLine(“string message”,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						[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CallerFilePath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] string file = “”,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						[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CallerLineNumber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] int line = 0,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						[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CallerMemberName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] string member = “”)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(“{0}(Line:{1}) {2}: {3}”, file, line, member, message);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}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2D8BB03-F2FF-45B9-9F9A-0A9F7A6AE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31877"/>
              </p:ext>
            </p:extLst>
          </p:nvPr>
        </p:nvGraphicFramePr>
        <p:xfrm>
          <a:off x="1148326" y="2364461"/>
          <a:ext cx="9889141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276">
                  <a:extLst>
                    <a:ext uri="{9D8B030D-6E8A-4147-A177-3AD203B41FA5}">
                      <a16:colId xmlns:a16="http://schemas.microsoft.com/office/drawing/2014/main" val="3429130709"/>
                    </a:ext>
                  </a:extLst>
                </a:gridCol>
                <a:gridCol w="6405865">
                  <a:extLst>
                    <a:ext uri="{9D8B030D-6E8A-4147-A177-3AD203B41FA5}">
                      <a16:colId xmlns:a16="http://schemas.microsoft.com/office/drawing/2014/main" val="2120014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Arial Black" panose="020B0A04020102020204" pitchFamily="34" charset="0"/>
                        </a:rPr>
                        <a:t>애트리뷰트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9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CallerMemberNameAttribute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현재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매소드를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호출한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매소드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또는 프로퍼티의 이름을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3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CallerFilePathAttribute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현재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매소드가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호출된 소스 파일 경로를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이 때 경로는 소스 코드를 컴파일할 때의 전체 경로를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8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CallerLineNumberAttribute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현재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매소드가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호출된 소스 파일 내의 행 번호를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317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217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리플렉션과</a:t>
            </a:r>
            <a:r>
              <a:rPr lang="ko-KR" altLang="en-US" dirty="0"/>
              <a:t> </a:t>
            </a:r>
            <a:r>
              <a:rPr lang="ko-KR" altLang="en-US" dirty="0" err="1"/>
              <a:t>애트리뷰트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2937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>
                <a:solidFill>
                  <a:srgbClr val="00B0F0"/>
                </a:solidFill>
                <a:latin typeface="Arial Black" pitchFamily="34" charset="0"/>
                <a:sym typeface="Wingdings" panose="05000000000000000000" pitchFamily="2" charset="2"/>
              </a:rPr>
              <a:t>직접 만들어서 사용하는 </a:t>
            </a:r>
            <a:r>
              <a:rPr lang="ko-KR" altLang="en-US" b="1" dirty="0" err="1">
                <a:solidFill>
                  <a:srgbClr val="00B0F0"/>
                </a:solidFill>
                <a:latin typeface="Arial Black" pitchFamily="34" charset="0"/>
                <a:sym typeface="Wingdings" panose="05000000000000000000" pitchFamily="2" charset="2"/>
              </a:rPr>
              <a:t>애트리뷰트</a:t>
            </a:r>
            <a:endParaRPr lang="en-US" altLang="ko-KR" b="1" dirty="0">
              <a:solidFill>
                <a:srgbClr val="00B0F0"/>
              </a:solidFill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Obsolete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말고도 다양한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애트리뷰트가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System.Attribute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상속하는 것으로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애트리뷰트를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만들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class History :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System.Attribute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private string programmer;</a:t>
            </a: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public double version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get;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set;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}</a:t>
            </a: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public string Changes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get;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set;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}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E2735B-4A60-41F2-AC8E-40C4FA749EAB}"/>
              </a:ext>
            </a:extLst>
          </p:cNvPr>
          <p:cNvSpPr txBox="1"/>
          <p:nvPr/>
        </p:nvSpPr>
        <p:spPr>
          <a:xfrm>
            <a:off x="5836244" y="3226235"/>
            <a:ext cx="423256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public History(string programmer)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this.programmer</a:t>
            </a:r>
            <a:r>
              <a:rPr lang="en-US" altLang="ko-KR" sz="1600" dirty="0">
                <a:latin typeface="Arial Black" panose="020B0A04020102020204" pitchFamily="34" charset="0"/>
              </a:rPr>
              <a:t> = programmer;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Version = 1.0;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Changes = “First release”;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public string Programmer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get { return programmer; 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4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 err="1"/>
              <a:t>리플렉션과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애트리뷰트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Dynamic</a:t>
            </a:r>
            <a:r>
              <a:rPr lang="ko-KR" altLang="en-US" sz="1800" dirty="0"/>
              <a:t>형식</a:t>
            </a:r>
            <a:endParaRPr lang="en-US" altLang="ko-K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리플렉션과</a:t>
            </a:r>
            <a:r>
              <a:rPr lang="ko-KR" altLang="en-US" dirty="0"/>
              <a:t> </a:t>
            </a:r>
            <a:r>
              <a:rPr lang="ko-KR" altLang="en-US" dirty="0" err="1"/>
              <a:t>애트리뷰트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History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클래스를 사용해 보자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[History(“Sean”, Version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= 0.1, Changes = “2019-11-04 Created class stub”)]</a:t>
            </a:r>
          </a:p>
          <a:p>
            <a:pPr fontAlgn="base"/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// [History(“Sean”, Version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= 0.2, Changes = “2019-12-04 Created class stub”)]</a:t>
            </a: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class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MyClass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public void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Func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(“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Func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()”);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}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정보에 대한 구문을 다중으로 넣고 싶지만 이 상태에서는 불가능하다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fontAlgn="base"/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다중 구문을 넣고 싶다면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System.AttributeUsage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라는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애트리뷰트의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도움을 받아야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[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System.AttributeUsage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System.AttributeTargets.Class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AllowMultiple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= true)]</a:t>
            </a: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class History :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System.Attribute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첫 번째 매개변수로 오는 타겟의 형식은 다양하다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6F6DB-4A7A-42FB-AAD1-534FF439BE85}"/>
              </a:ext>
            </a:extLst>
          </p:cNvPr>
          <p:cNvSpPr txBox="1"/>
          <p:nvPr/>
        </p:nvSpPr>
        <p:spPr>
          <a:xfrm>
            <a:off x="6930190" y="2445209"/>
            <a:ext cx="2444816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다중으로 넣고 싶지만 이 상태에서는 불가능하다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D6377E-C330-4711-944D-A6CDAB0E010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257448" y="1963554"/>
            <a:ext cx="895150" cy="4816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556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리플렉션과</a:t>
            </a:r>
            <a:r>
              <a:rPr lang="ko-KR" altLang="en-US" dirty="0"/>
              <a:t> </a:t>
            </a:r>
            <a:r>
              <a:rPr lang="ko-KR" altLang="en-US" dirty="0" err="1"/>
              <a:t>애트리뷰트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System.AttributeTargets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종류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타겟을 사용할 때는 결합형으로도 사용할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fontAlgn="base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[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System.AttributeUsage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System.AttributeTargets.Class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					|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System.AttributeTarget.Method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					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AllowMultiple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= true)]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class History :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System.Attribute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//…</a:t>
            </a:r>
          </a:p>
          <a:p>
            <a:pPr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78870FF-1A8E-4150-82C3-856FAC530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056564"/>
              </p:ext>
            </p:extLst>
          </p:nvPr>
        </p:nvGraphicFramePr>
        <p:xfrm>
          <a:off x="1141411" y="1112025"/>
          <a:ext cx="9902264" cy="32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545">
                  <a:extLst>
                    <a:ext uri="{9D8B030D-6E8A-4147-A177-3AD203B41FA5}">
                      <a16:colId xmlns:a16="http://schemas.microsoft.com/office/drawing/2014/main" val="229678671"/>
                    </a:ext>
                  </a:extLst>
                </a:gridCol>
                <a:gridCol w="3137587">
                  <a:extLst>
                    <a:ext uri="{9D8B030D-6E8A-4147-A177-3AD203B41FA5}">
                      <a16:colId xmlns:a16="http://schemas.microsoft.com/office/drawing/2014/main" val="1113315517"/>
                    </a:ext>
                  </a:extLst>
                </a:gridCol>
                <a:gridCol w="1598042">
                  <a:extLst>
                    <a:ext uri="{9D8B030D-6E8A-4147-A177-3AD203B41FA5}">
                      <a16:colId xmlns:a16="http://schemas.microsoft.com/office/drawing/2014/main" val="4221087367"/>
                    </a:ext>
                  </a:extLst>
                </a:gridCol>
                <a:gridCol w="3353090">
                  <a:extLst>
                    <a:ext uri="{9D8B030D-6E8A-4147-A177-3AD203B41FA5}">
                      <a16:colId xmlns:a16="http://schemas.microsoft.com/office/drawing/2014/main" val="3652255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Targets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Targets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6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All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모든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Constructor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생성자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81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Assembly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어셈블리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Delegate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델리게이트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5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Module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Enum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열거형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34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Interface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인터페이스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Event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이벤트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733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Class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Field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필드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81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Struct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구조체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Property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프로퍼티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4606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ClassMembers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클래스의 모든 멤버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Method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메소드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599048"/>
                  </a:ext>
                </a:extLst>
              </a:tr>
              <a:tr h="259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Parameter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매소드의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매개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ReturnValue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매소드의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반환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87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781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en-US" altLang="ko-KR" dirty="0"/>
              <a:t>Dynamic</a:t>
            </a:r>
            <a:r>
              <a:rPr lang="ko-KR" altLang="en-US" dirty="0"/>
              <a:t>형식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2817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2. dynamic</a:t>
            </a:r>
            <a:r>
              <a:rPr lang="ko-KR" altLang="en-US" dirty="0"/>
              <a:t>형식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72A6A-8599-4255-8DFB-133D64F25A50}"/>
              </a:ext>
            </a:extLst>
          </p:cNvPr>
          <p:cNvSpPr txBox="1"/>
          <p:nvPr/>
        </p:nvSpPr>
        <p:spPr>
          <a:xfrm>
            <a:off x="1141411" y="733245"/>
            <a:ext cx="983138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Dynamic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int</a:t>
            </a:r>
            <a:r>
              <a:rPr lang="ko-KR" altLang="en-US" sz="1600" dirty="0">
                <a:latin typeface="Arial Black" panose="020B0A04020102020204" pitchFamily="34" charset="0"/>
              </a:rPr>
              <a:t>나 </a:t>
            </a:r>
            <a:r>
              <a:rPr lang="en-US" altLang="ko-KR" sz="1600" dirty="0">
                <a:latin typeface="Arial Black" panose="020B0A04020102020204" pitchFamily="34" charset="0"/>
              </a:rPr>
              <a:t>string </a:t>
            </a:r>
            <a:r>
              <a:rPr lang="ko-KR" altLang="en-US" sz="1600" dirty="0">
                <a:latin typeface="Arial Black" panose="020B0A04020102020204" pitchFamily="34" charset="0"/>
              </a:rPr>
              <a:t>처럼 또 하나의 형식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다른 형식들은 컴파일할 때 검사가 이루어지지만 </a:t>
            </a:r>
            <a:r>
              <a:rPr lang="en-US" altLang="ko-KR" sz="1600" dirty="0" err="1">
                <a:latin typeface="Arial Black" panose="020B0A04020102020204" pitchFamily="34" charset="0"/>
              </a:rPr>
              <a:t>Dinamic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형식은 실행할 때 이루어 진다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Class </a:t>
            </a:r>
            <a:r>
              <a:rPr lang="en-US" altLang="ko-KR" sz="1600" dirty="0" err="1">
                <a:latin typeface="Arial Black" panose="020B0A04020102020204" pitchFamily="34" charset="0"/>
              </a:rPr>
              <a:t>MyClass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public void </a:t>
            </a:r>
            <a:r>
              <a:rPr lang="en-US" altLang="ko-KR" sz="1600" dirty="0" err="1">
                <a:latin typeface="Arial Black" panose="020B0A04020102020204" pitchFamily="34" charset="0"/>
              </a:rPr>
              <a:t>FuncAAA</a:t>
            </a:r>
            <a:r>
              <a:rPr lang="en-US" altLang="ko-KR" sz="1600" dirty="0">
                <a:latin typeface="Arial Black" panose="020B0A04020102020204" pitchFamily="34" charset="0"/>
              </a:rPr>
              <a:t>() { // Do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Noting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};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class </a:t>
            </a:r>
            <a:r>
              <a:rPr lang="en-US" altLang="ko-KR" sz="1600" dirty="0" err="1">
                <a:latin typeface="Arial Black" panose="020B0A04020102020204" pitchFamily="34" charset="0"/>
              </a:rPr>
              <a:t>MainApp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static void Main(string[] </a:t>
            </a:r>
            <a:r>
              <a:rPr lang="en-US" altLang="ko-KR" sz="1600" dirty="0" err="1">
                <a:latin typeface="Arial Black" panose="020B0A04020102020204" pitchFamily="34" charset="0"/>
              </a:rPr>
              <a:t>args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dirty="0" err="1">
                <a:latin typeface="Arial Black" panose="020B0A04020102020204" pitchFamily="34" charset="0"/>
              </a:rPr>
              <a:t>MyClass</a:t>
            </a:r>
            <a:r>
              <a:rPr lang="en-US" altLang="ko-KR" sz="1600" dirty="0">
                <a:latin typeface="Arial Black" panose="020B0A04020102020204" pitchFamily="34" charset="0"/>
              </a:rPr>
              <a:t> obj = new </a:t>
            </a:r>
            <a:r>
              <a:rPr lang="en-US" altLang="ko-KR" sz="1600" dirty="0" err="1">
                <a:latin typeface="Arial Black" panose="020B0A04020102020204" pitchFamily="34" charset="0"/>
              </a:rPr>
              <a:t>MyClass</a:t>
            </a:r>
            <a:r>
              <a:rPr lang="en-US" altLang="ko-KR" sz="1600" dirty="0">
                <a:latin typeface="Arial Black" panose="020B0A04020102020204" pitchFamily="34" charset="0"/>
              </a:rPr>
              <a:t>();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dirty="0" err="1">
                <a:latin typeface="Arial Black" panose="020B0A04020102020204" pitchFamily="34" charset="0"/>
              </a:rPr>
              <a:t>obj.FuncAAA</a:t>
            </a:r>
            <a:r>
              <a:rPr lang="en-US" altLang="ko-KR" sz="1600" dirty="0">
                <a:latin typeface="Arial Black" panose="020B0A04020102020204" pitchFamily="34" charset="0"/>
              </a:rPr>
              <a:t>();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dirty="0" err="1">
                <a:latin typeface="Arial Black" panose="020B0A04020102020204" pitchFamily="34" charset="0"/>
              </a:rPr>
              <a:t>obj.FuncBBB</a:t>
            </a:r>
            <a:r>
              <a:rPr lang="en-US" altLang="ko-KR" sz="1600" dirty="0">
                <a:latin typeface="Arial Black" panose="020B0A04020102020204" pitchFamily="34" charset="0"/>
              </a:rPr>
              <a:t>();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ACC551-5910-45D5-B0B5-8CB6B6AAC11B}"/>
              </a:ext>
            </a:extLst>
          </p:cNvPr>
          <p:cNvSpPr txBox="1"/>
          <p:nvPr/>
        </p:nvSpPr>
        <p:spPr>
          <a:xfrm>
            <a:off x="6560434" y="4549676"/>
            <a:ext cx="44123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class </a:t>
            </a:r>
            <a:r>
              <a:rPr lang="en-US" altLang="ko-KR" sz="1600" dirty="0" err="1">
                <a:latin typeface="Arial Black" panose="020B0A04020102020204" pitchFamily="34" charset="0"/>
              </a:rPr>
              <a:t>MainApp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static void Main(string[] </a:t>
            </a:r>
            <a:r>
              <a:rPr lang="en-US" altLang="ko-KR" sz="1600" dirty="0" err="1">
                <a:latin typeface="Arial Black" panose="020B0A04020102020204" pitchFamily="34" charset="0"/>
              </a:rPr>
              <a:t>args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dynamic</a:t>
            </a:r>
            <a:r>
              <a:rPr lang="en-US" altLang="ko-KR" sz="1600" dirty="0">
                <a:latin typeface="Arial Black" panose="020B0A04020102020204" pitchFamily="34" charset="0"/>
              </a:rPr>
              <a:t> obj = new </a:t>
            </a:r>
            <a:r>
              <a:rPr lang="en-US" altLang="ko-KR" sz="1600" dirty="0" err="1">
                <a:latin typeface="Arial Black" panose="020B0A04020102020204" pitchFamily="34" charset="0"/>
              </a:rPr>
              <a:t>MyClass</a:t>
            </a:r>
            <a:r>
              <a:rPr lang="en-US" altLang="ko-KR" sz="1600" dirty="0">
                <a:latin typeface="Arial Black" panose="020B0A04020102020204" pitchFamily="34" charset="0"/>
              </a:rPr>
              <a:t>();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dirty="0" err="1">
                <a:latin typeface="Arial Black" panose="020B0A04020102020204" pitchFamily="34" charset="0"/>
              </a:rPr>
              <a:t>obj.FuncAAA</a:t>
            </a:r>
            <a:r>
              <a:rPr lang="en-US" altLang="ko-KR" sz="1600" dirty="0">
                <a:latin typeface="Arial Black" panose="020B0A04020102020204" pitchFamily="34" charset="0"/>
              </a:rPr>
              <a:t>();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dirty="0" err="1">
                <a:latin typeface="Arial Black" panose="020B0A04020102020204" pitchFamily="34" charset="0"/>
              </a:rPr>
              <a:t>obj.FuncBBB</a:t>
            </a:r>
            <a:r>
              <a:rPr lang="en-US" altLang="ko-KR" sz="1600" dirty="0">
                <a:latin typeface="Arial Black" panose="020B0A04020102020204" pitchFamily="34" charset="0"/>
              </a:rPr>
              <a:t>();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459C1-B70A-48F9-8A2D-9753E004A182}"/>
              </a:ext>
            </a:extLst>
          </p:cNvPr>
          <p:cNvSpPr txBox="1"/>
          <p:nvPr/>
        </p:nvSpPr>
        <p:spPr>
          <a:xfrm>
            <a:off x="6812688" y="2225962"/>
            <a:ext cx="3907857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</a:rPr>
              <a:t>FuncBBB</a:t>
            </a:r>
            <a:r>
              <a:rPr lang="en-US" altLang="ko-KR" sz="1600" dirty="0">
                <a:latin typeface="Arial Black" panose="020B0A04020102020204" pitchFamily="34" charset="0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</a:rPr>
              <a:t>라는 </a:t>
            </a:r>
            <a:r>
              <a:rPr lang="ko-KR" altLang="en-US" sz="1600" dirty="0" err="1">
                <a:latin typeface="Arial Black" panose="020B0A04020102020204" pitchFamily="34" charset="0"/>
              </a:rPr>
              <a:t>매소드는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MyClass</a:t>
            </a:r>
            <a:r>
              <a:rPr lang="ko-KR" altLang="en-US" sz="1600" dirty="0">
                <a:latin typeface="Arial Black" panose="020B0A04020102020204" pitchFamily="34" charset="0"/>
              </a:rPr>
              <a:t>에 정의되어 있지 않으므로 컴파일에서 에러가 발생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C57EA-6C97-48DC-814D-46453CAFF762}"/>
              </a:ext>
            </a:extLst>
          </p:cNvPr>
          <p:cNvSpPr txBox="1"/>
          <p:nvPr/>
        </p:nvSpPr>
        <p:spPr>
          <a:xfrm>
            <a:off x="2335337" y="5796170"/>
            <a:ext cx="3907857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dynamic </a:t>
            </a:r>
            <a:r>
              <a:rPr lang="ko-KR" altLang="en-US" sz="1600" dirty="0">
                <a:latin typeface="Arial Black" panose="020B0A04020102020204" pitchFamily="34" charset="0"/>
              </a:rPr>
              <a:t>형식으로 선언된 </a:t>
            </a:r>
            <a:r>
              <a:rPr lang="en-US" altLang="ko-KR" sz="1600" dirty="0">
                <a:latin typeface="Arial Black" panose="020B0A04020102020204" pitchFamily="34" charset="0"/>
              </a:rPr>
              <a:t>obj</a:t>
            </a:r>
            <a:r>
              <a:rPr lang="ko-KR" altLang="en-US" sz="1600" dirty="0">
                <a:latin typeface="Arial Black" panose="020B0A04020102020204" pitchFamily="34" charset="0"/>
              </a:rPr>
              <a:t>는 일단 컴파일러의 형식 검사는 피해간다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96591A7-28E6-440D-A6AB-D393EEC79BB7}"/>
              </a:ext>
            </a:extLst>
          </p:cNvPr>
          <p:cNvCxnSpPr>
            <a:endCxn id="6" idx="1"/>
          </p:cNvCxnSpPr>
          <p:nvPr/>
        </p:nvCxnSpPr>
        <p:spPr>
          <a:xfrm flipV="1">
            <a:off x="3801979" y="2641461"/>
            <a:ext cx="3010709" cy="2238547"/>
          </a:xfrm>
          <a:prstGeom prst="bentConnector3">
            <a:avLst>
              <a:gd name="adj1" fmla="val 7237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452D8FC-99A5-48D6-8452-17023F6F3774}"/>
              </a:ext>
            </a:extLst>
          </p:cNvPr>
          <p:cNvCxnSpPr>
            <a:endCxn id="9" idx="3"/>
          </p:cNvCxnSpPr>
          <p:nvPr/>
        </p:nvCxnSpPr>
        <p:spPr>
          <a:xfrm flipH="1">
            <a:off x="6243194" y="5703838"/>
            <a:ext cx="1322264" cy="3847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143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2. dynamic</a:t>
            </a:r>
            <a:r>
              <a:rPr lang="ko-KR" altLang="en-US" dirty="0"/>
              <a:t>형식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A80C6-AD10-4D43-A56F-72AFE1C98741}"/>
              </a:ext>
            </a:extLst>
          </p:cNvPr>
          <p:cNvSpPr txBox="1"/>
          <p:nvPr/>
        </p:nvSpPr>
        <p:spPr>
          <a:xfrm>
            <a:off x="1141411" y="733245"/>
            <a:ext cx="990599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컴파일러에서 이미 강력한 검사를 통해 위험요소를 체크하는 부분을 일부로 회피할 필요가 있을까</a:t>
            </a:r>
            <a:r>
              <a:rPr lang="en-US" altLang="ko-KR" dirty="0">
                <a:latin typeface="Arial Black" panose="020B0A04020102020204" pitchFamily="34" charset="0"/>
              </a:rPr>
              <a:t>? dynamic</a:t>
            </a:r>
            <a:r>
              <a:rPr lang="ko-KR" altLang="en-US" dirty="0">
                <a:latin typeface="Arial Black" panose="020B0A04020102020204" pitchFamily="34" charset="0"/>
              </a:rPr>
              <a:t>을 쓴다고 해도 이미 실행과정에서 오류를 발생시킬 것이며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그렇다면 왜 이것이 존재하는 지는 더 알아볼 필요가 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객체 지향프로그래밍에서는 </a:t>
            </a:r>
            <a:r>
              <a:rPr lang="en-US" altLang="ko-KR" dirty="0">
                <a:latin typeface="Arial Black" panose="020B0A04020102020204" pitchFamily="34" charset="0"/>
              </a:rPr>
              <a:t>C#</a:t>
            </a:r>
            <a:r>
              <a:rPr lang="ko-KR" altLang="en-US" dirty="0">
                <a:latin typeface="Arial Black" panose="020B0A04020102020204" pitchFamily="34" charset="0"/>
              </a:rPr>
              <a:t>의 어떤 형식이 오리라는 클래스와 같은 것으로 인정받으려면 상속을 받아야만 가능하다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하지만 구지 클래스명이 달라도 멤버 형식과 멤버 메소드가 같은 행동을 한다면 같은  것으로 판단하는 것이 맞지 않냐 라는 생각에서 나온 방법이다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class Duck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public void Walk()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{</a:t>
            </a:r>
            <a:r>
              <a:rPr lang="en-US" altLang="ko-KR" sz="1600" dirty="0" err="1">
                <a:latin typeface="Arial Black" panose="020B0A04020102020204" pitchFamily="34" charset="0"/>
              </a:rPr>
              <a:t>Console.WriteLine</a:t>
            </a:r>
            <a:r>
              <a:rPr lang="en-US" altLang="ko-KR" sz="1600" dirty="0">
                <a:latin typeface="Arial Black" panose="020B0A04020102020204" pitchFamily="34" charset="0"/>
              </a:rPr>
              <a:t>(“</a:t>
            </a:r>
            <a:r>
              <a:rPr lang="en-US" altLang="ko-KR" sz="1600" dirty="0" err="1">
                <a:latin typeface="Arial Black" panose="020B0A04020102020204" pitchFamily="34" charset="0"/>
              </a:rPr>
              <a:t>Duck.Walk</a:t>
            </a:r>
            <a:r>
              <a:rPr lang="en-US" altLang="ko-KR" sz="1600" dirty="0">
                <a:latin typeface="Arial Black" panose="020B0A04020102020204" pitchFamily="34" charset="0"/>
              </a:rPr>
              <a:t>”)}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public void Swim()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{</a:t>
            </a:r>
            <a:r>
              <a:rPr lang="en-US" altLang="ko-KR" sz="1600" dirty="0" err="1">
                <a:latin typeface="Arial Black" panose="020B0A04020102020204" pitchFamily="34" charset="0"/>
              </a:rPr>
              <a:t>Console.WriteLine</a:t>
            </a:r>
            <a:r>
              <a:rPr lang="en-US" altLang="ko-KR" sz="1600" dirty="0">
                <a:latin typeface="Arial Black" panose="020B0A04020102020204" pitchFamily="34" charset="0"/>
              </a:rPr>
              <a:t>(“</a:t>
            </a:r>
            <a:r>
              <a:rPr lang="en-US" altLang="ko-KR" sz="1600" dirty="0" err="1">
                <a:latin typeface="Arial Black" panose="020B0A04020102020204" pitchFamily="34" charset="0"/>
              </a:rPr>
              <a:t>Duck.Swim</a:t>
            </a:r>
            <a:r>
              <a:rPr lang="en-US" altLang="ko-KR" sz="1600" dirty="0">
                <a:latin typeface="Arial Black" panose="020B0A04020102020204" pitchFamily="34" charset="0"/>
              </a:rPr>
              <a:t>”)}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public void Quack()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{</a:t>
            </a:r>
            <a:r>
              <a:rPr lang="en-US" altLang="ko-KR" sz="1600" dirty="0" err="1">
                <a:latin typeface="Arial Black" panose="020B0A04020102020204" pitchFamily="34" charset="0"/>
              </a:rPr>
              <a:t>Console.WriteLine</a:t>
            </a:r>
            <a:r>
              <a:rPr lang="en-US" altLang="ko-KR" sz="1600" dirty="0">
                <a:latin typeface="Arial Black" panose="020B0A04020102020204" pitchFamily="34" charset="0"/>
              </a:rPr>
              <a:t>(“</a:t>
            </a:r>
            <a:r>
              <a:rPr lang="en-US" altLang="ko-KR" sz="1600" dirty="0" err="1">
                <a:latin typeface="Arial Black" panose="020B0A04020102020204" pitchFamily="34" charset="0"/>
              </a:rPr>
              <a:t>Duck.Quack</a:t>
            </a:r>
            <a:r>
              <a:rPr lang="en-US" altLang="ko-KR" sz="1600" dirty="0">
                <a:latin typeface="Arial Black" panose="020B0A04020102020204" pitchFamily="34" charset="0"/>
              </a:rPr>
              <a:t>”)}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비록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클래스명은 다르지만 역할이 같으니까 같은 동작을 해서 똑같이 사용할 수 있다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B0FD2-F596-4E82-96DC-381FB30882D0}"/>
              </a:ext>
            </a:extLst>
          </p:cNvPr>
          <p:cNvSpPr txBox="1"/>
          <p:nvPr/>
        </p:nvSpPr>
        <p:spPr>
          <a:xfrm>
            <a:off x="6185049" y="2949236"/>
            <a:ext cx="468187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class Robot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public void Walk()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{</a:t>
            </a:r>
            <a:r>
              <a:rPr lang="en-US" altLang="ko-KR" sz="1600" dirty="0" err="1">
                <a:latin typeface="Arial Black" panose="020B0A04020102020204" pitchFamily="34" charset="0"/>
              </a:rPr>
              <a:t>Console.WriteLine</a:t>
            </a:r>
            <a:r>
              <a:rPr lang="en-US" altLang="ko-KR" sz="1600" dirty="0">
                <a:latin typeface="Arial Black" panose="020B0A04020102020204" pitchFamily="34" charset="0"/>
              </a:rPr>
              <a:t>(“</a:t>
            </a:r>
            <a:r>
              <a:rPr lang="en-US" altLang="ko-KR" sz="1600" dirty="0" err="1">
                <a:latin typeface="Arial Black" panose="020B0A04020102020204" pitchFamily="34" charset="0"/>
              </a:rPr>
              <a:t>Duck.Walk</a:t>
            </a:r>
            <a:r>
              <a:rPr lang="en-US" altLang="ko-KR" sz="1600" dirty="0">
                <a:latin typeface="Arial Black" panose="020B0A04020102020204" pitchFamily="34" charset="0"/>
              </a:rPr>
              <a:t>”)}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public void Swim()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{</a:t>
            </a:r>
            <a:r>
              <a:rPr lang="en-US" altLang="ko-KR" sz="1600" dirty="0" err="1">
                <a:latin typeface="Arial Black" panose="020B0A04020102020204" pitchFamily="34" charset="0"/>
              </a:rPr>
              <a:t>Console.WriteLine</a:t>
            </a:r>
            <a:r>
              <a:rPr lang="en-US" altLang="ko-KR" sz="1600" dirty="0">
                <a:latin typeface="Arial Black" panose="020B0A04020102020204" pitchFamily="34" charset="0"/>
              </a:rPr>
              <a:t>(“</a:t>
            </a:r>
            <a:r>
              <a:rPr lang="en-US" altLang="ko-KR" sz="1600" dirty="0" err="1">
                <a:latin typeface="Arial Black" panose="020B0A04020102020204" pitchFamily="34" charset="0"/>
              </a:rPr>
              <a:t>Duck.Swim</a:t>
            </a:r>
            <a:r>
              <a:rPr lang="en-US" altLang="ko-KR" sz="1600" dirty="0">
                <a:latin typeface="Arial Black" panose="020B0A04020102020204" pitchFamily="34" charset="0"/>
              </a:rPr>
              <a:t>”)}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public void Quack()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{</a:t>
            </a:r>
            <a:r>
              <a:rPr lang="en-US" altLang="ko-KR" sz="1600" dirty="0" err="1">
                <a:latin typeface="Arial Black" panose="020B0A04020102020204" pitchFamily="34" charset="0"/>
              </a:rPr>
              <a:t>Console.WriteLine</a:t>
            </a:r>
            <a:r>
              <a:rPr lang="en-US" altLang="ko-KR" sz="1600" dirty="0">
                <a:latin typeface="Arial Black" panose="020B0A04020102020204" pitchFamily="34" charset="0"/>
              </a:rPr>
              <a:t>(“</a:t>
            </a:r>
            <a:r>
              <a:rPr lang="en-US" altLang="ko-KR" sz="1600" dirty="0" err="1">
                <a:latin typeface="Arial Black" panose="020B0A04020102020204" pitchFamily="34" charset="0"/>
              </a:rPr>
              <a:t>Duck.Quack</a:t>
            </a:r>
            <a:r>
              <a:rPr lang="en-US" altLang="ko-KR" sz="1600" dirty="0">
                <a:latin typeface="Arial Black" panose="020B0A04020102020204" pitchFamily="34" charset="0"/>
              </a:rPr>
              <a:t>”)}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8809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2. dynamic</a:t>
            </a:r>
            <a:r>
              <a:rPr lang="ko-KR" altLang="en-US" dirty="0"/>
              <a:t>형식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A80C6-AD10-4D43-A56F-72AFE1C98741}"/>
              </a:ext>
            </a:extLst>
          </p:cNvPr>
          <p:cNvSpPr txBox="1"/>
          <p:nvPr/>
        </p:nvSpPr>
        <p:spPr>
          <a:xfrm>
            <a:off x="1141411" y="733245"/>
            <a:ext cx="990599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인터페이스와 상속을 이용하면 더 깔끔하고 멋지게 만들 수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하지만</a:t>
            </a:r>
            <a:r>
              <a:rPr lang="en-US" altLang="ko-KR" sz="1600" dirty="0">
                <a:latin typeface="Arial Black" panose="020B0A04020102020204" pitchFamily="34" charset="0"/>
              </a:rPr>
              <a:t>,</a:t>
            </a:r>
            <a:r>
              <a:rPr lang="ko-KR" altLang="en-US" sz="1600" dirty="0">
                <a:latin typeface="Arial Black" panose="020B0A04020102020204" pitchFamily="34" charset="0"/>
              </a:rPr>
              <a:t> 상속과 인터페이스 설계는 추상화에 대한 연습과 경험이 많아야 예측을 하고 사용 할 수 있는 것이다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인터페이스의 경우 잦은 변경이 발생한다면 사용한 파생 클래스 모두에게 수정이 필요해 지는 상황이 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dynamic</a:t>
            </a:r>
            <a:r>
              <a:rPr lang="ko-KR" altLang="en-US" sz="1600" dirty="0">
                <a:latin typeface="Arial Black" panose="020B0A04020102020204" pitchFamily="34" charset="0"/>
              </a:rPr>
              <a:t>을 사용하는 것과 </a:t>
            </a:r>
            <a:r>
              <a:rPr lang="en-US" altLang="ko-KR" sz="1600" dirty="0">
                <a:latin typeface="Arial Black" panose="020B0A04020102020204" pitchFamily="34" charset="0"/>
              </a:rPr>
              <a:t>Interface</a:t>
            </a:r>
            <a:r>
              <a:rPr lang="ko-KR" altLang="en-US" sz="1600" dirty="0">
                <a:latin typeface="Arial Black" panose="020B0A04020102020204" pitchFamily="34" charset="0"/>
              </a:rPr>
              <a:t>나 상속을 이용하는 것은 필수가 아닌 선택이고 취향인 것이다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COM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과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.NET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사이의 상호 운용성을 위한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Dynamic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형식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COM</a:t>
            </a:r>
            <a:r>
              <a:rPr lang="ko-KR" altLang="en-US" sz="1600" dirty="0">
                <a:latin typeface="Arial Black" panose="020B0A04020102020204" pitchFamily="34" charset="0"/>
              </a:rPr>
              <a:t>이란</a:t>
            </a:r>
            <a:r>
              <a:rPr lang="en-US" altLang="ko-KR" sz="1600" dirty="0">
                <a:latin typeface="Arial Black" panose="020B0A04020102020204" pitchFamily="34" charset="0"/>
              </a:rPr>
              <a:t>?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Componet</a:t>
            </a:r>
            <a:r>
              <a:rPr lang="en-US" altLang="ko-KR" sz="1600" dirty="0">
                <a:latin typeface="Arial Black" panose="020B0A04020102020204" pitchFamily="34" charset="0"/>
              </a:rPr>
              <a:t> Object Model</a:t>
            </a:r>
            <a:r>
              <a:rPr lang="ko-KR" altLang="en-US" sz="1600" dirty="0">
                <a:latin typeface="Arial Black" panose="020B0A04020102020204" pitchFamily="34" charset="0"/>
              </a:rPr>
              <a:t>의 약자</a:t>
            </a:r>
            <a:r>
              <a:rPr lang="en-US" altLang="ko-KR" sz="1600" dirty="0">
                <a:latin typeface="Arial Black" panose="020B0A04020102020204" pitchFamily="34" charset="0"/>
              </a:rPr>
              <a:t> – </a:t>
            </a:r>
            <a:r>
              <a:rPr lang="ko-KR" altLang="en-US" sz="1600" dirty="0">
                <a:latin typeface="Arial Black" panose="020B0A04020102020204" pitchFamily="34" charset="0"/>
              </a:rPr>
              <a:t>마이크로소프트의 소프트웨어 </a:t>
            </a:r>
            <a:r>
              <a:rPr lang="ko-KR" altLang="en-US" sz="1600" dirty="0" err="1">
                <a:latin typeface="Arial Black" panose="020B0A04020102020204" pitchFamily="34" charset="0"/>
              </a:rPr>
              <a:t>컴퍼넌트</a:t>
            </a:r>
            <a:r>
              <a:rPr lang="ko-KR" altLang="en-US" sz="1600" dirty="0">
                <a:latin typeface="Arial Black" panose="020B0A04020102020204" pitchFamily="34" charset="0"/>
              </a:rPr>
              <a:t> 규격을 말한다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OLE, ActiveX, COM+</a:t>
            </a:r>
            <a:r>
              <a:rPr lang="ko-KR" altLang="en-US" sz="1600" dirty="0">
                <a:latin typeface="Arial Black" panose="020B0A04020102020204" pitchFamily="34" charset="0"/>
              </a:rPr>
              <a:t>와 같은 파생 규격들이 모두 </a:t>
            </a:r>
            <a:r>
              <a:rPr lang="en-US" altLang="ko-KR" sz="1600" dirty="0">
                <a:latin typeface="Arial Black" panose="020B0A04020102020204" pitchFamily="34" charset="0"/>
              </a:rPr>
              <a:t>COM</a:t>
            </a:r>
            <a:r>
              <a:rPr lang="ko-KR" altLang="en-US" sz="1600" dirty="0">
                <a:latin typeface="Arial Black" panose="020B0A04020102020204" pitchFamily="34" charset="0"/>
              </a:rPr>
              <a:t>을 바탕으로 만들어졌다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.NET</a:t>
            </a:r>
            <a:r>
              <a:rPr lang="ko-KR" altLang="en-US" sz="1600" dirty="0">
                <a:latin typeface="Arial Black" panose="020B0A04020102020204" pitchFamily="34" charset="0"/>
              </a:rPr>
              <a:t>의 영향으로 사용하지 않을 수도 있지만 이미 정립된 소프트웨어들에 대한 지원이 필요하기 때문에 </a:t>
            </a:r>
            <a:r>
              <a:rPr lang="en-US" altLang="ko-KR" sz="1600" dirty="0">
                <a:latin typeface="Arial Black" panose="020B0A04020102020204" pitchFamily="34" charset="0"/>
              </a:rPr>
              <a:t>.NET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>
                <a:latin typeface="Arial Black" panose="020B0A04020102020204" pitchFamily="34" charset="0"/>
              </a:rPr>
              <a:t>COM</a:t>
            </a:r>
            <a:r>
              <a:rPr lang="ko-KR" altLang="en-US" sz="1600" dirty="0">
                <a:latin typeface="Arial Black" panose="020B0A04020102020204" pitchFamily="34" charset="0"/>
              </a:rPr>
              <a:t>을 여전히 지원하고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대표적으로 </a:t>
            </a:r>
            <a:r>
              <a:rPr lang="en-US" altLang="ko-KR" sz="1600" dirty="0">
                <a:latin typeface="Arial Black" panose="020B0A04020102020204" pitchFamily="34" charset="0"/>
              </a:rPr>
              <a:t>MS Office.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C#</a:t>
            </a:r>
            <a:r>
              <a:rPr lang="ko-KR" altLang="en-US" sz="1600" dirty="0">
                <a:latin typeface="Arial Black" panose="020B0A04020102020204" pitchFamily="34" charset="0"/>
              </a:rPr>
              <a:t>은 어떻게 지원을 하고 있는 것인가</a:t>
            </a:r>
            <a:r>
              <a:rPr lang="en-US" altLang="ko-KR" sz="1600" dirty="0">
                <a:latin typeface="Arial Black" panose="020B0A04020102020204" pitchFamily="34" charset="0"/>
              </a:rPr>
              <a:t>?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.NET </a:t>
            </a:r>
            <a:r>
              <a:rPr lang="ko-KR" altLang="en-US" sz="1600" dirty="0">
                <a:latin typeface="Arial Black" panose="020B0A04020102020204" pitchFamily="34" charset="0"/>
              </a:rPr>
              <a:t>언어들은 </a:t>
            </a:r>
            <a:r>
              <a:rPr lang="en-US" altLang="ko-KR" sz="1600" dirty="0">
                <a:latin typeface="Arial Black" panose="020B0A04020102020204" pitchFamily="34" charset="0"/>
              </a:rPr>
              <a:t>RCW(Runtime Callable Wrapper)</a:t>
            </a:r>
            <a:r>
              <a:rPr lang="ko-KR" altLang="en-US" sz="1600" dirty="0">
                <a:latin typeface="Arial Black" panose="020B0A04020102020204" pitchFamily="34" charset="0"/>
              </a:rPr>
              <a:t>를 통해 </a:t>
            </a:r>
            <a:r>
              <a:rPr lang="en-US" altLang="ko-KR" sz="1600" dirty="0">
                <a:latin typeface="Arial Black" panose="020B0A04020102020204" pitchFamily="34" charset="0"/>
              </a:rPr>
              <a:t>COM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 err="1">
                <a:latin typeface="Arial Black" panose="020B0A04020102020204" pitchFamily="34" charset="0"/>
              </a:rPr>
              <a:t>컴퍼넌트를</a:t>
            </a:r>
            <a:r>
              <a:rPr lang="ko-KR" altLang="en-US" sz="1600" dirty="0">
                <a:latin typeface="Arial Black" panose="020B0A04020102020204" pitchFamily="34" charset="0"/>
              </a:rPr>
              <a:t>  사용할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RCW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.NET Framework</a:t>
            </a:r>
            <a:r>
              <a:rPr lang="ko-KR" altLang="en-US" sz="1600" dirty="0">
                <a:latin typeface="Arial Black" panose="020B0A04020102020204" pitchFamily="34" charset="0"/>
              </a:rPr>
              <a:t>가 제공하는 </a:t>
            </a:r>
            <a:r>
              <a:rPr lang="en-US" altLang="ko-KR" sz="1600" dirty="0">
                <a:latin typeface="Arial Black" panose="020B0A04020102020204" pitchFamily="34" charset="0"/>
              </a:rPr>
              <a:t>Type Library Importer(tlbimp.exe)</a:t>
            </a:r>
            <a:r>
              <a:rPr lang="ko-KR" altLang="en-US" sz="1600" dirty="0">
                <a:latin typeface="Arial Black" panose="020B0A04020102020204" pitchFamily="34" charset="0"/>
              </a:rPr>
              <a:t>를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이용해서 만들 수 있는데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비주얼 스튜디오를 이용해서 </a:t>
            </a:r>
            <a:r>
              <a:rPr lang="en-US" altLang="ko-KR" sz="1600" dirty="0">
                <a:latin typeface="Arial Black" panose="020B0A04020102020204" pitchFamily="34" charset="0"/>
              </a:rPr>
              <a:t>COM </a:t>
            </a:r>
            <a:r>
              <a:rPr lang="ko-KR" altLang="en-US" sz="1600" dirty="0">
                <a:latin typeface="Arial Black" panose="020B0A04020102020204" pitchFamily="34" charset="0"/>
              </a:rPr>
              <a:t>객체를 프로젝트 참조에 추가하면 </a:t>
            </a:r>
            <a:r>
              <a:rPr lang="en-US" altLang="ko-KR" sz="1600" dirty="0">
                <a:latin typeface="Arial Black" panose="020B0A04020102020204" pitchFamily="34" charset="0"/>
              </a:rPr>
              <a:t>IDE</a:t>
            </a:r>
            <a:r>
              <a:rPr lang="ko-KR" altLang="en-US" sz="1600" dirty="0">
                <a:latin typeface="Arial Black" panose="020B0A04020102020204" pitchFamily="34" charset="0"/>
              </a:rPr>
              <a:t>가 자동으로 </a:t>
            </a:r>
            <a:r>
              <a:rPr lang="en-US" altLang="ko-KR" sz="1600" dirty="0">
                <a:latin typeface="Arial Black" panose="020B0A04020102020204" pitchFamily="34" charset="0"/>
              </a:rPr>
              <a:t>tlbimp.exe</a:t>
            </a:r>
            <a:r>
              <a:rPr lang="ko-KR" altLang="en-US" sz="1600" dirty="0">
                <a:latin typeface="Arial Black" panose="020B0A04020102020204" pitchFamily="34" charset="0"/>
              </a:rPr>
              <a:t>를 호출해서 </a:t>
            </a:r>
            <a:r>
              <a:rPr lang="en-US" altLang="ko-KR" sz="1600" dirty="0">
                <a:latin typeface="Arial Black" panose="020B0A04020102020204" pitchFamily="34" charset="0"/>
              </a:rPr>
              <a:t>RCW</a:t>
            </a:r>
            <a:r>
              <a:rPr lang="ko-KR" altLang="en-US" sz="1600" dirty="0">
                <a:latin typeface="Arial Black" panose="020B0A04020102020204" pitchFamily="34" charset="0"/>
              </a:rPr>
              <a:t>를 만들어 준다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RCW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COM</a:t>
            </a:r>
            <a:r>
              <a:rPr lang="ko-KR" altLang="en-US" sz="1600" dirty="0">
                <a:latin typeface="Arial Black" panose="020B0A04020102020204" pitchFamily="34" charset="0"/>
              </a:rPr>
              <a:t>에 대한 프록시 역할을 함으로써 </a:t>
            </a:r>
            <a:r>
              <a:rPr lang="en-US" altLang="ko-KR" sz="1600" dirty="0">
                <a:latin typeface="Arial Black" panose="020B0A04020102020204" pitchFamily="34" charset="0"/>
              </a:rPr>
              <a:t>C# </a:t>
            </a:r>
            <a:r>
              <a:rPr lang="ko-KR" altLang="en-US" sz="1600" dirty="0">
                <a:latin typeface="Arial Black" panose="020B0A04020102020204" pitchFamily="34" charset="0"/>
              </a:rPr>
              <a:t>코드에서 </a:t>
            </a:r>
            <a:r>
              <a:rPr lang="en-US" altLang="ko-KR" sz="1600" dirty="0">
                <a:latin typeface="Arial Black" panose="020B0A04020102020204" pitchFamily="34" charset="0"/>
              </a:rPr>
              <a:t>.NET </a:t>
            </a:r>
            <a:r>
              <a:rPr lang="ko-KR" altLang="en-US" sz="1600" dirty="0">
                <a:latin typeface="Arial Black" panose="020B0A04020102020204" pitchFamily="34" charset="0"/>
              </a:rPr>
              <a:t>클래스 라이브를 사용하듯 </a:t>
            </a:r>
            <a:r>
              <a:rPr lang="en-US" altLang="ko-KR" sz="1600" dirty="0">
                <a:latin typeface="Arial Black" panose="020B0A04020102020204" pitchFamily="34" charset="0"/>
              </a:rPr>
              <a:t>COM API</a:t>
            </a:r>
            <a:r>
              <a:rPr lang="ko-KR" altLang="en-US" sz="1600" dirty="0">
                <a:latin typeface="Arial Black" panose="020B0A04020102020204" pitchFamily="34" charset="0"/>
              </a:rPr>
              <a:t>를 사용할 수 있게 해준다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7516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2. dynamic</a:t>
            </a:r>
            <a:r>
              <a:rPr lang="ko-KR" altLang="en-US" dirty="0"/>
              <a:t>형식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A80C6-AD10-4D43-A56F-72AFE1C98741}"/>
              </a:ext>
            </a:extLst>
          </p:cNvPr>
          <p:cNvSpPr txBox="1"/>
          <p:nvPr/>
        </p:nvSpPr>
        <p:spPr>
          <a:xfrm>
            <a:off x="1112054" y="2686213"/>
            <a:ext cx="990599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COM</a:t>
            </a:r>
            <a:r>
              <a:rPr lang="ko-KR" altLang="en-US" sz="1600" dirty="0">
                <a:latin typeface="Arial Black" panose="020B0A04020102020204" pitchFamily="34" charset="0"/>
              </a:rPr>
              <a:t>은 메소드가 결과를 반환할 때 실제 형식이 아닌 </a:t>
            </a:r>
            <a:r>
              <a:rPr lang="en-US" altLang="ko-KR" sz="1600" dirty="0">
                <a:latin typeface="Arial Black" panose="020B0A04020102020204" pitchFamily="34" charset="0"/>
              </a:rPr>
              <a:t>object</a:t>
            </a:r>
            <a:r>
              <a:rPr lang="ko-KR" altLang="en-US" sz="1600" dirty="0">
                <a:latin typeface="Arial Black" panose="020B0A04020102020204" pitchFamily="34" charset="0"/>
              </a:rPr>
              <a:t>형식으로 반환한다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이 때문에 </a:t>
            </a:r>
            <a:r>
              <a:rPr lang="en-US" altLang="ko-KR" sz="1600" dirty="0">
                <a:latin typeface="Arial Black" panose="020B0A04020102020204" pitchFamily="34" charset="0"/>
              </a:rPr>
              <a:t>C#</a:t>
            </a:r>
            <a:r>
              <a:rPr lang="ko-KR" altLang="en-US" sz="1600" dirty="0">
                <a:latin typeface="Arial Black" panose="020B0A04020102020204" pitchFamily="34" charset="0"/>
              </a:rPr>
              <a:t>코드에서는 이 결과를 실제 형식으로 변환해줘야 하는 번거로움이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COM</a:t>
            </a:r>
            <a:r>
              <a:rPr lang="ko-KR" altLang="en-US" sz="1600" dirty="0">
                <a:latin typeface="Arial Black" panose="020B0A04020102020204" pitchFamily="34" charset="0"/>
              </a:rPr>
              <a:t>은 오버로딩을 지원하지 않는다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대신 메소드의 선택적 매개 변수의 기본값 매개 변수를 지원한다</a:t>
            </a:r>
            <a:r>
              <a:rPr lang="en-US" altLang="ko-KR" sz="1600" dirty="0">
                <a:latin typeface="Arial Black" panose="020B0A04020102020204" pitchFamily="34" charset="0"/>
              </a:rPr>
              <a:t>. C# 4.0</a:t>
            </a:r>
            <a:r>
              <a:rPr lang="ko-KR" altLang="en-US" sz="1600" dirty="0">
                <a:latin typeface="Arial Black" panose="020B0A04020102020204" pitchFamily="34" charset="0"/>
              </a:rPr>
              <a:t>이상의 버전이 되기 전까지는 선택적 매개 변수와 기본값 매개 변수를 지원하지 못했기 때문에 번거로움이 많았다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 Black" panose="020B0A04020102020204" pitchFamily="34" charset="0"/>
              </a:rPr>
              <a:t>다행히 </a:t>
            </a:r>
            <a:r>
              <a:rPr lang="en-US" altLang="ko-KR" sz="1600" dirty="0">
                <a:latin typeface="Arial Black" panose="020B0A04020102020204" pitchFamily="34" charset="0"/>
              </a:rPr>
              <a:t>4.0</a:t>
            </a:r>
            <a:r>
              <a:rPr lang="ko-KR" altLang="en-US" sz="1600" dirty="0">
                <a:latin typeface="Arial Black" panose="020B0A04020102020204" pitchFamily="34" charset="0"/>
              </a:rPr>
              <a:t>이상의 버전으로 오면서 문제가 해결되었고 우리는 적극 적으로 </a:t>
            </a:r>
            <a:r>
              <a:rPr lang="en-US" altLang="ko-KR" sz="1600" dirty="0">
                <a:latin typeface="Arial Black" panose="020B0A04020102020204" pitchFamily="34" charset="0"/>
              </a:rPr>
              <a:t>COM API</a:t>
            </a:r>
            <a:r>
              <a:rPr lang="ko-KR" altLang="en-US" sz="1600" dirty="0">
                <a:latin typeface="Arial Black" panose="020B0A04020102020204" pitchFamily="34" charset="0"/>
              </a:rPr>
              <a:t>를 활용 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Excel COM </a:t>
            </a:r>
            <a:r>
              <a:rPr lang="ko-KR" altLang="en-US" sz="1600" dirty="0">
                <a:latin typeface="Arial Black" panose="020B0A04020102020204" pitchFamily="34" charset="0"/>
              </a:rPr>
              <a:t>컴포넌트를 사용하여 예제를 만들어 보면 쉽게 알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24E216A-7A44-4E48-96DD-7EC26F7BDB2C}"/>
              </a:ext>
            </a:extLst>
          </p:cNvPr>
          <p:cNvGrpSpPr/>
          <p:nvPr/>
        </p:nvGrpSpPr>
        <p:grpSpPr>
          <a:xfrm>
            <a:off x="2012664" y="733245"/>
            <a:ext cx="8163491" cy="1937443"/>
            <a:chOff x="1549667" y="2844016"/>
            <a:chExt cx="8163491" cy="193744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F2492C3-3B72-4B27-AE36-6869856105BC}"/>
                </a:ext>
              </a:extLst>
            </p:cNvPr>
            <p:cNvSpPr/>
            <p:nvPr/>
          </p:nvSpPr>
          <p:spPr>
            <a:xfrm>
              <a:off x="1549667" y="3253339"/>
              <a:ext cx="2040556" cy="1106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COM Object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008DFB-7873-4735-91F7-28C3FADB21F2}"/>
                </a:ext>
              </a:extLst>
            </p:cNvPr>
            <p:cNvCxnSpPr>
              <a:cxnSpLocks/>
            </p:cNvCxnSpPr>
            <p:nvPr/>
          </p:nvCxnSpPr>
          <p:spPr>
            <a:xfrm>
              <a:off x="3590223" y="3503596"/>
              <a:ext cx="71066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4779B32-6570-47FA-AF12-45AA22078611}"/>
                </a:ext>
              </a:extLst>
            </p:cNvPr>
            <p:cNvCxnSpPr>
              <a:cxnSpLocks/>
            </p:cNvCxnSpPr>
            <p:nvPr/>
          </p:nvCxnSpPr>
          <p:spPr>
            <a:xfrm>
              <a:off x="3588621" y="4127635"/>
              <a:ext cx="712269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2A783C-464D-4474-896F-CD2CDE616D9A}"/>
                </a:ext>
              </a:extLst>
            </p:cNvPr>
            <p:cNvSpPr txBox="1"/>
            <p:nvPr/>
          </p:nvSpPr>
          <p:spPr>
            <a:xfrm>
              <a:off x="3588621" y="3169738"/>
              <a:ext cx="1295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Interface_1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8B476B-0C3E-4DBF-BA67-E1D17F66D3C8}"/>
                </a:ext>
              </a:extLst>
            </p:cNvPr>
            <p:cNvSpPr txBox="1"/>
            <p:nvPr/>
          </p:nvSpPr>
          <p:spPr>
            <a:xfrm>
              <a:off x="3563777" y="4213507"/>
              <a:ext cx="1295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Interface_2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B8D181-AF1E-4F03-AC74-567F0AA37EDB}"/>
                </a:ext>
              </a:extLst>
            </p:cNvPr>
            <p:cNvSpPr/>
            <p:nvPr/>
          </p:nvSpPr>
          <p:spPr>
            <a:xfrm>
              <a:off x="5200072" y="3085719"/>
              <a:ext cx="808522" cy="1442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RCW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72EBB28-8911-4FFB-8F83-C2162F8BE290}"/>
                </a:ext>
              </a:extLst>
            </p:cNvPr>
            <p:cNvCxnSpPr/>
            <p:nvPr/>
          </p:nvCxnSpPr>
          <p:spPr>
            <a:xfrm flipH="1">
              <a:off x="4556781" y="3503596"/>
              <a:ext cx="654518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4B28FD7-5DD4-4205-8185-91B6FF735081}"/>
                </a:ext>
              </a:extLst>
            </p:cNvPr>
            <p:cNvCxnSpPr/>
            <p:nvPr/>
          </p:nvCxnSpPr>
          <p:spPr>
            <a:xfrm flipH="1">
              <a:off x="4556781" y="4126031"/>
              <a:ext cx="654518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A5A4B-BF67-48E7-96A9-E352B0285D12}"/>
                </a:ext>
              </a:extLst>
            </p:cNvPr>
            <p:cNvSpPr/>
            <p:nvPr/>
          </p:nvSpPr>
          <p:spPr>
            <a:xfrm>
              <a:off x="7672602" y="3253338"/>
              <a:ext cx="2040556" cy="1106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.NET(C#)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369C009-7741-46D4-BAE9-994F119AB85E}"/>
                </a:ext>
              </a:extLst>
            </p:cNvPr>
            <p:cNvCxnSpPr>
              <a:cxnSpLocks/>
            </p:cNvCxnSpPr>
            <p:nvPr/>
          </p:nvCxnSpPr>
          <p:spPr>
            <a:xfrm>
              <a:off x="6010196" y="3490764"/>
              <a:ext cx="71066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2C022B9-3D8B-4F84-93F1-6C46D32D4727}"/>
                </a:ext>
              </a:extLst>
            </p:cNvPr>
            <p:cNvCxnSpPr>
              <a:cxnSpLocks/>
            </p:cNvCxnSpPr>
            <p:nvPr/>
          </p:nvCxnSpPr>
          <p:spPr>
            <a:xfrm>
              <a:off x="6008594" y="4114803"/>
              <a:ext cx="712269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5F2358-3DE5-4BFD-8267-7C2F74D28562}"/>
                </a:ext>
              </a:extLst>
            </p:cNvPr>
            <p:cNvSpPr txBox="1"/>
            <p:nvPr/>
          </p:nvSpPr>
          <p:spPr>
            <a:xfrm>
              <a:off x="6183408" y="2844016"/>
              <a:ext cx="12954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Interface_1</a:t>
              </a:r>
            </a:p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Wrapper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4A5527-77B4-46D3-8721-DC4FAFFECC1F}"/>
                </a:ext>
              </a:extLst>
            </p:cNvPr>
            <p:cNvSpPr txBox="1"/>
            <p:nvPr/>
          </p:nvSpPr>
          <p:spPr>
            <a:xfrm>
              <a:off x="6225596" y="4258239"/>
              <a:ext cx="12954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Interface_2</a:t>
              </a:r>
            </a:p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Wrapper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389AB0A-EF90-4026-AAE9-FB9945F3C020}"/>
                </a:ext>
              </a:extLst>
            </p:cNvPr>
            <p:cNvCxnSpPr/>
            <p:nvPr/>
          </p:nvCxnSpPr>
          <p:spPr>
            <a:xfrm flipH="1">
              <a:off x="7018084" y="3490764"/>
              <a:ext cx="654518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EE1BCE14-30ED-4438-9E25-EA041FA76E4B}"/>
                </a:ext>
              </a:extLst>
            </p:cNvPr>
            <p:cNvCxnSpPr/>
            <p:nvPr/>
          </p:nvCxnSpPr>
          <p:spPr>
            <a:xfrm flipH="1">
              <a:off x="7018084" y="4113199"/>
              <a:ext cx="654518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5150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2. dynamic</a:t>
            </a:r>
            <a:r>
              <a:rPr lang="ko-KR" altLang="en-US" dirty="0"/>
              <a:t>형식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A80C6-AD10-4D43-A56F-72AFE1C98741}"/>
              </a:ext>
            </a:extLst>
          </p:cNvPr>
          <p:cNvSpPr txBox="1"/>
          <p:nvPr/>
        </p:nvSpPr>
        <p:spPr>
          <a:xfrm>
            <a:off x="1141411" y="733245"/>
            <a:ext cx="9905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실질적인 예제는 프로젝트 </a:t>
            </a:r>
            <a:r>
              <a:rPr lang="en-US" altLang="ko-KR" sz="1600" dirty="0" err="1">
                <a:latin typeface="Arial Black" panose="020B0A04020102020204" pitchFamily="34" charset="0"/>
              </a:rPr>
              <a:t>COMInterop</a:t>
            </a:r>
            <a:r>
              <a:rPr lang="ko-KR" altLang="en-US" sz="1600" dirty="0">
                <a:latin typeface="Arial Black" panose="020B0A04020102020204" pitchFamily="34" charset="0"/>
              </a:rPr>
              <a:t>를 확인 해보기 바란다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*</a:t>
            </a:r>
            <a:r>
              <a:rPr lang="ko-KR" altLang="en-US" sz="1600" dirty="0">
                <a:latin typeface="Arial Black" panose="020B0A04020102020204" pitchFamily="34" charset="0"/>
              </a:rPr>
              <a:t>참조방법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6" name="그림 5" descr="모니터, 스크린샷, 화면, 검은색이(가) 표시된 사진&#10;&#10;자동 생성된 설명">
            <a:extLst>
              <a:ext uri="{FF2B5EF4-FFF2-40B4-BE49-F238E27FC236}">
                <a16:creationId xmlns:a16="http://schemas.microsoft.com/office/drawing/2014/main" id="{19E6B34B-E69E-4A9C-80A2-4AC17DA4C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564242"/>
            <a:ext cx="3738597" cy="2300012"/>
          </a:xfrm>
          <a:prstGeom prst="rect">
            <a:avLst/>
          </a:prstGeom>
        </p:spPr>
      </p:pic>
      <p:pic>
        <p:nvPicPr>
          <p:cNvPr id="10" name="그림 9" descr="스크린샷, 모니터, 화면, 컴퓨터이(가) 표시된 사진&#10;&#10;자동 생성된 설명">
            <a:extLst>
              <a:ext uri="{FF2B5EF4-FFF2-40B4-BE49-F238E27FC236}">
                <a16:creationId xmlns:a16="http://schemas.microsoft.com/office/drawing/2014/main" id="{44253AE5-56FC-4687-8912-9EA09205F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036" y="2425566"/>
            <a:ext cx="6554658" cy="410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1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marL="342900" indent="-342900" algn="ctr"/>
            <a:r>
              <a:rPr lang="ko-KR" altLang="en-US" dirty="0" err="1"/>
              <a:t>리플렉션과</a:t>
            </a:r>
            <a:r>
              <a:rPr lang="ko-KR" altLang="en-US" dirty="0"/>
              <a:t> </a:t>
            </a:r>
            <a:r>
              <a:rPr lang="ko-KR" altLang="en-US" dirty="0" err="1"/>
              <a:t>애트리뷰트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리플렉션과</a:t>
            </a:r>
            <a:r>
              <a:rPr lang="ko-KR" altLang="en-US" dirty="0"/>
              <a:t> </a:t>
            </a:r>
            <a:r>
              <a:rPr lang="ko-KR" altLang="en-US" dirty="0" err="1"/>
              <a:t>애트리뷰트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27084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리플렉션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fontAlgn="base"/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프로그램 실행 도중에 객체의 정보를 조사하거나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다른 모듈에 선언된 인스턴스를 생성하거나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기존 개체에서 형식을 가져오고 해당하는 메소드를 호출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또는 해당 필드와 속성에 접근할 수 있는 기능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System.Reflection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사용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코드는 어셈블러에 의해서 기계어로 바뀌면서 해당 타입정보는 사라진다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en-US" altLang="ko-KR" sz="1600" dirty="0">
                <a:latin typeface="Arial Black" panose="020B0A04020102020204" pitchFamily="34" charset="0"/>
              </a:rPr>
              <a:t>C#</a:t>
            </a:r>
            <a:r>
              <a:rPr lang="ko-KR" altLang="en-US" sz="1600" dirty="0">
                <a:latin typeface="Arial Black" panose="020B0A04020102020204" pitchFamily="34" charset="0"/>
              </a:rPr>
              <a:t>에서는 컴파일 된 실행파일에 타입에 대한 메타정보가 저장됩니다</a:t>
            </a:r>
            <a:r>
              <a:rPr lang="en-US" altLang="ko-KR" sz="1600" dirty="0">
                <a:latin typeface="Arial Black" panose="020B0A04020102020204" pitchFamily="34" charset="0"/>
              </a:rPr>
              <a:t>.  </a:t>
            </a:r>
            <a:r>
              <a:rPr lang="ko-KR" altLang="en-US" sz="1600" dirty="0">
                <a:latin typeface="Arial Black" panose="020B0A04020102020204" pitchFamily="34" charset="0"/>
              </a:rPr>
              <a:t>따라서 실행 중에도 해당 타입에 대한 정보를 불러와서 사용이 가능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리플렉션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Method</a:t>
            </a:r>
            <a:endParaRPr lang="ko-KR" alt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FECEDB2-F0B9-4F5C-BE0E-B4D888EEB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35741"/>
              </p:ext>
            </p:extLst>
          </p:nvPr>
        </p:nvGraphicFramePr>
        <p:xfrm>
          <a:off x="1922025" y="3429000"/>
          <a:ext cx="8341033" cy="340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902">
                  <a:extLst>
                    <a:ext uri="{9D8B030D-6E8A-4147-A177-3AD203B41FA5}">
                      <a16:colId xmlns:a16="http://schemas.microsoft.com/office/drawing/2014/main" val="4133097094"/>
                    </a:ext>
                  </a:extLst>
                </a:gridCol>
                <a:gridCol w="1927183">
                  <a:extLst>
                    <a:ext uri="{9D8B030D-6E8A-4147-A177-3AD203B41FA5}">
                      <a16:colId xmlns:a16="http://schemas.microsoft.com/office/drawing/2014/main" val="1981443314"/>
                    </a:ext>
                  </a:extLst>
                </a:gridCol>
                <a:gridCol w="3433948">
                  <a:extLst>
                    <a:ext uri="{9D8B030D-6E8A-4147-A177-3AD203B41FA5}">
                      <a16:colId xmlns:a16="http://schemas.microsoft.com/office/drawing/2014/main" val="2389637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Method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반환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37544"/>
                  </a:ext>
                </a:extLst>
              </a:tr>
              <a:tr h="302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GetConstructors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ConstructorInfo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[]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해당 형식의 모든 생성자 목록을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358452"/>
                  </a:ext>
                </a:extLst>
              </a:tr>
              <a:tr h="2930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GetEvents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EventInfo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[]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해당 형식의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이밴트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목록을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33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GetFields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FieldInfo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[]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해당 형식의 필드 목록을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04562"/>
                  </a:ext>
                </a:extLst>
              </a:tr>
              <a:tr h="2718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GetGenericArguments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Type[]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해당 형식의 형식 매개 변수 목록을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35290"/>
                  </a:ext>
                </a:extLst>
              </a:tr>
              <a:tr h="3154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GetInterfaces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Type[]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해당 형식이 상속하는 인터페이스 목록을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45921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GetMembers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MemberInfo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[]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해당 형식의 멤버 목록을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6238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GetMethods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MethodInfo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[]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해당 형식의 메소드 목록을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2908"/>
                  </a:ext>
                </a:extLst>
              </a:tr>
              <a:tr h="211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GetNestedTypes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Type[]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해당 형식의 내장 형식 목록을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28545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GetProperties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PropertyInfo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[]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해당 형식의 프로퍼티 목록을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486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리플렉션과</a:t>
            </a:r>
            <a:r>
              <a:rPr lang="ko-KR" altLang="en-US" dirty="0"/>
              <a:t> </a:t>
            </a:r>
            <a:r>
              <a:rPr lang="ko-KR" altLang="en-US" dirty="0" err="1"/>
              <a:t>애트리뷰트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6186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 Black" pitchFamily="34" charset="0"/>
              </a:rPr>
              <a:t>System.Reflection.BindingFlags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ko-KR" altLang="en-US" dirty="0">
                <a:latin typeface="Arial Black" pitchFamily="34" charset="0"/>
              </a:rPr>
              <a:t>열거형을 이용해  원하는 </a:t>
            </a:r>
            <a:r>
              <a:rPr lang="en-US" altLang="ko-KR" dirty="0">
                <a:latin typeface="Arial Black" pitchFamily="34" charset="0"/>
              </a:rPr>
              <a:t>Field</a:t>
            </a:r>
            <a:r>
              <a:rPr lang="ko-KR" altLang="en-US" dirty="0">
                <a:latin typeface="Arial Black" pitchFamily="34" charset="0"/>
              </a:rPr>
              <a:t>를 </a:t>
            </a:r>
            <a:r>
              <a:rPr lang="en-US" altLang="ko-KR" dirty="0">
                <a:latin typeface="Arial Black" pitchFamily="34" charset="0"/>
              </a:rPr>
              <a:t>Flag </a:t>
            </a:r>
            <a:r>
              <a:rPr lang="ko-KR" altLang="en-US" dirty="0">
                <a:latin typeface="Arial Black" pitchFamily="34" charset="0"/>
              </a:rPr>
              <a:t>옵션으로 찾아 낼 수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Type </a:t>
            </a:r>
            <a:r>
              <a:rPr lang="en-US" altLang="ko-KR" dirty="0" err="1">
                <a:latin typeface="Arial Black" pitchFamily="34" charset="0"/>
              </a:rPr>
              <a:t>type</a:t>
            </a:r>
            <a:r>
              <a:rPr lang="en-US" altLang="ko-KR" dirty="0">
                <a:latin typeface="Arial Black" pitchFamily="34" charset="0"/>
              </a:rPr>
              <a:t> = </a:t>
            </a:r>
            <a:r>
              <a:rPr lang="en-US" altLang="ko-KR" dirty="0" err="1">
                <a:latin typeface="Arial Black" pitchFamily="34" charset="0"/>
              </a:rPr>
              <a:t>a.GetType</a:t>
            </a:r>
            <a:r>
              <a:rPr lang="en-US" altLang="ko-KR" dirty="0">
                <a:latin typeface="Arial Black" pitchFamily="34" charset="0"/>
              </a:rPr>
              <a:t>();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// public </a:t>
            </a:r>
            <a:r>
              <a:rPr lang="ko-KR" altLang="en-US" dirty="0">
                <a:latin typeface="Arial Black" pitchFamily="34" charset="0"/>
              </a:rPr>
              <a:t>인스턴스 필드 조회</a:t>
            </a:r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var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fields1 = </a:t>
            </a:r>
            <a:r>
              <a:rPr lang="en-US" altLang="ko-KR" dirty="0" err="1">
                <a:latin typeface="Arial Black" pitchFamily="34" charset="0"/>
              </a:rPr>
              <a:t>type.GetFields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en-US" altLang="ko-KR" dirty="0" err="1">
                <a:latin typeface="Arial Black" pitchFamily="34" charset="0"/>
              </a:rPr>
              <a:t>BindingFlags.Public</a:t>
            </a:r>
            <a:r>
              <a:rPr lang="en-US" altLang="ko-KR" dirty="0">
                <a:latin typeface="Arial Black" pitchFamily="34" charset="0"/>
              </a:rPr>
              <a:t> | </a:t>
            </a:r>
            <a:r>
              <a:rPr lang="en-US" altLang="ko-KR" dirty="0" err="1">
                <a:latin typeface="Arial Black" pitchFamily="34" charset="0"/>
              </a:rPr>
              <a:t>BindingFlags.Instance</a:t>
            </a:r>
            <a:r>
              <a:rPr lang="en-US" altLang="ko-KR" dirty="0">
                <a:latin typeface="Arial Black" pitchFamily="34" charset="0"/>
              </a:rPr>
              <a:t>);</a:t>
            </a:r>
          </a:p>
          <a:p>
            <a:r>
              <a:rPr lang="en-US" altLang="ko-KR" dirty="0">
                <a:latin typeface="Arial Black" pitchFamily="34" charset="0"/>
              </a:rPr>
              <a:t>// </a:t>
            </a:r>
            <a:r>
              <a:rPr lang="ko-KR" altLang="en-US" dirty="0">
                <a:latin typeface="Arial Black" pitchFamily="34" charset="0"/>
              </a:rPr>
              <a:t>비 </a:t>
            </a:r>
            <a:r>
              <a:rPr lang="en-US" altLang="ko-KR" dirty="0">
                <a:latin typeface="Arial Black" pitchFamily="34" charset="0"/>
              </a:rPr>
              <a:t>public </a:t>
            </a:r>
            <a:r>
              <a:rPr lang="ko-KR" altLang="en-US" dirty="0">
                <a:latin typeface="Arial Black" pitchFamily="34" charset="0"/>
              </a:rPr>
              <a:t>인스턴스 필드 조회</a:t>
            </a:r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var fields2 = </a:t>
            </a:r>
            <a:r>
              <a:rPr lang="en-US" altLang="ko-KR" dirty="0" err="1">
                <a:latin typeface="Arial Black" pitchFamily="34" charset="0"/>
              </a:rPr>
              <a:t>type.GetFields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en-US" altLang="ko-KR" dirty="0" err="1">
                <a:latin typeface="Arial Black" pitchFamily="34" charset="0"/>
              </a:rPr>
              <a:t>BindingFlags.NonPublic</a:t>
            </a:r>
            <a:r>
              <a:rPr lang="en-US" altLang="ko-KR" dirty="0">
                <a:latin typeface="Arial Black" pitchFamily="34" charset="0"/>
              </a:rPr>
              <a:t> | </a:t>
            </a:r>
            <a:r>
              <a:rPr lang="en-US" altLang="ko-KR" dirty="0" err="1">
                <a:latin typeface="Arial Black" pitchFamily="34" charset="0"/>
              </a:rPr>
              <a:t>BindingFlags.Instance</a:t>
            </a:r>
            <a:r>
              <a:rPr lang="en-US" altLang="ko-KR" dirty="0">
                <a:latin typeface="Arial Black" pitchFamily="34" charset="0"/>
              </a:rPr>
              <a:t>);</a:t>
            </a:r>
          </a:p>
          <a:p>
            <a:r>
              <a:rPr lang="en-US" altLang="ko-KR" dirty="0">
                <a:latin typeface="Arial Black" pitchFamily="34" charset="0"/>
              </a:rPr>
              <a:t>// public</a:t>
            </a:r>
            <a:r>
              <a:rPr lang="ko-KR" altLang="en-US" dirty="0">
                <a:latin typeface="Arial Black" pitchFamily="34" charset="0"/>
              </a:rPr>
              <a:t> 정적 필드 조회</a:t>
            </a:r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var field3 = </a:t>
            </a:r>
            <a:r>
              <a:rPr lang="en-US" altLang="ko-KR" dirty="0" err="1">
                <a:latin typeface="Arial Black" pitchFamily="34" charset="0"/>
              </a:rPr>
              <a:t>type.GetFields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en-US" altLang="ko-KR" dirty="0" err="1">
                <a:latin typeface="Arial Black" pitchFamily="34" charset="0"/>
              </a:rPr>
              <a:t>BindingFlags.Public</a:t>
            </a:r>
            <a:r>
              <a:rPr lang="en-US" altLang="ko-KR" dirty="0">
                <a:latin typeface="Arial Black" pitchFamily="34" charset="0"/>
              </a:rPr>
              <a:t> | </a:t>
            </a:r>
            <a:r>
              <a:rPr lang="en-US" altLang="ko-KR" dirty="0" err="1">
                <a:latin typeface="Arial Black" pitchFamily="34" charset="0"/>
              </a:rPr>
              <a:t>BindingFlags.Static</a:t>
            </a:r>
            <a:r>
              <a:rPr lang="en-US" altLang="ko-KR" dirty="0">
                <a:latin typeface="Arial Black" pitchFamily="34" charset="0"/>
              </a:rPr>
              <a:t>);</a:t>
            </a:r>
          </a:p>
          <a:p>
            <a:r>
              <a:rPr lang="en-US" altLang="ko-KR" dirty="0">
                <a:latin typeface="Arial Black" pitchFamily="34" charset="0"/>
              </a:rPr>
              <a:t>// </a:t>
            </a:r>
            <a:r>
              <a:rPr lang="ko-KR" altLang="en-US" dirty="0">
                <a:latin typeface="Arial Black" pitchFamily="34" charset="0"/>
              </a:rPr>
              <a:t>비 </a:t>
            </a:r>
            <a:r>
              <a:rPr lang="en-US" altLang="ko-KR" dirty="0">
                <a:latin typeface="Arial Black" pitchFamily="34" charset="0"/>
              </a:rPr>
              <a:t>public</a:t>
            </a:r>
            <a:r>
              <a:rPr lang="ko-KR" altLang="en-US" dirty="0">
                <a:latin typeface="Arial Black" pitchFamily="34" charset="0"/>
              </a:rPr>
              <a:t> 정적 필드 조회</a:t>
            </a:r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var field4 = </a:t>
            </a:r>
            <a:r>
              <a:rPr lang="en-US" altLang="ko-KR" dirty="0" err="1">
                <a:latin typeface="Arial Black" pitchFamily="34" charset="0"/>
              </a:rPr>
              <a:t>type.GetFields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en-US" altLang="ko-KR" dirty="0" err="1">
                <a:latin typeface="Arial Black" pitchFamily="34" charset="0"/>
              </a:rPr>
              <a:t>BindingFlags.NonPublic</a:t>
            </a:r>
            <a:r>
              <a:rPr lang="en-US" altLang="ko-KR" dirty="0">
                <a:latin typeface="Arial Black" pitchFamily="34" charset="0"/>
              </a:rPr>
              <a:t> | </a:t>
            </a:r>
            <a:r>
              <a:rPr lang="en-US" altLang="ko-KR" dirty="0" err="1">
                <a:latin typeface="Arial Black" pitchFamily="34" charset="0"/>
              </a:rPr>
              <a:t>BindingFlags.Static</a:t>
            </a:r>
            <a:r>
              <a:rPr lang="en-US" altLang="ko-KR" dirty="0">
                <a:latin typeface="Arial Black" pitchFamily="34" charset="0"/>
              </a:rPr>
              <a:t>);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인스턴스가 있어야 호출이 가능한 </a:t>
            </a:r>
            <a:r>
              <a:rPr lang="en-US" altLang="ko-KR" dirty="0" err="1">
                <a:latin typeface="Arial Black" pitchFamily="34" charset="0"/>
              </a:rPr>
              <a:t>Object.GetType</a:t>
            </a:r>
            <a:r>
              <a:rPr lang="en-US" altLang="ko-KR" dirty="0">
                <a:latin typeface="Arial Black" pitchFamily="34" charset="0"/>
              </a:rPr>
              <a:t>()</a:t>
            </a:r>
            <a:r>
              <a:rPr lang="ko-KR" altLang="en-US" dirty="0">
                <a:latin typeface="Arial Black" pitchFamily="34" charset="0"/>
              </a:rPr>
              <a:t>을 사용하지 않고 </a:t>
            </a:r>
            <a:r>
              <a:rPr lang="en-US" altLang="ko-KR" dirty="0">
                <a:latin typeface="Arial Black" pitchFamily="34" charset="0"/>
              </a:rPr>
              <a:t>Type</a:t>
            </a:r>
            <a:r>
              <a:rPr lang="ko-KR" altLang="en-US" dirty="0">
                <a:latin typeface="Arial Black" pitchFamily="34" charset="0"/>
              </a:rPr>
              <a:t>을 알아오는 방법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Type a = </a:t>
            </a:r>
            <a:r>
              <a:rPr lang="en-US" altLang="ko-KR" dirty="0" err="1">
                <a:latin typeface="Arial Black" pitchFamily="34" charset="0"/>
              </a:rPr>
              <a:t>typeof</a:t>
            </a:r>
            <a:r>
              <a:rPr lang="en-US" altLang="ko-KR" dirty="0">
                <a:latin typeface="Arial Black" pitchFamily="34" charset="0"/>
              </a:rPr>
              <a:t>(int);</a:t>
            </a:r>
          </a:p>
          <a:p>
            <a:r>
              <a:rPr lang="en-US" altLang="ko-KR" dirty="0" err="1">
                <a:latin typeface="Arial Black" pitchFamily="34" charset="0"/>
              </a:rPr>
              <a:t>Console.WriteLine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en-US" altLang="ko-KR" dirty="0" err="1">
                <a:latin typeface="Arial Black" pitchFamily="34" charset="0"/>
              </a:rPr>
              <a:t>a.FullName</a:t>
            </a:r>
            <a:r>
              <a:rPr lang="en-US" altLang="ko-KR" dirty="0">
                <a:latin typeface="Arial Black" pitchFamily="34" charset="0"/>
              </a:rPr>
              <a:t>);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Type b = </a:t>
            </a:r>
            <a:r>
              <a:rPr lang="en-US" altLang="ko-KR" dirty="0" err="1">
                <a:latin typeface="Arial Black" pitchFamily="34" charset="0"/>
              </a:rPr>
              <a:t>Type.GetType</a:t>
            </a:r>
            <a:r>
              <a:rPr lang="en-US" altLang="ko-KR" dirty="0">
                <a:latin typeface="Arial Black" pitchFamily="34" charset="0"/>
              </a:rPr>
              <a:t>(“System.Int32”);</a:t>
            </a:r>
          </a:p>
          <a:p>
            <a:r>
              <a:rPr lang="en-US" altLang="ko-KR" dirty="0" err="1">
                <a:latin typeface="Arial Black" pitchFamily="34" charset="0"/>
              </a:rPr>
              <a:t>Console.WriteLine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en-US" altLang="ko-KR" dirty="0" err="1">
                <a:latin typeface="Arial Black" pitchFamily="34" charset="0"/>
              </a:rPr>
              <a:t>b.FullName</a:t>
            </a:r>
            <a:r>
              <a:rPr lang="en-US" altLang="ko-KR" dirty="0">
                <a:latin typeface="Arial Black" pitchFamily="34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4F428F-1899-499A-86EF-CFA6BBAA0BF8}"/>
              </a:ext>
            </a:extLst>
          </p:cNvPr>
          <p:cNvSpPr txBox="1"/>
          <p:nvPr/>
        </p:nvSpPr>
        <p:spPr>
          <a:xfrm>
            <a:off x="6449962" y="5191433"/>
            <a:ext cx="36816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rial Black" panose="020B0A04020102020204" pitchFamily="34" charset="0"/>
              </a:rPr>
              <a:t>Typeof</a:t>
            </a:r>
            <a:r>
              <a:rPr lang="ko-KR" altLang="en-US" dirty="0">
                <a:latin typeface="Arial Black" panose="020B0A04020102020204" pitchFamily="34" charset="0"/>
              </a:rPr>
              <a:t>연산자의 매개 변수는 </a:t>
            </a:r>
            <a:r>
              <a:rPr lang="en-US" altLang="ko-KR" dirty="0">
                <a:latin typeface="Arial Black" panose="020B0A04020102020204" pitchFamily="34" charset="0"/>
              </a:rPr>
              <a:t>int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669B6F4-CACD-4994-8727-DB7ECDD4DFFC}"/>
              </a:ext>
            </a:extLst>
          </p:cNvPr>
          <p:cNvCxnSpPr>
            <a:endCxn id="2" idx="1"/>
          </p:cNvCxnSpPr>
          <p:nvPr/>
        </p:nvCxnSpPr>
        <p:spPr>
          <a:xfrm flipV="1">
            <a:off x="3736258" y="5376099"/>
            <a:ext cx="2713704" cy="19879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35201E-BD6D-4BAC-941D-CE10F9DEA9A1}"/>
              </a:ext>
            </a:extLst>
          </p:cNvPr>
          <p:cNvSpPr txBox="1"/>
          <p:nvPr/>
        </p:nvSpPr>
        <p:spPr>
          <a:xfrm>
            <a:off x="6926827" y="5723344"/>
            <a:ext cx="382966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 Black" panose="020B0A04020102020204" pitchFamily="34" charset="0"/>
              </a:rPr>
              <a:t>Type.GetType</a:t>
            </a:r>
            <a:r>
              <a:rPr lang="en-US" altLang="ko-KR" dirty="0">
                <a:latin typeface="Arial Black" panose="020B0A04020102020204" pitchFamily="34" charset="0"/>
              </a:rPr>
              <a:t>()</a:t>
            </a:r>
            <a:r>
              <a:rPr lang="ko-KR" altLang="en-US" dirty="0">
                <a:latin typeface="Arial Black" panose="020B0A04020102020204" pitchFamily="34" charset="0"/>
              </a:rPr>
              <a:t> 메소드의 매개 변수는 형식의 네임스페이스를 포함하는 전체 이름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16A52C-F8DA-40A3-A3E5-8E080688395F}"/>
              </a:ext>
            </a:extLst>
          </p:cNvPr>
          <p:cNvCxnSpPr/>
          <p:nvPr/>
        </p:nvCxnSpPr>
        <p:spPr>
          <a:xfrm flipV="1">
            <a:off x="3490452" y="6204155"/>
            <a:ext cx="3411793" cy="731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9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리플렉션과</a:t>
            </a:r>
            <a:r>
              <a:rPr lang="ko-KR" altLang="en-US" dirty="0"/>
              <a:t> </a:t>
            </a:r>
            <a:r>
              <a:rPr lang="ko-KR" altLang="en-US" dirty="0" err="1"/>
              <a:t>애트리뷰트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1028343"/>
            <a:ext cx="990226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리플렉션을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이용해서 객체를 생성하고 이용하기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Arial Black" pitchFamily="34" charset="0"/>
              </a:rPr>
              <a:t>리플렉션을</a:t>
            </a:r>
            <a:r>
              <a:rPr lang="ko-KR" altLang="en-US" dirty="0">
                <a:latin typeface="Arial Black" pitchFamily="34" charset="0"/>
              </a:rPr>
              <a:t> 제대로 활용 할 수 있는 방법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코드 안에서 런타임에 특정 형식의 인스턴스를 만들 수 있게 하는 것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lvl="1" fontAlgn="base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dirty="0">
                <a:latin typeface="Arial Black" pitchFamily="34" charset="0"/>
              </a:rPr>
              <a:t>프로그램을 조금 더 동적으로 동작할 수 있도록 구성이 가능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 Black" pitchFamily="34" charset="0"/>
              </a:rPr>
              <a:t>System.Activator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ko-KR" altLang="en-US" dirty="0">
                <a:latin typeface="Arial Black" pitchFamily="34" charset="0"/>
              </a:rPr>
              <a:t>클래스의 도움을 받아서 구현 할 수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object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a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=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Activator.CreateInstance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en-US" altLang="ko-KR" dirty="0" err="1">
                <a:latin typeface="Arial Black" pitchFamily="34" charset="0"/>
              </a:rPr>
              <a:t>typeof</a:t>
            </a:r>
            <a:r>
              <a:rPr lang="en-US" altLang="ko-KR" dirty="0">
                <a:latin typeface="Arial Black" pitchFamily="34" charset="0"/>
              </a:rPr>
              <a:t>(int));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ko-KR" altLang="en-US" dirty="0">
                <a:latin typeface="Arial Black" pitchFamily="34" charset="0"/>
              </a:rPr>
              <a:t>인스턴스를 만들고자 하는 형식의 </a:t>
            </a:r>
            <a:r>
              <a:rPr lang="en-US" altLang="ko-KR" dirty="0">
                <a:latin typeface="Arial Black" pitchFamily="34" charset="0"/>
              </a:rPr>
              <a:t>Type</a:t>
            </a:r>
            <a:r>
              <a:rPr lang="ko-KR" altLang="en-US" dirty="0">
                <a:latin typeface="Arial Black" pitchFamily="34" charset="0"/>
              </a:rPr>
              <a:t>객체를 </a:t>
            </a:r>
            <a:r>
              <a:rPr lang="en-US" altLang="ko-KR" dirty="0" err="1">
                <a:latin typeface="Arial Black" pitchFamily="34" charset="0"/>
              </a:rPr>
              <a:t>typeof</a:t>
            </a:r>
            <a:r>
              <a:rPr lang="ko-KR" altLang="en-US" dirty="0">
                <a:latin typeface="Arial Black" pitchFamily="34" charset="0"/>
              </a:rPr>
              <a:t>를 이용해 매개 변수로 넘기면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en-US" altLang="ko-KR" dirty="0" err="1">
                <a:latin typeface="Arial Black" pitchFamily="34" charset="0"/>
              </a:rPr>
              <a:t>Activator.CreateInstance</a:t>
            </a:r>
            <a:r>
              <a:rPr lang="en-US" altLang="ko-KR" dirty="0">
                <a:latin typeface="Arial Black" pitchFamily="34" charset="0"/>
              </a:rPr>
              <a:t>() </a:t>
            </a:r>
            <a:r>
              <a:rPr lang="ko-KR" altLang="en-US" dirty="0">
                <a:latin typeface="Arial Black" pitchFamily="34" charset="0"/>
              </a:rPr>
              <a:t>메소드는 입력 받는 형식의 인스턴스를 생성하여 반환한다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ko-KR" altLang="en-US" dirty="0">
                <a:latin typeface="Arial Black" pitchFamily="34" charset="0"/>
              </a:rPr>
              <a:t>이것을 일반화 버전으로 만들면</a:t>
            </a:r>
            <a:r>
              <a:rPr lang="en-US" altLang="ko-KR" dirty="0">
                <a:latin typeface="Arial Black" pitchFamily="34" charset="0"/>
              </a:rPr>
              <a:t>..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List&lt;int&gt; list =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Activator.CreateInstance</a:t>
            </a:r>
            <a:r>
              <a:rPr lang="en-US" altLang="ko-KR" dirty="0">
                <a:latin typeface="Arial Black" pitchFamily="34" charset="0"/>
              </a:rPr>
              <a:t>&lt;List&lt;int&gt;&gt;();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endParaRPr lang="en-US" altLang="ko-KR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45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리플렉션과</a:t>
            </a:r>
            <a:r>
              <a:rPr lang="ko-KR" altLang="en-US" dirty="0"/>
              <a:t> </a:t>
            </a:r>
            <a:r>
              <a:rPr lang="ko-KR" altLang="en-US" dirty="0" err="1"/>
              <a:t>애트리뷰트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65864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객체의 프로퍼티에 값을 할당하는 것도 동적으로 할 수 있다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Type.GetProperties</a:t>
            </a:r>
            <a:r>
              <a:rPr lang="en-US" altLang="ko-KR" sz="1600" dirty="0">
                <a:latin typeface="Arial Black" pitchFamily="34" charset="0"/>
              </a:rPr>
              <a:t>()</a:t>
            </a:r>
            <a:r>
              <a:rPr lang="ko-KR" altLang="en-US" sz="1600" dirty="0">
                <a:latin typeface="Arial Black" pitchFamily="34" charset="0"/>
              </a:rPr>
              <a:t>의 반환형식인 </a:t>
            </a:r>
            <a:r>
              <a:rPr lang="en-US" altLang="ko-KR" sz="1600" dirty="0" err="1">
                <a:latin typeface="Arial Black" pitchFamily="34" charset="0"/>
              </a:rPr>
              <a:t>PropertyInfo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객체는 </a:t>
            </a:r>
            <a:r>
              <a:rPr lang="en-US" altLang="ko-KR" sz="1600" dirty="0" err="1">
                <a:latin typeface="Arial Black" pitchFamily="34" charset="0"/>
              </a:rPr>
              <a:t>SetValue</a:t>
            </a:r>
            <a:r>
              <a:rPr lang="en-US" altLang="ko-KR" sz="1600" dirty="0">
                <a:latin typeface="Arial Black" pitchFamily="34" charset="0"/>
              </a:rPr>
              <a:t>()</a:t>
            </a:r>
            <a:r>
              <a:rPr lang="ko-KR" altLang="en-US" sz="1600" dirty="0">
                <a:latin typeface="Arial Black" pitchFamily="34" charset="0"/>
              </a:rPr>
              <a:t>와 </a:t>
            </a:r>
            <a:r>
              <a:rPr lang="en-US" altLang="ko-KR" sz="1600" dirty="0" err="1">
                <a:latin typeface="Arial Black" pitchFamily="34" charset="0"/>
              </a:rPr>
              <a:t>GetValue</a:t>
            </a:r>
            <a:r>
              <a:rPr lang="en-US" altLang="ko-KR" sz="1600" dirty="0">
                <a:latin typeface="Arial Black" pitchFamily="34" charset="0"/>
              </a:rPr>
              <a:t>() </a:t>
            </a:r>
            <a:r>
              <a:rPr lang="ko-KR" altLang="en-US" sz="1600" dirty="0">
                <a:latin typeface="Arial Black" pitchFamily="34" charset="0"/>
              </a:rPr>
              <a:t>메소드를 가지고 있다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이를 이용해 </a:t>
            </a:r>
            <a:r>
              <a:rPr lang="en-US" altLang="ko-KR" sz="1600" dirty="0" err="1">
                <a:latin typeface="Arial Black" pitchFamily="34" charset="0"/>
              </a:rPr>
              <a:t>GetValue</a:t>
            </a:r>
            <a:r>
              <a:rPr lang="en-US" altLang="ko-KR" sz="1600" dirty="0">
                <a:latin typeface="Arial Black" pitchFamily="34" charset="0"/>
              </a:rPr>
              <a:t>()</a:t>
            </a:r>
            <a:r>
              <a:rPr lang="ko-KR" altLang="en-US" sz="1600" dirty="0">
                <a:latin typeface="Arial Black" pitchFamily="34" charset="0"/>
              </a:rPr>
              <a:t>를 호출하면 프로퍼티로부터 값을 읽을 수 있고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en-US" altLang="ko-KR" sz="1600" dirty="0" err="1">
                <a:latin typeface="Arial Black" pitchFamily="34" charset="0"/>
              </a:rPr>
              <a:t>SetValue</a:t>
            </a:r>
            <a:r>
              <a:rPr lang="en-US" altLang="ko-KR" sz="1600" dirty="0">
                <a:latin typeface="Arial Black" pitchFamily="34" charset="0"/>
              </a:rPr>
              <a:t>()</a:t>
            </a:r>
            <a:r>
              <a:rPr lang="ko-KR" altLang="en-US" sz="1600" dirty="0">
                <a:latin typeface="Arial Black" pitchFamily="34" charset="0"/>
              </a:rPr>
              <a:t>를 호출하면 프로퍼티에 값을 할당할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Class Profile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public string Name { get; set; }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public string Phone { get; set; }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}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static void Main()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Type </a:t>
            </a:r>
            <a:r>
              <a:rPr lang="en-US" altLang="ko-KR" sz="1600" dirty="0" err="1">
                <a:latin typeface="Arial Black" pitchFamily="34" charset="0"/>
              </a:rPr>
              <a:t>type</a:t>
            </a:r>
            <a:r>
              <a:rPr lang="en-US" altLang="ko-KR" sz="1600" dirty="0">
                <a:latin typeface="Arial Black" pitchFamily="34" charset="0"/>
              </a:rPr>
              <a:t> = </a:t>
            </a:r>
            <a:r>
              <a:rPr lang="en-US" altLang="ko-KR" sz="1600" dirty="0" err="1">
                <a:latin typeface="Arial Black" pitchFamily="34" charset="0"/>
              </a:rPr>
              <a:t>typeof</a:t>
            </a:r>
            <a:r>
              <a:rPr lang="en-US" altLang="ko-KR" sz="1600" dirty="0">
                <a:latin typeface="Arial Black" pitchFamily="34" charset="0"/>
              </a:rPr>
              <a:t>(Profile);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Object profile = </a:t>
            </a:r>
            <a:r>
              <a:rPr lang="en-US" altLang="ko-KR" sz="1600" dirty="0" err="1">
                <a:latin typeface="Arial Black" pitchFamily="34" charset="0"/>
              </a:rPr>
              <a:t>Activator.CreateInstance</a:t>
            </a:r>
            <a:r>
              <a:rPr lang="en-US" altLang="ko-KR" sz="1600" dirty="0">
                <a:latin typeface="Arial Black" pitchFamily="34" charset="0"/>
              </a:rPr>
              <a:t>(type);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PropertyInfo</a:t>
            </a:r>
            <a:r>
              <a:rPr lang="en-US" altLang="ko-KR" sz="1600" dirty="0">
                <a:latin typeface="Arial Black" pitchFamily="34" charset="0"/>
              </a:rPr>
              <a:t> name = </a:t>
            </a:r>
            <a:r>
              <a:rPr lang="en-US" altLang="ko-KR" sz="1600" dirty="0" err="1">
                <a:latin typeface="Arial Black" pitchFamily="34" charset="0"/>
              </a:rPr>
              <a:t>type.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GetProperty</a:t>
            </a:r>
            <a:r>
              <a:rPr lang="en-US" altLang="ko-KR" sz="1600" dirty="0">
                <a:latin typeface="Arial Black" pitchFamily="34" charset="0"/>
              </a:rPr>
              <a:t>( “Name” );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PropertyInfo</a:t>
            </a:r>
            <a:r>
              <a:rPr lang="en-US" altLang="ko-KR" sz="1600" dirty="0">
                <a:latin typeface="Arial Black" pitchFamily="34" charset="0"/>
              </a:rPr>
              <a:t> phone = </a:t>
            </a:r>
            <a:r>
              <a:rPr lang="en-US" altLang="ko-KR" sz="1600" dirty="0" err="1">
                <a:latin typeface="Arial Black" pitchFamily="34" charset="0"/>
              </a:rPr>
              <a:t>type.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GetProperty</a:t>
            </a:r>
            <a:r>
              <a:rPr lang="en-US" altLang="ko-KR" sz="1600" dirty="0">
                <a:latin typeface="Arial Black" pitchFamily="34" charset="0"/>
              </a:rPr>
              <a:t>( “Phone” );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name.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SetValue</a:t>
            </a:r>
            <a:r>
              <a:rPr lang="en-US" altLang="ko-KR" sz="1600" dirty="0">
                <a:latin typeface="Arial Black" pitchFamily="34" charset="0"/>
              </a:rPr>
              <a:t>(profile, “</a:t>
            </a:r>
            <a:r>
              <a:rPr lang="ko-KR" altLang="en-US" sz="1600" dirty="0">
                <a:latin typeface="Arial Black" pitchFamily="34" charset="0"/>
              </a:rPr>
              <a:t>박찬호</a:t>
            </a:r>
            <a:r>
              <a:rPr lang="en-US" altLang="ko-KR" sz="1600" dirty="0">
                <a:latin typeface="Arial Black" pitchFamily="34" charset="0"/>
              </a:rPr>
              <a:t>”, null);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phone.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SetValue</a:t>
            </a:r>
            <a:r>
              <a:rPr lang="en-US" altLang="ko-KR" sz="1600" dirty="0">
                <a:latin typeface="Arial Black" pitchFamily="34" charset="0"/>
              </a:rPr>
              <a:t>(profile, “997-5511”, null);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Console.WriteLine</a:t>
            </a:r>
            <a:r>
              <a:rPr lang="en-US" altLang="ko-KR" sz="1600" dirty="0">
                <a:latin typeface="Arial Black" pitchFamily="34" charset="0"/>
              </a:rPr>
              <a:t>(“{0}, {1}”, </a:t>
            </a:r>
            <a:r>
              <a:rPr lang="en-US" altLang="ko-KR" sz="1600" dirty="0" err="1">
                <a:latin typeface="Arial Black" pitchFamily="34" charset="0"/>
              </a:rPr>
              <a:t>name.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GetValue</a:t>
            </a:r>
            <a:r>
              <a:rPr lang="en-US" altLang="ko-KR" sz="1600" dirty="0">
                <a:latin typeface="Arial Black" pitchFamily="34" charset="0"/>
              </a:rPr>
              <a:t>(profile, null), 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							</a:t>
            </a:r>
            <a:r>
              <a:rPr lang="en-US" altLang="ko-KR" sz="1600" dirty="0" err="1">
                <a:latin typeface="Arial Black" pitchFamily="34" charset="0"/>
              </a:rPr>
              <a:t>phone.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GetValue</a:t>
            </a:r>
            <a:r>
              <a:rPr lang="en-US" altLang="ko-KR" sz="1600" dirty="0">
                <a:latin typeface="Arial Black" pitchFamily="34" charset="0"/>
              </a:rPr>
              <a:t>(profile, null));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376F-E4F3-4FC7-9716-2AC676048D12}"/>
              </a:ext>
            </a:extLst>
          </p:cNvPr>
          <p:cNvSpPr txBox="1"/>
          <p:nvPr/>
        </p:nvSpPr>
        <p:spPr>
          <a:xfrm>
            <a:off x="7255337" y="2274838"/>
            <a:ext cx="3795252" cy="230832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 Black" panose="020B0A04020102020204" pitchFamily="34" charset="0"/>
              </a:rPr>
              <a:t>Type.GetProperties</a:t>
            </a:r>
            <a:r>
              <a:rPr lang="en-US" altLang="ko-KR" dirty="0">
                <a:latin typeface="Arial Black" panose="020B0A04020102020204" pitchFamily="34" charset="0"/>
              </a:rPr>
              <a:t>() </a:t>
            </a:r>
            <a:r>
              <a:rPr lang="ko-KR" altLang="en-US" dirty="0">
                <a:latin typeface="Arial Black" panose="020B0A04020102020204" pitchFamily="34" charset="0"/>
              </a:rPr>
              <a:t>메소드는 그 형식의 모든 프로퍼티를 </a:t>
            </a:r>
            <a:r>
              <a:rPr lang="en-US" altLang="ko-KR" dirty="0" err="1">
                <a:latin typeface="Arial Black" panose="020B0A04020102020204" pitchFamily="34" charset="0"/>
              </a:rPr>
              <a:t>PropertyInfo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형식의 배열로 반환하지만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en-US" altLang="ko-KR" dirty="0" err="1">
                <a:latin typeface="Arial Black" panose="020B0A04020102020204" pitchFamily="34" charset="0"/>
              </a:rPr>
              <a:t>Type.GetProperty</a:t>
            </a:r>
            <a:r>
              <a:rPr lang="en-US" altLang="ko-KR" dirty="0">
                <a:latin typeface="Arial Black" panose="020B0A04020102020204" pitchFamily="34" charset="0"/>
              </a:rPr>
              <a:t>() </a:t>
            </a:r>
            <a:r>
              <a:rPr lang="ko-KR" altLang="en-US" dirty="0">
                <a:latin typeface="Arial Black" panose="020B0A04020102020204" pitchFamily="34" charset="0"/>
              </a:rPr>
              <a:t>메소드는 특정 이름의 프로퍼티를 찾아 그 프로퍼티의 정보를 담은 하나의 </a:t>
            </a:r>
            <a:r>
              <a:rPr lang="en-US" altLang="ko-KR" dirty="0" err="1">
                <a:latin typeface="Arial Black" panose="020B0A04020102020204" pitchFamily="34" charset="0"/>
              </a:rPr>
              <a:t>PropertyInfo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객체만을 반환한다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5E9A977-E060-4C7D-B5CF-F6AB3ED38CE7}"/>
              </a:ext>
            </a:extLst>
          </p:cNvPr>
          <p:cNvCxnSpPr/>
          <p:nvPr/>
        </p:nvCxnSpPr>
        <p:spPr>
          <a:xfrm flipV="1">
            <a:off x="7118555" y="4601497"/>
            <a:ext cx="2029361" cy="530942"/>
          </a:xfrm>
          <a:prstGeom prst="bentConnector3">
            <a:avLst>
              <a:gd name="adj1" fmla="val 10038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68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리플렉션과</a:t>
            </a:r>
            <a:r>
              <a:rPr lang="ko-KR" altLang="en-US" dirty="0"/>
              <a:t> </a:t>
            </a:r>
            <a:r>
              <a:rPr lang="ko-KR" altLang="en-US" dirty="0" err="1"/>
              <a:t>애트리뷰트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62786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 err="1">
                <a:solidFill>
                  <a:srgbClr val="00B0F0"/>
                </a:solidFill>
                <a:latin typeface="Arial Black" pitchFamily="34" charset="0"/>
              </a:rPr>
              <a:t>리플렉션을</a:t>
            </a:r>
            <a:r>
              <a:rPr lang="ko-KR" altLang="en-US" b="1" dirty="0">
                <a:solidFill>
                  <a:srgbClr val="00B0F0"/>
                </a:solidFill>
                <a:latin typeface="Arial Black" pitchFamily="34" charset="0"/>
              </a:rPr>
              <a:t> 이용해 메소드를 호출하는 방법</a:t>
            </a:r>
            <a:endParaRPr lang="en-US" altLang="ko-KR" b="1" dirty="0">
              <a:solidFill>
                <a:srgbClr val="00B0F0"/>
              </a:solidFill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MethodInfo</a:t>
            </a:r>
            <a:r>
              <a:rPr lang="ko-KR" altLang="en-US" sz="1600" dirty="0">
                <a:latin typeface="Arial Black" pitchFamily="34" charset="0"/>
              </a:rPr>
              <a:t> 클래스에는 </a:t>
            </a:r>
            <a:r>
              <a:rPr lang="en-US" altLang="ko-KR" sz="1600" dirty="0">
                <a:latin typeface="Arial Black" pitchFamily="34" charset="0"/>
              </a:rPr>
              <a:t>Invoke()</a:t>
            </a:r>
            <a:r>
              <a:rPr lang="ko-KR" altLang="en-US" sz="1600" dirty="0">
                <a:latin typeface="Arial Black" pitchFamily="34" charset="0"/>
              </a:rPr>
              <a:t>라는 메소드가 있다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이 메소드를 이용하면 동적으로 메소드를 호출하는 것이 가능하다</a:t>
            </a:r>
            <a:r>
              <a:rPr lang="en-US" altLang="ko-KR" sz="1600" dirty="0">
                <a:latin typeface="Arial Black" pitchFamily="34" charset="0"/>
              </a:rPr>
              <a:t>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class Profile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public string Name{ get; set; }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public string Phone{ get; set; }	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public void Print()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{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	</a:t>
            </a:r>
            <a:r>
              <a:rPr lang="en-US" altLang="ko-KR" sz="1600" dirty="0" err="1">
                <a:latin typeface="Arial Black" pitchFamily="34" charset="0"/>
              </a:rPr>
              <a:t>Console.WriteLine</a:t>
            </a:r>
            <a:r>
              <a:rPr lang="en-US" altLang="ko-KR" sz="1600" dirty="0">
                <a:latin typeface="Arial Black" pitchFamily="34" charset="0"/>
              </a:rPr>
              <a:t>(“{0}, {1}”, Name, Phone);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}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}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static void Main()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Type </a:t>
            </a:r>
            <a:r>
              <a:rPr lang="en-US" altLang="ko-KR" sz="1600" dirty="0" err="1">
                <a:latin typeface="Arial Black" pitchFamily="34" charset="0"/>
              </a:rPr>
              <a:t>type</a:t>
            </a:r>
            <a:r>
              <a:rPr lang="en-US" altLang="ko-KR" sz="1600" dirty="0">
                <a:latin typeface="Arial Black" pitchFamily="34" charset="0"/>
              </a:rPr>
              <a:t> = </a:t>
            </a:r>
            <a:r>
              <a:rPr lang="en-US" altLang="ko-KR" sz="1600" dirty="0" err="1">
                <a:latin typeface="Arial Black" pitchFamily="34" charset="0"/>
              </a:rPr>
              <a:t>typeof</a:t>
            </a:r>
            <a:r>
              <a:rPr lang="en-US" altLang="ko-KR" sz="1600" dirty="0">
                <a:latin typeface="Arial Black" pitchFamily="34" charset="0"/>
              </a:rPr>
              <a:t>(Profile);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Profile </a:t>
            </a:r>
            <a:r>
              <a:rPr lang="en-US" altLang="ko-KR" sz="1600" dirty="0" err="1">
                <a:latin typeface="Arial Black" pitchFamily="34" charset="0"/>
              </a:rPr>
              <a:t>profile</a:t>
            </a:r>
            <a:r>
              <a:rPr lang="en-US" altLang="ko-KR" sz="1600" dirty="0">
                <a:latin typeface="Arial Black" pitchFamily="34" charset="0"/>
              </a:rPr>
              <a:t> = (Profile)</a:t>
            </a:r>
            <a:r>
              <a:rPr lang="en-US" altLang="ko-KR" sz="1600" dirty="0" err="1">
                <a:latin typeface="Arial Black" pitchFamily="34" charset="0"/>
              </a:rPr>
              <a:t>Activator.CreateInstance</a:t>
            </a:r>
            <a:r>
              <a:rPr lang="en-US" altLang="ko-KR" sz="1600" dirty="0">
                <a:latin typeface="Arial Black" pitchFamily="34" charset="0"/>
              </a:rPr>
              <a:t>(type);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profile.Name</a:t>
            </a:r>
            <a:r>
              <a:rPr lang="en-US" altLang="ko-KR" sz="1600" dirty="0">
                <a:latin typeface="Arial Black" pitchFamily="34" charset="0"/>
              </a:rPr>
              <a:t> = “</a:t>
            </a:r>
            <a:r>
              <a:rPr lang="ko-KR" altLang="en-US" sz="1600" dirty="0">
                <a:latin typeface="Arial Black" pitchFamily="34" charset="0"/>
              </a:rPr>
              <a:t>류현진</a:t>
            </a:r>
            <a:r>
              <a:rPr lang="en-US" altLang="ko-KR" sz="1600" dirty="0">
                <a:latin typeface="Arial Black" pitchFamily="34" charset="0"/>
              </a:rPr>
              <a:t>”;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profile.Phone</a:t>
            </a:r>
            <a:r>
              <a:rPr lang="en-US" altLang="ko-KR" sz="1600" dirty="0">
                <a:latin typeface="Arial Black" pitchFamily="34" charset="0"/>
              </a:rPr>
              <a:t> = “010-1412-2222”;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MethodInfo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method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=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type.GetMethod</a:t>
            </a:r>
            <a:r>
              <a:rPr lang="en-US" altLang="ko-KR" sz="1600" dirty="0">
                <a:latin typeface="Arial Black" pitchFamily="34" charset="0"/>
              </a:rPr>
              <a:t>(“Print”);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method.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Invoke</a:t>
            </a:r>
            <a:r>
              <a:rPr lang="en-US" altLang="ko-KR" sz="1600" dirty="0">
                <a:latin typeface="Arial Black" pitchFamily="34" charset="0"/>
              </a:rPr>
              <a:t>(profile, null);</a:t>
            </a: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C289B-02AC-4912-8F3D-3606693F766A}"/>
              </a:ext>
            </a:extLst>
          </p:cNvPr>
          <p:cNvSpPr txBox="1"/>
          <p:nvPr/>
        </p:nvSpPr>
        <p:spPr>
          <a:xfrm>
            <a:off x="7697789" y="3429000"/>
            <a:ext cx="3352800" cy="15696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null </a:t>
            </a:r>
            <a:r>
              <a:rPr lang="ko-KR" altLang="en-US" sz="1600" dirty="0">
                <a:latin typeface="Arial Black" panose="020B0A04020102020204" pitchFamily="34" charset="0"/>
              </a:rPr>
              <a:t>매개 변수가 오는 자리에는 </a:t>
            </a:r>
            <a:r>
              <a:rPr lang="en-US" altLang="ko-KR" sz="1600" dirty="0">
                <a:latin typeface="Arial Black" panose="020B0A04020102020204" pitchFamily="34" charset="0"/>
              </a:rPr>
              <a:t>Invoke() </a:t>
            </a:r>
            <a:r>
              <a:rPr lang="ko-KR" altLang="en-US" sz="1600" dirty="0">
                <a:latin typeface="Arial Black" panose="020B0A04020102020204" pitchFamily="34" charset="0"/>
              </a:rPr>
              <a:t>메소드가 호출할 메소드의  매개 변수가 와야 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여기에서는 </a:t>
            </a:r>
            <a:r>
              <a:rPr lang="en-US" altLang="ko-KR" sz="1600" dirty="0" err="1">
                <a:latin typeface="Arial Black" panose="020B0A04020102020204" pitchFamily="34" charset="0"/>
              </a:rPr>
              <a:t>Profile.Print</a:t>
            </a:r>
            <a:r>
              <a:rPr lang="en-US" altLang="ko-KR" sz="1600" dirty="0">
                <a:latin typeface="Arial Black" panose="020B0A04020102020204" pitchFamily="34" charset="0"/>
              </a:rPr>
              <a:t>() </a:t>
            </a:r>
            <a:r>
              <a:rPr lang="ko-KR" altLang="en-US" sz="1600" dirty="0">
                <a:latin typeface="Arial Black" panose="020B0A04020102020204" pitchFamily="34" charset="0"/>
              </a:rPr>
              <a:t>메소드의 매개 변수가 없으므로 </a:t>
            </a:r>
            <a:r>
              <a:rPr lang="en-US" altLang="ko-KR" sz="1600" dirty="0">
                <a:latin typeface="Arial Black" panose="020B0A04020102020204" pitchFamily="34" charset="0"/>
              </a:rPr>
              <a:t>null</a:t>
            </a:r>
            <a:r>
              <a:rPr lang="ko-KR" altLang="en-US" sz="1600" dirty="0">
                <a:latin typeface="Arial Black" panose="020B0A04020102020204" pitchFamily="34" charset="0"/>
              </a:rPr>
              <a:t>을 넘기는 것이다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FCB5E0C-B920-4189-B9F2-88336B8143C0}"/>
              </a:ext>
            </a:extLst>
          </p:cNvPr>
          <p:cNvCxnSpPr>
            <a:endCxn id="6" idx="2"/>
          </p:cNvCxnSpPr>
          <p:nvPr/>
        </p:nvCxnSpPr>
        <p:spPr>
          <a:xfrm flipV="1">
            <a:off x="4748981" y="4998660"/>
            <a:ext cx="4625208" cy="157912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58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리플렉션과</a:t>
            </a:r>
            <a:r>
              <a:rPr lang="ko-KR" altLang="en-US" dirty="0"/>
              <a:t> </a:t>
            </a:r>
            <a:r>
              <a:rPr lang="ko-KR" altLang="en-US" dirty="0" err="1"/>
              <a:t>애트리뷰트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형식 내보내기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C#</a:t>
            </a:r>
            <a:r>
              <a:rPr lang="ko-KR" altLang="en-US" sz="1600" dirty="0">
                <a:latin typeface="Arial Black" pitchFamily="34" charset="0"/>
              </a:rPr>
              <a:t>은 프로그램 실행 중에 새로운 형식을 만들어 낼 수 있는 기능도 제공하고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lvl="1"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en-US" altLang="ko-KR" sz="1600" dirty="0" err="1">
                <a:latin typeface="Arial Black" pitchFamily="34" charset="0"/>
              </a:rPr>
              <a:t>System.Reflection.Emit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네임스페이스에 있는 클래스들을 통해 이루어 진다</a:t>
            </a:r>
            <a:endParaRPr lang="en-US" altLang="ko-KR" sz="1600" dirty="0">
              <a:latin typeface="Arial Black" pitchFamily="34" charset="0"/>
            </a:endParaRPr>
          </a:p>
          <a:p>
            <a:pPr lvl="1" fontAlgn="base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en-US" altLang="ko-KR" sz="1600" dirty="0">
                <a:latin typeface="Arial Black" pitchFamily="34" charset="0"/>
              </a:rPr>
              <a:t>Emit</a:t>
            </a:r>
            <a:r>
              <a:rPr lang="ko-KR" altLang="en-US" sz="1600" dirty="0">
                <a:latin typeface="Arial Black" pitchFamily="34" charset="0"/>
              </a:rPr>
              <a:t>은 프로그램이 실행 중에 만들어 낸 새 형식을 </a:t>
            </a:r>
            <a:r>
              <a:rPr lang="en-US" altLang="ko-KR" sz="1600" dirty="0">
                <a:latin typeface="Arial Black" pitchFamily="34" charset="0"/>
              </a:rPr>
              <a:t>CLR</a:t>
            </a:r>
            <a:r>
              <a:rPr lang="ko-KR" altLang="en-US" sz="1600" dirty="0">
                <a:latin typeface="Arial Black" pitchFamily="34" charset="0"/>
              </a:rPr>
              <a:t>의 메모리에 </a:t>
            </a:r>
            <a:r>
              <a:rPr lang="en-US" altLang="ko-KR" sz="1600" dirty="0">
                <a:latin typeface="Arial Black" pitchFamily="34" charset="0"/>
              </a:rPr>
              <a:t>“</a:t>
            </a:r>
            <a:r>
              <a:rPr lang="ko-KR" altLang="en-US" sz="1600" dirty="0">
                <a:latin typeface="Arial Black" pitchFamily="34" charset="0"/>
              </a:rPr>
              <a:t>내보낸다</a:t>
            </a:r>
            <a:r>
              <a:rPr lang="en-US" altLang="ko-KR" sz="1600" dirty="0">
                <a:latin typeface="Arial Black" pitchFamily="34" charset="0"/>
              </a:rPr>
              <a:t>”</a:t>
            </a:r>
            <a:r>
              <a:rPr lang="ko-KR" altLang="en-US" sz="1600" dirty="0">
                <a:latin typeface="Arial Black" pitchFamily="34" charset="0"/>
              </a:rPr>
              <a:t>는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의미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Emit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네임스페이스의 클래스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516D1AD-77C3-4F7A-B843-5BA35C12C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12768"/>
              </p:ext>
            </p:extLst>
          </p:nvPr>
        </p:nvGraphicFramePr>
        <p:xfrm>
          <a:off x="1141411" y="2579904"/>
          <a:ext cx="9910047" cy="418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576">
                  <a:extLst>
                    <a:ext uri="{9D8B030D-6E8A-4147-A177-3AD203B41FA5}">
                      <a16:colId xmlns:a16="http://schemas.microsoft.com/office/drawing/2014/main" val="2234313585"/>
                    </a:ext>
                  </a:extLst>
                </a:gridCol>
                <a:gridCol w="6361471">
                  <a:extLst>
                    <a:ext uri="{9D8B030D-6E8A-4147-A177-3AD203B41FA5}">
                      <a16:colId xmlns:a16="http://schemas.microsoft.com/office/drawing/2014/main" val="2784151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8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AssemblyBuilder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동적 어셈블리를 정의하고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23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ConstructorBuilder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동적으로 만든 클래스의 생성자를 정의하고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24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CustomAttributeBuilder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사용자 정의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애트리뷰트를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만든다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0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EnumBuilder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열거 형식을 정의하고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3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EventBuilder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클래스의 이벤트를 정의하고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6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FieldBuilder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필드를 정의하고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18645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GenericTypeParameterBuilder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동적으로 정의된 형식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클래스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과 메소드를 위한 일반화 형식 매개 변수를 정의하고 생성한다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52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ILGenerator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MSIL(Microsoft Intermediate Language)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명령어를 생성한다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68435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LocalBuilder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메소드나 생성자 내의 지역 변수를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951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MethodBuilder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동적으로 만든 클래스의 메소드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또는 생성자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를  정의하고 나타낸다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633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612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</TotalTime>
  <Words>3178</Words>
  <Application>Microsoft Office PowerPoint</Application>
  <PresentationFormat>와이드스크린</PresentationFormat>
  <Paragraphs>646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Arial</vt:lpstr>
      <vt:lpstr>Arial Black</vt:lpstr>
      <vt:lpstr>Tw Cen MT</vt:lpstr>
      <vt:lpstr>Wingdings</vt:lpstr>
      <vt:lpstr>회로</vt:lpstr>
      <vt:lpstr>C# -Cahpter8-</vt:lpstr>
      <vt:lpstr>목차</vt:lpstr>
      <vt:lpstr>리플렉션과 애트리뷰트</vt:lpstr>
      <vt:lpstr>1. 리플렉션과 애트리뷰트</vt:lpstr>
      <vt:lpstr>1. 리플렉션과 애트리뷰트</vt:lpstr>
      <vt:lpstr>1. 리플렉션과 애트리뷰트</vt:lpstr>
      <vt:lpstr>1. 리플렉션과 애트리뷰트</vt:lpstr>
      <vt:lpstr>1. 리플렉션과 애트리뷰트</vt:lpstr>
      <vt:lpstr>1. 리플렉션과 애트리뷰트</vt:lpstr>
      <vt:lpstr>1. 리플렉션과 애트리뷰트</vt:lpstr>
      <vt:lpstr>1. 리플렉션과 애트리뷰트</vt:lpstr>
      <vt:lpstr>1. 리플렉션과 애트리뷰트</vt:lpstr>
      <vt:lpstr>1. 리플렉션과 애트리뷰트</vt:lpstr>
      <vt:lpstr>1. 리플렉션과 애트리뷰트</vt:lpstr>
      <vt:lpstr>1. 리플렉션과 애트리뷰트</vt:lpstr>
      <vt:lpstr>1. 리플렉션과 애트리뷰트</vt:lpstr>
      <vt:lpstr>1. 리플렉션과 애트리뷰트</vt:lpstr>
      <vt:lpstr>1. 리플렉션과 애트리뷰트</vt:lpstr>
      <vt:lpstr>1. 리플렉션과 애트리뷰트</vt:lpstr>
      <vt:lpstr>1. 리플렉션과 애트리뷰트</vt:lpstr>
      <vt:lpstr>1. 리플렉션과 애트리뷰트</vt:lpstr>
      <vt:lpstr>Dynamic형식</vt:lpstr>
      <vt:lpstr>2. dynamic형식</vt:lpstr>
      <vt:lpstr>2. dynamic형식</vt:lpstr>
      <vt:lpstr>2. dynamic형식</vt:lpstr>
      <vt:lpstr>2. dynamic형식</vt:lpstr>
      <vt:lpstr>2. dynamic형식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94</cp:revision>
  <dcterms:created xsi:type="dcterms:W3CDTF">2019-01-08T00:45:21Z</dcterms:created>
  <dcterms:modified xsi:type="dcterms:W3CDTF">2019-12-05T02:25:49Z</dcterms:modified>
</cp:coreProperties>
</file>