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85023" autoAdjust="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5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598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3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-Cahpter9-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FileStream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인스턴스 생성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stream1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FileMode.Create</a:t>
            </a:r>
            <a:r>
              <a:rPr lang="en-US" altLang="ko-KR" sz="1600" dirty="0">
                <a:latin typeface="Arial Black" pitchFamily="34" charset="0"/>
              </a:rPr>
              <a:t>);			// </a:t>
            </a:r>
            <a:r>
              <a:rPr lang="ko-KR" altLang="en-US" sz="1600" dirty="0">
                <a:latin typeface="Arial Black" pitchFamily="34" charset="0"/>
              </a:rPr>
              <a:t>새 파일 생성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stream2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(“b.dat”, </a:t>
            </a:r>
            <a:r>
              <a:rPr lang="en-US" altLang="ko-KR" sz="1600" dirty="0" err="1">
                <a:latin typeface="Arial Black" pitchFamily="34" charset="0"/>
              </a:rPr>
              <a:t>FileMode.Open</a:t>
            </a:r>
            <a:r>
              <a:rPr lang="en-US" altLang="ko-KR" sz="1600" dirty="0">
                <a:latin typeface="Arial Black" pitchFamily="34" charset="0"/>
              </a:rPr>
              <a:t>);			// </a:t>
            </a:r>
            <a:r>
              <a:rPr lang="ko-KR" altLang="en-US" sz="1600" dirty="0">
                <a:latin typeface="Arial Black" pitchFamily="34" charset="0"/>
              </a:rPr>
              <a:t>파일 열기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stream3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(“c.dat”, </a:t>
            </a:r>
            <a:r>
              <a:rPr lang="en-US" altLang="ko-KR" sz="1600" dirty="0" err="1">
                <a:latin typeface="Arial Black" pitchFamily="34" charset="0"/>
              </a:rPr>
              <a:t>FileMode.OpenOrCreate</a:t>
            </a:r>
            <a:r>
              <a:rPr lang="en-US" altLang="ko-KR" sz="1600" dirty="0">
                <a:latin typeface="Arial Black" pitchFamily="34" charset="0"/>
              </a:rPr>
              <a:t>);	// </a:t>
            </a:r>
            <a:r>
              <a:rPr lang="ko-KR" altLang="en-US" sz="1600" dirty="0">
                <a:latin typeface="Arial Black" pitchFamily="34" charset="0"/>
              </a:rPr>
              <a:t>파일을 열거나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													// </a:t>
            </a:r>
            <a:r>
              <a:rPr lang="ko-KR" altLang="en-US" sz="1600" dirty="0">
                <a:latin typeface="Arial Black" pitchFamily="34" charset="0"/>
              </a:rPr>
              <a:t>파일이 없으면 생성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stream4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(“d.dat”, </a:t>
            </a:r>
            <a:r>
              <a:rPr lang="en-US" altLang="ko-KR" sz="1600" dirty="0" err="1">
                <a:latin typeface="Arial Black" pitchFamily="34" charset="0"/>
              </a:rPr>
              <a:t>FileMode.Truncate</a:t>
            </a:r>
            <a:r>
              <a:rPr lang="en-US" altLang="ko-KR" sz="1600" dirty="0">
                <a:latin typeface="Arial Black" pitchFamily="34" charset="0"/>
              </a:rPr>
              <a:t>);	// </a:t>
            </a:r>
            <a:r>
              <a:rPr lang="ko-KR" altLang="en-US" sz="1600" dirty="0">
                <a:latin typeface="Arial Black" pitchFamily="34" charset="0"/>
              </a:rPr>
              <a:t>파일을 비워서 열기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stream5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(“e.dat”, </a:t>
            </a:r>
            <a:r>
              <a:rPr lang="en-US" altLang="ko-KR" sz="1600" dirty="0" err="1">
                <a:latin typeface="Arial Black" pitchFamily="34" charset="0"/>
              </a:rPr>
              <a:t>FileMode.Append</a:t>
            </a:r>
            <a:r>
              <a:rPr lang="en-US" altLang="ko-KR" sz="1600" dirty="0">
                <a:latin typeface="Arial Black" pitchFamily="34" charset="0"/>
              </a:rPr>
              <a:t>);		// </a:t>
            </a:r>
            <a:r>
              <a:rPr lang="ko-KR" altLang="en-US" sz="1600" dirty="0">
                <a:latin typeface="Arial Black" pitchFamily="34" charset="0"/>
              </a:rPr>
              <a:t>덧붙이기 모드로 열기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Data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쓰기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public override void Write(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			byte[] array, 	// </a:t>
            </a:r>
            <a:r>
              <a:rPr lang="ko-KR" altLang="en-US" sz="1600" dirty="0">
                <a:latin typeface="Arial Black" pitchFamily="34" charset="0"/>
              </a:rPr>
              <a:t>쓸 데이터가 담겨 있는 </a:t>
            </a:r>
            <a:r>
              <a:rPr lang="en-US" altLang="ko-KR" sz="1600" dirty="0">
                <a:latin typeface="Arial Black" pitchFamily="34" charset="0"/>
              </a:rPr>
              <a:t>byte </a:t>
            </a:r>
            <a:r>
              <a:rPr lang="ko-KR" altLang="en-US" sz="1600" dirty="0">
                <a:latin typeface="Arial Black" pitchFamily="34" charset="0"/>
              </a:rPr>
              <a:t>배열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			int offset, 		// byte </a:t>
            </a:r>
            <a:r>
              <a:rPr lang="ko-KR" altLang="en-US" sz="1600" dirty="0">
                <a:latin typeface="Arial Black" pitchFamily="34" charset="0"/>
              </a:rPr>
              <a:t>배열 내의 시작 오프셋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			int count);		// </a:t>
            </a:r>
            <a:r>
              <a:rPr lang="ko-KR" altLang="en-US" sz="1600" dirty="0">
                <a:latin typeface="Arial Black" pitchFamily="34" charset="0"/>
              </a:rPr>
              <a:t>기록할 데이터의 총 길이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ko-KR" altLang="en-US" sz="1600" dirty="0">
                <a:latin typeface="Arial Black" pitchFamily="34" charset="0"/>
              </a:rPr>
              <a:t>단위는 바이트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public override void </a:t>
            </a:r>
            <a:r>
              <a:rPr lang="en-US" altLang="ko-KR" sz="1600" dirty="0" err="1">
                <a:latin typeface="Arial Black" pitchFamily="34" charset="0"/>
              </a:rPr>
              <a:t>WriteByte</a:t>
            </a:r>
            <a:r>
              <a:rPr lang="en-US" altLang="ko-KR" sz="1600" dirty="0">
                <a:latin typeface="Arial Black" pitchFamily="34" charset="0"/>
              </a:rPr>
              <a:t>(byte value);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안타깝게도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Byte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형식으로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Data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전환하지 않으면 기록하거나 읽어서 쓸 수가 없다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83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BitConverter</a:t>
            </a:r>
            <a:r>
              <a:rPr lang="ko-KR" altLang="en-US" sz="1600" dirty="0">
                <a:latin typeface="Arial Black" pitchFamily="34" charset="0"/>
              </a:rPr>
              <a:t>의 도움으로 데이터를 </a:t>
            </a:r>
            <a:r>
              <a:rPr lang="en-US" altLang="ko-KR" sz="1600" dirty="0">
                <a:latin typeface="Arial Black" pitchFamily="34" charset="0"/>
              </a:rPr>
              <a:t>Byte</a:t>
            </a:r>
            <a:r>
              <a:rPr lang="ko-KR" altLang="en-US" sz="1600" dirty="0">
                <a:latin typeface="Arial Black" pitchFamily="34" charset="0"/>
              </a:rPr>
              <a:t>로 전환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그 후 파일에 기록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long </a:t>
            </a:r>
            <a:r>
              <a:rPr lang="en-US" altLang="ko-KR" sz="1600" dirty="0" err="1">
                <a:latin typeface="Arial Black" pitchFamily="34" charset="0"/>
              </a:rPr>
              <a:t>someValue</a:t>
            </a:r>
            <a:r>
              <a:rPr lang="en-US" altLang="ko-KR" sz="1600" dirty="0">
                <a:latin typeface="Arial Black" pitchFamily="34" charset="0"/>
              </a:rPr>
              <a:t> = 0x123456789ABCDEF0;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ko-KR" altLang="en-US" sz="1600" dirty="0">
                <a:latin typeface="Arial Black" pitchFamily="34" charset="0"/>
              </a:rPr>
              <a:t>파일 스트림 생성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outstream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FileMode.Create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en-US" altLang="ko-KR" sz="1600" dirty="0" err="1">
                <a:latin typeface="Arial Black" pitchFamily="34" charset="0"/>
              </a:rPr>
              <a:t>someValue</a:t>
            </a:r>
            <a:r>
              <a:rPr lang="en-US" altLang="ko-KR" sz="1600" dirty="0">
                <a:latin typeface="Arial Black" pitchFamily="34" charset="0"/>
              </a:rPr>
              <a:t>(long </a:t>
            </a:r>
            <a:r>
              <a:rPr lang="ko-KR" altLang="en-US" sz="1600" dirty="0">
                <a:latin typeface="Arial Black" pitchFamily="34" charset="0"/>
              </a:rPr>
              <a:t>형식</a:t>
            </a:r>
            <a:r>
              <a:rPr lang="en-US" altLang="ko-KR" sz="1600" dirty="0">
                <a:latin typeface="Arial Black" pitchFamily="34" charset="0"/>
              </a:rPr>
              <a:t>)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byte </a:t>
            </a:r>
            <a:r>
              <a:rPr lang="ko-KR" altLang="en-US" sz="1600" dirty="0">
                <a:latin typeface="Arial Black" pitchFamily="34" charset="0"/>
              </a:rPr>
              <a:t>배열로 변환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byte[] </a:t>
            </a:r>
            <a:r>
              <a:rPr lang="en-US" altLang="ko-KR" sz="1600" dirty="0" err="1">
                <a:latin typeface="Arial Black" pitchFamily="34" charset="0"/>
              </a:rPr>
              <a:t>wBytes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BitConverter.GetBytes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someValue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ko-KR" altLang="en-US" sz="1600" dirty="0">
                <a:latin typeface="Arial Black" pitchFamily="34" charset="0"/>
              </a:rPr>
              <a:t>변환한 </a:t>
            </a:r>
            <a:r>
              <a:rPr lang="en-US" altLang="ko-KR" sz="1600" dirty="0">
                <a:latin typeface="Arial Black" pitchFamily="34" charset="0"/>
              </a:rPr>
              <a:t>byte </a:t>
            </a:r>
            <a:r>
              <a:rPr lang="ko-KR" altLang="en-US" sz="1600" dirty="0">
                <a:latin typeface="Arial Black" pitchFamily="34" charset="0"/>
              </a:rPr>
              <a:t>배열을 파일 스트림을 통해 파일에 기록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outstream.Write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wBytes</a:t>
            </a:r>
            <a:r>
              <a:rPr lang="en-US" altLang="ko-KR" sz="1600" dirty="0">
                <a:latin typeface="Arial Black" pitchFamily="34" charset="0"/>
              </a:rPr>
              <a:t>, 0, </a:t>
            </a:r>
            <a:r>
              <a:rPr lang="en-US" altLang="ko-KR" sz="1600" dirty="0" err="1">
                <a:latin typeface="Arial Black" pitchFamily="34" charset="0"/>
              </a:rPr>
              <a:t>wBytes.Length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ko-KR" altLang="en-US" sz="1600" dirty="0">
                <a:latin typeface="Arial Black" pitchFamily="34" charset="0"/>
              </a:rPr>
              <a:t>파일 스트림에 닫기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outstream.Close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Data</a:t>
            </a:r>
            <a:r>
              <a:rPr lang="ko-KR" altLang="en-US" sz="1600" dirty="0">
                <a:latin typeface="Arial Black" pitchFamily="34" charset="0"/>
              </a:rPr>
              <a:t> 읽기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public override int Read(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			byte[] array,		// </a:t>
            </a:r>
            <a:r>
              <a:rPr lang="ko-KR" altLang="en-US" sz="1600" dirty="0">
                <a:latin typeface="Arial Black" pitchFamily="34" charset="0"/>
              </a:rPr>
              <a:t>읽은 데이터를 담을 </a:t>
            </a:r>
            <a:r>
              <a:rPr lang="en-US" altLang="ko-KR" sz="1600" dirty="0">
                <a:latin typeface="Arial Black" pitchFamily="34" charset="0"/>
              </a:rPr>
              <a:t>byte </a:t>
            </a:r>
            <a:r>
              <a:rPr lang="ko-KR" altLang="en-US" sz="1600" dirty="0">
                <a:latin typeface="Arial Black" pitchFamily="34" charset="0"/>
              </a:rPr>
              <a:t>배열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			int offset,		// byte </a:t>
            </a:r>
            <a:r>
              <a:rPr lang="ko-KR" altLang="en-US" sz="1600" dirty="0">
                <a:latin typeface="Arial Black" pitchFamily="34" charset="0"/>
              </a:rPr>
              <a:t>배열 내의 시작 오프셋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			int count);		// </a:t>
            </a:r>
            <a:r>
              <a:rPr lang="ko-KR" altLang="en-US" sz="1600" dirty="0">
                <a:latin typeface="Arial Black" pitchFamily="34" charset="0"/>
              </a:rPr>
              <a:t>읽을 데이터의 최대 바이트 수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public override int </a:t>
            </a:r>
            <a:r>
              <a:rPr lang="en-US" altLang="ko-KR" sz="1600" dirty="0" err="1">
                <a:latin typeface="Arial Black" pitchFamily="34" charset="0"/>
              </a:rPr>
              <a:t>ReadyByte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5429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Byte</a:t>
            </a:r>
            <a:r>
              <a:rPr lang="ko-KR" altLang="en-US" sz="1600" dirty="0">
                <a:latin typeface="Arial Black" pitchFamily="34" charset="0"/>
              </a:rPr>
              <a:t>형식의 </a:t>
            </a:r>
            <a:r>
              <a:rPr lang="en-US" altLang="ko-KR" sz="1600" dirty="0" err="1">
                <a:latin typeface="Arial Black" pitchFamily="34" charset="0"/>
              </a:rPr>
              <a:t>FileData</a:t>
            </a:r>
            <a:r>
              <a:rPr lang="ko-KR" altLang="en-US" sz="1600" dirty="0">
                <a:latin typeface="Arial Black" pitchFamily="34" charset="0"/>
              </a:rPr>
              <a:t>를 읽어서 변환 하기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Byte[]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rBytes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=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new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byte[8];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ko-KR" altLang="en-US" sz="1600" dirty="0">
                <a:latin typeface="Arial Black" pitchFamily="34" charset="0"/>
              </a:rPr>
              <a:t>파일 스트림 생성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instream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FileMode.Open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en-US" altLang="ko-KR" sz="1600" dirty="0" err="1">
                <a:latin typeface="Arial Black" pitchFamily="34" charset="0"/>
              </a:rPr>
              <a:t>rBytes</a:t>
            </a:r>
            <a:r>
              <a:rPr lang="ko-KR" altLang="en-US" sz="1600" dirty="0">
                <a:latin typeface="Arial Black" pitchFamily="34" charset="0"/>
              </a:rPr>
              <a:t>의 길이만큼</a:t>
            </a:r>
            <a:r>
              <a:rPr lang="en-US" altLang="ko-KR" sz="1600" dirty="0">
                <a:latin typeface="Arial Black" pitchFamily="34" charset="0"/>
              </a:rPr>
              <a:t>(8</a:t>
            </a:r>
            <a:r>
              <a:rPr lang="ko-KR" altLang="en-US" sz="1600" dirty="0">
                <a:latin typeface="Arial Black" pitchFamily="34" charset="0"/>
              </a:rPr>
              <a:t>바이트</a:t>
            </a:r>
            <a:r>
              <a:rPr lang="en-US" altLang="ko-KR" sz="1600" dirty="0">
                <a:latin typeface="Arial Black" pitchFamily="34" charset="0"/>
              </a:rPr>
              <a:t>) </a:t>
            </a:r>
            <a:r>
              <a:rPr lang="ko-KR" altLang="en-US" sz="1600" dirty="0">
                <a:latin typeface="Arial Black" pitchFamily="34" charset="0"/>
              </a:rPr>
              <a:t>데이터를 읽어 </a:t>
            </a:r>
            <a:r>
              <a:rPr lang="en-US" altLang="ko-KR" sz="1600" dirty="0" err="1">
                <a:latin typeface="Arial Black" pitchFamily="34" charset="0"/>
              </a:rPr>
              <a:t>rBytes</a:t>
            </a:r>
            <a:r>
              <a:rPr lang="ko-KR" altLang="en-US" sz="1600" dirty="0">
                <a:latin typeface="Arial Black" pitchFamily="34" charset="0"/>
              </a:rPr>
              <a:t>에 저장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instream.Read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rBytes</a:t>
            </a:r>
            <a:r>
              <a:rPr lang="en-US" altLang="ko-KR" sz="1600" dirty="0">
                <a:latin typeface="Arial Black" pitchFamily="34" charset="0"/>
              </a:rPr>
              <a:t>, 0, </a:t>
            </a:r>
            <a:r>
              <a:rPr lang="en-US" altLang="ko-KR" sz="1600" dirty="0" err="1">
                <a:latin typeface="Arial Black" pitchFamily="34" charset="0"/>
              </a:rPr>
              <a:t>rBytes.Length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en-US" altLang="ko-KR" sz="1600" dirty="0" err="1">
                <a:latin typeface="Arial Black" pitchFamily="34" charset="0"/>
              </a:rPr>
              <a:t>BitConverter</a:t>
            </a:r>
            <a:r>
              <a:rPr lang="ko-KR" altLang="en-US" sz="1600" dirty="0">
                <a:latin typeface="Arial Black" pitchFamily="34" charset="0"/>
              </a:rPr>
              <a:t>를 이용하여 </a:t>
            </a:r>
            <a:r>
              <a:rPr lang="en-US" altLang="ko-KR" sz="1600" dirty="0" err="1">
                <a:latin typeface="Arial Black" pitchFamily="34" charset="0"/>
              </a:rPr>
              <a:t>rBytes</a:t>
            </a:r>
            <a:r>
              <a:rPr lang="ko-KR" altLang="en-US" sz="1600" dirty="0">
                <a:latin typeface="Arial Black" pitchFamily="34" charset="0"/>
              </a:rPr>
              <a:t>에 담겨 있는 값을 </a:t>
            </a:r>
            <a:r>
              <a:rPr lang="en-US" altLang="ko-KR" sz="1600" dirty="0">
                <a:latin typeface="Arial Black" pitchFamily="34" charset="0"/>
              </a:rPr>
              <a:t>long </a:t>
            </a:r>
            <a:r>
              <a:rPr lang="ko-KR" altLang="en-US" sz="1600" dirty="0">
                <a:latin typeface="Arial Black" pitchFamily="34" charset="0"/>
              </a:rPr>
              <a:t>형식으로 변환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Long </a:t>
            </a:r>
            <a:r>
              <a:rPr lang="en-US" altLang="ko-KR" sz="1600" dirty="0" err="1">
                <a:latin typeface="Arial Black" pitchFamily="34" charset="0"/>
              </a:rPr>
              <a:t>readValue</a:t>
            </a:r>
            <a:r>
              <a:rPr lang="en-US" altLang="ko-KR" sz="1600" dirty="0">
                <a:latin typeface="Arial Black" pitchFamily="34" charset="0"/>
              </a:rPr>
              <a:t> = BitConverter.ToInt64(</a:t>
            </a:r>
            <a:r>
              <a:rPr lang="en-US" altLang="ko-KR" sz="1600" dirty="0" err="1">
                <a:latin typeface="Arial Black" pitchFamily="34" charset="0"/>
              </a:rPr>
              <a:t>rbytes</a:t>
            </a:r>
            <a:r>
              <a:rPr lang="en-US" altLang="ko-KR" sz="1600" dirty="0">
                <a:latin typeface="Arial Black" pitchFamily="34" charset="0"/>
              </a:rPr>
              <a:t>, 0);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ko-KR" altLang="en-US" sz="1600" dirty="0">
                <a:latin typeface="Arial Black" pitchFamily="34" charset="0"/>
              </a:rPr>
              <a:t>파일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스트림 닫기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inStream.Close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Long</a:t>
            </a:r>
            <a:r>
              <a:rPr lang="ko-KR" altLang="en-US" sz="1600" dirty="0">
                <a:latin typeface="Arial Black" pitchFamily="34" charset="0"/>
              </a:rPr>
              <a:t>을 입출력 예문을 자세히 살펴보면 결과가 조금 이상하게 나타날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순서가 뒤집혀져서 입력된다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설치되어 있는 컴퓨터 아키텍처가 지원하는 바이트 오더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(Byte Order)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데이터의 낮은 주소부터 기록하는 리틀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엔디안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방식이기 때문에 나타나는 현상이다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x86(32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비트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계열의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CPU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들은 리틀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엔디안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방식으로 동작하지만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Power CPU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Sparc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계열의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CPU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빅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엔디안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방식으로 동작한다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각 스트림 방식의 바이트 오더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(Byte Order)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대한 개념이 필요하다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네트워크 프로그래밍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Stream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필요하기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Byte Order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필요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1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Arial Black" pitchFamily="34" charset="0"/>
              </a:rPr>
              <a:t>Stream </a:t>
            </a:r>
            <a:r>
              <a:rPr lang="ko-KR" altLang="en-US" sz="1600" dirty="0">
                <a:latin typeface="Arial Black" pitchFamily="34" charset="0"/>
              </a:rPr>
              <a:t>클래스의 프로퍼티인 </a:t>
            </a:r>
            <a:r>
              <a:rPr lang="en-US" altLang="ko-KR" sz="1600" dirty="0">
                <a:latin typeface="Arial Black" pitchFamily="34" charset="0"/>
              </a:rPr>
              <a:t>Position</a:t>
            </a:r>
            <a:r>
              <a:rPr lang="ko-KR" altLang="en-US" sz="1600" dirty="0">
                <a:latin typeface="Arial Black" pitchFamily="34" charset="0"/>
              </a:rPr>
              <a:t>이나 </a:t>
            </a:r>
            <a:r>
              <a:rPr lang="en-US" altLang="ko-KR" sz="1600" dirty="0">
                <a:latin typeface="Arial Black" pitchFamily="34" charset="0"/>
              </a:rPr>
              <a:t>Seek() </a:t>
            </a:r>
            <a:r>
              <a:rPr lang="ko-KR" altLang="en-US" sz="1600" dirty="0">
                <a:latin typeface="Arial Black" pitchFamily="34" charset="0"/>
              </a:rPr>
              <a:t>메소드를 호출하면 지정한 위치 부터 읽거나 쓰기가 가능하다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outstream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FileMode.Create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…</a:t>
            </a: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outStream.Seek</a:t>
            </a:r>
            <a:r>
              <a:rPr lang="en-US" altLang="ko-KR" sz="1600" dirty="0">
                <a:latin typeface="Arial Black" pitchFamily="34" charset="0"/>
              </a:rPr>
              <a:t>(5, </a:t>
            </a:r>
            <a:r>
              <a:rPr lang="en-US" altLang="ko-KR" sz="1600" dirty="0" err="1">
                <a:latin typeface="Arial Black" pitchFamily="34" charset="0"/>
              </a:rPr>
              <a:t>SeekOrigin.Current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outstream.WriteByte</a:t>
            </a:r>
            <a:r>
              <a:rPr lang="en-US" altLang="ko-KR" sz="1600" dirty="0">
                <a:latin typeface="Arial Black" pitchFamily="34" charset="0"/>
              </a:rPr>
              <a:t>(0x04);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DE3B2-8F35-4823-BE41-5B8DE2276063}"/>
              </a:ext>
            </a:extLst>
          </p:cNvPr>
          <p:cNvSpPr txBox="1"/>
          <p:nvPr/>
        </p:nvSpPr>
        <p:spPr>
          <a:xfrm>
            <a:off x="7059561" y="1956619"/>
            <a:ext cx="31902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 위치에서 </a:t>
            </a:r>
            <a:r>
              <a:rPr lang="en-US" altLang="ko-KR" sz="1600" dirty="0"/>
              <a:t>5</a:t>
            </a:r>
            <a:r>
              <a:rPr lang="ko-KR" altLang="en-US" sz="1600" dirty="0"/>
              <a:t>바이트 뒤로 이동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50D68D-D9BA-4831-8533-4EF5505F358B}"/>
              </a:ext>
            </a:extLst>
          </p:cNvPr>
          <p:cNvCxnSpPr>
            <a:cxnSpLocks/>
          </p:cNvCxnSpPr>
          <p:nvPr/>
        </p:nvCxnSpPr>
        <p:spPr>
          <a:xfrm>
            <a:off x="5624052" y="2125896"/>
            <a:ext cx="1327354" cy="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112D1B5-1177-4BFF-8289-25A08B56081C}"/>
              </a:ext>
            </a:extLst>
          </p:cNvPr>
          <p:cNvGrpSpPr/>
          <p:nvPr/>
        </p:nvGrpSpPr>
        <p:grpSpPr>
          <a:xfrm>
            <a:off x="7059561" y="2872565"/>
            <a:ext cx="3303636" cy="3985435"/>
            <a:chOff x="5820697" y="3069381"/>
            <a:chExt cx="3303636" cy="39854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09E2065-D41E-4AA6-BCA7-F0E01E4433FC}"/>
                </a:ext>
              </a:extLst>
            </p:cNvPr>
            <p:cNvGrpSpPr/>
            <p:nvPr/>
          </p:nvGrpSpPr>
          <p:grpSpPr>
            <a:xfrm>
              <a:off x="5820697" y="3069381"/>
              <a:ext cx="3303636" cy="668278"/>
              <a:chOff x="5820697" y="3069381"/>
              <a:chExt cx="3303636" cy="668278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3771E52-ABA7-4E2D-A032-A0BCDE10CA6D}"/>
                  </a:ext>
                </a:extLst>
              </p:cNvPr>
              <p:cNvGrpSpPr/>
              <p:nvPr/>
            </p:nvGrpSpPr>
            <p:grpSpPr>
              <a:xfrm>
                <a:off x="5820697" y="3407935"/>
                <a:ext cx="3303636" cy="329724"/>
                <a:chOff x="5820697" y="3407935"/>
                <a:chExt cx="3303636" cy="329724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0DCDC088-AA1E-4093-BF0B-DB07DB15AE14}"/>
                    </a:ext>
                  </a:extLst>
                </p:cNvPr>
                <p:cNvSpPr/>
                <p:nvPr/>
              </p:nvSpPr>
              <p:spPr>
                <a:xfrm>
                  <a:off x="5820697" y="3407935"/>
                  <a:ext cx="550606" cy="32832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A865DBB-53C1-40C8-AFE6-7D674C8A067F}"/>
                    </a:ext>
                  </a:extLst>
                </p:cNvPr>
                <p:cNvSpPr/>
                <p:nvPr/>
              </p:nvSpPr>
              <p:spPr>
                <a:xfrm>
                  <a:off x="6371303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522150-2A51-4763-9D84-299F4EEF10D0}"/>
                    </a:ext>
                  </a:extLst>
                </p:cNvPr>
                <p:cNvSpPr/>
                <p:nvPr/>
              </p:nvSpPr>
              <p:spPr>
                <a:xfrm>
                  <a:off x="6921909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38E46B2B-AF58-447F-958D-79E84752E50D}"/>
                    </a:ext>
                  </a:extLst>
                </p:cNvPr>
                <p:cNvSpPr/>
                <p:nvPr/>
              </p:nvSpPr>
              <p:spPr>
                <a:xfrm>
                  <a:off x="7472515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A146BA3C-C4BD-4FA8-937B-6C8E1F29CE9D}"/>
                    </a:ext>
                  </a:extLst>
                </p:cNvPr>
                <p:cNvSpPr/>
                <p:nvPr/>
              </p:nvSpPr>
              <p:spPr>
                <a:xfrm>
                  <a:off x="8023121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822315E-5540-4526-B631-A61360F516A4}"/>
                    </a:ext>
                  </a:extLst>
                </p:cNvPr>
                <p:cNvSpPr/>
                <p:nvPr/>
              </p:nvSpPr>
              <p:spPr>
                <a:xfrm>
                  <a:off x="8573727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45F0D1-029C-40AD-84A9-C638C7B4060C}"/>
                  </a:ext>
                </a:extLst>
              </p:cNvPr>
              <p:cNvSpPr txBox="1"/>
              <p:nvPr/>
            </p:nvSpPr>
            <p:spPr>
              <a:xfrm>
                <a:off x="5820697" y="3069381"/>
                <a:ext cx="14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Position : 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B93AA59-5E2C-4D7F-BBED-214B699F7105}"/>
                </a:ext>
              </a:extLst>
            </p:cNvPr>
            <p:cNvGrpSpPr/>
            <p:nvPr/>
          </p:nvGrpSpPr>
          <p:grpSpPr>
            <a:xfrm>
              <a:off x="5820697" y="3727880"/>
              <a:ext cx="3303636" cy="668278"/>
              <a:chOff x="5820697" y="3069381"/>
              <a:chExt cx="3303636" cy="668278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104FF06-5FF2-4BBA-8D06-4B56BA3B3908}"/>
                  </a:ext>
                </a:extLst>
              </p:cNvPr>
              <p:cNvGrpSpPr/>
              <p:nvPr/>
            </p:nvGrpSpPr>
            <p:grpSpPr>
              <a:xfrm>
                <a:off x="5820697" y="3407935"/>
                <a:ext cx="3303636" cy="329724"/>
                <a:chOff x="5820697" y="3407935"/>
                <a:chExt cx="3303636" cy="329724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06D12E8-1066-43FD-AD10-10E29FF34FC0}"/>
                    </a:ext>
                  </a:extLst>
                </p:cNvPr>
                <p:cNvSpPr/>
                <p:nvPr/>
              </p:nvSpPr>
              <p:spPr>
                <a:xfrm>
                  <a:off x="5820697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0x01</a:t>
                  </a:r>
                  <a:endParaRPr lang="ko-KR" altLang="en-US" sz="105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328B220-8D7B-4AC1-B9CB-BCE7287F6A70}"/>
                    </a:ext>
                  </a:extLst>
                </p:cNvPr>
                <p:cNvSpPr/>
                <p:nvPr/>
              </p:nvSpPr>
              <p:spPr>
                <a:xfrm>
                  <a:off x="6371303" y="3407935"/>
                  <a:ext cx="550606" cy="32832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BBEF69D-A924-44C7-A939-51BCB22BF47B}"/>
                    </a:ext>
                  </a:extLst>
                </p:cNvPr>
                <p:cNvSpPr/>
                <p:nvPr/>
              </p:nvSpPr>
              <p:spPr>
                <a:xfrm>
                  <a:off x="6921909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8FE4DE2-C8C3-44A2-BBA9-6E1DBFF93A7E}"/>
                    </a:ext>
                  </a:extLst>
                </p:cNvPr>
                <p:cNvSpPr/>
                <p:nvPr/>
              </p:nvSpPr>
              <p:spPr>
                <a:xfrm>
                  <a:off x="7472515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08C6D3-03BE-4138-8701-EF24B90297E7}"/>
                    </a:ext>
                  </a:extLst>
                </p:cNvPr>
                <p:cNvSpPr/>
                <p:nvPr/>
              </p:nvSpPr>
              <p:spPr>
                <a:xfrm>
                  <a:off x="8023121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559FBCD-8A9C-448A-B920-AF3F7D6E35C8}"/>
                    </a:ext>
                  </a:extLst>
                </p:cNvPr>
                <p:cNvSpPr/>
                <p:nvPr/>
              </p:nvSpPr>
              <p:spPr>
                <a:xfrm>
                  <a:off x="8573727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D7F9EE-F576-4905-B834-553688B84395}"/>
                  </a:ext>
                </a:extLst>
              </p:cNvPr>
              <p:cNvSpPr txBox="1"/>
              <p:nvPr/>
            </p:nvSpPr>
            <p:spPr>
              <a:xfrm>
                <a:off x="5820697" y="3069381"/>
                <a:ext cx="14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Position : 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1C08633-0570-49E0-9534-BF0A1738EFAD}"/>
                </a:ext>
              </a:extLst>
            </p:cNvPr>
            <p:cNvGrpSpPr/>
            <p:nvPr/>
          </p:nvGrpSpPr>
          <p:grpSpPr>
            <a:xfrm>
              <a:off x="5820697" y="4385922"/>
              <a:ext cx="3303636" cy="668278"/>
              <a:chOff x="5820697" y="3069381"/>
              <a:chExt cx="3303636" cy="668278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9DDE9D9-DDAA-43B8-A705-EB88789DD88A}"/>
                  </a:ext>
                </a:extLst>
              </p:cNvPr>
              <p:cNvGrpSpPr/>
              <p:nvPr/>
            </p:nvGrpSpPr>
            <p:grpSpPr>
              <a:xfrm>
                <a:off x="5820697" y="3407935"/>
                <a:ext cx="3303636" cy="329724"/>
                <a:chOff x="5820697" y="3407935"/>
                <a:chExt cx="3303636" cy="329724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85A311E-BD8B-4328-BE55-812D05A29E32}"/>
                    </a:ext>
                  </a:extLst>
                </p:cNvPr>
                <p:cNvSpPr/>
                <p:nvPr/>
              </p:nvSpPr>
              <p:spPr>
                <a:xfrm>
                  <a:off x="5820697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0x01</a:t>
                  </a:r>
                  <a:endParaRPr lang="ko-KR" altLang="en-US" sz="1050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587468D-8315-4821-99F7-084E20D5DD1C}"/>
                    </a:ext>
                  </a:extLst>
                </p:cNvPr>
                <p:cNvSpPr/>
                <p:nvPr/>
              </p:nvSpPr>
              <p:spPr>
                <a:xfrm>
                  <a:off x="6371303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0x02</a:t>
                  </a:r>
                  <a:endParaRPr lang="ko-KR" altLang="en-US" sz="1050" dirty="0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6AD3910A-8DF4-4B4E-AB9A-46674FECF61A}"/>
                    </a:ext>
                  </a:extLst>
                </p:cNvPr>
                <p:cNvSpPr/>
                <p:nvPr/>
              </p:nvSpPr>
              <p:spPr>
                <a:xfrm>
                  <a:off x="6921909" y="3407935"/>
                  <a:ext cx="550606" cy="32832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10DA627-930C-4285-90FC-7CFD4B98A455}"/>
                    </a:ext>
                  </a:extLst>
                </p:cNvPr>
                <p:cNvSpPr/>
                <p:nvPr/>
              </p:nvSpPr>
              <p:spPr>
                <a:xfrm>
                  <a:off x="7472515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8EC501B-EE55-491D-A5AE-8ECF1CFF9763}"/>
                    </a:ext>
                  </a:extLst>
                </p:cNvPr>
                <p:cNvSpPr/>
                <p:nvPr/>
              </p:nvSpPr>
              <p:spPr>
                <a:xfrm>
                  <a:off x="8023121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2900D9-7742-4FD4-AB93-DFCB1EB0F628}"/>
                    </a:ext>
                  </a:extLst>
                </p:cNvPr>
                <p:cNvSpPr/>
                <p:nvPr/>
              </p:nvSpPr>
              <p:spPr>
                <a:xfrm>
                  <a:off x="8573727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3701E1-3774-40D3-BC89-0F4D9831732A}"/>
                  </a:ext>
                </a:extLst>
              </p:cNvPr>
              <p:cNvSpPr txBox="1"/>
              <p:nvPr/>
            </p:nvSpPr>
            <p:spPr>
              <a:xfrm>
                <a:off x="5820697" y="3069381"/>
                <a:ext cx="14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Position : 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DB4526-C74B-4469-9FB7-A1D26153791D}"/>
                </a:ext>
              </a:extLst>
            </p:cNvPr>
            <p:cNvGrpSpPr/>
            <p:nvPr/>
          </p:nvGrpSpPr>
          <p:grpSpPr>
            <a:xfrm>
              <a:off x="5820697" y="5710836"/>
              <a:ext cx="3303636" cy="668278"/>
              <a:chOff x="5820697" y="3069381"/>
              <a:chExt cx="3303636" cy="668278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012F7B0E-0220-4CCB-9244-F73341464857}"/>
                  </a:ext>
                </a:extLst>
              </p:cNvPr>
              <p:cNvGrpSpPr/>
              <p:nvPr/>
            </p:nvGrpSpPr>
            <p:grpSpPr>
              <a:xfrm>
                <a:off x="5820697" y="3407935"/>
                <a:ext cx="3303636" cy="329724"/>
                <a:chOff x="5820697" y="3407935"/>
                <a:chExt cx="3303636" cy="329724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386F958C-64B3-4651-9306-222C2CE68088}"/>
                    </a:ext>
                  </a:extLst>
                </p:cNvPr>
                <p:cNvSpPr/>
                <p:nvPr/>
              </p:nvSpPr>
              <p:spPr>
                <a:xfrm>
                  <a:off x="5820697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0x01</a:t>
                  </a:r>
                  <a:endParaRPr lang="ko-KR" altLang="en-US" sz="1050" dirty="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E0882CE0-4B01-48CC-8E89-A209BB3FBCE9}"/>
                    </a:ext>
                  </a:extLst>
                </p:cNvPr>
                <p:cNvSpPr/>
                <p:nvPr/>
              </p:nvSpPr>
              <p:spPr>
                <a:xfrm>
                  <a:off x="6371303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0x02</a:t>
                  </a:r>
                  <a:endParaRPr lang="ko-KR" altLang="en-US" sz="1050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E75408E-AF14-458C-AEC3-3C95E231B328}"/>
                    </a:ext>
                  </a:extLst>
                </p:cNvPr>
                <p:cNvSpPr/>
                <p:nvPr/>
              </p:nvSpPr>
              <p:spPr>
                <a:xfrm>
                  <a:off x="6921909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0x03</a:t>
                  </a:r>
                  <a:endParaRPr lang="ko-KR" altLang="en-US" sz="1050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7AFAD12-BECC-406D-AB87-1892A24F9216}"/>
                    </a:ext>
                  </a:extLst>
                </p:cNvPr>
                <p:cNvSpPr/>
                <p:nvPr/>
              </p:nvSpPr>
              <p:spPr>
                <a:xfrm>
                  <a:off x="7472515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/>
                    <a:t>…</a:t>
                  </a:r>
                  <a:endParaRPr lang="ko-KR" altLang="en-US" sz="1050" dirty="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7372FB2-1A19-4763-B059-38A68CDA9849}"/>
                    </a:ext>
                  </a:extLst>
                </p:cNvPr>
                <p:cNvSpPr/>
                <p:nvPr/>
              </p:nvSpPr>
              <p:spPr>
                <a:xfrm>
                  <a:off x="8023121" y="3409336"/>
                  <a:ext cx="550606" cy="32832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7CE517E-9B80-432F-897E-3D5E33A5DC1B}"/>
                    </a:ext>
                  </a:extLst>
                </p:cNvPr>
                <p:cNvSpPr/>
                <p:nvPr/>
              </p:nvSpPr>
              <p:spPr>
                <a:xfrm>
                  <a:off x="8573727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430CED-E687-4FC3-98B0-6EA1D7FBDE1B}"/>
                  </a:ext>
                </a:extLst>
              </p:cNvPr>
              <p:cNvSpPr txBox="1"/>
              <p:nvPr/>
            </p:nvSpPr>
            <p:spPr>
              <a:xfrm>
                <a:off x="5820697" y="3069381"/>
                <a:ext cx="14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Position : 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18E5E3D-11D9-4CD2-83C2-448BBF698F98}"/>
                </a:ext>
              </a:extLst>
            </p:cNvPr>
            <p:cNvGrpSpPr/>
            <p:nvPr/>
          </p:nvGrpSpPr>
          <p:grpSpPr>
            <a:xfrm>
              <a:off x="5820697" y="5043964"/>
              <a:ext cx="3303636" cy="668278"/>
              <a:chOff x="5820697" y="3069381"/>
              <a:chExt cx="3303636" cy="668278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5BA90D6-211D-4C07-A814-5D2022ABFF35}"/>
                  </a:ext>
                </a:extLst>
              </p:cNvPr>
              <p:cNvGrpSpPr/>
              <p:nvPr/>
            </p:nvGrpSpPr>
            <p:grpSpPr>
              <a:xfrm>
                <a:off x="5820697" y="3407935"/>
                <a:ext cx="3303636" cy="329724"/>
                <a:chOff x="5820697" y="3407935"/>
                <a:chExt cx="3303636" cy="329724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E4CE871-0392-4DBD-A270-2083A3476B92}"/>
                    </a:ext>
                  </a:extLst>
                </p:cNvPr>
                <p:cNvSpPr/>
                <p:nvPr/>
              </p:nvSpPr>
              <p:spPr>
                <a:xfrm>
                  <a:off x="5820697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0x01</a:t>
                  </a:r>
                  <a:endParaRPr lang="ko-KR" altLang="en-US" sz="1050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BA4FC692-AF33-45E8-BA71-620F23E4AF57}"/>
                    </a:ext>
                  </a:extLst>
                </p:cNvPr>
                <p:cNvSpPr/>
                <p:nvPr/>
              </p:nvSpPr>
              <p:spPr>
                <a:xfrm>
                  <a:off x="6371303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0x02</a:t>
                  </a:r>
                  <a:endParaRPr lang="ko-KR" altLang="en-US" sz="1050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E1AFC50C-DB2C-4DFC-8BB3-0017EA4F1CD8}"/>
                    </a:ext>
                  </a:extLst>
                </p:cNvPr>
                <p:cNvSpPr/>
                <p:nvPr/>
              </p:nvSpPr>
              <p:spPr>
                <a:xfrm>
                  <a:off x="6921909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0x03</a:t>
                  </a:r>
                  <a:endParaRPr lang="ko-KR" altLang="en-US" sz="1050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0E381E72-B10A-449A-9B3F-7C6F2FE3F92A}"/>
                    </a:ext>
                  </a:extLst>
                </p:cNvPr>
                <p:cNvSpPr/>
                <p:nvPr/>
              </p:nvSpPr>
              <p:spPr>
                <a:xfrm>
                  <a:off x="7472515" y="3407935"/>
                  <a:ext cx="550606" cy="32832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57DDBAD0-615B-4B3D-BC02-9540EC55A54B}"/>
                    </a:ext>
                  </a:extLst>
                </p:cNvPr>
                <p:cNvSpPr/>
                <p:nvPr/>
              </p:nvSpPr>
              <p:spPr>
                <a:xfrm>
                  <a:off x="8023121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FA91EE8-05E4-44DB-8395-A4B5696EE1B4}"/>
                    </a:ext>
                  </a:extLst>
                </p:cNvPr>
                <p:cNvSpPr/>
                <p:nvPr/>
              </p:nvSpPr>
              <p:spPr>
                <a:xfrm>
                  <a:off x="8573727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920663-1CCF-4A2F-A339-81745829C27A}"/>
                  </a:ext>
                </a:extLst>
              </p:cNvPr>
              <p:cNvSpPr txBox="1"/>
              <p:nvPr/>
            </p:nvSpPr>
            <p:spPr>
              <a:xfrm>
                <a:off x="5820697" y="3069381"/>
                <a:ext cx="14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Position : 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A0964B9-41D0-4E34-83FD-E0212D87B0F1}"/>
                </a:ext>
              </a:extLst>
            </p:cNvPr>
            <p:cNvGrpSpPr/>
            <p:nvPr/>
          </p:nvGrpSpPr>
          <p:grpSpPr>
            <a:xfrm>
              <a:off x="5820697" y="6386538"/>
              <a:ext cx="3303636" cy="668278"/>
              <a:chOff x="5820697" y="3069381"/>
              <a:chExt cx="3303636" cy="668278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A61DE1-D90A-4351-A43C-DFF70A41D68B}"/>
                  </a:ext>
                </a:extLst>
              </p:cNvPr>
              <p:cNvGrpSpPr/>
              <p:nvPr/>
            </p:nvGrpSpPr>
            <p:grpSpPr>
              <a:xfrm>
                <a:off x="5820697" y="3407935"/>
                <a:ext cx="3303636" cy="329724"/>
                <a:chOff x="5820697" y="3407935"/>
                <a:chExt cx="3303636" cy="329724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8F5CFC87-5295-4FDA-996F-91AE6093B45A}"/>
                    </a:ext>
                  </a:extLst>
                </p:cNvPr>
                <p:cNvSpPr/>
                <p:nvPr/>
              </p:nvSpPr>
              <p:spPr>
                <a:xfrm>
                  <a:off x="5820697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0x01</a:t>
                  </a:r>
                  <a:endParaRPr lang="ko-KR" altLang="en-US" sz="1050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743F9D60-70C2-4E8F-9204-AACBCB677FC5}"/>
                    </a:ext>
                  </a:extLst>
                </p:cNvPr>
                <p:cNvSpPr/>
                <p:nvPr/>
              </p:nvSpPr>
              <p:spPr>
                <a:xfrm>
                  <a:off x="6371303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0x02</a:t>
                  </a:r>
                  <a:endParaRPr lang="ko-KR" altLang="en-US" sz="1050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E5CFA064-4248-4B46-94E7-03778D88E49B}"/>
                    </a:ext>
                  </a:extLst>
                </p:cNvPr>
                <p:cNvSpPr/>
                <p:nvPr/>
              </p:nvSpPr>
              <p:spPr>
                <a:xfrm>
                  <a:off x="6921909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0x03</a:t>
                  </a:r>
                  <a:endParaRPr lang="ko-KR" altLang="en-US" sz="1050" dirty="0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D2353B9C-3F50-45CE-9B96-F11C6DF0BD2C}"/>
                    </a:ext>
                  </a:extLst>
                </p:cNvPr>
                <p:cNvSpPr/>
                <p:nvPr/>
              </p:nvSpPr>
              <p:spPr>
                <a:xfrm>
                  <a:off x="7472515" y="3407935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…</a:t>
                  </a:r>
                  <a:endParaRPr lang="ko-KR" altLang="en-US" sz="1200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FE690C1-C804-4FA1-89BB-3142C52E4DF3}"/>
                    </a:ext>
                  </a:extLst>
                </p:cNvPr>
                <p:cNvSpPr/>
                <p:nvPr/>
              </p:nvSpPr>
              <p:spPr>
                <a:xfrm>
                  <a:off x="8023121" y="3409336"/>
                  <a:ext cx="550606" cy="328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latin typeface="Arial Black" panose="020B0A04020102020204" pitchFamily="34" charset="0"/>
                    </a:rPr>
                    <a:t>0x04</a:t>
                  </a:r>
                  <a:endParaRPr lang="ko-KR" altLang="en-US" sz="1050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45D321E-64F6-464B-AA7D-69F59BEA2021}"/>
                    </a:ext>
                  </a:extLst>
                </p:cNvPr>
                <p:cNvSpPr/>
                <p:nvPr/>
              </p:nvSpPr>
              <p:spPr>
                <a:xfrm>
                  <a:off x="8573727" y="3409336"/>
                  <a:ext cx="550606" cy="32832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08AFF1-083E-4103-9469-C64BC03F0976}"/>
                  </a:ext>
                </a:extLst>
              </p:cNvPr>
              <p:cNvSpPr txBox="1"/>
              <p:nvPr/>
            </p:nvSpPr>
            <p:spPr>
              <a:xfrm>
                <a:off x="5820697" y="3069381"/>
                <a:ext cx="14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Position : 9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5DDA7BD-A895-4E82-9436-023A1BE3506F}"/>
              </a:ext>
            </a:extLst>
          </p:cNvPr>
          <p:cNvSpPr txBox="1"/>
          <p:nvPr/>
        </p:nvSpPr>
        <p:spPr>
          <a:xfrm>
            <a:off x="8413861" y="24453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파일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212508-004B-4E1C-A395-AD8980C87DC3}"/>
              </a:ext>
            </a:extLst>
          </p:cNvPr>
          <p:cNvSpPr txBox="1"/>
          <p:nvPr/>
        </p:nvSpPr>
        <p:spPr>
          <a:xfrm>
            <a:off x="2391601" y="25799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코드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13F405-7C13-41C3-8D2F-3F537AAA0F86}"/>
              </a:ext>
            </a:extLst>
          </p:cNvPr>
          <p:cNvSpPr txBox="1"/>
          <p:nvPr/>
        </p:nvSpPr>
        <p:spPr>
          <a:xfrm>
            <a:off x="1517709" y="3190614"/>
            <a:ext cx="23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new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FileStream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F3574A-AE1D-4EA5-99E0-D387466CD4D5}"/>
              </a:ext>
            </a:extLst>
          </p:cNvPr>
          <p:cNvSpPr txBox="1"/>
          <p:nvPr/>
        </p:nvSpPr>
        <p:spPr>
          <a:xfrm>
            <a:off x="1603163" y="384690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WriteByte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(0x01)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BC314B-AC01-4F7E-9A7C-D275D893B141}"/>
              </a:ext>
            </a:extLst>
          </p:cNvPr>
          <p:cNvSpPr txBox="1"/>
          <p:nvPr/>
        </p:nvSpPr>
        <p:spPr>
          <a:xfrm>
            <a:off x="1603164" y="450759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WriteByte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(0x02)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3D7F4E-D0C9-4509-95AB-EAB8A89D4F93}"/>
              </a:ext>
            </a:extLst>
          </p:cNvPr>
          <p:cNvSpPr txBox="1"/>
          <p:nvPr/>
        </p:nvSpPr>
        <p:spPr>
          <a:xfrm>
            <a:off x="1603165" y="5144687"/>
            <a:ext cx="22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WriteByte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(0x03)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D751BB-6D40-4BF6-98B7-7CA3B774C9DE}"/>
              </a:ext>
            </a:extLst>
          </p:cNvPr>
          <p:cNvSpPr txBox="1"/>
          <p:nvPr/>
        </p:nvSpPr>
        <p:spPr>
          <a:xfrm>
            <a:off x="826786" y="5832069"/>
            <a:ext cx="37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Seek(5,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SeekOrigin.Current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60BF62-E2AD-4F29-85F1-82AF22B762CC}"/>
              </a:ext>
            </a:extLst>
          </p:cNvPr>
          <p:cNvSpPr txBox="1"/>
          <p:nvPr/>
        </p:nvSpPr>
        <p:spPr>
          <a:xfrm>
            <a:off x="1577277" y="65295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WriteByte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(0x04)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95882B5-4453-4859-9FBD-B58E554F5EBD}"/>
              </a:ext>
            </a:extLst>
          </p:cNvPr>
          <p:cNvCxnSpPr>
            <a:stCxn id="73" idx="3"/>
            <a:endCxn id="9" idx="1"/>
          </p:cNvCxnSpPr>
          <p:nvPr/>
        </p:nvCxnSpPr>
        <p:spPr>
          <a:xfrm>
            <a:off x="3860530" y="3375280"/>
            <a:ext cx="3199031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82940DD-92A6-45C3-803E-F01CC52C57E5}"/>
              </a:ext>
            </a:extLst>
          </p:cNvPr>
          <p:cNvCxnSpPr>
            <a:stCxn id="74" idx="3"/>
            <a:endCxn id="21" idx="1"/>
          </p:cNvCxnSpPr>
          <p:nvPr/>
        </p:nvCxnSpPr>
        <p:spPr>
          <a:xfrm>
            <a:off x="3826849" y="4031573"/>
            <a:ext cx="3232712" cy="220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B863A25-3F28-4DDB-8FCA-0E3489DF2652}"/>
              </a:ext>
            </a:extLst>
          </p:cNvPr>
          <p:cNvCxnSpPr>
            <a:stCxn id="75" idx="3"/>
            <a:endCxn id="30" idx="1"/>
          </p:cNvCxnSpPr>
          <p:nvPr/>
        </p:nvCxnSpPr>
        <p:spPr>
          <a:xfrm flipV="1">
            <a:off x="3826850" y="4691822"/>
            <a:ext cx="3232711" cy="4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46CD9FE-8EF4-4DBE-B870-AC5ABEA46E17}"/>
              </a:ext>
            </a:extLst>
          </p:cNvPr>
          <p:cNvCxnSpPr>
            <a:stCxn id="76" idx="3"/>
            <a:endCxn id="48" idx="1"/>
          </p:cNvCxnSpPr>
          <p:nvPr/>
        </p:nvCxnSpPr>
        <p:spPr>
          <a:xfrm>
            <a:off x="3826852" y="5329353"/>
            <a:ext cx="3232709" cy="205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CAE5053-99CF-4349-B9DE-E927EDE8F80A}"/>
              </a:ext>
            </a:extLst>
          </p:cNvPr>
          <p:cNvCxnSpPr>
            <a:stCxn id="77" idx="3"/>
            <a:endCxn id="39" idx="1"/>
          </p:cNvCxnSpPr>
          <p:nvPr/>
        </p:nvCxnSpPr>
        <p:spPr>
          <a:xfrm>
            <a:off x="4551460" y="6016735"/>
            <a:ext cx="2508101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68F753-24CB-4EC3-A247-6752CD5D57B4}"/>
              </a:ext>
            </a:extLst>
          </p:cNvPr>
          <p:cNvCxnSpPr>
            <a:stCxn id="78" idx="3"/>
            <a:endCxn id="57" idx="1"/>
          </p:cNvCxnSpPr>
          <p:nvPr/>
        </p:nvCxnSpPr>
        <p:spPr>
          <a:xfrm flipV="1">
            <a:off x="3800963" y="6692438"/>
            <a:ext cx="3258598" cy="217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4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2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진 데이터 처리를 위한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BinaryWrite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/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BinaryReader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클래스의 사용상의 불편함을 지원하기 위한 클래스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이진 데이터</a:t>
            </a:r>
            <a:r>
              <a:rPr lang="en-US" altLang="ko-KR" sz="1600" dirty="0">
                <a:latin typeface="Arial Black" pitchFamily="34" charset="0"/>
              </a:rPr>
              <a:t>(Binary Data)</a:t>
            </a:r>
            <a:r>
              <a:rPr lang="ko-KR" altLang="en-US" sz="1600" dirty="0">
                <a:latin typeface="Arial Black" pitchFamily="34" charset="0"/>
              </a:rPr>
              <a:t>를 스트림에 기록 또는 읽어 오기 위한 클래스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도우미의 역할을 하기 때문에 </a:t>
            </a:r>
            <a:r>
              <a:rPr lang="en-US" altLang="ko-KR" sz="1600" dirty="0">
                <a:latin typeface="Arial Black" pitchFamily="34" charset="0"/>
              </a:rPr>
              <a:t>Stream</a:t>
            </a:r>
            <a:r>
              <a:rPr lang="ko-KR" altLang="en-US" sz="1600" dirty="0">
                <a:latin typeface="Arial Black" pitchFamily="34" charset="0"/>
              </a:rPr>
              <a:t>으로 부터 파생된 클래스의 인스턴스가 필요하다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BinaryWrite</a:t>
            </a:r>
            <a:r>
              <a:rPr lang="ko-KR" altLang="en-US" sz="1600" dirty="0">
                <a:latin typeface="Arial Black" pitchFamily="34" charset="0"/>
              </a:rPr>
              <a:t>와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ko-KR" altLang="en-US" sz="1600" dirty="0">
                <a:latin typeface="Arial Black" pitchFamily="34" charset="0"/>
              </a:rPr>
              <a:t>을 같이 사용하는 예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BinaryWriter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bw</a:t>
            </a:r>
            <a:r>
              <a:rPr lang="en-US" altLang="ko-KR" sz="1600" dirty="0">
                <a:latin typeface="Arial Black" pitchFamily="34" charset="0"/>
              </a:rPr>
              <a:t> = new </a:t>
            </a:r>
            <a:r>
              <a:rPr lang="en-US" altLang="ko-KR" sz="1600" dirty="0" err="1">
                <a:latin typeface="Arial Black" pitchFamily="34" charset="0"/>
              </a:rPr>
              <a:t>BinaryWriter</a:t>
            </a:r>
            <a:r>
              <a:rPr lang="en-US" altLang="ko-KR" sz="1600" dirty="0">
                <a:latin typeface="Arial Black" pitchFamily="34" charset="0"/>
              </a:rPr>
              <a:t>(new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FileMode.Create</a:t>
            </a:r>
            <a:r>
              <a:rPr lang="en-US" altLang="ko-KR" sz="1600" dirty="0">
                <a:latin typeface="Arial Black" pitchFamily="34" charset="0"/>
              </a:rPr>
              <a:t>));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bw.Write</a:t>
            </a:r>
            <a:r>
              <a:rPr lang="en-US" altLang="ko-KR" sz="1600" dirty="0">
                <a:latin typeface="Arial Black" pitchFamily="34" charset="0"/>
              </a:rPr>
              <a:t>(32);</a:t>
            </a: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bw.Write</a:t>
            </a:r>
            <a:r>
              <a:rPr lang="en-US" altLang="ko-KR" sz="1600" dirty="0">
                <a:latin typeface="Arial Black" pitchFamily="34" charset="0"/>
              </a:rPr>
              <a:t>(“Good Morning!”);</a:t>
            </a: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bw.Write</a:t>
            </a:r>
            <a:r>
              <a:rPr lang="en-US" altLang="ko-KR" sz="1600" dirty="0">
                <a:latin typeface="Arial Black" pitchFamily="34" charset="0"/>
              </a:rPr>
              <a:t>(3.14);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bw.Close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BinaryReader</a:t>
            </a:r>
            <a:r>
              <a:rPr lang="ko-KR" altLang="en-US" sz="1600" dirty="0">
                <a:latin typeface="Arial Black" pitchFamily="34" charset="0"/>
              </a:rPr>
              <a:t>와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ko-KR" altLang="en-US" sz="1600" dirty="0">
                <a:latin typeface="Arial Black" pitchFamily="34" charset="0"/>
              </a:rPr>
              <a:t>을 사용하는 예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BinaryReader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br</a:t>
            </a:r>
            <a:r>
              <a:rPr lang="en-US" altLang="ko-KR" sz="1600" dirty="0">
                <a:latin typeface="Arial Black" pitchFamily="34" charset="0"/>
              </a:rPr>
              <a:t> = new </a:t>
            </a:r>
            <a:r>
              <a:rPr lang="en-US" altLang="ko-KR" sz="1600" dirty="0" err="1">
                <a:latin typeface="Arial Black" pitchFamily="34" charset="0"/>
              </a:rPr>
              <a:t>BinaryReader</a:t>
            </a:r>
            <a:r>
              <a:rPr lang="en-US" altLang="ko-KR" sz="1600" dirty="0">
                <a:latin typeface="Arial Black" pitchFamily="34" charset="0"/>
              </a:rPr>
              <a:t>(new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FileMode.Open</a:t>
            </a:r>
            <a:r>
              <a:rPr lang="en-US" altLang="ko-KR" sz="1600" dirty="0">
                <a:latin typeface="Arial Black" pitchFamily="34" charset="0"/>
              </a:rPr>
              <a:t>));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Int 		a = br.ReadInt32();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String	b = </a:t>
            </a:r>
            <a:r>
              <a:rPr lang="en-US" altLang="ko-KR" sz="1600" dirty="0" err="1">
                <a:latin typeface="Arial Black" pitchFamily="34" charset="0"/>
              </a:rPr>
              <a:t>br.ReadString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double	c = </a:t>
            </a:r>
            <a:r>
              <a:rPr lang="en-US" altLang="ko-KR" sz="1600" dirty="0" err="1">
                <a:latin typeface="Arial Black" pitchFamily="34" charset="0"/>
              </a:rPr>
              <a:t>br.ReadDouble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br.Close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76AE1F09-5254-4DDB-BEC4-7F33B5FEC48F}"/>
              </a:ext>
            </a:extLst>
          </p:cNvPr>
          <p:cNvSpPr/>
          <p:nvPr/>
        </p:nvSpPr>
        <p:spPr>
          <a:xfrm rot="10800000">
            <a:off x="4267198" y="3136490"/>
            <a:ext cx="255640" cy="86523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A88BC-5DF1-43E5-ACAA-4929CA59CE29}"/>
              </a:ext>
            </a:extLst>
          </p:cNvPr>
          <p:cNvSpPr txBox="1"/>
          <p:nvPr/>
        </p:nvSpPr>
        <p:spPr>
          <a:xfrm>
            <a:off x="6292645" y="3170732"/>
            <a:ext cx="3746091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Write() </a:t>
            </a:r>
            <a:r>
              <a:rPr lang="ko-KR" altLang="en-US" sz="1600" dirty="0">
                <a:latin typeface="Arial Black" panose="020B0A04020102020204" pitchFamily="34" charset="0"/>
              </a:rPr>
              <a:t>메소드는 </a:t>
            </a:r>
            <a:r>
              <a:rPr lang="en-US" altLang="ko-KR" sz="1600" dirty="0">
                <a:latin typeface="Arial Black" panose="020B0A04020102020204" pitchFamily="34" charset="0"/>
              </a:rPr>
              <a:t>C#</a:t>
            </a:r>
            <a:r>
              <a:rPr lang="ko-KR" altLang="en-US" sz="1600" dirty="0">
                <a:latin typeface="Arial Black" panose="020B0A04020102020204" pitchFamily="34" charset="0"/>
              </a:rPr>
              <a:t>이 제공하는 모든 기본 데이터 형식에 대해 오버로딩 되어있다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F3BA1-D128-431E-AF1A-A70CE4BCB419}"/>
              </a:ext>
            </a:extLst>
          </p:cNvPr>
          <p:cNvCxnSpPr/>
          <p:nvPr/>
        </p:nvCxnSpPr>
        <p:spPr>
          <a:xfrm flipH="1">
            <a:off x="4876800" y="3569109"/>
            <a:ext cx="1386348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B46BF8FA-BF90-4592-A9C5-848B6E9CB904}"/>
              </a:ext>
            </a:extLst>
          </p:cNvPr>
          <p:cNvSpPr/>
          <p:nvPr/>
        </p:nvSpPr>
        <p:spPr>
          <a:xfrm rot="10800000">
            <a:off x="4522838" y="5573977"/>
            <a:ext cx="255640" cy="86523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6F6058-5316-4F30-B64D-0CA768585ADA}"/>
              </a:ext>
            </a:extLst>
          </p:cNvPr>
          <p:cNvSpPr txBox="1"/>
          <p:nvPr/>
        </p:nvSpPr>
        <p:spPr>
          <a:xfrm>
            <a:off x="6548285" y="5608219"/>
            <a:ext cx="3746091" cy="1077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BinaryReader</a:t>
            </a:r>
            <a:r>
              <a:rPr lang="ko-KR" altLang="en-US" sz="1600" dirty="0">
                <a:latin typeface="Arial Black" panose="020B0A04020102020204" pitchFamily="34" charset="0"/>
              </a:rPr>
              <a:t>는 읽을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데이터의 형식별로 </a:t>
            </a:r>
            <a:r>
              <a:rPr lang="en-US" altLang="ko-KR" sz="1600" dirty="0" err="1">
                <a:latin typeface="Arial Black" panose="020B0A04020102020204" pitchFamily="34" charset="0"/>
              </a:rPr>
              <a:t>ReadXXX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 메소드를 제공한다</a:t>
            </a:r>
            <a:r>
              <a:rPr lang="en-US" altLang="ko-KR" sz="1600" dirty="0">
                <a:latin typeface="Arial Black" panose="020B0A04020102020204" pitchFamily="34" charset="0"/>
              </a:rPr>
              <a:t>. – XXX</a:t>
            </a:r>
            <a:r>
              <a:rPr lang="ko-KR" altLang="en-US" sz="1600" dirty="0">
                <a:latin typeface="Arial Black" panose="020B0A04020102020204" pitchFamily="34" charset="0"/>
              </a:rPr>
              <a:t>는 읽을 데이터의 원본 이름을 말한다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B6500C-3D92-43C1-A827-83DF4B0B98B5}"/>
              </a:ext>
            </a:extLst>
          </p:cNvPr>
          <p:cNvCxnSpPr/>
          <p:nvPr/>
        </p:nvCxnSpPr>
        <p:spPr>
          <a:xfrm flipH="1">
            <a:off x="5132440" y="6006596"/>
            <a:ext cx="1386348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9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텍스트 파일 처리를 위한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StreamWrite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/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StreamReader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StreamWriter</a:t>
            </a:r>
            <a:r>
              <a:rPr lang="ko-KR" altLang="en-US" sz="1600" dirty="0">
                <a:latin typeface="Arial Black" pitchFamily="34" charset="0"/>
              </a:rPr>
              <a:t> 사용하기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StreamWriter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sw</a:t>
            </a:r>
            <a:r>
              <a:rPr lang="en-US" altLang="ko-KR" sz="1600" dirty="0">
                <a:latin typeface="Arial Black" pitchFamily="34" charset="0"/>
              </a:rPr>
              <a:t> = new </a:t>
            </a:r>
            <a:r>
              <a:rPr lang="en-US" altLang="ko-KR" sz="1600" dirty="0" err="1">
                <a:latin typeface="Arial Black" pitchFamily="34" charset="0"/>
              </a:rPr>
              <a:t>StreamWriter</a:t>
            </a:r>
            <a:r>
              <a:rPr lang="en-US" altLang="ko-KR" sz="1600" dirty="0">
                <a:latin typeface="Arial Black" pitchFamily="34" charset="0"/>
              </a:rPr>
              <a:t>(new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FileMode.Create</a:t>
            </a:r>
            <a:r>
              <a:rPr lang="en-US" altLang="ko-KR" sz="1600" dirty="0">
                <a:latin typeface="Arial Black" pitchFamily="34" charset="0"/>
              </a:rPr>
              <a:t>));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sw.Write</a:t>
            </a:r>
            <a:r>
              <a:rPr lang="en-US" altLang="ko-KR" sz="1600" dirty="0">
                <a:latin typeface="Arial Black" pitchFamily="34" charset="0"/>
              </a:rPr>
              <a:t>(32);</a:t>
            </a: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sw.WriteLine</a:t>
            </a:r>
            <a:r>
              <a:rPr lang="en-US" altLang="ko-KR" sz="1600" dirty="0">
                <a:latin typeface="Arial Black" pitchFamily="34" charset="0"/>
              </a:rPr>
              <a:t>(“Good Morning!”);</a:t>
            </a: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sw.WriteLine</a:t>
            </a:r>
            <a:r>
              <a:rPr lang="en-US" altLang="ko-KR" sz="1600" dirty="0">
                <a:latin typeface="Arial Black" pitchFamily="34" charset="0"/>
              </a:rPr>
              <a:t>(3.14);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sw.Close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StreamReader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sr</a:t>
            </a:r>
            <a:r>
              <a:rPr lang="en-US" altLang="ko-KR" sz="1600" dirty="0">
                <a:latin typeface="Arial Black" pitchFamily="34" charset="0"/>
              </a:rPr>
              <a:t> = new </a:t>
            </a:r>
            <a:r>
              <a:rPr lang="en-US" altLang="ko-KR" sz="1600" dirty="0" err="1">
                <a:latin typeface="Arial Black" pitchFamily="34" charset="0"/>
              </a:rPr>
              <a:t>StreamReader</a:t>
            </a:r>
            <a:r>
              <a:rPr lang="en-US" altLang="ko-KR" sz="1600" dirty="0">
                <a:latin typeface="Arial Black" pitchFamily="34" charset="0"/>
              </a:rPr>
              <a:t>(new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FileMode.Open</a:t>
            </a:r>
            <a:r>
              <a:rPr lang="en-US" altLang="ko-KR" sz="1600" dirty="0">
                <a:latin typeface="Arial Black" pitchFamily="34" charset="0"/>
              </a:rPr>
              <a:t>));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While(</a:t>
            </a:r>
            <a:r>
              <a:rPr lang="en-US" altLang="ko-KR" sz="1600" dirty="0" err="1">
                <a:latin typeface="Arial Black" pitchFamily="34" charset="0"/>
              </a:rPr>
              <a:t>sr.EndOfStream</a:t>
            </a:r>
            <a:r>
              <a:rPr lang="en-US" altLang="ko-KR" sz="1600" dirty="0">
                <a:latin typeface="Arial Black" pitchFamily="34" charset="0"/>
              </a:rPr>
              <a:t> == false)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sr.ReadLine</a:t>
            </a:r>
            <a:r>
              <a:rPr lang="en-US" altLang="ko-KR" sz="1600" dirty="0">
                <a:latin typeface="Arial Black" pitchFamily="34" charset="0"/>
              </a:rPr>
              <a:t>());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sr.Close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4E10E8B4-5892-4981-9B3B-67631B494FDC}"/>
              </a:ext>
            </a:extLst>
          </p:cNvPr>
          <p:cNvSpPr/>
          <p:nvPr/>
        </p:nvSpPr>
        <p:spPr>
          <a:xfrm rot="10800000">
            <a:off x="4736982" y="2230810"/>
            <a:ext cx="255640" cy="86523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FC934-5615-4C2D-85F2-208E95AE5BCB}"/>
              </a:ext>
            </a:extLst>
          </p:cNvPr>
          <p:cNvSpPr txBox="1"/>
          <p:nvPr/>
        </p:nvSpPr>
        <p:spPr>
          <a:xfrm>
            <a:off x="6485591" y="2265052"/>
            <a:ext cx="3746091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Write()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WriteLine() </a:t>
            </a:r>
            <a:r>
              <a:rPr lang="ko-KR" altLang="en-US" sz="1600" dirty="0">
                <a:latin typeface="Arial Black" panose="020B0A04020102020204" pitchFamily="34" charset="0"/>
              </a:rPr>
              <a:t>메소드는 </a:t>
            </a:r>
            <a:r>
              <a:rPr lang="en-US" altLang="ko-KR" sz="1600" dirty="0">
                <a:latin typeface="Arial Black" panose="020B0A04020102020204" pitchFamily="34" charset="0"/>
              </a:rPr>
              <a:t>C#</a:t>
            </a:r>
            <a:r>
              <a:rPr lang="ko-KR" altLang="en-US" sz="1600" dirty="0">
                <a:latin typeface="Arial Black" panose="020B0A04020102020204" pitchFamily="34" charset="0"/>
              </a:rPr>
              <a:t>이 제공하는 모든 기본 데이터 형식에 대해 오버로딩 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C8CB18-40EB-424F-BEAE-2F531CD5F756}"/>
              </a:ext>
            </a:extLst>
          </p:cNvPr>
          <p:cNvCxnSpPr/>
          <p:nvPr/>
        </p:nvCxnSpPr>
        <p:spPr>
          <a:xfrm flipH="1">
            <a:off x="5069746" y="2663429"/>
            <a:ext cx="1386348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C64CE2-C820-4CCB-AFCC-A927206A887F}"/>
              </a:ext>
            </a:extLst>
          </p:cNvPr>
          <p:cNvSpPr txBox="1"/>
          <p:nvPr/>
        </p:nvSpPr>
        <p:spPr>
          <a:xfrm>
            <a:off x="6327598" y="4195236"/>
            <a:ext cx="3746091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EndOfStream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프로퍼티는 스트림의 끝에 도달했는지를 알려준다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315B220-E2A3-42E7-80AC-EF096B723ED7}"/>
              </a:ext>
            </a:extLst>
          </p:cNvPr>
          <p:cNvCxnSpPr/>
          <p:nvPr/>
        </p:nvCxnSpPr>
        <p:spPr>
          <a:xfrm flipH="1">
            <a:off x="4941250" y="4358721"/>
            <a:ext cx="1386348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1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객체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직렬화하기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(Serialization)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BinaryWriter</a:t>
            </a:r>
            <a:r>
              <a:rPr lang="en-US" altLang="ko-KR" sz="1600" dirty="0">
                <a:latin typeface="Arial Black" pitchFamily="34" charset="0"/>
              </a:rPr>
              <a:t>/Reader </a:t>
            </a:r>
            <a:r>
              <a:rPr lang="ko-KR" altLang="en-US" sz="1600" dirty="0">
                <a:latin typeface="Arial Black" pitchFamily="34" charset="0"/>
              </a:rPr>
              <a:t>와 </a:t>
            </a:r>
            <a:r>
              <a:rPr lang="en-US" altLang="ko-KR" sz="1600" dirty="0" err="1">
                <a:latin typeface="Arial Black" pitchFamily="34" charset="0"/>
              </a:rPr>
              <a:t>StreamWriter</a:t>
            </a:r>
            <a:r>
              <a:rPr lang="en-US" altLang="ko-KR" sz="1600" dirty="0">
                <a:latin typeface="Arial Black" pitchFamily="34" charset="0"/>
              </a:rPr>
              <a:t> / Reader</a:t>
            </a:r>
            <a:r>
              <a:rPr lang="ko-KR" altLang="en-US" sz="1600" dirty="0">
                <a:latin typeface="Arial Black" pitchFamily="34" charset="0"/>
              </a:rPr>
              <a:t>은 기본 데이터 형식을 스트림에 쓰고 읽을 수 있도록 메소드를 제공하지만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프로그래머가 직접 정의한 클래스나 구조체 같은 복합 데이터 형식은 지원하지 않는다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복합데이터 형식은 형식이 가지고 있는 필드의 값을 저장할 순서를 정한 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이 순서대로 저장하고 읽는 코드를 작성해야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C#</a:t>
            </a:r>
            <a:r>
              <a:rPr lang="ko-KR" altLang="en-US" sz="1600" dirty="0">
                <a:latin typeface="Arial Black" pitchFamily="34" charset="0"/>
              </a:rPr>
              <a:t>은 직렬화</a:t>
            </a:r>
            <a:r>
              <a:rPr lang="en-US" altLang="ko-KR" sz="1600" dirty="0">
                <a:latin typeface="Arial Black" pitchFamily="34" charset="0"/>
              </a:rPr>
              <a:t>(Serialization)</a:t>
            </a:r>
            <a:r>
              <a:rPr lang="ko-KR" altLang="en-US" sz="1600" dirty="0">
                <a:latin typeface="Arial Black" pitchFamily="34" charset="0"/>
              </a:rPr>
              <a:t>라는 메커니즘을 지원해줘서 복합데이터 형식을 쉽게 스트림에 쓰기</a:t>
            </a:r>
            <a:r>
              <a:rPr lang="en-US" altLang="ko-KR" sz="1600" dirty="0">
                <a:latin typeface="Arial Black" pitchFamily="34" charset="0"/>
              </a:rPr>
              <a:t>/</a:t>
            </a:r>
            <a:r>
              <a:rPr lang="ko-KR" altLang="en-US" sz="1600" dirty="0">
                <a:latin typeface="Arial Black" pitchFamily="34" charset="0"/>
              </a:rPr>
              <a:t>읽기가 가능하게 해준다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직렬화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 err="1">
                <a:latin typeface="Arial Black" pitchFamily="34" charset="0"/>
              </a:rPr>
              <a:t>객채의</a:t>
            </a:r>
            <a:r>
              <a:rPr lang="ko-KR" altLang="en-US" sz="1600" dirty="0">
                <a:latin typeface="Arial Black" pitchFamily="34" charset="0"/>
              </a:rPr>
              <a:t> 상태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ko-KR" altLang="en-US" sz="1600" dirty="0">
                <a:latin typeface="Arial Black" pitchFamily="34" charset="0"/>
              </a:rPr>
              <a:t>여기서는 객체 필드에 저장된 값들을 의미</a:t>
            </a:r>
            <a:r>
              <a:rPr lang="en-US" altLang="ko-KR" sz="1600" dirty="0">
                <a:latin typeface="Arial Black" pitchFamily="34" charset="0"/>
              </a:rPr>
              <a:t>)</a:t>
            </a:r>
            <a:r>
              <a:rPr lang="ko-KR" altLang="en-US" sz="1600" dirty="0">
                <a:latin typeface="Arial Black" pitchFamily="34" charset="0"/>
              </a:rPr>
              <a:t>를 메모리나 영구 저장 장치에 저장이 가능한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과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의 순서로 바꾸는 것을 말한다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C#</a:t>
            </a:r>
            <a:r>
              <a:rPr lang="ko-KR" altLang="en-US" sz="1600" dirty="0">
                <a:latin typeface="Arial Black" pitchFamily="34" charset="0"/>
              </a:rPr>
              <a:t>은 이진 형식</a:t>
            </a:r>
            <a:r>
              <a:rPr lang="en-US" altLang="ko-KR" sz="1600" dirty="0">
                <a:latin typeface="Arial Black" pitchFamily="34" charset="0"/>
              </a:rPr>
              <a:t>, JSON(JavaScript Object Notation), XML </a:t>
            </a:r>
            <a:r>
              <a:rPr lang="ko-KR" altLang="en-US" sz="1600" dirty="0">
                <a:latin typeface="Arial Black" pitchFamily="34" charset="0"/>
              </a:rPr>
              <a:t>같은 텍스트 형식으로의 직렬화를 지원한다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직렬화 형식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[Serializable]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class </a:t>
            </a:r>
            <a:r>
              <a:rPr lang="en-US" altLang="ko-KR" sz="1600" dirty="0" err="1">
                <a:latin typeface="Arial Black" pitchFamily="34" charset="0"/>
              </a:rPr>
              <a:t>MyClass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// ..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48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Arial Black" pitchFamily="34" charset="0"/>
              </a:rPr>
              <a:t>Stream </a:t>
            </a:r>
            <a:r>
              <a:rPr lang="ko-KR" altLang="en-US" sz="1600" dirty="0">
                <a:latin typeface="Arial Black" pitchFamily="34" charset="0"/>
              </a:rPr>
              <a:t>클래스와 </a:t>
            </a:r>
            <a:r>
              <a:rPr lang="en-US" altLang="ko-KR" sz="1600" dirty="0" err="1">
                <a:latin typeface="Arial Black" pitchFamily="34" charset="0"/>
              </a:rPr>
              <a:t>BinaryFormatter</a:t>
            </a:r>
            <a:r>
              <a:rPr lang="ko-KR" altLang="en-US" sz="1600" dirty="0">
                <a:latin typeface="Arial Black" pitchFamily="34" charset="0"/>
              </a:rPr>
              <a:t>를 이용해서 간단히 저장 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</a:t>
            </a:r>
            <a:r>
              <a:rPr lang="en-US" altLang="ko-KR" sz="1600" dirty="0" err="1">
                <a:latin typeface="Arial Black" pitchFamily="34" charset="0"/>
              </a:rPr>
              <a:t>ws</a:t>
            </a:r>
            <a:r>
              <a:rPr lang="en-US" altLang="ko-KR" sz="1600" dirty="0">
                <a:latin typeface="Arial Black" pitchFamily="34" charset="0"/>
              </a:rPr>
              <a:t>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FileMode.Create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BinaryFormatter</a:t>
            </a:r>
            <a:r>
              <a:rPr lang="en-US" altLang="ko-KR" sz="1600" dirty="0">
                <a:latin typeface="Arial Black" pitchFamily="34" charset="0"/>
              </a:rPr>
              <a:t> serializer = new </a:t>
            </a:r>
            <a:r>
              <a:rPr lang="en-US" altLang="ko-KR" sz="1600" dirty="0" err="1">
                <a:latin typeface="Arial Black" pitchFamily="34" charset="0"/>
              </a:rPr>
              <a:t>BinaryFormatter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MyClass</a:t>
            </a:r>
            <a:r>
              <a:rPr lang="en-US" altLang="ko-KR" sz="1600" dirty="0">
                <a:latin typeface="Arial Black" pitchFamily="34" charset="0"/>
              </a:rPr>
              <a:t> obj = new </a:t>
            </a:r>
            <a:r>
              <a:rPr lang="en-US" altLang="ko-KR" sz="1600" dirty="0" err="1">
                <a:latin typeface="Arial Black" pitchFamily="34" charset="0"/>
              </a:rPr>
              <a:t>MyClass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// obj</a:t>
            </a:r>
            <a:r>
              <a:rPr lang="ko-KR" altLang="en-US" sz="1600" dirty="0">
                <a:latin typeface="Arial Black" pitchFamily="34" charset="0"/>
              </a:rPr>
              <a:t>의 필드에 값 저장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serializer.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Serialize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ws</a:t>
            </a:r>
            <a:r>
              <a:rPr lang="en-US" altLang="ko-KR" sz="1600" dirty="0">
                <a:latin typeface="Arial Black" pitchFamily="34" charset="0"/>
              </a:rPr>
              <a:t>, obj);	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직렬화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ws.Close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BinaryFormatter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System.Runtime.Serialization.Formatter.Binary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네임스페이스에 소속되어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</a:rPr>
              <a:t>직렬화하거나</a:t>
            </a:r>
            <a:r>
              <a:rPr lang="ko-KR" altLang="en-US" sz="1600" dirty="0">
                <a:latin typeface="Arial Black" pitchFamily="34" charset="0"/>
              </a:rPr>
              <a:t> 역직렬화 하는 역할을 수행한다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역직렬화의 예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Stream </a:t>
            </a:r>
            <a:r>
              <a:rPr lang="en-US" altLang="ko-KR" sz="1600" dirty="0" err="1">
                <a:latin typeface="Arial Black" pitchFamily="34" charset="0"/>
              </a:rPr>
              <a:t>rs</a:t>
            </a:r>
            <a:r>
              <a:rPr lang="en-US" altLang="ko-KR" sz="1600" dirty="0">
                <a:latin typeface="Arial Black" pitchFamily="34" charset="0"/>
              </a:rPr>
              <a:t> = new </a:t>
            </a:r>
            <a:r>
              <a:rPr lang="en-US" altLang="ko-KR" sz="1600" dirty="0" err="1">
                <a:latin typeface="Arial Black" pitchFamily="34" charset="0"/>
              </a:rPr>
              <a:t>FileStream</a:t>
            </a:r>
            <a:r>
              <a:rPr lang="en-US" altLang="ko-KR" sz="1600" dirty="0">
                <a:latin typeface="Arial Black" pitchFamily="34" charset="0"/>
              </a:rPr>
              <a:t>(“a.dat”, </a:t>
            </a:r>
            <a:r>
              <a:rPr lang="en-US" altLang="ko-KR" sz="1600" dirty="0" err="1">
                <a:latin typeface="Arial Black" pitchFamily="34" charset="0"/>
              </a:rPr>
              <a:t>FileMode.Open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BinaryFormatter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deserializer</a:t>
            </a:r>
            <a:r>
              <a:rPr lang="en-US" altLang="ko-KR" sz="1600" dirty="0">
                <a:latin typeface="Arial Black" pitchFamily="34" charset="0"/>
              </a:rPr>
              <a:t> = new </a:t>
            </a:r>
            <a:r>
              <a:rPr lang="en-US" altLang="ko-KR" sz="1600" dirty="0" err="1">
                <a:latin typeface="Arial Black" pitchFamily="34" charset="0"/>
              </a:rPr>
              <a:t>BinaryFormatter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MyClass</a:t>
            </a:r>
            <a:r>
              <a:rPr lang="en-US" altLang="ko-KR" sz="1600" dirty="0">
                <a:latin typeface="Arial Black" pitchFamily="34" charset="0"/>
              </a:rPr>
              <a:t> obj = (</a:t>
            </a:r>
            <a:r>
              <a:rPr lang="en-US" altLang="ko-KR" sz="1600" dirty="0" err="1">
                <a:latin typeface="Arial Black" pitchFamily="34" charset="0"/>
              </a:rPr>
              <a:t>MyClass</a:t>
            </a:r>
            <a:r>
              <a:rPr lang="en-US" altLang="ko-KR" sz="1600" dirty="0">
                <a:latin typeface="Arial Black" pitchFamily="34" charset="0"/>
              </a:rPr>
              <a:t>)</a:t>
            </a:r>
            <a:r>
              <a:rPr lang="en-US" altLang="ko-KR" sz="1600" dirty="0" err="1">
                <a:latin typeface="Arial Black" pitchFamily="34" charset="0"/>
              </a:rPr>
              <a:t>deserialzer.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Deserialize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rs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fontAlgn="base"/>
            <a:r>
              <a:rPr lang="en-US" altLang="ko-KR" sz="1600" dirty="0" err="1">
                <a:latin typeface="Arial Black" pitchFamily="34" charset="0"/>
              </a:rPr>
              <a:t>rs.Close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711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err="1">
                <a:latin typeface="Arial Black" pitchFamily="34" charset="0"/>
              </a:rPr>
              <a:t>NonSerialized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애트리뷰트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직렬화 수행 중에 직렬화하고 싶지 않은 필드가 있을 때 사용한다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400" dirty="0">
                <a:latin typeface="Arial Black" pitchFamily="34" charset="0"/>
              </a:rPr>
              <a:t>[Serializable]</a:t>
            </a:r>
          </a:p>
          <a:p>
            <a:pPr fontAlgn="base"/>
            <a:r>
              <a:rPr lang="en-US" altLang="ko-KR" sz="1400" dirty="0">
                <a:latin typeface="Arial Black" pitchFamily="34" charset="0"/>
              </a:rPr>
              <a:t>class </a:t>
            </a:r>
            <a:r>
              <a:rPr lang="en-US" altLang="ko-KR" sz="1400" dirty="0" err="1">
                <a:latin typeface="Arial Black" pitchFamily="34" charset="0"/>
              </a:rPr>
              <a:t>MyClass</a:t>
            </a:r>
            <a:endParaRPr lang="en-US" altLang="ko-KR" sz="1400" dirty="0">
              <a:latin typeface="Arial Black" pitchFamily="34" charset="0"/>
            </a:endParaRPr>
          </a:p>
          <a:p>
            <a:pPr fontAlgn="base"/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sz="1400" dirty="0">
                <a:latin typeface="Arial Black" pitchFamily="34" charset="0"/>
              </a:rPr>
              <a:t>	public int myField1;</a:t>
            </a:r>
          </a:p>
          <a:p>
            <a:pPr fontAlgn="base"/>
            <a:r>
              <a:rPr lang="en-US" altLang="ko-KR" sz="1400" dirty="0">
                <a:latin typeface="Arial Black" pitchFamily="34" charset="0"/>
              </a:rPr>
              <a:t>	public int myField2;</a:t>
            </a:r>
          </a:p>
          <a:p>
            <a:pPr fontAlgn="base"/>
            <a:endParaRPr lang="en-US" altLang="ko-KR" sz="1400" dirty="0">
              <a:latin typeface="Arial Black" pitchFamily="34" charset="0"/>
            </a:endParaRPr>
          </a:p>
          <a:p>
            <a:pPr fontAlgn="base"/>
            <a:r>
              <a:rPr lang="en-US" altLang="ko-KR" sz="1400" dirty="0">
                <a:latin typeface="Arial Black" pitchFamily="34" charset="0"/>
              </a:rPr>
              <a:t>	[</a:t>
            </a:r>
            <a:r>
              <a:rPr lang="en-US" altLang="ko-KR" sz="1400" dirty="0" err="1">
                <a:latin typeface="Arial Black" pitchFamily="34" charset="0"/>
              </a:rPr>
              <a:t>NonSerialized</a:t>
            </a:r>
            <a:r>
              <a:rPr lang="en-US" altLang="ko-KR" sz="1400" dirty="0">
                <a:latin typeface="Arial Black" pitchFamily="34" charset="0"/>
              </a:rPr>
              <a:t>]</a:t>
            </a:r>
          </a:p>
          <a:p>
            <a:pPr fontAlgn="base"/>
            <a:r>
              <a:rPr lang="en-US" altLang="ko-KR" sz="1400" dirty="0">
                <a:latin typeface="Arial Black" pitchFamily="34" charset="0"/>
              </a:rPr>
              <a:t>	pubic int myField3;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 myField3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필드를 제외한 나머지 필드들만 직렬화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Arial Black" pitchFamily="34" charset="0"/>
            </a:endParaRPr>
          </a:p>
          <a:p>
            <a:pPr fontAlgn="base"/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복합 데이터 형식을 </a:t>
            </a:r>
            <a:r>
              <a:rPr lang="ko-KR" altLang="en-US" sz="1600" dirty="0" err="1">
                <a:latin typeface="Arial Black" pitchFamily="34" charset="0"/>
              </a:rPr>
              <a:t>직렬화할</a:t>
            </a:r>
            <a:r>
              <a:rPr lang="ko-KR" altLang="en-US" sz="1600" dirty="0">
                <a:latin typeface="Arial Black" pitchFamily="34" charset="0"/>
              </a:rPr>
              <a:t> 때 주의할 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Serializable </a:t>
            </a:r>
            <a:r>
              <a:rPr lang="ko-KR" altLang="en-US" sz="1600" dirty="0" err="1">
                <a:latin typeface="Arial Black" pitchFamily="34" charset="0"/>
              </a:rPr>
              <a:t>애트리뷰트를</a:t>
            </a:r>
            <a:r>
              <a:rPr lang="ko-KR" altLang="en-US" sz="1600" dirty="0">
                <a:latin typeface="Arial Black" pitchFamily="34" charset="0"/>
              </a:rPr>
              <a:t> 이용해서 복합 데이터를 </a:t>
            </a:r>
            <a:r>
              <a:rPr lang="ko-KR" altLang="en-US" sz="1600" dirty="0" err="1">
                <a:latin typeface="Arial Black" pitchFamily="34" charset="0"/>
              </a:rPr>
              <a:t>직렬화하고자</a:t>
            </a:r>
            <a:r>
              <a:rPr lang="ko-KR" altLang="en-US" sz="1600" dirty="0">
                <a:latin typeface="Arial Black" pitchFamily="34" charset="0"/>
              </a:rPr>
              <a:t> 할 때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직렬화 하지 </a:t>
            </a:r>
            <a:r>
              <a:rPr lang="en-US" altLang="ko-KR" sz="1600" dirty="0">
                <a:latin typeface="Arial Black" pitchFamily="34" charset="0"/>
              </a:rPr>
              <a:t>‘</a:t>
            </a:r>
            <a:r>
              <a:rPr lang="ko-KR" altLang="en-US" sz="1600" dirty="0">
                <a:latin typeface="Arial Black" pitchFamily="34" charset="0"/>
              </a:rPr>
              <a:t>않는</a:t>
            </a:r>
            <a:r>
              <a:rPr lang="en-US" altLang="ko-KR" sz="1600" dirty="0">
                <a:latin typeface="Arial Black" pitchFamily="34" charset="0"/>
              </a:rPr>
              <a:t>’ </a:t>
            </a:r>
            <a:r>
              <a:rPr lang="ko-KR" altLang="en-US" sz="1600" dirty="0" err="1">
                <a:latin typeface="Arial Black" pitchFamily="34" charset="0"/>
              </a:rPr>
              <a:t>필드뿐</a:t>
            </a:r>
            <a:r>
              <a:rPr lang="ko-KR" altLang="en-US" sz="1600" dirty="0">
                <a:latin typeface="Arial Black" pitchFamily="34" charset="0"/>
              </a:rPr>
              <a:t> 아니라 </a:t>
            </a:r>
            <a:r>
              <a:rPr lang="ko-KR" altLang="en-US" sz="1600" dirty="0" err="1">
                <a:latin typeface="Arial Black" pitchFamily="34" charset="0"/>
              </a:rPr>
              <a:t>직렬화하지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‘</a:t>
            </a:r>
            <a:r>
              <a:rPr lang="ko-KR" altLang="en-US" sz="1600" dirty="0">
                <a:latin typeface="Arial Black" pitchFamily="34" charset="0"/>
              </a:rPr>
              <a:t>못하는</a:t>
            </a:r>
            <a:r>
              <a:rPr lang="en-US" altLang="ko-KR" sz="1600" dirty="0">
                <a:latin typeface="Arial Black" pitchFamily="34" charset="0"/>
              </a:rPr>
              <a:t>’ </a:t>
            </a:r>
            <a:r>
              <a:rPr lang="ko-KR" altLang="en-US" sz="1600" dirty="0">
                <a:latin typeface="Arial Black" pitchFamily="34" charset="0"/>
              </a:rPr>
              <a:t>필드도  </a:t>
            </a:r>
            <a:r>
              <a:rPr lang="en-US" altLang="ko-KR" sz="1600" dirty="0" err="1">
                <a:latin typeface="Arial Black" pitchFamily="34" charset="0"/>
              </a:rPr>
              <a:t>Nonserializable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애트리뷰트로</a:t>
            </a:r>
            <a:r>
              <a:rPr lang="ko-KR" altLang="en-US" sz="1600" dirty="0">
                <a:latin typeface="Arial Black" pitchFamily="34" charset="0"/>
              </a:rPr>
              <a:t> 수식해야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직렬화할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복합 데이터 형식에 선언된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필드중에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복합 데이터 형식이 존재 한다면 직렬화 할 수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복합 데이터 형식을 직렬화 하던지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해당 필드를 직렬화에서 제외하던지 해야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class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NonserializableClass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public int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myField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;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E5764-E86B-41DF-8BC7-C484C9DF6AC4}"/>
              </a:ext>
            </a:extLst>
          </p:cNvPr>
          <p:cNvSpPr txBox="1"/>
          <p:nvPr/>
        </p:nvSpPr>
        <p:spPr>
          <a:xfrm>
            <a:off x="4564119" y="5154243"/>
            <a:ext cx="648646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[Serializable]</a:t>
            </a:r>
          </a:p>
          <a:p>
            <a:pPr fontAlgn="base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Class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MyClass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public int myField1;</a:t>
            </a:r>
          </a:p>
          <a:p>
            <a:pPr fontAlgn="base"/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public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NonserializableClass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myField2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;</a:t>
            </a:r>
          </a:p>
          <a:p>
            <a:pPr fontAlgn="base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22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375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/>
              <a:t>파일다루기</a:t>
            </a:r>
            <a:endParaRPr lang="en-US" altLang="ko-KR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 err="1"/>
              <a:t>파일다루기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3847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파일 정보와 디렉토리 정보 다루기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.NET Framework</a:t>
            </a:r>
            <a:r>
              <a:rPr lang="ko-KR" altLang="en-US" sz="1600" dirty="0">
                <a:latin typeface="Arial Black" pitchFamily="34" charset="0"/>
              </a:rPr>
              <a:t>에서는 파일과 디렉토리 정보를 손쉽게 다룰 수 있도록 </a:t>
            </a:r>
            <a:r>
              <a:rPr lang="en-US" altLang="ko-KR" sz="1600" dirty="0">
                <a:latin typeface="Arial Black" pitchFamily="34" charset="0"/>
              </a:rPr>
              <a:t>System.IO </a:t>
            </a:r>
            <a:r>
              <a:rPr lang="ko-KR" altLang="en-US" sz="1600" dirty="0">
                <a:latin typeface="Arial Black" pitchFamily="34" charset="0"/>
              </a:rPr>
              <a:t>네임스페이스 클래스들을 제공한다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각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클래스가 제공하는 주요 메소드와 프로퍼티 </a:t>
            </a:r>
            <a:r>
              <a:rPr lang="en-US" altLang="ko-KR" sz="1600" dirty="0">
                <a:latin typeface="Arial Black" pitchFamily="34" charset="0"/>
              </a:rPr>
              <a:t>– ()</a:t>
            </a:r>
            <a:r>
              <a:rPr lang="ko-KR" altLang="en-US" sz="1600" dirty="0">
                <a:latin typeface="Arial Black" pitchFamily="34" charset="0"/>
              </a:rPr>
              <a:t>있으면 메소드</a:t>
            </a:r>
            <a:r>
              <a:rPr lang="en-US" altLang="ko-KR" sz="1600" dirty="0">
                <a:latin typeface="Arial Black" pitchFamily="34" charset="0"/>
              </a:rPr>
              <a:t>,</a:t>
            </a:r>
            <a:r>
              <a:rPr lang="ko-KR" altLang="en-US" sz="1600" dirty="0">
                <a:latin typeface="Arial Black" pitchFamily="34" charset="0"/>
              </a:rPr>
              <a:t> 없으면 프로퍼티</a:t>
            </a:r>
            <a:endParaRPr lang="en-US" altLang="ko-KR" sz="1600" dirty="0">
              <a:latin typeface="Arial Black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606DD08-1797-4792-B209-A0210B3D6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95916"/>
              </p:ext>
            </p:extLst>
          </p:nvPr>
        </p:nvGraphicFramePr>
        <p:xfrm>
          <a:off x="1150129" y="1870998"/>
          <a:ext cx="9900215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084">
                  <a:extLst>
                    <a:ext uri="{9D8B030D-6E8A-4147-A177-3AD203B41FA5}">
                      <a16:colId xmlns:a16="http://schemas.microsoft.com/office/drawing/2014/main" val="2415734849"/>
                    </a:ext>
                  </a:extLst>
                </a:gridCol>
                <a:gridCol w="8127131">
                  <a:extLst>
                    <a:ext uri="{9D8B030D-6E8A-4147-A177-3AD203B41FA5}">
                      <a16:colId xmlns:a16="http://schemas.microsoft.com/office/drawing/2014/main" val="33508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3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File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파일의 생성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복사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삭제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이동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조회를 처리하는 정적 메소드를 제공한다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File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클래스와 하는 일은 동일하지만 정적 메소드 대신 인스턴스 메소드를 제공한다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Directory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디렉토리의 생성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삭제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이동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조회를 처리하는 정적 메소드를 제공한다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905"/>
                  </a:ext>
                </a:extLst>
              </a:tr>
              <a:tr h="382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DirectoryInfo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Directory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클래스와 하는 일은 동일하지만 정적 메소드 대신 인스턴스 메소드를 제공 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5403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F288358-F222-453B-843C-F1FCD1030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40903"/>
              </p:ext>
            </p:extLst>
          </p:nvPr>
        </p:nvGraphicFramePr>
        <p:xfrm>
          <a:off x="1141411" y="4596696"/>
          <a:ext cx="9900216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084">
                  <a:extLst>
                    <a:ext uri="{9D8B030D-6E8A-4147-A177-3AD203B41FA5}">
                      <a16:colId xmlns:a16="http://schemas.microsoft.com/office/drawing/2014/main" val="2415734849"/>
                    </a:ext>
                  </a:extLst>
                </a:gridCol>
                <a:gridCol w="2031783">
                  <a:extLst>
                    <a:ext uri="{9D8B030D-6E8A-4147-A177-3AD203B41FA5}">
                      <a16:colId xmlns:a16="http://schemas.microsoft.com/office/drawing/2014/main" val="335084112"/>
                    </a:ext>
                  </a:extLst>
                </a:gridCol>
                <a:gridCol w="1946135">
                  <a:extLst>
                    <a:ext uri="{9D8B030D-6E8A-4147-A177-3AD203B41FA5}">
                      <a16:colId xmlns:a16="http://schemas.microsoft.com/office/drawing/2014/main" val="1717175153"/>
                    </a:ext>
                  </a:extLst>
                </a:gridCol>
                <a:gridCol w="2117431">
                  <a:extLst>
                    <a:ext uri="{9D8B030D-6E8A-4147-A177-3AD203B41FA5}">
                      <a16:colId xmlns:a16="http://schemas.microsoft.com/office/drawing/2014/main" val="3651612119"/>
                    </a:ext>
                  </a:extLst>
                </a:gridCol>
                <a:gridCol w="2031783">
                  <a:extLst>
                    <a:ext uri="{9D8B030D-6E8A-4147-A177-3AD203B41FA5}">
                      <a16:colId xmlns:a16="http://schemas.microsoft.com/office/drawing/2014/main" val="184576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File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FileInfo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Directory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DirectoryInfo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3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Create()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Create()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CreateDirectory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Create()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Copy()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CopyTo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Delete()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Delete()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Delete()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Delete()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905"/>
                  </a:ext>
                </a:extLst>
              </a:tr>
              <a:tr h="191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Move()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Move()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Move()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Move()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5403"/>
                  </a:ext>
                </a:extLst>
              </a:tr>
              <a:tr h="191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존재 여부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Exists()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Exists()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Exists()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Exists()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8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38476" y="732225"/>
            <a:ext cx="990226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File</a:t>
            </a:r>
            <a:r>
              <a:rPr lang="ko-KR" altLang="en-US" sz="1600" dirty="0">
                <a:latin typeface="Arial Black" pitchFamily="34" charset="0"/>
              </a:rPr>
              <a:t>클래스와 </a:t>
            </a:r>
            <a:r>
              <a:rPr lang="en-US" altLang="ko-KR" sz="1600" dirty="0" err="1">
                <a:latin typeface="Arial Black" pitchFamily="34" charset="0"/>
              </a:rPr>
              <a:t>FileInfo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클래스는 하는 일은 같으니 사용하는 스타일만 비교해보면 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F288358-F222-453B-843C-F1FCD1030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94821"/>
              </p:ext>
            </p:extLst>
          </p:nvPr>
        </p:nvGraphicFramePr>
        <p:xfrm>
          <a:off x="1150128" y="732225"/>
          <a:ext cx="9900216" cy="1499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698">
                  <a:extLst>
                    <a:ext uri="{9D8B030D-6E8A-4147-A177-3AD203B41FA5}">
                      <a16:colId xmlns:a16="http://schemas.microsoft.com/office/drawing/2014/main" val="2415734849"/>
                    </a:ext>
                  </a:extLst>
                </a:gridCol>
                <a:gridCol w="1838169">
                  <a:extLst>
                    <a:ext uri="{9D8B030D-6E8A-4147-A177-3AD203B41FA5}">
                      <a16:colId xmlns:a16="http://schemas.microsoft.com/office/drawing/2014/main" val="335084112"/>
                    </a:ext>
                  </a:extLst>
                </a:gridCol>
                <a:gridCol w="1946135">
                  <a:extLst>
                    <a:ext uri="{9D8B030D-6E8A-4147-A177-3AD203B41FA5}">
                      <a16:colId xmlns:a16="http://schemas.microsoft.com/office/drawing/2014/main" val="1717175153"/>
                    </a:ext>
                  </a:extLst>
                </a:gridCol>
                <a:gridCol w="2117431">
                  <a:extLst>
                    <a:ext uri="{9D8B030D-6E8A-4147-A177-3AD203B41FA5}">
                      <a16:colId xmlns:a16="http://schemas.microsoft.com/office/drawing/2014/main" val="3651612119"/>
                    </a:ext>
                  </a:extLst>
                </a:gridCol>
                <a:gridCol w="2031783">
                  <a:extLst>
                    <a:ext uri="{9D8B030D-6E8A-4147-A177-3AD203B41FA5}">
                      <a16:colId xmlns:a16="http://schemas.microsoft.com/office/drawing/2014/main" val="184576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File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FileInfo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Directory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DirectoryInfo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3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속성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GetAttribute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Attributes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GetAttribute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Attributes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하위 디렉토리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GetDirectories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GetDirectories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9104"/>
                  </a:ext>
                </a:extLst>
              </a:tr>
              <a:tr h="387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하위 파일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GetFiles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GetFiles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905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7F018C4-C53B-4910-BCBB-67F55F394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72197"/>
              </p:ext>
            </p:extLst>
          </p:nvPr>
        </p:nvGraphicFramePr>
        <p:xfrm>
          <a:off x="1150128" y="2794328"/>
          <a:ext cx="9897282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33">
                  <a:extLst>
                    <a:ext uri="{9D8B030D-6E8A-4147-A177-3AD203B41FA5}">
                      <a16:colId xmlns:a16="http://schemas.microsoft.com/office/drawing/2014/main" val="3816299542"/>
                    </a:ext>
                  </a:extLst>
                </a:gridCol>
                <a:gridCol w="4149213">
                  <a:extLst>
                    <a:ext uri="{9D8B030D-6E8A-4147-A177-3AD203B41FA5}">
                      <a16:colId xmlns:a16="http://schemas.microsoft.com/office/drawing/2014/main" val="3314145513"/>
                    </a:ext>
                  </a:extLst>
                </a:gridCol>
                <a:gridCol w="4105836">
                  <a:extLst>
                    <a:ext uri="{9D8B030D-6E8A-4147-A177-3AD203B41FA5}">
                      <a16:colId xmlns:a16="http://schemas.microsoft.com/office/drawing/2014/main" val="2006998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File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FileInfo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7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FileStream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fs =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File.Create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file = new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(“a.dat”);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FileStream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fs =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file.Create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File.Copy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(“a.dat”, “b.dat”);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src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(“a.dat”);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dst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=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src.CopyTo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(“b.dat”);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5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File.Delete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file = new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(“a.dat”);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File.Delete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(“b.dat”);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5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File.Move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(“a.dat”, “b.dat”);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file = new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(“a.dat”);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File.MoveTo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(“b.dat”);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5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존재 여부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if(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File.Exists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(“a.dat”)) //…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file = new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(“a.dat”);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If(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file.Exists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 //…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86382"/>
                  </a:ext>
                </a:extLst>
              </a:tr>
              <a:tr h="329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속성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Console.WriteLine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File.GetAttributes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file = new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(“a.dat”);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Console.WriteLine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file.Attributes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);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0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15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38476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Directory</a:t>
            </a:r>
            <a:r>
              <a:rPr lang="ko-KR" altLang="en-US" sz="1600" dirty="0">
                <a:latin typeface="Arial Black" pitchFamily="34" charset="0"/>
              </a:rPr>
              <a:t>클래스와 </a:t>
            </a:r>
            <a:r>
              <a:rPr lang="en-US" altLang="ko-KR" sz="1600" dirty="0" err="1">
                <a:latin typeface="Arial Black" pitchFamily="34" charset="0"/>
              </a:rPr>
              <a:t>DirectoryInfo</a:t>
            </a:r>
            <a:r>
              <a:rPr lang="ko-KR" altLang="en-US" sz="1600" dirty="0">
                <a:latin typeface="Arial Black" pitchFamily="34" charset="0"/>
              </a:rPr>
              <a:t>클래스 사용 방법을 보겠다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448C12D-828C-467C-8964-F6F3C8F99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67933"/>
              </p:ext>
            </p:extLst>
          </p:nvPr>
        </p:nvGraphicFramePr>
        <p:xfrm>
          <a:off x="1138476" y="1109171"/>
          <a:ext cx="9902262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059">
                  <a:extLst>
                    <a:ext uri="{9D8B030D-6E8A-4147-A177-3AD203B41FA5}">
                      <a16:colId xmlns:a16="http://schemas.microsoft.com/office/drawing/2014/main" val="3557416464"/>
                    </a:ext>
                  </a:extLst>
                </a:gridCol>
                <a:gridCol w="3873910">
                  <a:extLst>
                    <a:ext uri="{9D8B030D-6E8A-4147-A177-3AD203B41FA5}">
                      <a16:colId xmlns:a16="http://schemas.microsoft.com/office/drawing/2014/main" val="1467430432"/>
                    </a:ext>
                  </a:extLst>
                </a:gridCol>
                <a:gridCol w="4443293">
                  <a:extLst>
                    <a:ext uri="{9D8B030D-6E8A-4147-A177-3AD203B41FA5}">
                      <a16:colId xmlns:a16="http://schemas.microsoft.com/office/drawing/2014/main" val="3055935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Directory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DirectoryInfo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8176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Directory.CreateDirectory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dir.Create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0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Directory.Delete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dir.Delete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2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Directory.Move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(“a”, “b”);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Dir.MoveTo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(“b”)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2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존재 여부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If(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Directory.Exists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(“a.dat”)) //..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If(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dir.Exists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 //..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5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속성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Console.WriteLine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Directory.GetAttribute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Console.WirteLine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dir.Attributes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008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하위 디렉토리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string[]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Directory.GetDirectories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[] dirs. =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dir.GetDirectories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4582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하위 파일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String[] files =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Directory.GetFiles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DirectoryInfo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(“a”);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FileInfo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[] files =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dir.GetFiles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38476" y="73222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디렉토리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_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파일정보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디렉토리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_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파일생성 </a:t>
            </a:r>
            <a:r>
              <a:rPr lang="ko-KR" altLang="en-US" sz="1600" dirty="0">
                <a:latin typeface="Arial Black" pitchFamily="34" charset="0"/>
              </a:rPr>
              <a:t>두 개의 프로젝트를 이용해 사용법을 익혀 보자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두 프로젝트는 사용자 매개 변수를 입력하여 실행하는 부분이 있으므로 이에 대해 한번 알아보자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5" name="그림 4" descr="모니터, 스크린샷, 검은색, 화면이(가) 표시된 사진&#10;&#10;자동 생성된 설명">
            <a:extLst>
              <a:ext uri="{FF2B5EF4-FFF2-40B4-BE49-F238E27FC236}">
                <a16:creationId xmlns:a16="http://schemas.microsoft.com/office/drawing/2014/main" id="{EA922CD0-482C-4583-9DFC-DB675531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76" y="1317000"/>
            <a:ext cx="4039962" cy="468073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353EA90-2F88-44DD-B2D5-96D43E1EB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71" y="3112451"/>
            <a:ext cx="5592738" cy="324847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803C14E-5CDD-4105-948E-C727FC87B1F1}"/>
              </a:ext>
            </a:extLst>
          </p:cNvPr>
          <p:cNvSpPr/>
          <p:nvPr/>
        </p:nvSpPr>
        <p:spPr>
          <a:xfrm rot="2035389">
            <a:off x="5423846" y="1802410"/>
            <a:ext cx="1681316" cy="80624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9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파일을 읽고 쓰기를 위한 정보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Stream</a:t>
            </a:r>
          </a:p>
          <a:p>
            <a:pPr fontAlgn="base"/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데이터가 흐르는 통로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메모리에 있는 내용을 하드디스크의 파일에 쓰거나 반대로 읽을 경우에 하드디스크와 메모리 사이에 </a:t>
            </a:r>
            <a:r>
              <a:rPr lang="en-US" altLang="ko-KR" sz="1600" dirty="0">
                <a:latin typeface="Arial Black" pitchFamily="34" charset="0"/>
              </a:rPr>
              <a:t>Stream</a:t>
            </a:r>
            <a:r>
              <a:rPr lang="ko-KR" altLang="en-US" sz="1600" dirty="0">
                <a:latin typeface="Arial Black" pitchFamily="34" charset="0"/>
              </a:rPr>
              <a:t>을 만들어서 둘 사이를 연결한 뒤에 바이트 단위로 옮기게 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Stream</a:t>
            </a:r>
            <a:r>
              <a:rPr lang="ko-KR" altLang="en-US" sz="1600" dirty="0">
                <a:latin typeface="Arial Black" pitchFamily="34" charset="0"/>
              </a:rPr>
              <a:t>은 데이터 흐름이기 때문에 처음 부터 끝까지 순서대로 읽고 쓰는 순차접근</a:t>
            </a:r>
            <a:r>
              <a:rPr lang="en-US" altLang="ko-KR" sz="1600" dirty="0">
                <a:latin typeface="Arial Black" pitchFamily="34" charset="0"/>
              </a:rPr>
              <a:t>(Sequential Access) </a:t>
            </a:r>
            <a:r>
              <a:rPr lang="ko-KR" altLang="en-US" sz="1600" dirty="0">
                <a:latin typeface="Arial Black" pitchFamily="34" charset="0"/>
              </a:rPr>
              <a:t>방식을 취한다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네트워크나 데이터 백업 장치의 입</a:t>
            </a:r>
            <a:r>
              <a:rPr lang="en-US" altLang="ko-KR" sz="1600" dirty="0">
                <a:latin typeface="Arial Black" pitchFamily="34" charset="0"/>
              </a:rPr>
              <a:t>/</a:t>
            </a:r>
            <a:r>
              <a:rPr lang="ko-KR" altLang="en-US" sz="1600" dirty="0">
                <a:latin typeface="Arial Black" pitchFamily="34" charset="0"/>
              </a:rPr>
              <a:t>출력 구조와 동일하다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BC9ECF4-CF75-4157-AF98-F6BBBE534D4F}"/>
              </a:ext>
            </a:extLst>
          </p:cNvPr>
          <p:cNvGrpSpPr/>
          <p:nvPr/>
        </p:nvGrpSpPr>
        <p:grpSpPr>
          <a:xfrm>
            <a:off x="2069673" y="4142106"/>
            <a:ext cx="7688851" cy="1718497"/>
            <a:chOff x="2109002" y="4142106"/>
            <a:chExt cx="7688851" cy="171849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8FC9758-0106-466C-80B8-0034EA04EF56}"/>
                </a:ext>
              </a:extLst>
            </p:cNvPr>
            <p:cNvGrpSpPr/>
            <p:nvPr/>
          </p:nvGrpSpPr>
          <p:grpSpPr>
            <a:xfrm>
              <a:off x="2109002" y="4142106"/>
              <a:ext cx="1337187" cy="1718497"/>
              <a:chOff x="1406013" y="3610586"/>
              <a:chExt cx="1337187" cy="171849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D90DFCE3-5B67-462C-A1D7-D75D861BE037}"/>
                  </a:ext>
                </a:extLst>
              </p:cNvPr>
              <p:cNvGrpSpPr/>
              <p:nvPr/>
            </p:nvGrpSpPr>
            <p:grpSpPr>
              <a:xfrm>
                <a:off x="1406013" y="3913239"/>
                <a:ext cx="1337187" cy="1415844"/>
                <a:chOff x="1406013" y="3913239"/>
                <a:chExt cx="1337187" cy="1415844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09144659-9B23-416B-B9A6-9C693727CF84}"/>
                    </a:ext>
                  </a:extLst>
                </p:cNvPr>
                <p:cNvSpPr/>
                <p:nvPr/>
              </p:nvSpPr>
              <p:spPr>
                <a:xfrm>
                  <a:off x="1406013" y="3913239"/>
                  <a:ext cx="1337187" cy="235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9B86E1ED-E815-48BD-B449-A87CE68D3E4A}"/>
                    </a:ext>
                  </a:extLst>
                </p:cNvPr>
                <p:cNvSpPr/>
                <p:nvPr/>
              </p:nvSpPr>
              <p:spPr>
                <a:xfrm>
                  <a:off x="1406013" y="4149213"/>
                  <a:ext cx="1337187" cy="235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2E76D03-3BFE-4EE6-9C91-D570A482628B}"/>
                    </a:ext>
                  </a:extLst>
                </p:cNvPr>
                <p:cNvSpPr/>
                <p:nvPr/>
              </p:nvSpPr>
              <p:spPr>
                <a:xfrm>
                  <a:off x="1406013" y="4385187"/>
                  <a:ext cx="1337187" cy="235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897B72F9-F710-43AC-8738-726ECB751293}"/>
                    </a:ext>
                  </a:extLst>
                </p:cNvPr>
                <p:cNvSpPr/>
                <p:nvPr/>
              </p:nvSpPr>
              <p:spPr>
                <a:xfrm>
                  <a:off x="1406013" y="4621161"/>
                  <a:ext cx="1337187" cy="235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0141435-4528-42C8-90A0-A8FC65D61E74}"/>
                    </a:ext>
                  </a:extLst>
                </p:cNvPr>
                <p:cNvSpPr/>
                <p:nvPr/>
              </p:nvSpPr>
              <p:spPr>
                <a:xfrm>
                  <a:off x="1406013" y="4857135"/>
                  <a:ext cx="1337187" cy="235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FF76743-E536-49BC-95F7-33B5D6D48243}"/>
                    </a:ext>
                  </a:extLst>
                </p:cNvPr>
                <p:cNvSpPr/>
                <p:nvPr/>
              </p:nvSpPr>
              <p:spPr>
                <a:xfrm>
                  <a:off x="1406013" y="5093109"/>
                  <a:ext cx="1337187" cy="2359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E735-6A48-4646-BBEF-6ABA01E15731}"/>
                  </a:ext>
                </a:extLst>
              </p:cNvPr>
              <p:cNvSpPr txBox="1"/>
              <p:nvPr/>
            </p:nvSpPr>
            <p:spPr>
              <a:xfrm>
                <a:off x="1693732" y="3610586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RAM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4A9E42-19EC-4107-96E7-E7DE953EC027}"/>
                </a:ext>
              </a:extLst>
            </p:cNvPr>
            <p:cNvGrpSpPr/>
            <p:nvPr/>
          </p:nvGrpSpPr>
          <p:grpSpPr>
            <a:xfrm>
              <a:off x="4677691" y="4513174"/>
              <a:ext cx="2187680" cy="398206"/>
              <a:chOff x="4719484" y="5118847"/>
              <a:chExt cx="2187680" cy="39820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15CE02-AE47-42C0-A79E-B462E5D37F8B}"/>
                  </a:ext>
                </a:extLst>
              </p:cNvPr>
              <p:cNvSpPr/>
              <p:nvPr/>
            </p:nvSpPr>
            <p:spPr>
              <a:xfrm>
                <a:off x="4719484" y="5123185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..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884E102-B05A-44B3-8202-4AEE238A3768}"/>
                  </a:ext>
                </a:extLst>
              </p:cNvPr>
              <p:cNvSpPr/>
              <p:nvPr/>
            </p:nvSpPr>
            <p:spPr>
              <a:xfrm>
                <a:off x="5083277" y="5118847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AB6040-2406-497B-A1B7-89FB5D79DFC4}"/>
                  </a:ext>
                </a:extLst>
              </p:cNvPr>
              <p:cNvSpPr/>
              <p:nvPr/>
            </p:nvSpPr>
            <p:spPr>
              <a:xfrm>
                <a:off x="5437235" y="5123185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8700E1F-6AB5-4CFB-AAFA-49206149AF67}"/>
                  </a:ext>
                </a:extLst>
              </p:cNvPr>
              <p:cNvSpPr/>
              <p:nvPr/>
            </p:nvSpPr>
            <p:spPr>
              <a:xfrm>
                <a:off x="5796124" y="5118847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8B77EC1-0C72-415D-925F-A620A207E8FF}"/>
                  </a:ext>
                </a:extLst>
              </p:cNvPr>
              <p:cNvSpPr/>
              <p:nvPr/>
            </p:nvSpPr>
            <p:spPr>
              <a:xfrm>
                <a:off x="6169749" y="5124341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B879553-768A-4ECD-98D1-E16776FBEB9B}"/>
                  </a:ext>
                </a:extLst>
              </p:cNvPr>
              <p:cNvSpPr/>
              <p:nvPr/>
            </p:nvSpPr>
            <p:spPr>
              <a:xfrm>
                <a:off x="6543371" y="5118847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..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445EBF2-6E3C-4397-8A7F-BC758E69F2C8}"/>
                </a:ext>
              </a:extLst>
            </p:cNvPr>
            <p:cNvGrpSpPr/>
            <p:nvPr/>
          </p:nvGrpSpPr>
          <p:grpSpPr>
            <a:xfrm>
              <a:off x="4660491" y="5314914"/>
              <a:ext cx="2187680" cy="398206"/>
              <a:chOff x="4719484" y="5118847"/>
              <a:chExt cx="2187680" cy="39820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9D898E4-275C-486A-8CE5-21FEBEAE4355}"/>
                  </a:ext>
                </a:extLst>
              </p:cNvPr>
              <p:cNvSpPr/>
              <p:nvPr/>
            </p:nvSpPr>
            <p:spPr>
              <a:xfrm>
                <a:off x="4719484" y="5123185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..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7F0AE6-59B6-4402-8A3F-C9E37B98C5A5}"/>
                  </a:ext>
                </a:extLst>
              </p:cNvPr>
              <p:cNvSpPr/>
              <p:nvPr/>
            </p:nvSpPr>
            <p:spPr>
              <a:xfrm>
                <a:off x="5083277" y="5118847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85617C3-8DFC-49CA-B765-EB35BBDDBA7A}"/>
                  </a:ext>
                </a:extLst>
              </p:cNvPr>
              <p:cNvSpPr/>
              <p:nvPr/>
            </p:nvSpPr>
            <p:spPr>
              <a:xfrm>
                <a:off x="5437235" y="5123185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CBA1A8-D0C2-42F8-8EE5-449DF72CC8CF}"/>
                  </a:ext>
                </a:extLst>
              </p:cNvPr>
              <p:cNvSpPr/>
              <p:nvPr/>
            </p:nvSpPr>
            <p:spPr>
              <a:xfrm>
                <a:off x="5796124" y="5118847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4F4BA2B-9642-4ECD-8E0A-D092A1EADFC3}"/>
                  </a:ext>
                </a:extLst>
              </p:cNvPr>
              <p:cNvSpPr/>
              <p:nvPr/>
            </p:nvSpPr>
            <p:spPr>
              <a:xfrm>
                <a:off x="6169749" y="5124341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CE87A34-EEAD-49AC-BDD4-B5AE4B0F4713}"/>
                  </a:ext>
                </a:extLst>
              </p:cNvPr>
              <p:cNvSpPr/>
              <p:nvPr/>
            </p:nvSpPr>
            <p:spPr>
              <a:xfrm>
                <a:off x="6543371" y="5118847"/>
                <a:ext cx="363793" cy="392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..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DF02E5B-7A7D-4629-A614-924A4300C725}"/>
                </a:ext>
              </a:extLst>
            </p:cNvPr>
            <p:cNvSpPr/>
            <p:nvPr/>
          </p:nvSpPr>
          <p:spPr>
            <a:xfrm>
              <a:off x="8460666" y="4440132"/>
              <a:ext cx="1337187" cy="1366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rial Black" panose="020B0A04020102020204" pitchFamily="34" charset="0"/>
                </a:rPr>
                <a:t>저장장치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B253113-41E5-4EE7-B868-BAB4C8197515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>
              <a:off x="3446189" y="4562746"/>
              <a:ext cx="1231502" cy="151122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2EC09A8-2B6E-4ADD-BCC7-412B6E173029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6865371" y="4709530"/>
              <a:ext cx="1612495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BA7F98E-C57B-4555-B241-443037FA1A0C}"/>
                </a:ext>
              </a:extLst>
            </p:cNvPr>
            <p:cNvCxnSpPr>
              <a:endCxn id="29" idx="3"/>
            </p:cNvCxnSpPr>
            <p:nvPr/>
          </p:nvCxnSpPr>
          <p:spPr>
            <a:xfrm flipH="1">
              <a:off x="6848171" y="5506642"/>
              <a:ext cx="1592831" cy="462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25B248C-1B30-4153-A27A-AE88BBA57EB8}"/>
                </a:ext>
              </a:extLst>
            </p:cNvPr>
            <p:cNvCxnSpPr>
              <a:stCxn id="24" idx="1"/>
              <a:endCxn id="12" idx="3"/>
            </p:cNvCxnSpPr>
            <p:nvPr/>
          </p:nvCxnSpPr>
          <p:spPr>
            <a:xfrm flipH="1" flipV="1">
              <a:off x="3446189" y="5506642"/>
              <a:ext cx="1214302" cy="896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1290A6-05D1-4439-9EEE-76207F0D8795}"/>
              </a:ext>
            </a:extLst>
          </p:cNvPr>
          <p:cNvSpPr txBox="1"/>
          <p:nvPr/>
        </p:nvSpPr>
        <p:spPr>
          <a:xfrm>
            <a:off x="5002155" y="582451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 스트림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0D05BD-38E0-4BF9-A365-0E5730DB0032}"/>
              </a:ext>
            </a:extLst>
          </p:cNvPr>
          <p:cNvSpPr txBox="1"/>
          <p:nvPr/>
        </p:nvSpPr>
        <p:spPr>
          <a:xfrm>
            <a:off x="4984955" y="401767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스트림</a:t>
            </a:r>
          </a:p>
        </p:txBody>
      </p:sp>
    </p:spTree>
    <p:extLst>
      <p:ext uri="{BB962C8B-B14F-4D97-AF65-F5344CB8AC3E}">
        <p14:creationId xmlns:p14="http://schemas.microsoft.com/office/powerpoint/2010/main" val="7216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파일다루기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System.IO.Stream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클래스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C#</a:t>
            </a:r>
            <a:r>
              <a:rPr lang="ko-KR" altLang="en-US" sz="1600" dirty="0">
                <a:latin typeface="Arial Black" pitchFamily="34" charset="0"/>
              </a:rPr>
              <a:t>에서 사용하는 입출력 스트림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순차 접근방식과 임의 접근 방식을 모두 지원한다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Stream </a:t>
            </a:r>
            <a:r>
              <a:rPr lang="ko-KR" altLang="en-US" sz="1600" dirty="0">
                <a:latin typeface="Arial Black" pitchFamily="34" charset="0"/>
              </a:rPr>
              <a:t>클래스는 추상 클래스이기 때문에 이 클래스의 인스턴스를 직접 만들어 사용할 수는 없고 이 클래스로 부터 파생된 클래스를 이용해야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스트림을 다루는 다양한 매체나 장치들에 대한 파일 입출력을 스트림 모델 하나로 다룰 수 있도록 하기 위함이다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Stream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클래스와 이를 상속하는 다양한 파생 클래스들의 계보를 나타낸다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5CE6718-C1CD-4B1B-A23E-8CF2D5C81107}"/>
              </a:ext>
            </a:extLst>
          </p:cNvPr>
          <p:cNvGrpSpPr/>
          <p:nvPr/>
        </p:nvGrpSpPr>
        <p:grpSpPr>
          <a:xfrm>
            <a:off x="894738" y="3072347"/>
            <a:ext cx="10402524" cy="3865859"/>
            <a:chOff x="894738" y="3072347"/>
            <a:chExt cx="10402524" cy="38658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D1318E8-DA8B-4CF6-8EFE-7F560C6851EE}"/>
                </a:ext>
              </a:extLst>
            </p:cNvPr>
            <p:cNvGrpSpPr/>
            <p:nvPr/>
          </p:nvGrpSpPr>
          <p:grpSpPr>
            <a:xfrm>
              <a:off x="894738" y="3072347"/>
              <a:ext cx="10402524" cy="3865859"/>
              <a:chOff x="894738" y="3072347"/>
              <a:chExt cx="10402524" cy="3865859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987AD59-AA45-4708-9716-3E6A2C040337}"/>
                  </a:ext>
                </a:extLst>
              </p:cNvPr>
              <p:cNvGrpSpPr/>
              <p:nvPr/>
            </p:nvGrpSpPr>
            <p:grpSpPr>
              <a:xfrm>
                <a:off x="894738" y="3072347"/>
                <a:ext cx="10402524" cy="2763282"/>
                <a:chOff x="891280" y="3465687"/>
                <a:chExt cx="10402524" cy="2763282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7BB72E6F-9DE7-4D2E-9AC5-1E921DA3EE4E}"/>
                    </a:ext>
                  </a:extLst>
                </p:cNvPr>
                <p:cNvGrpSpPr/>
                <p:nvPr/>
              </p:nvGrpSpPr>
              <p:grpSpPr>
                <a:xfrm>
                  <a:off x="891280" y="3465687"/>
                  <a:ext cx="10402524" cy="2763282"/>
                  <a:chOff x="-162230" y="3436190"/>
                  <a:chExt cx="10402524" cy="2763282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5030128E-1B5A-487A-A58C-6426A0B74D2F}"/>
                      </a:ext>
                    </a:extLst>
                  </p:cNvPr>
                  <p:cNvGrpSpPr/>
                  <p:nvPr/>
                </p:nvGrpSpPr>
                <p:grpSpPr>
                  <a:xfrm>
                    <a:off x="4434346" y="3436190"/>
                    <a:ext cx="1209367" cy="1120875"/>
                    <a:chOff x="4444178" y="3740755"/>
                    <a:chExt cx="1209367" cy="1120875"/>
                  </a:xfrm>
                </p:grpSpPr>
                <p:sp>
                  <p:nvSpPr>
                    <p:cNvPr id="2" name="직사각형 1">
                      <a:extLst>
                        <a:ext uri="{FF2B5EF4-FFF2-40B4-BE49-F238E27FC236}">
                          <a16:creationId xmlns:a16="http://schemas.microsoft.com/office/drawing/2014/main" id="{14F41A35-C7C3-4417-A041-128DF5F65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78" y="3740755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Stream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5" name="직사각형 4">
                      <a:extLst>
                        <a:ext uri="{FF2B5EF4-FFF2-40B4-BE49-F238E27FC236}">
                          <a16:creationId xmlns:a16="http://schemas.microsoft.com/office/drawing/2014/main" id="{B05DCAA0-E555-4EDC-B3D5-3B76F9382B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78" y="4114380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6" name="직사각형 5">
                      <a:extLst>
                        <a:ext uri="{FF2B5EF4-FFF2-40B4-BE49-F238E27FC236}">
                          <a16:creationId xmlns:a16="http://schemas.microsoft.com/office/drawing/2014/main" id="{56EDAED9-8720-49A3-A06E-B56A1BB13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78" y="4488005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F77B21A7-6446-4100-8EDA-7D4FFB2AEB99}"/>
                      </a:ext>
                    </a:extLst>
                  </p:cNvPr>
                  <p:cNvGrpSpPr/>
                  <p:nvPr/>
                </p:nvGrpSpPr>
                <p:grpSpPr>
                  <a:xfrm>
                    <a:off x="4119716" y="5078597"/>
                    <a:ext cx="1838632" cy="1120875"/>
                    <a:chOff x="4444181" y="3529781"/>
                    <a:chExt cx="1209367" cy="1120875"/>
                  </a:xfrm>
                </p:grpSpPr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236D5FD6-DB54-40CF-92E7-83DC53193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52978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GZipStream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0" name="직사각형 9">
                      <a:extLst>
                        <a:ext uri="{FF2B5EF4-FFF2-40B4-BE49-F238E27FC236}">
                          <a16:creationId xmlns:a16="http://schemas.microsoft.com/office/drawing/2014/main" id="{6EE0289F-1998-471D-9F46-23DA8F5E2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903406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1" name="직사각형 10">
                      <a:extLst>
                        <a:ext uri="{FF2B5EF4-FFF2-40B4-BE49-F238E27FC236}">
                          <a16:creationId xmlns:a16="http://schemas.microsoft.com/office/drawing/2014/main" id="{0440FBD1-C76A-4BDF-8A87-4E503F482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427703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FC43AC39-5830-41E6-8E34-7BE8D493C189}"/>
                      </a:ext>
                    </a:extLst>
                  </p:cNvPr>
                  <p:cNvCxnSpPr>
                    <a:cxnSpLocks/>
                    <a:stCxn id="9" idx="0"/>
                  </p:cNvCxnSpPr>
                  <p:nvPr/>
                </p:nvCxnSpPr>
                <p:spPr>
                  <a:xfrm flipH="1" flipV="1">
                    <a:off x="5039030" y="4551828"/>
                    <a:ext cx="2" cy="52676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611BA29B-E98D-4F53-8379-BCCFC48741AC}"/>
                      </a:ext>
                    </a:extLst>
                  </p:cNvPr>
                  <p:cNvGrpSpPr/>
                  <p:nvPr/>
                </p:nvGrpSpPr>
                <p:grpSpPr>
                  <a:xfrm>
                    <a:off x="1978743" y="5078597"/>
                    <a:ext cx="1838632" cy="1120875"/>
                    <a:chOff x="4444181" y="3529781"/>
                    <a:chExt cx="1209367" cy="1120875"/>
                  </a:xfrm>
                </p:grpSpPr>
                <p:sp>
                  <p:nvSpPr>
                    <p:cNvPr id="15" name="직사각형 14">
                      <a:extLst>
                        <a:ext uri="{FF2B5EF4-FFF2-40B4-BE49-F238E27FC236}">
                          <a16:creationId xmlns:a16="http://schemas.microsoft.com/office/drawing/2014/main" id="{2495AFF9-CFA7-4AC7-A4C4-6822364DF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52978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NetworkStream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7704F8B-38DC-422A-90FE-626FB5D19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903406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D19FA28A-48F5-4B05-AC96-94DDDCBAB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427703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7A859887-90A4-4F03-BC41-E62B64F2913C}"/>
                      </a:ext>
                    </a:extLst>
                  </p:cNvPr>
                  <p:cNvGrpSpPr/>
                  <p:nvPr/>
                </p:nvGrpSpPr>
                <p:grpSpPr>
                  <a:xfrm>
                    <a:off x="-162230" y="5078597"/>
                    <a:ext cx="1838632" cy="1120875"/>
                    <a:chOff x="4444181" y="3529781"/>
                    <a:chExt cx="1209367" cy="1120875"/>
                  </a:xfrm>
                </p:grpSpPr>
                <p:sp>
                  <p:nvSpPr>
                    <p:cNvPr id="19" name="직사각형 18">
                      <a:extLst>
                        <a:ext uri="{FF2B5EF4-FFF2-40B4-BE49-F238E27FC236}">
                          <a16:creationId xmlns:a16="http://schemas.microsoft.com/office/drawing/2014/main" id="{B949CBE8-D6F6-4BCF-AC0C-AC58442DC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52978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FileStream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0" name="직사각형 19">
                      <a:extLst>
                        <a:ext uri="{FF2B5EF4-FFF2-40B4-BE49-F238E27FC236}">
                          <a16:creationId xmlns:a16="http://schemas.microsoft.com/office/drawing/2014/main" id="{F738C8E6-E146-4A8E-8C60-8E6E56867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903406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1" name="직사각형 20">
                      <a:extLst>
                        <a:ext uri="{FF2B5EF4-FFF2-40B4-BE49-F238E27FC236}">
                          <a16:creationId xmlns:a16="http://schemas.microsoft.com/office/drawing/2014/main" id="{720A6F03-7DAD-4AD2-8A23-087ABFDFAB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427703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17B05BB5-F182-498E-97EB-A4052F425036}"/>
                      </a:ext>
                    </a:extLst>
                  </p:cNvPr>
                  <p:cNvGrpSpPr/>
                  <p:nvPr/>
                </p:nvGrpSpPr>
                <p:grpSpPr>
                  <a:xfrm>
                    <a:off x="6260689" y="5078596"/>
                    <a:ext cx="1838632" cy="1120875"/>
                    <a:chOff x="4444181" y="3529781"/>
                    <a:chExt cx="1209367" cy="1120875"/>
                  </a:xfrm>
                </p:grpSpPr>
                <p:sp>
                  <p:nvSpPr>
                    <p:cNvPr id="23" name="직사각형 22">
                      <a:extLst>
                        <a:ext uri="{FF2B5EF4-FFF2-40B4-BE49-F238E27FC236}">
                          <a16:creationId xmlns:a16="http://schemas.microsoft.com/office/drawing/2014/main" id="{23C75A21-8AC3-421F-85B7-FD8A7FD28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52978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BufferedStream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C3FA93CF-F9C5-40B7-B9B2-03F78E13AC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903406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9B19BDE4-0875-48F8-96B4-50629A246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427703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8A537163-17DA-4F6C-8A4B-3AF23E689AB7}"/>
                      </a:ext>
                    </a:extLst>
                  </p:cNvPr>
                  <p:cNvGrpSpPr/>
                  <p:nvPr/>
                </p:nvGrpSpPr>
                <p:grpSpPr>
                  <a:xfrm>
                    <a:off x="8401662" y="5078596"/>
                    <a:ext cx="1838632" cy="1120875"/>
                    <a:chOff x="4444181" y="3529781"/>
                    <a:chExt cx="1209367" cy="1120875"/>
                  </a:xfrm>
                </p:grpSpPr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655C2F1D-58D4-40EF-AEFE-21B8B3D47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52978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8" name="직사각형 27">
                      <a:extLst>
                        <a:ext uri="{FF2B5EF4-FFF2-40B4-BE49-F238E27FC236}">
                          <a16:creationId xmlns:a16="http://schemas.microsoft.com/office/drawing/2014/main" id="{75779DA2-625E-4FCA-964F-0D8139F09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3903406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4BEF56E4-0B8C-4DEF-B266-5D5490705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1" y="4277031"/>
                      <a:ext cx="1209367" cy="3736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</p:grpSp>
            <p:cxnSp>
              <p:nvCxnSpPr>
                <p:cNvPr id="36" name="연결선: 꺾임 35">
                  <a:extLst>
                    <a:ext uri="{FF2B5EF4-FFF2-40B4-BE49-F238E27FC236}">
                      <a16:creationId xmlns:a16="http://schemas.microsoft.com/office/drawing/2014/main" id="{5EB4C732-16D9-47DA-88D2-24C7A636A581}"/>
                    </a:ext>
                  </a:extLst>
                </p:cNvPr>
                <p:cNvCxnSpPr>
                  <a:cxnSpLocks/>
                  <a:stCxn id="19" idx="0"/>
                </p:cNvCxnSpPr>
                <p:nvPr/>
              </p:nvCxnSpPr>
              <p:spPr>
                <a:xfrm rot="5400000" flipH="1" flipV="1">
                  <a:off x="3848699" y="2864253"/>
                  <a:ext cx="205738" cy="4281944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연결선: 꺾임 39">
                  <a:extLst>
                    <a:ext uri="{FF2B5EF4-FFF2-40B4-BE49-F238E27FC236}">
                      <a16:creationId xmlns:a16="http://schemas.microsoft.com/office/drawing/2014/main" id="{284E100E-9908-4037-9010-7D5D6B5A935B}"/>
                    </a:ext>
                  </a:extLst>
                </p:cNvPr>
                <p:cNvCxnSpPr>
                  <a:cxnSpLocks/>
                  <a:endCxn id="27" idx="0"/>
                </p:cNvCxnSpPr>
                <p:nvPr/>
              </p:nvCxnSpPr>
              <p:spPr>
                <a:xfrm>
                  <a:off x="6092540" y="4902356"/>
                  <a:ext cx="4281948" cy="205737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72202085-CD1D-4D14-A236-C585CEDF13F2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 flipV="1">
                  <a:off x="3951569" y="4902356"/>
                  <a:ext cx="0" cy="2057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85593BD-E77D-4290-A084-9FFB247B1F6C}"/>
                    </a:ext>
                  </a:extLst>
                </p:cNvPr>
                <p:cNvCxnSpPr>
                  <a:cxnSpLocks/>
                  <a:stCxn id="23" idx="0"/>
                </p:cNvCxnSpPr>
                <p:nvPr/>
              </p:nvCxnSpPr>
              <p:spPr>
                <a:xfrm flipV="1">
                  <a:off x="8233515" y="4902356"/>
                  <a:ext cx="0" cy="20573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905971-48AD-4259-BA40-CF481389FE03}"/>
                  </a:ext>
                </a:extLst>
              </p:cNvPr>
              <p:cNvSpPr txBox="1"/>
              <p:nvPr/>
            </p:nvSpPr>
            <p:spPr>
              <a:xfrm>
                <a:off x="1229036" y="5984099"/>
                <a:ext cx="1301312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디스크 파일에 데이터를 기록</a:t>
                </a:r>
              </a:p>
            </p:txBody>
          </p:sp>
          <p:cxnSp>
            <p:nvCxnSpPr>
              <p:cNvPr id="50" name="연결선: 꺾임 49">
                <a:extLst>
                  <a:ext uri="{FF2B5EF4-FFF2-40B4-BE49-F238E27FC236}">
                    <a16:creationId xmlns:a16="http://schemas.microsoft.com/office/drawing/2014/main" id="{F4B7DD25-3261-4D15-91AB-BCD0D7A35920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rot="16200000" flipH="1">
                <a:off x="922483" y="5939156"/>
                <a:ext cx="410082" cy="20302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15AB5-045C-4DA8-AE12-9A774DF6A99C}"/>
                  </a:ext>
                </a:extLst>
              </p:cNvPr>
              <p:cNvSpPr txBox="1"/>
              <p:nvPr/>
            </p:nvSpPr>
            <p:spPr>
              <a:xfrm>
                <a:off x="3435877" y="5984099"/>
                <a:ext cx="1504334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네트워크 </a:t>
                </a:r>
                <a:r>
                  <a:rPr lang="ko-KR" altLang="en-US" sz="1400" dirty="0" err="1"/>
                  <a:t>피어에</a:t>
                </a:r>
                <a:r>
                  <a:rPr lang="ko-KR" altLang="en-US" sz="1400" dirty="0"/>
                  <a:t> 데이터를 전송</a:t>
                </a:r>
              </a:p>
            </p:txBody>
          </p:sp>
          <p:cxnSp>
            <p:nvCxnSpPr>
              <p:cNvPr id="52" name="연결선: 꺾임 51">
                <a:extLst>
                  <a:ext uri="{FF2B5EF4-FFF2-40B4-BE49-F238E27FC236}">
                    <a16:creationId xmlns:a16="http://schemas.microsoft.com/office/drawing/2014/main" id="{17DC78FC-C113-4C80-9F90-24E142D16A1B}"/>
                  </a:ext>
                </a:extLst>
              </p:cNvPr>
              <p:cNvCxnSpPr>
                <a:endCxn id="51" idx="1"/>
              </p:cNvCxnSpPr>
              <p:nvPr/>
            </p:nvCxnSpPr>
            <p:spPr>
              <a:xfrm rot="16200000" flipH="1">
                <a:off x="3129324" y="5939155"/>
                <a:ext cx="410083" cy="203023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4097B4-98F4-4A9D-BE20-A32C37379E76}"/>
                  </a:ext>
                </a:extLst>
              </p:cNvPr>
              <p:cNvSpPr txBox="1"/>
              <p:nvPr/>
            </p:nvSpPr>
            <p:spPr>
              <a:xfrm>
                <a:off x="5576848" y="5984099"/>
                <a:ext cx="1740809" cy="9541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>
                    <a:latin typeface="Arial Black" panose="020B0A04020102020204" pitchFamily="34" charset="0"/>
                  </a:rPr>
                  <a:t>GZipStream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 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클래스는 데이터를 </a:t>
                </a:r>
                <a:r>
                  <a:rPr lang="en-US" altLang="ko-KR" sz="1400" dirty="0" err="1">
                    <a:latin typeface="Arial Black" panose="020B0A04020102020204" pitchFamily="34" charset="0"/>
                  </a:rPr>
                  <a:t>Gzip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(GNUZIP)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형식으로 압축한다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.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8FB9ED0C-86AE-470B-98A3-801F90AADBEE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rot="16200000" flipH="1">
                <a:off x="5162571" y="6046876"/>
                <a:ext cx="625530" cy="20302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C1301B0-0475-4BEB-B0F2-E3D03D523D2B}"/>
                </a:ext>
              </a:extLst>
            </p:cNvPr>
            <p:cNvSpPr txBox="1"/>
            <p:nvPr/>
          </p:nvSpPr>
          <p:spPr>
            <a:xfrm>
              <a:off x="7701614" y="5984099"/>
              <a:ext cx="3595648" cy="9541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BufferedStream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은 데이터를 파일이나 네트워크에 즉시 기록하는 대신 메모리 버퍼에 담아 뒀다가 일정량이 쌓일 때</a:t>
              </a:r>
              <a:r>
                <a:rPr lang="en-US" altLang="ko-KR" sz="1400" dirty="0">
                  <a:latin typeface="Arial Black" panose="020B0A04020102020204" pitchFamily="34" charset="0"/>
                </a:rPr>
                <a:t> </a:t>
              </a:r>
              <a:r>
                <a:rPr lang="ko-KR" altLang="en-US" sz="1400" dirty="0">
                  <a:latin typeface="Arial Black" panose="020B0A04020102020204" pitchFamily="34" charset="0"/>
                </a:rPr>
                <a:t>마다 기록</a:t>
              </a:r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44867A84-CAFC-45EF-8516-345D6073F8E6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rot="16200000" flipH="1">
              <a:off x="7287337" y="6046876"/>
              <a:ext cx="625530" cy="20302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521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2180</Words>
  <Application>Microsoft Office PowerPoint</Application>
  <PresentationFormat>와이드스크린</PresentationFormat>
  <Paragraphs>429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Arial Black</vt:lpstr>
      <vt:lpstr>Tw Cen MT</vt:lpstr>
      <vt:lpstr>Wingdings</vt:lpstr>
      <vt:lpstr>회로</vt:lpstr>
      <vt:lpstr>C# -Cahpter9-</vt:lpstr>
      <vt:lpstr>목차</vt:lpstr>
      <vt:lpstr>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  <vt:lpstr>1. 파일다루기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72</cp:revision>
  <dcterms:created xsi:type="dcterms:W3CDTF">2019-01-08T00:45:21Z</dcterms:created>
  <dcterms:modified xsi:type="dcterms:W3CDTF">2019-12-05T08:49:49Z</dcterms:modified>
</cp:coreProperties>
</file>