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57" r:id="rId4"/>
    <p:sldId id="258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714B2-4D2E-495D-9458-858102345E39}" v="822" dt="2019-12-08T11:16:41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7" d="100"/>
          <a:sy n="97" d="100"/>
        </p:scale>
        <p:origin x="10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2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8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0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62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17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3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7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20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53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2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66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2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0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6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2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-Cahpter10-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스레드의 상태는 서로 전환 될 수 있는 상태가 정해져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어떤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상태든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맘대로 변할 수 있는 것이 아니라 변화는 과정이 정해져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DFC9BC7-BE78-44BF-9F32-AFB9CB9C34A6}"/>
              </a:ext>
            </a:extLst>
          </p:cNvPr>
          <p:cNvGrpSpPr/>
          <p:nvPr/>
        </p:nvGrpSpPr>
        <p:grpSpPr>
          <a:xfrm>
            <a:off x="1237564" y="1497470"/>
            <a:ext cx="9709956" cy="5224698"/>
            <a:chOff x="699686" y="1512430"/>
            <a:chExt cx="9709956" cy="522469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F171FD8-62E0-4171-9C41-1B285D49C178}"/>
                </a:ext>
              </a:extLst>
            </p:cNvPr>
            <p:cNvSpPr/>
            <p:nvPr/>
          </p:nvSpPr>
          <p:spPr>
            <a:xfrm>
              <a:off x="4853677" y="1820207"/>
              <a:ext cx="1238865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Unstarted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61A20F-3EDE-45D6-9621-E0DEEEC499EB}"/>
                </a:ext>
              </a:extLst>
            </p:cNvPr>
            <p:cNvSpPr txBox="1"/>
            <p:nvPr/>
          </p:nvSpPr>
          <p:spPr>
            <a:xfrm>
              <a:off x="4931935" y="1512430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atin typeface="Arial Black" panose="020B0A04020102020204" pitchFamily="34" charset="0"/>
                </a:rPr>
                <a:t>스레드생성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1B2B1-5334-448E-8D2B-ECF04F47D0A8}"/>
                </a:ext>
              </a:extLst>
            </p:cNvPr>
            <p:cNvSpPr txBox="1"/>
            <p:nvPr/>
          </p:nvSpPr>
          <p:spPr>
            <a:xfrm>
              <a:off x="4779898" y="2538990"/>
              <a:ext cx="137877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Thread.Start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36BF7BB-CE6F-4141-86A1-46C32589F50D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flipH="1">
              <a:off x="5469286" y="2127984"/>
              <a:ext cx="3824" cy="4110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FE2117-26D4-405E-801E-0F13D18F8CB9}"/>
                </a:ext>
              </a:extLst>
            </p:cNvPr>
            <p:cNvSpPr/>
            <p:nvPr/>
          </p:nvSpPr>
          <p:spPr>
            <a:xfrm>
              <a:off x="4853676" y="3255369"/>
              <a:ext cx="1238865" cy="30777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Running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0E39924-89D5-4403-A8EF-619D43F09B8D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>
              <a:off x="5469286" y="2815989"/>
              <a:ext cx="3823" cy="439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25E4F4-B08C-4E63-B7F7-48E385CFA876}"/>
                </a:ext>
              </a:extLst>
            </p:cNvPr>
            <p:cNvSpPr/>
            <p:nvPr/>
          </p:nvSpPr>
          <p:spPr>
            <a:xfrm>
              <a:off x="699686" y="3255369"/>
              <a:ext cx="1591369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latin typeface="Arial Black" panose="020B0A04020102020204" pitchFamily="34" charset="0"/>
                </a:rPr>
                <a:t>WaitSleepJoin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2010BFA-8390-4980-9609-6E52208B722F}"/>
                </a:ext>
              </a:extLst>
            </p:cNvPr>
            <p:cNvSpPr/>
            <p:nvPr/>
          </p:nvSpPr>
          <p:spPr>
            <a:xfrm>
              <a:off x="4853676" y="5790600"/>
              <a:ext cx="1238865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Suspend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02171-4083-44AF-8434-D7CFD2E671AB}"/>
                </a:ext>
              </a:extLst>
            </p:cNvPr>
            <p:cNvSpPr/>
            <p:nvPr/>
          </p:nvSpPr>
          <p:spPr>
            <a:xfrm>
              <a:off x="6904633" y="5759103"/>
              <a:ext cx="1238865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Stopped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2DA9733-B902-4F05-8832-89ED08019B00}"/>
                </a:ext>
              </a:extLst>
            </p:cNvPr>
            <p:cNvSpPr/>
            <p:nvPr/>
          </p:nvSpPr>
          <p:spPr>
            <a:xfrm>
              <a:off x="8955590" y="5759105"/>
              <a:ext cx="1238865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Abort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3C6EBB-3492-47BA-8489-927E6A2CA66B}"/>
                </a:ext>
              </a:extLst>
            </p:cNvPr>
            <p:cNvSpPr txBox="1"/>
            <p:nvPr/>
          </p:nvSpPr>
          <p:spPr>
            <a:xfrm>
              <a:off x="2291055" y="1678542"/>
              <a:ext cx="19337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Monitor.Pulse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Monitor.PulseAll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Thread.Interrupt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Thread.Sleep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r>
                <a:rPr lang="ko-KR" altLang="en-US" sz="1200" dirty="0">
                  <a:latin typeface="Arial Black" panose="020B0A04020102020204" pitchFamily="34" charset="0"/>
                </a:rPr>
                <a:t>의 반환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3D659D-160F-4955-A729-F81B2B9379D8}"/>
                </a:ext>
              </a:extLst>
            </p:cNvPr>
            <p:cNvSpPr txBox="1"/>
            <p:nvPr/>
          </p:nvSpPr>
          <p:spPr>
            <a:xfrm>
              <a:off x="2635249" y="3948456"/>
              <a:ext cx="142077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Monitor.Wait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Thread.Sleep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</a:p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Thread.Join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763225C-7C2A-48F8-A555-5EBFF5AA3A80}"/>
                </a:ext>
              </a:extLst>
            </p:cNvPr>
            <p:cNvCxnSpPr>
              <a:cxnSpLocks/>
              <a:stCxn id="15" idx="1"/>
              <a:endCxn id="22" idx="3"/>
            </p:cNvCxnSpPr>
            <p:nvPr/>
          </p:nvCxnSpPr>
          <p:spPr>
            <a:xfrm flipH="1" flipV="1">
              <a:off x="4224789" y="2094041"/>
              <a:ext cx="628887" cy="13152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2DCA263-62B2-42A2-9992-5286F25164DC}"/>
                </a:ext>
              </a:extLst>
            </p:cNvPr>
            <p:cNvCxnSpPr>
              <a:stCxn id="22" idx="1"/>
              <a:endCxn id="18" idx="0"/>
            </p:cNvCxnSpPr>
            <p:nvPr/>
          </p:nvCxnSpPr>
          <p:spPr>
            <a:xfrm flipH="1">
              <a:off x="1495371" y="2094041"/>
              <a:ext cx="795684" cy="1161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8D15E89-B253-4B3B-8037-C54E6CA2846C}"/>
                </a:ext>
              </a:extLst>
            </p:cNvPr>
            <p:cNvCxnSpPr>
              <a:cxnSpLocks/>
              <a:stCxn id="15" idx="1"/>
              <a:endCxn id="24" idx="0"/>
            </p:cNvCxnSpPr>
            <p:nvPr/>
          </p:nvCxnSpPr>
          <p:spPr>
            <a:xfrm flipH="1">
              <a:off x="3345636" y="3409258"/>
              <a:ext cx="1508040" cy="5391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346B917-5FFD-4607-9C23-B31EC0FE08F4}"/>
                </a:ext>
              </a:extLst>
            </p:cNvPr>
            <p:cNvCxnSpPr>
              <a:stCxn id="24" idx="1"/>
              <a:endCxn id="18" idx="2"/>
            </p:cNvCxnSpPr>
            <p:nvPr/>
          </p:nvCxnSpPr>
          <p:spPr>
            <a:xfrm flipH="1" flipV="1">
              <a:off x="1495371" y="3563146"/>
              <a:ext cx="1139878" cy="7084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16AEBC-D4A1-41AB-9B78-6863E51A31A4}"/>
                </a:ext>
              </a:extLst>
            </p:cNvPr>
            <p:cNvSpPr txBox="1"/>
            <p:nvPr/>
          </p:nvSpPr>
          <p:spPr>
            <a:xfrm>
              <a:off x="4784899" y="4812022"/>
              <a:ext cx="137377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Suspend</a:t>
              </a: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Requested</a:t>
              </a:r>
              <a:endParaRPr lang="ko-KR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E439B8-B3AC-4DDF-8BCD-B1B99897411B}"/>
                </a:ext>
              </a:extLst>
            </p:cNvPr>
            <p:cNvSpPr txBox="1"/>
            <p:nvPr/>
          </p:nvSpPr>
          <p:spPr>
            <a:xfrm>
              <a:off x="6907547" y="4038487"/>
              <a:ext cx="120885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ThreadStart</a:t>
              </a:r>
              <a:endParaRPr lang="en-US" altLang="ko-KR" sz="12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200" dirty="0" err="1">
                  <a:latin typeface="Arial Black" panose="020B0A04020102020204" pitchFamily="34" charset="0"/>
                </a:rPr>
                <a:t>델리게이트</a:t>
              </a:r>
              <a:endParaRPr lang="en-US" altLang="ko-KR" sz="1200" dirty="0">
                <a:latin typeface="Arial Black" panose="020B0A04020102020204" pitchFamily="34" charset="0"/>
              </a:endParaRPr>
            </a:p>
            <a:p>
              <a:pPr algn="ctr"/>
              <a:r>
                <a:rPr lang="ko-KR" altLang="en-US" sz="1200" dirty="0">
                  <a:latin typeface="Arial Black" panose="020B0A04020102020204" pitchFamily="34" charset="0"/>
                </a:rPr>
                <a:t>실행 완료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AC873-C974-44EF-B80A-EFE3542307DF}"/>
                </a:ext>
              </a:extLst>
            </p:cNvPr>
            <p:cNvSpPr txBox="1"/>
            <p:nvPr/>
          </p:nvSpPr>
          <p:spPr>
            <a:xfrm>
              <a:off x="4632417" y="4038487"/>
              <a:ext cx="1669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Thread.Suspend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5BE42E4-0C5F-45D3-B86C-D0844D9A1EF8}"/>
                </a:ext>
              </a:extLst>
            </p:cNvPr>
            <p:cNvCxnSpPr>
              <a:stCxn id="15" idx="2"/>
              <a:endCxn id="35" idx="0"/>
            </p:cNvCxnSpPr>
            <p:nvPr/>
          </p:nvCxnSpPr>
          <p:spPr>
            <a:xfrm flipH="1">
              <a:off x="5467037" y="3563146"/>
              <a:ext cx="6072" cy="4753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E15A8D1-E4F9-4401-81B2-173ED14E3A2E}"/>
                </a:ext>
              </a:extLst>
            </p:cNvPr>
            <p:cNvCxnSpPr>
              <a:stCxn id="35" idx="2"/>
              <a:endCxn id="33" idx="0"/>
            </p:cNvCxnSpPr>
            <p:nvPr/>
          </p:nvCxnSpPr>
          <p:spPr>
            <a:xfrm>
              <a:off x="5467037" y="4315486"/>
              <a:ext cx="4749" cy="4965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2D35FCE-87FC-40DF-9F79-400E78673EC0}"/>
                </a:ext>
              </a:extLst>
            </p:cNvPr>
            <p:cNvCxnSpPr>
              <a:stCxn id="33" idx="2"/>
              <a:endCxn id="19" idx="0"/>
            </p:cNvCxnSpPr>
            <p:nvPr/>
          </p:nvCxnSpPr>
          <p:spPr>
            <a:xfrm>
              <a:off x="5471786" y="5396797"/>
              <a:ext cx="1323" cy="393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4752215-EE5D-47F8-AF27-C511E189F676}"/>
                </a:ext>
              </a:extLst>
            </p:cNvPr>
            <p:cNvCxnSpPr>
              <a:cxnSpLocks/>
              <a:stCxn id="15" idx="3"/>
              <a:endCxn id="34" idx="0"/>
            </p:cNvCxnSpPr>
            <p:nvPr/>
          </p:nvCxnSpPr>
          <p:spPr>
            <a:xfrm>
              <a:off x="6092541" y="3409258"/>
              <a:ext cx="1419435" cy="6292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9F2A5A7-7AEC-4A04-BE5E-E683C48AFE65}"/>
                </a:ext>
              </a:extLst>
            </p:cNvPr>
            <p:cNvCxnSpPr>
              <a:cxnSpLocks/>
              <a:stCxn id="34" idx="2"/>
              <a:endCxn id="20" idx="0"/>
            </p:cNvCxnSpPr>
            <p:nvPr/>
          </p:nvCxnSpPr>
          <p:spPr>
            <a:xfrm>
              <a:off x="7511976" y="4684818"/>
              <a:ext cx="12090" cy="1074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6DB26A-ECE9-469A-84C8-A930387F0A11}"/>
                </a:ext>
              </a:extLst>
            </p:cNvPr>
            <p:cNvSpPr txBox="1"/>
            <p:nvPr/>
          </p:nvSpPr>
          <p:spPr>
            <a:xfrm>
              <a:off x="8888136" y="4781082"/>
              <a:ext cx="137377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Abort</a:t>
              </a:r>
            </a:p>
            <a:p>
              <a:pPr algn="ctr"/>
              <a:r>
                <a:rPr lang="en-US" altLang="ko-KR" sz="1600" dirty="0">
                  <a:latin typeface="Arial Black" panose="020B0A04020102020204" pitchFamily="34" charset="0"/>
                </a:rPr>
                <a:t>Requested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9A5B70-F7A2-46AE-82DE-6555614ADB98}"/>
                </a:ext>
              </a:extLst>
            </p:cNvPr>
            <p:cNvSpPr txBox="1"/>
            <p:nvPr/>
          </p:nvSpPr>
          <p:spPr>
            <a:xfrm>
              <a:off x="8722131" y="4038486"/>
              <a:ext cx="1669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Thread.Suspend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0EAA867-6DD2-4D4A-ACB4-56EC59BF92F6}"/>
                </a:ext>
              </a:extLst>
            </p:cNvPr>
            <p:cNvCxnSpPr>
              <a:cxnSpLocks/>
              <a:stCxn id="15" idx="3"/>
              <a:endCxn id="53" idx="1"/>
            </p:cNvCxnSpPr>
            <p:nvPr/>
          </p:nvCxnSpPr>
          <p:spPr>
            <a:xfrm>
              <a:off x="6092541" y="3409258"/>
              <a:ext cx="2629590" cy="7677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F345C38-511A-4415-9A50-0380A287FF5F}"/>
                </a:ext>
              </a:extLst>
            </p:cNvPr>
            <p:cNvCxnSpPr>
              <a:cxnSpLocks/>
              <a:stCxn id="53" idx="2"/>
              <a:endCxn id="52" idx="0"/>
            </p:cNvCxnSpPr>
            <p:nvPr/>
          </p:nvCxnSpPr>
          <p:spPr>
            <a:xfrm>
              <a:off x="9556751" y="4315485"/>
              <a:ext cx="18272" cy="465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9EF3F57-E9FA-4B3A-8E0C-6F6CA0F687FE}"/>
                </a:ext>
              </a:extLst>
            </p:cNvPr>
            <p:cNvCxnSpPr>
              <a:stCxn id="52" idx="2"/>
              <a:endCxn id="21" idx="0"/>
            </p:cNvCxnSpPr>
            <p:nvPr/>
          </p:nvCxnSpPr>
          <p:spPr>
            <a:xfrm>
              <a:off x="9575023" y="5365857"/>
              <a:ext cx="0" cy="393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1CF7446-4FBE-43F0-9270-BE7F13EA5E42}"/>
                </a:ext>
              </a:extLst>
            </p:cNvPr>
            <p:cNvCxnSpPr>
              <a:stCxn id="21" idx="1"/>
              <a:endCxn id="20" idx="3"/>
            </p:cNvCxnSpPr>
            <p:nvPr/>
          </p:nvCxnSpPr>
          <p:spPr>
            <a:xfrm flipH="1" flipV="1">
              <a:off x="8143498" y="5912992"/>
              <a:ext cx="812092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17455EE-0282-4DAE-8497-C22BEABDE204}"/>
                </a:ext>
              </a:extLst>
            </p:cNvPr>
            <p:cNvSpPr txBox="1"/>
            <p:nvPr/>
          </p:nvSpPr>
          <p:spPr>
            <a:xfrm>
              <a:off x="8740402" y="6460129"/>
              <a:ext cx="166924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rial Black" panose="020B0A04020102020204" pitchFamily="34" charset="0"/>
                </a:rPr>
                <a:t>Thread.Resume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BAED31A-DE4D-420D-9039-C7F39FD20D9A}"/>
                </a:ext>
              </a:extLst>
            </p:cNvPr>
            <p:cNvCxnSpPr>
              <a:endCxn id="81" idx="1"/>
            </p:cNvCxnSpPr>
            <p:nvPr/>
          </p:nvCxnSpPr>
          <p:spPr>
            <a:xfrm>
              <a:off x="5467037" y="6152353"/>
              <a:ext cx="3273365" cy="4462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369BE532-0715-4F11-96DD-B557ABDEDEA0}"/>
                </a:ext>
              </a:extLst>
            </p:cNvPr>
            <p:cNvCxnSpPr>
              <a:stCxn id="81" idx="3"/>
              <a:endCxn id="15" idx="3"/>
            </p:cNvCxnSpPr>
            <p:nvPr/>
          </p:nvCxnSpPr>
          <p:spPr>
            <a:xfrm flipH="1" flipV="1">
              <a:off x="6092541" y="3409258"/>
              <a:ext cx="4317101" cy="3189371"/>
            </a:xfrm>
            <a:prstGeom prst="bentConnector3">
              <a:avLst>
                <a:gd name="adj1" fmla="val -5295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32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ThreadState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열거형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Flags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애트리뷰트를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갖고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Flags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자신이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수식하는 열거형을 비트 필드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(Bit Field),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즉 플래그 집합으로 처리할 수 있음을 나타낸다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비트 필드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(Bit Field) 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 바이트로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0~255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까지 표현할 수 있는데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0, 1, 2, 3, .., 7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정도의 값을 갖는 플래그를 표현하려고 한 바이트를 몽땅 사용할 필요가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비트 필들의 플래그로 비트연산에 의해 어떤 값이 포함되었는지 여부를 비트 논리 연산을 통해 알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Apple, 	//0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Orange, 	//1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Kiwi, 	//2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Mango 	//3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열거 요소에 대응하지 못하는 값은 형변환을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시도해도 원래 값으로 표현된다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)0); //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Apple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)1); // Orange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)2); // Kiwi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)3); // Mango</a:t>
            </a:r>
          </a:p>
          <a:p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)4); // 4</a:t>
            </a:r>
          </a:p>
          <a:p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)5); //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88A57-5805-4E9F-8462-C680C4522419}"/>
              </a:ext>
            </a:extLst>
          </p:cNvPr>
          <p:cNvSpPr txBox="1"/>
          <p:nvPr/>
        </p:nvSpPr>
        <p:spPr>
          <a:xfrm>
            <a:off x="6757677" y="3749455"/>
            <a:ext cx="4285997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[Flags]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Apple, 	//0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Orange, 	//1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Kiwi, 	//2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Mango 	//3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Flag </a:t>
            </a:r>
            <a:r>
              <a:rPr lang="ko-KR" altLang="en-US" sz="1200" dirty="0" err="1">
                <a:latin typeface="Arial Black" pitchFamily="34" charset="0"/>
                <a:sym typeface="Wingdings" panose="05000000000000000000" pitchFamily="2" charset="2"/>
              </a:rPr>
              <a:t>애트리뷰트는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열거형의 요소들의 집합으로 </a:t>
            </a:r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구성되는 값들도 표현할 수 있다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)0); //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Apple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)1); // Orange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)2); // Kiwi</a:t>
            </a:r>
          </a:p>
          <a:p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)3); // Mango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)4); // Orange,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Mango</a:t>
            </a:r>
          </a:p>
          <a:p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MyEnum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)5); // Kiwi, Mango</a:t>
            </a:r>
          </a:p>
        </p:txBody>
      </p:sp>
    </p:spTree>
    <p:extLst>
      <p:ext uri="{BB962C8B-B14F-4D97-AF65-F5344CB8AC3E}">
        <p14:creationId xmlns:p14="http://schemas.microsoft.com/office/powerpoint/2010/main" val="374721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ThreadState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상태표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비트 필드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필드의 값을 확인하는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if(t1.ThreadState &amp;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ThreadStaet.Aborted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==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ThreadState.Aborted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스레드가 정지했습니다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.”);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else if(t1.ThreadState &amp;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ThreadState.Stopped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==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ThreadState.Stopped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스레드가 취소되었습니다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.”);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1DAAE88-13AC-4FA5-A839-5F81D5106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7746"/>
              </p:ext>
            </p:extLst>
          </p:nvPr>
        </p:nvGraphicFramePr>
        <p:xfrm>
          <a:off x="1137676" y="1466490"/>
          <a:ext cx="9909732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764">
                  <a:extLst>
                    <a:ext uri="{9D8B030D-6E8A-4147-A177-3AD203B41FA5}">
                      <a16:colId xmlns:a16="http://schemas.microsoft.com/office/drawing/2014/main" val="1870340931"/>
                    </a:ext>
                  </a:extLst>
                </a:gridCol>
                <a:gridCol w="993058">
                  <a:extLst>
                    <a:ext uri="{9D8B030D-6E8A-4147-A177-3AD203B41FA5}">
                      <a16:colId xmlns:a16="http://schemas.microsoft.com/office/drawing/2014/main" val="3712804902"/>
                    </a:ext>
                  </a:extLst>
                </a:gridCol>
                <a:gridCol w="1491044">
                  <a:extLst>
                    <a:ext uri="{9D8B030D-6E8A-4147-A177-3AD203B41FA5}">
                      <a16:colId xmlns:a16="http://schemas.microsoft.com/office/drawing/2014/main" val="1078447193"/>
                    </a:ext>
                  </a:extLst>
                </a:gridCol>
                <a:gridCol w="2333704">
                  <a:extLst>
                    <a:ext uri="{9D8B030D-6E8A-4147-A177-3AD203B41FA5}">
                      <a16:colId xmlns:a16="http://schemas.microsoft.com/office/drawing/2014/main" val="4088564509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3680646564"/>
                    </a:ext>
                  </a:extLst>
                </a:gridCol>
                <a:gridCol w="1637936">
                  <a:extLst>
                    <a:ext uri="{9D8B030D-6E8A-4147-A177-3AD203B41FA5}">
                      <a16:colId xmlns:a16="http://schemas.microsoft.com/office/drawing/2014/main" val="2546209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10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10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9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Running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Stopped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16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000010000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StopREquested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000000001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WaitSleepJoin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32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000100000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7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SuspendRequested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000000010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Suspended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64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001000000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224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Background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4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000000100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AbortRequested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128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010000000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35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Unstarted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8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000001000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Aborted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256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100000000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67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324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스레드 임의 종료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인터럽트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Thread.Interrupt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스레드가 한참 동작 중인 상태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(Running)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피해서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WaitJoinSleep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 들어갔을 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ThreadInterrupted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Exception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예외를 던져 스레드를 중지시킨다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DoSomething()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try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for(int I = 0; I &lt; 10000;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++)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(“DoSomething : {0}”,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Thread.Sleep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(10);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catch(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ThreadInterruptedException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e)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finally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0DE5-2E71-46B6-BD0D-17E3EA99B326}"/>
              </a:ext>
            </a:extLst>
          </p:cNvPr>
          <p:cNvSpPr txBox="1"/>
          <p:nvPr/>
        </p:nvSpPr>
        <p:spPr>
          <a:xfrm>
            <a:off x="4670373" y="4717239"/>
            <a:ext cx="63733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Main(string[]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args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Thread t1 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	= new Thread(new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ThreadStart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(DoSomething));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t1.Start();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t1.Interrupt();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스레드 중단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종료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t1.Join();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3202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2170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itchFamily="34" charset="0"/>
                <a:sym typeface="Wingdings" panose="05000000000000000000" pitchFamily="2" charset="2"/>
              </a:rPr>
              <a:t>스레드 간의 동기화</a:t>
            </a:r>
            <a:endParaRPr lang="en-US" altLang="ko-KR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각 스레드들은 다른 스레드들의 상황에는 관심이 없다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자신이 항상 자원을 독점해야 하므로 서로 가져가려고 애쓴다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그렇기 때문에 자원이 처리되어 갱신되기 전에 다른 곳에서 빼앗아 가버려서 원하는 자원에 대한 값 처리가 원활하게 이루어지지 않게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이런 상황을 개선하기 위해서 스레드 간의 동기화 방법을 사용하게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Monitor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클래스가 이 역할을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크리티컬 섹션을 지정해서 원하는 블록을 단 하나의 스레드만 접근하도록 허용하고 나머지는 기다리게 만들고 처리가 끝난 뒤 다른 스레드들이 접근 권한을 가지는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class Counter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count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0;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 void Increase()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count = count + 1;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Counter obj = new Counter();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Thread t1 = new Thread(new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ThreadStart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obj.Increase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Thread t2 = new Thread(new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ThreadStart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obj.Increase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));</a:t>
            </a:r>
          </a:p>
          <a:p>
            <a:endParaRPr lang="en-US" altLang="ko-KR" sz="12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T1.Start();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T2.Start();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T1.Join();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T2.Join();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4A009-F91A-4B25-BFE9-6EB5C57715AF}"/>
              </a:ext>
            </a:extLst>
          </p:cNvPr>
          <p:cNvSpPr txBox="1"/>
          <p:nvPr/>
        </p:nvSpPr>
        <p:spPr>
          <a:xfrm>
            <a:off x="6020259" y="2977975"/>
            <a:ext cx="502341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class Counter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int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count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2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0;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private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readonly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object </a:t>
            </a:r>
            <a:r>
              <a:rPr lang="en-US" altLang="ko-KR" sz="1200" dirty="0" err="1"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 = new object();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public void Increase()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lock(</a:t>
            </a:r>
            <a:r>
              <a:rPr lang="en-US" altLang="ko-KR" sz="1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			count = count + 1;</a:t>
            </a:r>
          </a:p>
          <a:p>
            <a:r>
              <a:rPr lang="en-US" altLang="ko-KR" sz="1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		}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78C7467-3A6A-44BA-9A78-EB10266F9005}"/>
              </a:ext>
            </a:extLst>
          </p:cNvPr>
          <p:cNvSpPr/>
          <p:nvPr/>
        </p:nvSpPr>
        <p:spPr>
          <a:xfrm rot="5400000">
            <a:off x="7881163" y="4092289"/>
            <a:ext cx="304800" cy="208322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B0ABA-FAE3-49D9-9A43-B7F1C9991EA4}"/>
              </a:ext>
            </a:extLst>
          </p:cNvPr>
          <p:cNvSpPr txBox="1"/>
          <p:nvPr/>
        </p:nvSpPr>
        <p:spPr>
          <a:xfrm>
            <a:off x="6763725" y="5402198"/>
            <a:ext cx="37460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lock </a:t>
            </a:r>
            <a:r>
              <a:rPr lang="ko-KR" altLang="en-US" sz="1200" dirty="0">
                <a:latin typeface="Arial Black" panose="020B0A04020102020204" pitchFamily="34" charset="0"/>
              </a:rPr>
              <a:t>키워드는 중괄호로 둘러싼 이 부분은 크리티컬 세션이 된다</a:t>
            </a:r>
            <a:r>
              <a:rPr lang="en-US" altLang="ko-KR" sz="1200" dirty="0">
                <a:latin typeface="Arial Black" panose="020B0A04020102020204" pitchFamily="34" charset="0"/>
              </a:rPr>
              <a:t>. </a:t>
            </a:r>
            <a:r>
              <a:rPr lang="ko-KR" altLang="en-US" sz="1200" dirty="0">
                <a:latin typeface="Arial Black" panose="020B0A04020102020204" pitchFamily="34" charset="0"/>
              </a:rPr>
              <a:t>한 스레드가 이 코드를 실행하다가 </a:t>
            </a:r>
            <a:r>
              <a:rPr lang="en-US" altLang="ko-KR" sz="1200" dirty="0">
                <a:latin typeface="Arial Black" panose="020B0A04020102020204" pitchFamily="34" charset="0"/>
              </a:rPr>
              <a:t>lock </a:t>
            </a:r>
            <a:r>
              <a:rPr lang="ko-KR" altLang="en-US" sz="1200" dirty="0">
                <a:latin typeface="Arial Black" panose="020B0A04020102020204" pitchFamily="34" charset="0"/>
              </a:rPr>
              <a:t>블록이 끝나는 괄호를 만나기 전까지는 다른 스레드는 절대 이 코드를 실행할 수 없다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1413063"/>
            <a:ext cx="990599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키워드의 주의사항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키워드의 매개 변수로 사용하는 객체는 참조형이면 어느 것이든 쓸 수 있지만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public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 등을 통해 외부 코드에서도 접근할 수 있는 경우에는 절대 사용하면 안된다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문법적으로는 문제가 없으나 다른 자원에 대해 동기화를 해야 하는 스레드도 대기해버리는 상황이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가지 주의해야 하는 경우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this 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클래스의 인스턴스는 클래스 내부 뿐만 아니라 외부에서도 자주 사용된다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Lock(this)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금물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Type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typeof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object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클래스로부터 물려받은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GetType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Type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형식의 인스턴스를 반환한다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코드의 어느 곳에서나 특정 형식에 대한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Type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객체를 얻을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typeof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SomeClass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obj.GetType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금물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형식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절대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하지 말자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“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어떤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코드에서든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얻어낼 수 있는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string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객체이기 때문이다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lock(“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abc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”)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금물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454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Monitor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 동기화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Monitor.Enter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Monitor.Exit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이용해서 크리티컬 섹션을 설정 할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1185E03-2242-4BB2-9F44-10D196811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17294"/>
              </p:ext>
            </p:extLst>
          </p:nvPr>
        </p:nvGraphicFramePr>
        <p:xfrm>
          <a:off x="1141411" y="1771780"/>
          <a:ext cx="9909734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396">
                  <a:extLst>
                    <a:ext uri="{9D8B030D-6E8A-4147-A177-3AD203B41FA5}">
                      <a16:colId xmlns:a16="http://schemas.microsoft.com/office/drawing/2014/main" val="1042074510"/>
                    </a:ext>
                  </a:extLst>
                </a:gridCol>
                <a:gridCol w="5600338">
                  <a:extLst>
                    <a:ext uri="{9D8B030D-6E8A-4147-A177-3AD203B41FA5}">
                      <a16:colId xmlns:a16="http://schemas.microsoft.com/office/drawing/2014/main" val="4233046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lock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Monitor.Enter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()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dirty="0" err="1">
                          <a:latin typeface="Arial Black" panose="020B0A04020102020204" pitchFamily="34" charset="0"/>
                        </a:rPr>
                        <a:t>Monitor.Exit</a:t>
                      </a:r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()</a:t>
                      </a:r>
                      <a:endParaRPr lang="ko-KR" alt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68649"/>
                  </a:ext>
                </a:extLst>
              </a:tr>
              <a:tr h="153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public void Increase()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int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loopCount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= 1000;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while(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loopCount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-- &gt; 0)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look(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thisLock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	count++;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}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}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public void Increase()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int 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loopCount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 = 1000;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while(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loopCount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-- &gt; 0)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Monitor.Enter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thisLock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try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	count++;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}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finally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{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	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Monitor.Exit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thisLock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	}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}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1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7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07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Monitor.Wait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Monitor.Pulse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-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저수준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동기화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키워드만 사용할 때의 동기화 보다 더 섬세한 컨트롤이 가능하다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그 만큼 구현도 까다롭다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반드시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블록안에서 호출해야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lock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블록이 아닌 곳에서 호출하면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SynchronizationLockException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예외를 던진다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Wait()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메소드는 스레드를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WaitSleepJoin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상태로 만든다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이렇게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WaitSleepJoin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 들어간 스레드는 동기화를 위해 갖고 있던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내려놓은 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Waiting Queue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입력되고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다른 스레드가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얻어 작업을 수행한다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작업을 수행하던 스레드가 일을 마친 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Pulse()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메소드를 호출하면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Waiting Queue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가장 첫 요소 스레드를 꺼낸 뒤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Ready Queue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입력시킨다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Ready Queue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 입력된 스레드는 입력된 차례에 따라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얻어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Running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상태에 들어간다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9B623FF-1147-4DEC-AB23-75E6EFAD64BA}"/>
              </a:ext>
            </a:extLst>
          </p:cNvPr>
          <p:cNvGrpSpPr/>
          <p:nvPr/>
        </p:nvGrpSpPr>
        <p:grpSpPr>
          <a:xfrm>
            <a:off x="1158596" y="3813592"/>
            <a:ext cx="9994213" cy="3016957"/>
            <a:chOff x="1158596" y="3813592"/>
            <a:chExt cx="9994213" cy="301695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5DF4D6-D7D5-41F4-B88B-C515B428B559}"/>
                </a:ext>
              </a:extLst>
            </p:cNvPr>
            <p:cNvSpPr txBox="1"/>
            <p:nvPr/>
          </p:nvSpPr>
          <p:spPr>
            <a:xfrm>
              <a:off x="1331760" y="4049922"/>
              <a:ext cx="1799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Monitor.Enter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 </a:t>
              </a:r>
              <a:r>
                <a:rPr lang="ko-KR" altLang="en-US" sz="1200" dirty="0">
                  <a:latin typeface="Arial Black" panose="020B0A04020102020204" pitchFamily="34" charset="0"/>
                </a:rPr>
                <a:t>또는 </a:t>
              </a:r>
              <a:r>
                <a:rPr lang="en-US" altLang="ko-KR" sz="1200" dirty="0">
                  <a:latin typeface="Arial Black" panose="020B0A04020102020204" pitchFamily="34" charset="0"/>
                </a:rPr>
                <a:t>lock </a:t>
              </a:r>
              <a:r>
                <a:rPr lang="ko-KR" altLang="en-US" sz="1200" dirty="0">
                  <a:latin typeface="Arial Black" panose="020B0A04020102020204" pitchFamily="34" charset="0"/>
                </a:rPr>
                <a:t>블록 시작을 통해 </a:t>
              </a:r>
              <a:r>
                <a:rPr lang="en-US" altLang="ko-KR" sz="1200" dirty="0">
                  <a:latin typeface="Arial Black" panose="020B0A04020102020204" pitchFamily="34" charset="0"/>
                </a:rPr>
                <a:t>lock </a:t>
              </a:r>
              <a:r>
                <a:rPr lang="ko-KR" altLang="en-US" sz="1200" dirty="0">
                  <a:latin typeface="Arial Black" panose="020B0A04020102020204" pitchFamily="34" charset="0"/>
                </a:rPr>
                <a:t>점유 요청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F0E644-EFD7-4EA1-9250-E550C0E0E0E2}"/>
                </a:ext>
              </a:extLst>
            </p:cNvPr>
            <p:cNvSpPr txBox="1"/>
            <p:nvPr/>
          </p:nvSpPr>
          <p:spPr>
            <a:xfrm>
              <a:off x="8876325" y="4023228"/>
              <a:ext cx="1799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latin typeface="Arial Black" panose="020B0A04020102020204" pitchFamily="34" charset="0"/>
                </a:rPr>
                <a:t>Monitor.Enter</a:t>
              </a:r>
              <a:r>
                <a:rPr lang="en-US" altLang="ko-KR" sz="1200" dirty="0">
                  <a:latin typeface="Arial Black" panose="020B0A04020102020204" pitchFamily="34" charset="0"/>
                </a:rPr>
                <a:t>() </a:t>
              </a:r>
              <a:r>
                <a:rPr lang="ko-KR" altLang="en-US" sz="1200" dirty="0">
                  <a:latin typeface="Arial Black" panose="020B0A04020102020204" pitchFamily="34" charset="0"/>
                </a:rPr>
                <a:t>또는 </a:t>
              </a:r>
              <a:r>
                <a:rPr lang="en-US" altLang="ko-KR" sz="1200" dirty="0">
                  <a:latin typeface="Arial Black" panose="020B0A04020102020204" pitchFamily="34" charset="0"/>
                </a:rPr>
                <a:t>lock </a:t>
              </a:r>
              <a:r>
                <a:rPr lang="ko-KR" altLang="en-US" sz="1200" dirty="0">
                  <a:latin typeface="Arial Black" panose="020B0A04020102020204" pitchFamily="34" charset="0"/>
                </a:rPr>
                <a:t>블록 시작을 통해 </a:t>
              </a:r>
              <a:r>
                <a:rPr lang="en-US" altLang="ko-KR" sz="1200" dirty="0">
                  <a:latin typeface="Arial Black" panose="020B0A04020102020204" pitchFamily="34" charset="0"/>
                </a:rPr>
                <a:t>lock </a:t>
              </a:r>
              <a:r>
                <a:rPr lang="ko-KR" altLang="en-US" sz="1200" dirty="0">
                  <a:latin typeface="Arial Black" panose="020B0A04020102020204" pitchFamily="34" charset="0"/>
                </a:rPr>
                <a:t>점유 요청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9D3473A-652D-4DE6-8EF2-94C9C1A356F0}"/>
                </a:ext>
              </a:extLst>
            </p:cNvPr>
            <p:cNvGrpSpPr/>
            <p:nvPr/>
          </p:nvGrpSpPr>
          <p:grpSpPr>
            <a:xfrm>
              <a:off x="3706760" y="3813592"/>
              <a:ext cx="1873047" cy="1411588"/>
              <a:chOff x="3942735" y="4320618"/>
              <a:chExt cx="1873047" cy="141158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1C904E2-CE00-4B5A-8079-F9218F7C2817}"/>
                  </a:ext>
                </a:extLst>
              </p:cNvPr>
              <p:cNvGrpSpPr/>
              <p:nvPr/>
            </p:nvGrpSpPr>
            <p:grpSpPr>
              <a:xfrm>
                <a:off x="3942735" y="4628395"/>
                <a:ext cx="1873047" cy="1103811"/>
                <a:chOff x="3942735" y="4628395"/>
                <a:chExt cx="1873047" cy="1103811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8F60EA2-CD6F-4AA2-BD0F-350342CA8E81}"/>
                    </a:ext>
                  </a:extLst>
                </p:cNvPr>
                <p:cNvSpPr/>
                <p:nvPr/>
              </p:nvSpPr>
              <p:spPr>
                <a:xfrm>
                  <a:off x="3942735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09AD377-BE41-42E7-BE4A-BDB6E463D38B}"/>
                    </a:ext>
                  </a:extLst>
                </p:cNvPr>
                <p:cNvSpPr/>
                <p:nvPr/>
              </p:nvSpPr>
              <p:spPr>
                <a:xfrm>
                  <a:off x="4252451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E08870E0-246F-4C7E-BAAB-E46F773DC030}"/>
                    </a:ext>
                  </a:extLst>
                </p:cNvPr>
                <p:cNvSpPr/>
                <p:nvPr/>
              </p:nvSpPr>
              <p:spPr>
                <a:xfrm>
                  <a:off x="4567084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96E20295-FBCC-4B14-9219-941EE687A000}"/>
                    </a:ext>
                  </a:extLst>
                </p:cNvPr>
                <p:cNvSpPr/>
                <p:nvPr/>
              </p:nvSpPr>
              <p:spPr>
                <a:xfrm>
                  <a:off x="4876800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B008922-B841-44D4-95E0-199B04B7E03D}"/>
                    </a:ext>
                  </a:extLst>
                </p:cNvPr>
                <p:cNvSpPr/>
                <p:nvPr/>
              </p:nvSpPr>
              <p:spPr>
                <a:xfrm>
                  <a:off x="5191433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BA97AD3-6D23-4D51-893A-0ED297C734C8}"/>
                    </a:ext>
                  </a:extLst>
                </p:cNvPr>
                <p:cNvSpPr/>
                <p:nvPr/>
              </p:nvSpPr>
              <p:spPr>
                <a:xfrm>
                  <a:off x="5501149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3DABA-3204-47BC-8237-E7294D7F3DAE}"/>
                  </a:ext>
                </a:extLst>
              </p:cNvPr>
              <p:cNvSpPr txBox="1"/>
              <p:nvPr/>
            </p:nvSpPr>
            <p:spPr>
              <a:xfrm>
                <a:off x="4137495" y="4320618"/>
                <a:ext cx="1478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Ready Queue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34B0546-146A-48BC-833F-E201EC613F9F}"/>
                </a:ext>
              </a:extLst>
            </p:cNvPr>
            <p:cNvSpPr/>
            <p:nvPr/>
          </p:nvSpPr>
          <p:spPr>
            <a:xfrm>
              <a:off x="6672011" y="4359005"/>
              <a:ext cx="1509254" cy="62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Lock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소유자 </a:t>
              </a:r>
              <a:r>
                <a:rPr lang="en-US" altLang="ko-KR" sz="1400" dirty="0">
                  <a:latin typeface="Arial Black" panose="020B0A04020102020204" pitchFamily="34" charset="0"/>
                </a:rPr>
                <a:t>(Running </a:t>
              </a:r>
              <a:r>
                <a:rPr lang="ko-KR" altLang="en-US" sz="1400" dirty="0">
                  <a:latin typeface="Arial Black" panose="020B0A04020102020204" pitchFamily="34" charset="0"/>
                </a:rPr>
                <a:t>상태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D1D142A-AD52-4C17-8826-F4C403D9EDBE}"/>
                </a:ext>
              </a:extLst>
            </p:cNvPr>
            <p:cNvCxnSpPr>
              <a:cxnSpLocks/>
              <a:stCxn id="16" idx="3"/>
              <a:endCxn id="19" idx="1"/>
            </p:cNvCxnSpPr>
            <p:nvPr/>
          </p:nvCxnSpPr>
          <p:spPr>
            <a:xfrm flipV="1">
              <a:off x="5579807" y="4669559"/>
              <a:ext cx="1092204" cy="3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B802E78-1006-4B53-84EF-EFEA4FE43EBC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8181265" y="4669559"/>
              <a:ext cx="28693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263433-0132-4F10-87A7-3ABF19ABA1F6}"/>
                </a:ext>
              </a:extLst>
            </p:cNvPr>
            <p:cNvSpPr txBox="1"/>
            <p:nvPr/>
          </p:nvSpPr>
          <p:spPr>
            <a:xfrm>
              <a:off x="5578984" y="4373088"/>
              <a:ext cx="1061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lock</a:t>
              </a:r>
              <a:r>
                <a:rPr lang="ko-KR" altLang="en-US" sz="1400" dirty="0">
                  <a:latin typeface="Arial Black" panose="020B0A04020102020204" pitchFamily="34" charset="0"/>
                </a:rPr>
                <a:t> 획득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FABC413-0CB7-4254-BD08-BA310FF8BDED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1158596" y="4673275"/>
              <a:ext cx="2548164" cy="75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0D2DBF9-A74E-4E93-A7C4-625EF8272AA0}"/>
                </a:ext>
              </a:extLst>
            </p:cNvPr>
            <p:cNvGrpSpPr/>
            <p:nvPr/>
          </p:nvGrpSpPr>
          <p:grpSpPr>
            <a:xfrm>
              <a:off x="6490114" y="5418961"/>
              <a:ext cx="1873047" cy="1411588"/>
              <a:chOff x="3942735" y="4320618"/>
              <a:chExt cx="1873047" cy="141158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3EC948F8-438B-4E1F-9A4A-1FF794F52C45}"/>
                  </a:ext>
                </a:extLst>
              </p:cNvPr>
              <p:cNvGrpSpPr/>
              <p:nvPr/>
            </p:nvGrpSpPr>
            <p:grpSpPr>
              <a:xfrm>
                <a:off x="3942735" y="4628395"/>
                <a:ext cx="1873047" cy="1103811"/>
                <a:chOff x="3942735" y="4628395"/>
                <a:chExt cx="1873047" cy="110381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231B098-E011-4F32-943B-FF5B2DFDF8AF}"/>
                    </a:ext>
                  </a:extLst>
                </p:cNvPr>
                <p:cNvSpPr/>
                <p:nvPr/>
              </p:nvSpPr>
              <p:spPr>
                <a:xfrm>
                  <a:off x="3942735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45212A2-6C46-4A86-A161-0266E403A687}"/>
                    </a:ext>
                  </a:extLst>
                </p:cNvPr>
                <p:cNvSpPr/>
                <p:nvPr/>
              </p:nvSpPr>
              <p:spPr>
                <a:xfrm>
                  <a:off x="4252451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7266164-BF6F-44BA-BFEC-6CDE70CFACE8}"/>
                    </a:ext>
                  </a:extLst>
                </p:cNvPr>
                <p:cNvSpPr/>
                <p:nvPr/>
              </p:nvSpPr>
              <p:spPr>
                <a:xfrm>
                  <a:off x="4567084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2EC53E0-F3FB-4646-A44D-2296CA2F9A3E}"/>
                    </a:ext>
                  </a:extLst>
                </p:cNvPr>
                <p:cNvSpPr/>
                <p:nvPr/>
              </p:nvSpPr>
              <p:spPr>
                <a:xfrm>
                  <a:off x="4876800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4A64B03-24C4-4AE8-B939-A3468C986901}"/>
                    </a:ext>
                  </a:extLst>
                </p:cNvPr>
                <p:cNvSpPr/>
                <p:nvPr/>
              </p:nvSpPr>
              <p:spPr>
                <a:xfrm>
                  <a:off x="5191433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9405E4B-7C21-47F6-A38F-8990E7D0A5A7}"/>
                    </a:ext>
                  </a:extLst>
                </p:cNvPr>
                <p:cNvSpPr/>
                <p:nvPr/>
              </p:nvSpPr>
              <p:spPr>
                <a:xfrm>
                  <a:off x="5501149" y="4628395"/>
                  <a:ext cx="314633" cy="11038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954073-18D1-4FAD-A447-5C106DFB5FB2}"/>
                  </a:ext>
                </a:extLst>
              </p:cNvPr>
              <p:cNvSpPr txBox="1"/>
              <p:nvPr/>
            </p:nvSpPr>
            <p:spPr>
              <a:xfrm>
                <a:off x="4071871" y="4320618"/>
                <a:ext cx="1609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 Black" panose="020B0A04020102020204" pitchFamily="34" charset="0"/>
                  </a:rPr>
                  <a:t>Waiting Queue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14AB58-525E-43CE-B6EA-16B067626E4C}"/>
                </a:ext>
              </a:extLst>
            </p:cNvPr>
            <p:cNvSpPr txBox="1"/>
            <p:nvPr/>
          </p:nvSpPr>
          <p:spPr>
            <a:xfrm>
              <a:off x="8702373" y="5418961"/>
              <a:ext cx="2450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Wait() </a:t>
              </a:r>
              <a:r>
                <a:rPr lang="ko-KR" altLang="en-US" sz="1200" dirty="0">
                  <a:latin typeface="Arial Black" panose="020B0A04020102020204" pitchFamily="34" charset="0"/>
                </a:rPr>
                <a:t>호출</a:t>
              </a:r>
              <a:endParaRPr lang="en-US" altLang="ko-KR" sz="1200" dirty="0">
                <a:latin typeface="Arial Black" panose="020B0A04020102020204" pitchFamily="34" charset="0"/>
              </a:endParaRPr>
            </a:p>
            <a:p>
              <a:pPr algn="ctr"/>
              <a:r>
                <a:rPr lang="en-US" altLang="ko-KR" sz="1200" dirty="0">
                  <a:latin typeface="Arial Black" panose="020B0A04020102020204" pitchFamily="34" charset="0"/>
                </a:rPr>
                <a:t>(lock</a:t>
              </a:r>
              <a:r>
                <a:rPr lang="ko-KR" altLang="en-US" sz="1200" dirty="0">
                  <a:latin typeface="Arial Black" panose="020B0A04020102020204" pitchFamily="34" charset="0"/>
                </a:rPr>
                <a:t> 해제 후 </a:t>
              </a:r>
              <a:r>
                <a:rPr lang="en-US" altLang="ko-KR" sz="1200" dirty="0" err="1">
                  <a:latin typeface="Arial Black" panose="020B0A04020102020204" pitchFamily="34" charset="0"/>
                </a:rPr>
                <a:t>WaitSleepJoin</a:t>
              </a:r>
              <a:r>
                <a:rPr lang="en-US" altLang="ko-KR" sz="1200" dirty="0">
                  <a:latin typeface="Arial Black" panose="020B0A04020102020204" pitchFamily="34" charset="0"/>
                </a:rPr>
                <a:t> </a:t>
              </a:r>
              <a:r>
                <a:rPr lang="ko-KR" altLang="en-US" sz="1200" dirty="0">
                  <a:latin typeface="Arial Black" panose="020B0A04020102020204" pitchFamily="34" charset="0"/>
                </a:rPr>
                <a:t>상태로</a:t>
              </a:r>
              <a:r>
                <a:rPr lang="en-US" altLang="ko-KR" sz="1200" dirty="0">
                  <a:latin typeface="Arial Black" panose="020B0A04020102020204" pitchFamily="34" charset="0"/>
                </a:rPr>
                <a:t> </a:t>
              </a:r>
              <a:r>
                <a:rPr lang="ko-KR" altLang="en-US" sz="1200" dirty="0">
                  <a:latin typeface="Arial Black" panose="020B0A04020102020204" pitchFamily="34" charset="0"/>
                </a:rPr>
                <a:t>진입</a:t>
              </a:r>
              <a:r>
                <a:rPr lang="en-US" altLang="ko-KR" sz="1200" dirty="0">
                  <a:latin typeface="Arial Black" panose="020B0A04020102020204" pitchFamily="34" charset="0"/>
                </a:rPr>
                <a:t>)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E41329-A65B-4496-A27F-30BF458B309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927591" y="4696253"/>
              <a:ext cx="0" cy="722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FA4A2320-F04A-4C61-895B-7E064D7D450F}"/>
                </a:ext>
              </a:extLst>
            </p:cNvPr>
            <p:cNvCxnSpPr>
              <a:stCxn id="40" idx="2"/>
              <a:endCxn id="39" idx="3"/>
            </p:cNvCxnSpPr>
            <p:nvPr/>
          </p:nvCxnSpPr>
          <p:spPr>
            <a:xfrm rot="5400000">
              <a:off x="9038700" y="5389753"/>
              <a:ext cx="213352" cy="156443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FC6392E-BFF7-45DF-B1A4-8F7F603AE9F5}"/>
                </a:ext>
              </a:extLst>
            </p:cNvPr>
            <p:cNvCxnSpPr>
              <a:cxnSpLocks/>
              <a:stCxn id="34" idx="1"/>
              <a:endCxn id="50" idx="2"/>
            </p:cNvCxnSpPr>
            <p:nvPr/>
          </p:nvCxnSpPr>
          <p:spPr>
            <a:xfrm rot="10800000">
              <a:off x="2377550" y="5711350"/>
              <a:ext cx="4112564" cy="56729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A614B6-8274-41C7-BF44-587296ACC76D}"/>
                </a:ext>
              </a:extLst>
            </p:cNvPr>
            <p:cNvSpPr txBox="1"/>
            <p:nvPr/>
          </p:nvSpPr>
          <p:spPr>
            <a:xfrm>
              <a:off x="1709613" y="5403573"/>
              <a:ext cx="1335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 Black" panose="020B0A04020102020204" pitchFamily="34" charset="0"/>
                </a:rPr>
                <a:t>Pulse() </a:t>
              </a:r>
              <a:r>
                <a:rPr lang="ko-KR" altLang="en-US" sz="1400" dirty="0">
                  <a:latin typeface="Arial Black" panose="020B0A04020102020204" pitchFamily="34" charset="0"/>
                </a:rPr>
                <a:t>호출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481B5FA-401F-410D-96AC-3A38460E1887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2377549" y="4696253"/>
              <a:ext cx="1" cy="707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36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Monitor.Wait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Monitor.Pulse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를 사용하는 패턴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Step1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클래스 안에 다음과 같은 동기화 객체 필드를 선언한다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readonly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object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new object();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Step2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스레드를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WaitSleepJoin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상태로 바꿔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블록시킬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조건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즉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Wait()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호출한 조건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을 결정할 필드를 선언한다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bool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lockedCount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false;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Setp3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스레드를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블록 시키고 싶은 곳에서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lock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블록안에 선언한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lockedCount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검사해서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Monitor.Wait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호출한다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Lock(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while(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lockedCount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== true)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Monitor.Wait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Step4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lockedCount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의 조건으로 조정해서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Count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값을 변경하는 블록을 생성한다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lockedCount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true;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count++;</a:t>
            </a: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lockedCount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false;</a:t>
            </a:r>
          </a:p>
          <a:p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Monitor.Pulse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thisLock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272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Task&lt;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&gt;, Parallel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고성능 소프트웨어를 만들기 위해서는 멀티 코어를 활용해야 하며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여러 개의 코어가 동시에 작업을 수행할 수 있도록 하는 병렬 처리 기법과 비동기 처리 기법이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.NET Framework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System.Threading.Tasks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네임페이스를 사용해서 병행 처리나 비동기 처리를 작성할 수 있도록 지원한다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Thread(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여러 개의 작업을 각각 처리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달리 하나의 작업을 쪼개서 처리하는 작업에 유리하다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병렬처리와 비동기 처리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하나의 작업을 여러 작업자가 나눠서 수행한 뒤 다시 하나의 결과로 만드는 것을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병렬처리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라고 하고 작업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시작한 후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결과가 나올 때까지 마냥 대기하는 대신 곧이어 다른 작업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B, C, D…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수행하다가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끝나면 그때 결과를 받아내는 방법을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비동기 처리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하고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System.Threading.Tasks.Task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명령을 내려서 작업을 수행하게 한 후에 원래 코드라인은 이 함수의 동작 여부에 관여하지 않고 별개로 코드 진행이 흘러간다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Shoot And Forget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이라고 부르기도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한정자와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연산자를 이용해 구현할 수도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9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/>
              <a:t>Thread &amp;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Action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델리게이트를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이용한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Task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Action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someAction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=&gt;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Thread.Sleep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(1000);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(“Printed asynchronously.”);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생성자에서 넘겨받은 무명 함수를 비동기로 호출한다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myTask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new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someAction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myTask.Start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(“Printed synchronously.”);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myTask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비동기 호출이 완료될 때까지 기다린다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myTask.Wait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/*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결과는 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Printed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synchrously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Printed asynchronously. */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289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Task.Run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메소드를 사용하는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var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myTask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Task.Run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 () =&gt;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// Task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생성과 시작을 단번에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// Task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실행할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Action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델리게이트도 무명 함수로 바꿨다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Tread.Sleep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(1000);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(“Printed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asynchronously.”);	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(“Printed synchronously”);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myTask.Wait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/*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결과는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Printed synchronously.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Printed asynchronously. */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Task&lt;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&gt;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코드의 비동기 실행 결과를 손쉽게 얻을 수 있다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와 달리 반환 받을 수 있는 형태인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Func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델리게이트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형식으로 주로 사용한다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9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Func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델리게이트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사용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var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myTask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=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Task&lt;List&lt;int&gt;&gt;.Run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 () =&gt;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Thread.Sleep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(1000);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List&lt;int&gt; list = new List&lt;int&gt;();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list.Add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(3);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list.Add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(4);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list.Add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(5);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// Task&lt;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형식의 결과를 반환한다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return list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var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myList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= new List&lt;int&gt;();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myList.Add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(0);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myList.Add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(1);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myList.Add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(2);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myList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요소는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0, 1, 2, 3, 4, 5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myTask.Wait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();</a:t>
            </a:r>
          </a:p>
          <a:p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myList.AddRange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myTask.Result.ToArray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()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165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0631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Parallel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클래스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System.Threading.Tasks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네임스페이스의 클래스</a:t>
            </a:r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For(), Foreach()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등의 메소드를 제공해서 병렬처리를 더 쉽게 구현하게 해 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사용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SomeMethod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(int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	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// ..</a:t>
            </a:r>
          </a:p>
          <a:p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Parallel.For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(0, 100,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SomeMethod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;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async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한정자와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연산자를 이용한 비동기 코드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sym typeface="Wingdings" panose="05000000000000000000" pitchFamily="2" charset="2"/>
            </a:endParaRP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한정자는 메소드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이벤트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처리기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태스크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Arial Black" pitchFamily="34" charset="0"/>
                <a:sym typeface="Wingdings" panose="05000000000000000000" pitchFamily="2" charset="2"/>
              </a:rPr>
              <a:t>람다식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 등을 수식함으로써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C#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컴파일러가 이들을 호출하는 코드를 만날 때 호출 결과를 기다리지 않고 바로 다음 코드로 이동하도록 실행 코드를 생성하게 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async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한정자 사용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Public static 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async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Task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MyMethod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{	//…		}</a:t>
            </a:r>
          </a:p>
        </p:txBody>
      </p:sp>
    </p:spTree>
    <p:extLst>
      <p:ext uri="{BB962C8B-B14F-4D97-AF65-F5344CB8AC3E}">
        <p14:creationId xmlns:p14="http://schemas.microsoft.com/office/powerpoint/2010/main" val="1747181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선언한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형식의 메소드는 호출 즉시 호출자에게 제어를 돌려준다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Void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한정자 하나만으로도 완전한 비동기 코드가 되는 것이다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하지만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Task.Task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&lt;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형식의 메소드는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수식하기만 해서는 보통의 동기 코드와 다름없이 동작한다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C#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컴파일러는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Task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Task&lt;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형식의 메소드를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한정자가 수식하는 경우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연산자가 해당 메소드 내부의 어디에 위치하는지를 찾는다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연산자를 찾으면 그곳에서 호출자에게 제어를 돌려주도록 실행 파일을 만든다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연산자를 만나지 못한다면 호출자에게 제어를 돌려주지 않으므로 그 메소드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태스크는 동기적으로 실행하게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결론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anose="05000000000000000000" pitchFamily="2" charset="2"/>
              </a:rPr>
              <a:t>,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한정한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형식 메소드는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연산자가 없어도 비동기로 실행된다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로 한정한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Task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또는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Task&lt;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TResult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&gt;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반환하는 메소드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태스크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람다식은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연산자를 만나는 곳에서 호출자에게 제어를 돌려주며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연산자가 없는 경우 동기로 실행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79300EA-BE4F-4287-9830-BADF5ABA0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42605"/>
              </p:ext>
            </p:extLst>
          </p:nvPr>
        </p:nvGraphicFramePr>
        <p:xfrm>
          <a:off x="1177650" y="4201160"/>
          <a:ext cx="990973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867">
                  <a:extLst>
                    <a:ext uri="{9D8B030D-6E8A-4147-A177-3AD203B41FA5}">
                      <a16:colId xmlns:a16="http://schemas.microsoft.com/office/drawing/2014/main" val="2892590410"/>
                    </a:ext>
                  </a:extLst>
                </a:gridCol>
                <a:gridCol w="4954867">
                  <a:extLst>
                    <a:ext uri="{9D8B030D-6E8A-4147-A177-3AD203B41FA5}">
                      <a16:colId xmlns:a16="http://schemas.microsoft.com/office/drawing/2014/main" val="4170484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호출자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비동기 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8963"/>
                  </a:ext>
                </a:extLst>
              </a:tr>
              <a:tr h="257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void Caller()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문장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MyMethodAsync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문장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3;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// ..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}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async void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MymethodAsync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문장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2;</a:t>
                      </a:r>
                    </a:p>
                    <a:p>
                      <a:pPr latinLnBrk="1"/>
                      <a:endParaRPr lang="en-US" altLang="ko-KR" sz="12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await </a:t>
                      </a:r>
                      <a:r>
                        <a:rPr lang="en-US" altLang="ko-KR" sz="1200" dirty="0" err="1">
                          <a:latin typeface="Arial Black" panose="020B0A04020102020204" pitchFamily="34" charset="0"/>
                        </a:rPr>
                        <a:t>Task.Run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(async () =&gt;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{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	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문장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A;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	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문장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B;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});</a:t>
                      </a:r>
                    </a:p>
                    <a:p>
                      <a:pPr latinLnBrk="1"/>
                      <a:endParaRPr lang="en-US" altLang="ko-KR" sz="120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	</a:t>
                      </a:r>
                      <a:r>
                        <a:rPr lang="ko-KR" altLang="en-US" sz="1200" dirty="0">
                          <a:latin typeface="Arial Black" panose="020B0A04020102020204" pitchFamily="34" charset="0"/>
                        </a:rPr>
                        <a:t>문장</a:t>
                      </a:r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C;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Arial Black" panose="020B0A04020102020204" pitchFamily="34" charset="0"/>
                        </a:rPr>
                        <a:t>}</a:t>
                      </a:r>
                      <a:endParaRPr lang="ko-KR" altLang="en-US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38672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A44F0E-0A40-40E1-99F5-096729344DC5}"/>
              </a:ext>
            </a:extLst>
          </p:cNvPr>
          <p:cNvCxnSpPr/>
          <p:nvPr/>
        </p:nvCxnSpPr>
        <p:spPr>
          <a:xfrm>
            <a:off x="3048000" y="4581832"/>
            <a:ext cx="0" cy="5997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35EACD-2C35-4526-B604-A68FFEDCA724}"/>
              </a:ext>
            </a:extLst>
          </p:cNvPr>
          <p:cNvCxnSpPr/>
          <p:nvPr/>
        </p:nvCxnSpPr>
        <p:spPr>
          <a:xfrm>
            <a:off x="7683910" y="4581832"/>
            <a:ext cx="0" cy="59976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05F8B0-B20C-4830-B3A0-47993B011D8F}"/>
              </a:ext>
            </a:extLst>
          </p:cNvPr>
          <p:cNvSpPr txBox="1"/>
          <p:nvPr/>
        </p:nvSpPr>
        <p:spPr>
          <a:xfrm>
            <a:off x="2979174" y="469705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FBE82-B591-4BAC-A6F6-9EC15F9A7BA5}"/>
              </a:ext>
            </a:extLst>
          </p:cNvPr>
          <p:cNvSpPr txBox="1"/>
          <p:nvPr/>
        </p:nvSpPr>
        <p:spPr>
          <a:xfrm>
            <a:off x="7627459" y="469705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871E51-64E3-4858-A2FA-CA52540020AF}"/>
              </a:ext>
            </a:extLst>
          </p:cNvPr>
          <p:cNvCxnSpPr/>
          <p:nvPr/>
        </p:nvCxnSpPr>
        <p:spPr>
          <a:xfrm flipV="1">
            <a:off x="3667432" y="4576174"/>
            <a:ext cx="2526891" cy="6054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8CE84C-F6F1-4164-B87E-0931DF2303D9}"/>
              </a:ext>
            </a:extLst>
          </p:cNvPr>
          <p:cNvCxnSpPr/>
          <p:nvPr/>
        </p:nvCxnSpPr>
        <p:spPr>
          <a:xfrm flipH="1">
            <a:off x="3633452" y="5260258"/>
            <a:ext cx="344577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2E8DC9-BC74-4D9B-BEBD-3771285E0E97}"/>
              </a:ext>
            </a:extLst>
          </p:cNvPr>
          <p:cNvSpPr txBox="1"/>
          <p:nvPr/>
        </p:nvSpPr>
        <p:spPr>
          <a:xfrm>
            <a:off x="4798636" y="450955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B35CA-C028-42D7-A645-9365FA9685E5}"/>
              </a:ext>
            </a:extLst>
          </p:cNvPr>
          <p:cNvSpPr txBox="1"/>
          <p:nvPr/>
        </p:nvSpPr>
        <p:spPr>
          <a:xfrm>
            <a:off x="5405717" y="491059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0F8BB4-D189-468B-BB5F-3C00C87F89F1}"/>
              </a:ext>
            </a:extLst>
          </p:cNvPr>
          <p:cNvCxnSpPr/>
          <p:nvPr/>
        </p:nvCxnSpPr>
        <p:spPr>
          <a:xfrm>
            <a:off x="3048000" y="5368413"/>
            <a:ext cx="0" cy="12388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12907F-3660-4F6B-B1A8-B7DD3BA0A1C3}"/>
              </a:ext>
            </a:extLst>
          </p:cNvPr>
          <p:cNvCxnSpPr/>
          <p:nvPr/>
        </p:nvCxnSpPr>
        <p:spPr>
          <a:xfrm>
            <a:off x="8863781" y="5360532"/>
            <a:ext cx="0" cy="12388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24B580-942D-4C7A-B59B-54931235F93A}"/>
              </a:ext>
            </a:extLst>
          </p:cNvPr>
          <p:cNvSpPr txBox="1"/>
          <p:nvPr/>
        </p:nvSpPr>
        <p:spPr>
          <a:xfrm>
            <a:off x="2989008" y="580821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3AE03-5D3A-4495-9FB0-654E4499DEB8}"/>
              </a:ext>
            </a:extLst>
          </p:cNvPr>
          <p:cNvSpPr txBox="1"/>
          <p:nvPr/>
        </p:nvSpPr>
        <p:spPr>
          <a:xfrm>
            <a:off x="8817165" y="579529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147265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3234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앞의 구문에서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Caller()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의 실행이 시작되면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①의 흐름을 따라 문장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 실행되고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이어서 ②를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따라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MyMethodAsync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메소드의 실행으로 제어가 이동한다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en-US" altLang="ko-KR" sz="1600" dirty="0" err="1">
                <a:latin typeface="Arial Black" pitchFamily="34" charset="0"/>
                <a:sym typeface="Wingdings" panose="05000000000000000000" pitchFamily="2" charset="2"/>
              </a:rPr>
              <a:t>MyMethodAsync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에서는 ③을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따라 문장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2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실행되고 나면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async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람다문을 피연산자로 하는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await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연산자를 만나게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여기서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CLR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은 ④를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따라 제어를 호출자인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Caller()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에게로 이동시키고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앞의 구문에서 점선으로 표시되어 있는 ⓐ와 ⓑ의 흐름을 동시에 실행하게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4163E-73A9-4B7D-B82E-9FA68DB399E9}"/>
              </a:ext>
            </a:extLst>
          </p:cNvPr>
          <p:cNvSpPr txBox="1"/>
          <p:nvPr/>
        </p:nvSpPr>
        <p:spPr>
          <a:xfrm>
            <a:off x="1148326" y="2505670"/>
            <a:ext cx="990973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.NET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Frame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워크가 제공하는 비동기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API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많은 </a:t>
            </a:r>
            <a:r>
              <a:rPr lang="en-US" altLang="ko-KR" sz="1600" dirty="0">
                <a:latin typeface="Arial Black" panose="020B0A04020102020204" pitchFamily="34" charset="0"/>
              </a:rPr>
              <a:t>API </a:t>
            </a:r>
            <a:r>
              <a:rPr lang="ko-KR" altLang="en-US" sz="1600" dirty="0">
                <a:latin typeface="Arial Black" panose="020B0A04020102020204" pitchFamily="34" charset="0"/>
              </a:rPr>
              <a:t>메소드가 존재 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 err="1">
                <a:latin typeface="Arial Black" panose="020B0A04020102020204" pitchFamily="34" charset="0"/>
              </a:rPr>
              <a:t>System.IO.Stream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클래스가 제공하는 </a:t>
            </a:r>
            <a:r>
              <a:rPr lang="en-US" altLang="ko-KR" sz="1600" dirty="0">
                <a:latin typeface="Arial Black" panose="020B0A04020102020204" pitchFamily="34" charset="0"/>
              </a:rPr>
              <a:t>~Async() </a:t>
            </a:r>
            <a:r>
              <a:rPr lang="ko-KR" altLang="en-US" sz="1600" dirty="0">
                <a:latin typeface="Arial Black" panose="020B0A04020102020204" pitchFamily="34" charset="0"/>
              </a:rPr>
              <a:t>형태의 메소드가 제공된다면 비동기 메소드가 존재하는 것들이다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Ready / </a:t>
            </a:r>
            <a:r>
              <a:rPr lang="en-US" altLang="ko-KR" sz="1600" dirty="0" err="1">
                <a:latin typeface="Arial Black" panose="020B0A04020102020204" pitchFamily="34" charset="0"/>
              </a:rPr>
              <a:t>Writed</a:t>
            </a:r>
            <a:r>
              <a:rPr lang="ko-KR" altLang="en-US" sz="1600" dirty="0">
                <a:latin typeface="Arial Black" panose="020B0A04020102020204" pitchFamily="34" charset="0"/>
              </a:rPr>
              <a:t>의 동기 비동기 버전 메소드</a:t>
            </a:r>
            <a:endParaRPr lang="en-US" altLang="ko-KR" sz="1600" dirty="0">
              <a:latin typeface="Arial Black" panose="020B0A04020102020204" pitchFamily="34" charset="0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A5C6B4F-779E-4E05-902F-C499FED0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83322"/>
              </p:ext>
            </p:extLst>
          </p:nvPr>
        </p:nvGraphicFramePr>
        <p:xfrm>
          <a:off x="1137674" y="4801315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6664449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56488083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995719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동기 버전 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비동기 버전 메소드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Read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ReadAsync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스트림에서 데이터를 읽는다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70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Write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Arial Black" panose="020B0A04020102020204" pitchFamily="34" charset="0"/>
                        </a:rPr>
                        <a:t>WriteAsync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Arial Black" panose="020B0A04020102020204" pitchFamily="34" charset="0"/>
                        </a:rPr>
                        <a:t>스트림에 데이터를 기록한다</a:t>
                      </a:r>
                      <a:r>
                        <a:rPr lang="en-US" altLang="ko-KR" sz="16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6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91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동기화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비동기화 코드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250FCE-6FF6-4927-9B56-4FDAD1B3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37031"/>
              </p:ext>
            </p:extLst>
          </p:nvPr>
        </p:nvGraphicFramePr>
        <p:xfrm>
          <a:off x="0" y="1095650"/>
          <a:ext cx="121920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678328763"/>
                    </a:ext>
                  </a:extLst>
                </a:gridCol>
                <a:gridCol w="10343535">
                  <a:extLst>
                    <a:ext uri="{9D8B030D-6E8A-4147-A177-3AD203B41FA5}">
                      <a16:colId xmlns:a16="http://schemas.microsoft.com/office/drawing/2014/main" val="287143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동기버전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static long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CopySync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(string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, string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using( var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FileMode.Open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long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totalCopied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0;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using(var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FileMode.Create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byte[] buffer = new byte[1024];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int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0;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while((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fromStream.</a:t>
                      </a:r>
                      <a:r>
                        <a:rPr lang="en-US" altLang="ko-KR" sz="1600" b="1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(buffer, 0,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buffer.Length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)) !=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	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toStream.</a:t>
                      </a:r>
                      <a:r>
                        <a:rPr lang="en-US" altLang="ko-KR" sz="1600" b="1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Write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(buffer, 0,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);</a:t>
                      </a:r>
                    </a:p>
                    <a:p>
                      <a:pPr latinLnBrk="1"/>
                      <a:endParaRPr lang="en-US" altLang="ko-KR" sz="1600" b="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	//Read() </a:t>
                      </a:r>
                      <a:r>
                        <a:rPr lang="ko-KR" altLang="en-US" sz="1600" b="0" dirty="0">
                          <a:latin typeface="Arial Black" panose="020B0A04020102020204" pitchFamily="34" charset="0"/>
                        </a:rPr>
                        <a:t>메소드와 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Write() </a:t>
                      </a:r>
                      <a:r>
                        <a:rPr lang="ko-KR" altLang="en-US" sz="1600" b="0" dirty="0">
                          <a:latin typeface="Arial Black" panose="020B0A04020102020204" pitchFamily="34" charset="0"/>
                        </a:rPr>
                        <a:t>메소드</a:t>
                      </a:r>
                      <a:endParaRPr lang="en-US" altLang="ko-KR" sz="1600" b="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	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totalCopied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+=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return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totalCopied</a:t>
                      </a:r>
                      <a:endParaRPr lang="en-US" altLang="ko-KR" sz="1600" b="0" dirty="0"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}</a:t>
                      </a:r>
                      <a:endParaRPr lang="ko-KR" altLang="en-US" sz="1600" b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6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07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동기화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/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비동기화 코드 예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250FCE-6FF6-4927-9B56-4FDAD1B3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89460"/>
              </p:ext>
            </p:extLst>
          </p:nvPr>
        </p:nvGraphicFramePr>
        <p:xfrm>
          <a:off x="0" y="1095650"/>
          <a:ext cx="12192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65">
                  <a:extLst>
                    <a:ext uri="{9D8B030D-6E8A-4147-A177-3AD203B41FA5}">
                      <a16:colId xmlns:a16="http://schemas.microsoft.com/office/drawing/2014/main" val="1678328763"/>
                    </a:ext>
                  </a:extLst>
                </a:gridCol>
                <a:gridCol w="10343535">
                  <a:extLst>
                    <a:ext uri="{9D8B030D-6E8A-4147-A177-3AD203B41FA5}">
                      <a16:colId xmlns:a16="http://schemas.microsoft.com/office/drawing/2014/main" val="287143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비동기버전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// async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로 한정한 코드를 호출하는 코드도 역시 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async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로 한정되어 있어야한다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//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반환형식은 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Task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또는 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void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형이어야 한다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.</a:t>
                      </a:r>
                      <a:endParaRPr lang="en-US" altLang="ko-KR" sz="16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async Task&lt;long&gt;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CopyAsync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(string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, string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using(var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FileMode.Open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long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totalCopied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0;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using(var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new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FileStream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ToPath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FileMode.Create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byte[] buffer = new byte[1024];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int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0;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// 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ReadAsync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()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와 </a:t>
                      </a:r>
                      <a:r>
                        <a:rPr lang="en-US" altLang="ko-KR" sz="16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WriteAsync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메소드는 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.NET Framework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에 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async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로 </a:t>
                      </a:r>
                      <a:endParaRPr lang="en-US" altLang="ko-K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			//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한정되어 있다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이들을 호출하려면 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await </a:t>
                      </a:r>
                      <a:r>
                        <a:rPr lang="ko-KR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연산자가 필요하다</a:t>
                      </a:r>
                      <a:r>
                        <a:rPr lang="en-US" altLang="ko-K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while ((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= </a:t>
                      </a:r>
                      <a:r>
                        <a:rPr lang="en-US" altLang="ko-KR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await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fromStream.</a:t>
                      </a:r>
                      <a:r>
                        <a:rPr lang="en-US" altLang="ko-KR" sz="1600" b="1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ReadAsync</a:t>
                      </a:r>
                      <a:endParaRPr lang="en-US" altLang="ko-KR" sz="1600" b="1" dirty="0">
                        <a:solidFill>
                          <a:srgbClr val="00B0F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Black" panose="020B0A04020102020204" pitchFamily="34" charset="0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				(buffer, 0,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buffer.Length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)) != 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	</a:t>
                      </a:r>
                      <a:r>
                        <a:rPr lang="en-US" altLang="ko-KR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await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toStream.</a:t>
                      </a:r>
                      <a:r>
                        <a:rPr lang="en-US" altLang="ko-KR" sz="1600" b="1" dirty="0" err="1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Black" panose="020B0A04020102020204" pitchFamily="34" charset="0"/>
                        </a:rPr>
                        <a:t>WriteAsync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(buffer, 0,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	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totalCopied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 +=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nRead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	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	return </a:t>
                      </a:r>
                      <a:r>
                        <a:rPr lang="en-US" altLang="ko-KR" sz="1600" b="0" dirty="0" err="1">
                          <a:latin typeface="Arial Black" panose="020B0A04020102020204" pitchFamily="34" charset="0"/>
                        </a:rPr>
                        <a:t>totalCopied</a:t>
                      </a:r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	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Arial Black" panose="020B0A04020102020204" pitchFamily="34" charset="0"/>
                        </a:rPr>
                        <a:t>}</a:t>
                      </a:r>
                      <a:endParaRPr lang="ko-KR" altLang="en-US" sz="1600" b="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68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6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 err="1"/>
              <a:t>Thread&amp;task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프로세스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실행파일이 실행되어 메모리에 적재된 인스턴스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프로그램의 실행파일을 실행시키는 역할을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반드시 하나이상의 </a:t>
            </a:r>
            <a:r>
              <a:rPr lang="en-US" altLang="ko-KR" sz="1600" dirty="0" err="1">
                <a:latin typeface="Arial Black" pitchFamily="34" charset="0"/>
              </a:rPr>
              <a:t>Thead</a:t>
            </a:r>
            <a:r>
              <a:rPr lang="ko-KR" altLang="en-US" sz="1600" dirty="0">
                <a:latin typeface="Arial Black" pitchFamily="34" charset="0"/>
              </a:rPr>
              <a:t>로 구성된다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Thread</a:t>
            </a:r>
          </a:p>
          <a:p>
            <a:pPr fontAlgn="base"/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운영체제가 </a:t>
            </a:r>
            <a:r>
              <a:rPr lang="en-US" altLang="ko-KR" sz="1600" dirty="0">
                <a:latin typeface="Arial Black" pitchFamily="34" charset="0"/>
              </a:rPr>
              <a:t>CPU</a:t>
            </a:r>
            <a:r>
              <a:rPr lang="ko-KR" altLang="en-US" sz="1600" dirty="0">
                <a:latin typeface="Arial Black" pitchFamily="34" charset="0"/>
              </a:rPr>
              <a:t>시간을 </a:t>
            </a:r>
            <a:r>
              <a:rPr lang="ko-KR" altLang="en-US" sz="1600" dirty="0" err="1">
                <a:latin typeface="Arial Black" pitchFamily="34" charset="0"/>
              </a:rPr>
              <a:t>할장하는</a:t>
            </a:r>
            <a:r>
              <a:rPr lang="ko-KR" altLang="en-US" sz="1600" dirty="0">
                <a:latin typeface="Arial Black" pitchFamily="34" charset="0"/>
              </a:rPr>
              <a:t> 기본단위</a:t>
            </a:r>
            <a:endParaRPr lang="en-US" altLang="ko-KR" sz="1600" dirty="0">
              <a:latin typeface="Arial Black" pitchFamily="34" charset="0"/>
            </a:endParaRPr>
          </a:p>
          <a:p>
            <a:pPr fontAlgn="base"/>
            <a:r>
              <a:rPr lang="ko-KR" altLang="en-US" sz="1600" dirty="0">
                <a:latin typeface="Arial Black" pitchFamily="34" charset="0"/>
              </a:rPr>
              <a:t>프로세스를 구성하는 요소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프로세스는 굵은 밧줄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, Thread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는 밧줄을 구성하는 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BEB1749-4FC7-4D5F-9615-58A6E5F79253}"/>
              </a:ext>
            </a:extLst>
          </p:cNvPr>
          <p:cNvGrpSpPr/>
          <p:nvPr/>
        </p:nvGrpSpPr>
        <p:grpSpPr>
          <a:xfrm>
            <a:off x="2946135" y="3317548"/>
            <a:ext cx="6293303" cy="3508205"/>
            <a:chOff x="1434852" y="3256389"/>
            <a:chExt cx="6293303" cy="350820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5CFDAAA-131F-4905-9D34-DDBE37679E46}"/>
                </a:ext>
              </a:extLst>
            </p:cNvPr>
            <p:cNvGrpSpPr/>
            <p:nvPr/>
          </p:nvGrpSpPr>
          <p:grpSpPr>
            <a:xfrm>
              <a:off x="1514168" y="3677234"/>
              <a:ext cx="3547704" cy="1445372"/>
              <a:chOff x="1514168" y="3677234"/>
              <a:chExt cx="3547704" cy="1445372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4DC8217-BF71-4149-B4B5-4ED1B7A65C61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3547704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A4782F9-4338-47E4-A96F-CEBBAC33C7B9}"/>
                  </a:ext>
                </a:extLst>
              </p:cNvPr>
              <p:cNvGrpSpPr/>
              <p:nvPr/>
            </p:nvGrpSpPr>
            <p:grpSpPr>
              <a:xfrm>
                <a:off x="1514168" y="4065078"/>
                <a:ext cx="3547704" cy="953729"/>
                <a:chOff x="6753413" y="3814915"/>
                <a:chExt cx="3547704" cy="953729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B7B991D0-B042-4C52-90D1-64B63F679E7B}"/>
                    </a:ext>
                  </a:extLst>
                </p:cNvPr>
                <p:cNvGrpSpPr/>
                <p:nvPr/>
              </p:nvGrpSpPr>
              <p:grpSpPr>
                <a:xfrm>
                  <a:off x="6753413" y="3821330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1AD3389E-DCF9-4C1C-AEFC-002CC3F14869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2EEA254-C8DF-4F5D-9FD7-EE1ADD90F65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66BDD53-6553-4286-AD40-9C3559A4B56C}"/>
                    </a:ext>
                  </a:extLst>
                </p:cNvPr>
                <p:cNvGrpSpPr/>
                <p:nvPr/>
              </p:nvGrpSpPr>
              <p:grpSpPr>
                <a:xfrm>
                  <a:off x="7935981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14132F6C-6051-4294-858D-36CF393DEA6F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9F9DB75-04CC-43A7-BEA7-AF214A700C3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CDB40F20-7F7A-4EDD-99F9-930F956A73A4}"/>
                    </a:ext>
                  </a:extLst>
                </p:cNvPr>
                <p:cNvGrpSpPr/>
                <p:nvPr/>
              </p:nvGrpSpPr>
              <p:grpSpPr>
                <a:xfrm>
                  <a:off x="9118549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14" name="타원 13">
                    <a:extLst>
                      <a:ext uri="{FF2B5EF4-FFF2-40B4-BE49-F238E27FC236}">
                        <a16:creationId xmlns:a16="http://schemas.microsoft.com/office/drawing/2014/main" id="{F2322F4C-E11C-47AB-89BC-6C92D278C925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57E0099-78FF-41E2-A0F3-FF025180451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3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3104CB-5153-42DA-B3CB-E6A38743B5F1}"/>
                  </a:ext>
                </a:extLst>
              </p:cNvPr>
              <p:cNvSpPr txBox="1"/>
              <p:nvPr/>
            </p:nvSpPr>
            <p:spPr>
              <a:xfrm>
                <a:off x="2657078" y="3677234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64D486-DBAC-451B-BD76-1C581D34DD7E}"/>
                </a:ext>
              </a:extLst>
            </p:cNvPr>
            <p:cNvGrpSpPr/>
            <p:nvPr/>
          </p:nvGrpSpPr>
          <p:grpSpPr>
            <a:xfrm>
              <a:off x="5255342" y="3695013"/>
              <a:ext cx="2365136" cy="1437720"/>
              <a:chOff x="1514168" y="3684886"/>
              <a:chExt cx="2365136" cy="143772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62B69AE-8370-42EB-9951-736C77695705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2365136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77E091D-A530-4CB0-8545-911AA687FD6E}"/>
                  </a:ext>
                </a:extLst>
              </p:cNvPr>
              <p:cNvGrpSpPr/>
              <p:nvPr/>
            </p:nvGrpSpPr>
            <p:grpSpPr>
              <a:xfrm>
                <a:off x="1514168" y="4065078"/>
                <a:ext cx="2365136" cy="953729"/>
                <a:chOff x="6753413" y="3814915"/>
                <a:chExt cx="2365136" cy="953729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3742929E-6EE9-4DF0-BA4A-4DE59069E8A7}"/>
                    </a:ext>
                  </a:extLst>
                </p:cNvPr>
                <p:cNvGrpSpPr/>
                <p:nvPr/>
              </p:nvGrpSpPr>
              <p:grpSpPr>
                <a:xfrm>
                  <a:off x="6753413" y="3821330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2BE705DA-E366-499A-A26A-D18D7F1B53A7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82EA3FE-6D61-4DDA-A5BB-BD7CB29EF95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256D2B8-7F3D-4066-A187-8039E4772FD2}"/>
                    </a:ext>
                  </a:extLst>
                </p:cNvPr>
                <p:cNvGrpSpPr/>
                <p:nvPr/>
              </p:nvGrpSpPr>
              <p:grpSpPr>
                <a:xfrm>
                  <a:off x="7935981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9A765A45-F6C4-4EAA-9D13-2AB19366914C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3B938DD-938C-4CAA-BB17-ED7B1CCCBCE0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EA8E5-7B2F-4653-A1E2-8A027FCB5EBE}"/>
                  </a:ext>
                </a:extLst>
              </p:cNvPr>
              <p:cNvSpPr txBox="1"/>
              <p:nvPr/>
            </p:nvSpPr>
            <p:spPr>
              <a:xfrm>
                <a:off x="2065794" y="368488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2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D33EA49-F99A-4A73-AC46-333645ED1FD8}"/>
                </a:ext>
              </a:extLst>
            </p:cNvPr>
            <p:cNvGrpSpPr/>
            <p:nvPr/>
          </p:nvGrpSpPr>
          <p:grpSpPr>
            <a:xfrm>
              <a:off x="1434852" y="5152063"/>
              <a:ext cx="1261884" cy="1429983"/>
              <a:chOff x="1434852" y="3692623"/>
              <a:chExt cx="1261884" cy="1429983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7E6CE67B-5F0F-4A1F-ACAB-7D0041CD81D1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1182568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A9465050-41D8-4D19-8324-6E0DE300B270}"/>
                  </a:ext>
                </a:extLst>
              </p:cNvPr>
              <p:cNvGrpSpPr/>
              <p:nvPr/>
            </p:nvGrpSpPr>
            <p:grpSpPr>
              <a:xfrm>
                <a:off x="1514168" y="4071493"/>
                <a:ext cx="1182568" cy="947314"/>
                <a:chOff x="6753413" y="3821330"/>
                <a:chExt cx="1182568" cy="947314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5E5D969E-215D-4BEE-8FF2-63EF585C36B0}"/>
                    </a:ext>
                  </a:extLst>
                </p:cNvPr>
                <p:cNvSpPr/>
                <p:nvPr/>
              </p:nvSpPr>
              <p:spPr>
                <a:xfrm>
                  <a:off x="7039898" y="4129547"/>
                  <a:ext cx="609599" cy="6390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D95CF6-6504-4B20-9B76-59B158106CB4}"/>
                    </a:ext>
                  </a:extLst>
                </p:cNvPr>
                <p:cNvSpPr txBox="1"/>
                <p:nvPr/>
              </p:nvSpPr>
              <p:spPr>
                <a:xfrm>
                  <a:off x="6753413" y="3821330"/>
                  <a:ext cx="11825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latin typeface="Arial Black" panose="020B0A04020102020204" pitchFamily="34" charset="0"/>
                    </a:rPr>
                    <a:t>Thread 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73464B2-8B43-43D7-BF21-303DCECEC55F}"/>
                  </a:ext>
                </a:extLst>
              </p:cNvPr>
              <p:cNvSpPr txBox="1"/>
              <p:nvPr/>
            </p:nvSpPr>
            <p:spPr>
              <a:xfrm>
                <a:off x="1434852" y="3692623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3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8AFADD81-0F8D-46DF-93AA-70376461EFCA}"/>
                </a:ext>
              </a:extLst>
            </p:cNvPr>
            <p:cNvGrpSpPr/>
            <p:nvPr/>
          </p:nvGrpSpPr>
          <p:grpSpPr>
            <a:xfrm>
              <a:off x="2890206" y="5152399"/>
              <a:ext cx="4730272" cy="1445372"/>
              <a:chOff x="1514168" y="3677234"/>
              <a:chExt cx="4730272" cy="144537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72CD598-CA10-4840-9602-86A6AB6B9668}"/>
                  </a:ext>
                </a:extLst>
              </p:cNvPr>
              <p:cNvSpPr/>
              <p:nvPr/>
            </p:nvSpPr>
            <p:spPr>
              <a:xfrm>
                <a:off x="1514168" y="4049773"/>
                <a:ext cx="4730272" cy="10728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1DB3F9-39B3-4324-BF44-639403DE9019}"/>
                  </a:ext>
                </a:extLst>
              </p:cNvPr>
              <p:cNvGrpSpPr/>
              <p:nvPr/>
            </p:nvGrpSpPr>
            <p:grpSpPr>
              <a:xfrm>
                <a:off x="1514168" y="4065078"/>
                <a:ext cx="4730272" cy="956877"/>
                <a:chOff x="6753413" y="3814915"/>
                <a:chExt cx="4730272" cy="956877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251B73E9-E6BD-403D-BC81-95F38CDDCAB6}"/>
                    </a:ext>
                  </a:extLst>
                </p:cNvPr>
                <p:cNvGrpSpPr/>
                <p:nvPr/>
              </p:nvGrpSpPr>
              <p:grpSpPr>
                <a:xfrm>
                  <a:off x="6753413" y="3821330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1EE5E9D9-22EB-426A-865D-5BF4FCA2EE82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9279A05-00E6-4791-9918-B03BF7B4752C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1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AB306D3D-2972-4262-ACCB-43550EE9DF72}"/>
                    </a:ext>
                  </a:extLst>
                </p:cNvPr>
                <p:cNvGrpSpPr/>
                <p:nvPr/>
              </p:nvGrpSpPr>
              <p:grpSpPr>
                <a:xfrm>
                  <a:off x="7935981" y="3814915"/>
                  <a:ext cx="1182568" cy="947314"/>
                  <a:chOff x="6753413" y="3821330"/>
                  <a:chExt cx="1182568" cy="947314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147190F5-85A7-4B32-B036-CDC47DA4BD9B}"/>
                      </a:ext>
                    </a:extLst>
                  </p:cNvPr>
                  <p:cNvSpPr/>
                  <p:nvPr/>
                </p:nvSpPr>
                <p:spPr>
                  <a:xfrm>
                    <a:off x="7039898" y="4129547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6DB0D86-20F5-49E0-A019-4C6D7BA3EE32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13" y="3821330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EB19B792-1334-4718-9C66-15D68241FE2D}"/>
                    </a:ext>
                  </a:extLst>
                </p:cNvPr>
                <p:cNvGrpSpPr/>
                <p:nvPr/>
              </p:nvGrpSpPr>
              <p:grpSpPr>
                <a:xfrm>
                  <a:off x="10301117" y="3824478"/>
                  <a:ext cx="1182568" cy="947314"/>
                  <a:chOff x="7935981" y="3830893"/>
                  <a:chExt cx="1182568" cy="947314"/>
                </a:xfrm>
              </p:grpSpPr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1EA0EBA4-273C-412F-A520-FCE67DE03A25}"/>
                      </a:ext>
                    </a:extLst>
                  </p:cNvPr>
                  <p:cNvSpPr/>
                  <p:nvPr/>
                </p:nvSpPr>
                <p:spPr>
                  <a:xfrm>
                    <a:off x="8222466" y="4139110"/>
                    <a:ext cx="609599" cy="63909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1DD17BC-864C-4F17-9823-6E34B7B19D86}"/>
                      </a:ext>
                    </a:extLst>
                  </p:cNvPr>
                  <p:cNvSpPr txBox="1"/>
                  <p:nvPr/>
                </p:nvSpPr>
                <p:spPr>
                  <a:xfrm>
                    <a:off x="7935981" y="3830893"/>
                    <a:ext cx="11825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dirty="0">
                        <a:latin typeface="Arial Black" panose="020B0A04020102020204" pitchFamily="34" charset="0"/>
                      </a:rPr>
                      <a:t>Thread 4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CE01A6-9E4C-48C0-B576-0BB23542E4ED}"/>
                  </a:ext>
                </a:extLst>
              </p:cNvPr>
              <p:cNvSpPr txBox="1"/>
              <p:nvPr/>
            </p:nvSpPr>
            <p:spPr>
              <a:xfrm>
                <a:off x="2657078" y="3677234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프로세스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4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5BA6B6-B780-4BF8-86D3-E7EA2B1527EC}"/>
                </a:ext>
              </a:extLst>
            </p:cNvPr>
            <p:cNvSpPr txBox="1"/>
            <p:nvPr/>
          </p:nvSpPr>
          <p:spPr>
            <a:xfrm>
              <a:off x="5252970" y="60692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…………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51F950A-7BB4-4FFF-94C7-D0A12DBA3AB2}"/>
                </a:ext>
              </a:extLst>
            </p:cNvPr>
            <p:cNvSpPr/>
            <p:nvPr/>
          </p:nvSpPr>
          <p:spPr>
            <a:xfrm>
              <a:off x="1434852" y="3677234"/>
              <a:ext cx="6293303" cy="308736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7531F3-D2D2-4DD9-83A1-4E9C1381DA31}"/>
                </a:ext>
              </a:extLst>
            </p:cNvPr>
            <p:cNvSpPr txBox="1"/>
            <p:nvPr/>
          </p:nvSpPr>
          <p:spPr>
            <a:xfrm>
              <a:off x="3805261" y="325638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운영체제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68" y="742385"/>
            <a:ext cx="9902263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멀티 스레드의 장점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사용자 대화형 프로그램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ko-KR" altLang="en-US" sz="1400" dirty="0">
                <a:latin typeface="Arial Black" pitchFamily="34" charset="0"/>
              </a:rPr>
              <a:t>콘솔 프로그램과 </a:t>
            </a:r>
            <a:r>
              <a:rPr lang="en-US" altLang="ko-KR" sz="1400" dirty="0">
                <a:latin typeface="Arial Black" pitchFamily="34" charset="0"/>
              </a:rPr>
              <a:t>GUI </a:t>
            </a:r>
            <a:r>
              <a:rPr lang="ko-KR" altLang="en-US" sz="1400" dirty="0">
                <a:latin typeface="Arial Black" pitchFamily="34" charset="0"/>
              </a:rPr>
              <a:t>프로그램 모두</a:t>
            </a:r>
            <a:r>
              <a:rPr lang="en-US" altLang="ko-KR" sz="1400" dirty="0">
                <a:latin typeface="Arial Black" pitchFamily="34" charset="0"/>
              </a:rPr>
              <a:t>)</a:t>
            </a:r>
            <a:r>
              <a:rPr lang="ko-KR" altLang="en-US" sz="1400" dirty="0">
                <a:latin typeface="Arial Black" pitchFamily="34" charset="0"/>
              </a:rPr>
              <a:t>에서 멀티 스레드를 이용하면 응답성을 높일 수 있다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파일을 전송 중일 때 다른 행동이 가능</a:t>
            </a:r>
            <a:endParaRPr lang="en-US" altLang="ko-KR" sz="1400" dirty="0">
              <a:latin typeface="Arial Black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멀티 프로세스 방식에 비해 멀티 스레드 방식이 자원 공유가 쉽다는 점이 있다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GUI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가 없는 웹 서버 같은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서버용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애플리케이션에서 많이 취하는 구조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쓰레드 끼리 코드내의 변수를 같이 사용하는 것만으로도 데이터를 쉽게 교환 할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레이드를 </a:t>
            </a:r>
            <a:r>
              <a:rPr lang="ko-KR" altLang="en-US" sz="1400" dirty="0" err="1">
                <a:latin typeface="Arial Black" pitchFamily="34" charset="0"/>
                <a:sym typeface="Wingdings" panose="05000000000000000000" pitchFamily="2" charset="2"/>
              </a:rPr>
              <a:t>할때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보스의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HP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에 대한 데이터들은 각각 유저의 공격을 했고 이런 결과가 나왔다는 값을 확인 해 볼 수 있다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프로세스를 띄우기 위해 메모리와 자원을 할당하는 작업은 비용이 비싼 편이지만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쓰레드를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ko-KR" altLang="en-US" sz="1400" dirty="0">
                <a:latin typeface="Arial Black" pitchFamily="34" charset="0"/>
              </a:rPr>
              <a:t>띄울 때는 이미 프로세스에 할당된 메모리 자원을 그대로 사용하므로 메모리와 자원을 할당하는 비용을 지불하지 않아도 된다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C482B-46D8-4599-8D81-D39203747E29}"/>
              </a:ext>
            </a:extLst>
          </p:cNvPr>
          <p:cNvSpPr txBox="1"/>
          <p:nvPr/>
        </p:nvSpPr>
        <p:spPr>
          <a:xfrm>
            <a:off x="4009071" y="3400088"/>
            <a:ext cx="4363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프로세스와 쓰레드의 데이터 교환 방식의 차이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1CDDC8-2BDB-4917-AB52-23E6DCE9CC0F}"/>
              </a:ext>
            </a:extLst>
          </p:cNvPr>
          <p:cNvGrpSpPr/>
          <p:nvPr/>
        </p:nvGrpSpPr>
        <p:grpSpPr>
          <a:xfrm>
            <a:off x="2949273" y="3760946"/>
            <a:ext cx="6483290" cy="1590737"/>
            <a:chOff x="2040936" y="4201492"/>
            <a:chExt cx="6483290" cy="1590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F34FA09-F65F-4276-B33D-8DC607FB1DFE}"/>
                </a:ext>
              </a:extLst>
            </p:cNvPr>
            <p:cNvGrpSpPr/>
            <p:nvPr/>
          </p:nvGrpSpPr>
          <p:grpSpPr>
            <a:xfrm>
              <a:off x="2040936" y="4457130"/>
              <a:ext cx="6483290" cy="1335099"/>
              <a:chOff x="2040936" y="4457130"/>
              <a:chExt cx="6483290" cy="1335099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A81D53F-1EC8-409B-9F93-D7D841C58C01}"/>
                  </a:ext>
                </a:extLst>
              </p:cNvPr>
              <p:cNvSpPr/>
              <p:nvPr/>
            </p:nvSpPr>
            <p:spPr>
              <a:xfrm>
                <a:off x="2040936" y="4512348"/>
                <a:ext cx="1740310" cy="90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9EB5350-1A72-4C86-8F84-289AE8E0CC93}"/>
                  </a:ext>
                </a:extLst>
              </p:cNvPr>
              <p:cNvSpPr/>
              <p:nvPr/>
            </p:nvSpPr>
            <p:spPr>
              <a:xfrm>
                <a:off x="2276911" y="4795684"/>
                <a:ext cx="806245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Data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40F4FF3A-CFAB-4395-8A03-807B3FE5493C}"/>
                  </a:ext>
                </a:extLst>
              </p:cNvPr>
              <p:cNvCxnSpPr/>
              <p:nvPr/>
            </p:nvCxnSpPr>
            <p:spPr>
              <a:xfrm>
                <a:off x="3112653" y="5043949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3760C30-6B36-4181-AC75-7B579A6CF930}"/>
                  </a:ext>
                </a:extLst>
              </p:cNvPr>
              <p:cNvCxnSpPr/>
              <p:nvPr/>
            </p:nvCxnSpPr>
            <p:spPr>
              <a:xfrm>
                <a:off x="3112653" y="4901381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1C882A-D99D-4FEC-9181-6E9A33B8B4EF}"/>
                  </a:ext>
                </a:extLst>
              </p:cNvPr>
              <p:cNvSpPr/>
              <p:nvPr/>
            </p:nvSpPr>
            <p:spPr>
              <a:xfrm>
                <a:off x="6783916" y="4512348"/>
                <a:ext cx="1740310" cy="9052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E101CA7-FFB0-4A11-8620-C6BFE797A446}"/>
                  </a:ext>
                </a:extLst>
              </p:cNvPr>
              <p:cNvSpPr/>
              <p:nvPr/>
            </p:nvSpPr>
            <p:spPr>
              <a:xfrm>
                <a:off x="7452509" y="4795684"/>
                <a:ext cx="806245" cy="3385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Arial Black" panose="020B0A04020102020204" pitchFamily="34" charset="0"/>
                  </a:rPr>
                  <a:t>Data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2A0B667-2B3E-435C-9D90-C229749064FB}"/>
                  </a:ext>
                </a:extLst>
              </p:cNvPr>
              <p:cNvCxnSpPr/>
              <p:nvPr/>
            </p:nvCxnSpPr>
            <p:spPr>
              <a:xfrm>
                <a:off x="6783916" y="5043949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BE858003-D2FB-4A58-B141-C678EEA12E81}"/>
                  </a:ext>
                </a:extLst>
              </p:cNvPr>
              <p:cNvCxnSpPr/>
              <p:nvPr/>
            </p:nvCxnSpPr>
            <p:spPr>
              <a:xfrm>
                <a:off x="6783916" y="4906298"/>
                <a:ext cx="6685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E2D222-2CA3-4230-A40D-B79BB91EB654}"/>
                  </a:ext>
                </a:extLst>
              </p:cNvPr>
              <p:cNvSpPr txBox="1"/>
              <p:nvPr/>
            </p:nvSpPr>
            <p:spPr>
              <a:xfrm>
                <a:off x="4494231" y="4457130"/>
                <a:ext cx="15581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IPC Request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0CDEDC-2E16-4A8E-8E08-DDAB51B24A57}"/>
                  </a:ext>
                </a:extLst>
              </p:cNvPr>
              <p:cNvSpPr txBox="1"/>
              <p:nvPr/>
            </p:nvSpPr>
            <p:spPr>
              <a:xfrm>
                <a:off x="4409271" y="5137336"/>
                <a:ext cx="1728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Arial Black" panose="020B0A04020102020204" pitchFamily="34" charset="0"/>
                  </a:rPr>
                  <a:t>IPC Response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FA71FA0-1790-44B8-94A8-E7662F463248}"/>
                  </a:ext>
                </a:extLst>
              </p:cNvPr>
              <p:cNvCxnSpPr/>
              <p:nvPr/>
            </p:nvCxnSpPr>
            <p:spPr>
              <a:xfrm>
                <a:off x="3781246" y="5043949"/>
                <a:ext cx="30026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FFEEDE1D-1A4B-419F-8E55-82B5649B5665}"/>
                  </a:ext>
                </a:extLst>
              </p:cNvPr>
              <p:cNvCxnSpPr/>
              <p:nvPr/>
            </p:nvCxnSpPr>
            <p:spPr>
              <a:xfrm>
                <a:off x="3781246" y="4901381"/>
                <a:ext cx="300267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54466D-2BE3-4318-AA08-AB295E97B70B}"/>
                  </a:ext>
                </a:extLst>
              </p:cNvPr>
              <p:cNvSpPr txBox="1"/>
              <p:nvPr/>
            </p:nvSpPr>
            <p:spPr>
              <a:xfrm>
                <a:off x="2040936" y="5453675"/>
                <a:ext cx="37898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Arial Black" panose="020B0A04020102020204" pitchFamily="34" charset="0"/>
                  </a:rPr>
                  <a:t>IPC</a:t>
                </a:r>
                <a:r>
                  <a:rPr lang="ko-KR" altLang="en-US" sz="1600" dirty="0">
                    <a:latin typeface="Arial Black" panose="020B0A04020102020204" pitchFamily="34" charset="0"/>
                  </a:rPr>
                  <a:t>를 통한 프로세스 간의 데이터 교환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6DB579-28AF-48CE-A137-3ECEF2628C13}"/>
                </a:ext>
              </a:extLst>
            </p:cNvPr>
            <p:cNvSpPr txBox="1"/>
            <p:nvPr/>
          </p:nvSpPr>
          <p:spPr>
            <a:xfrm>
              <a:off x="2293774" y="4216570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프로세스 </a:t>
              </a:r>
              <a:r>
                <a:rPr lang="en-US" altLang="ko-KR" sz="1600" dirty="0">
                  <a:latin typeface="Arial Black" panose="020B0A04020102020204" pitchFamily="34" charset="0"/>
                </a:rPr>
                <a:t>A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C2AA39-B01C-4990-9E45-E0B10BC82DF5}"/>
                </a:ext>
              </a:extLst>
            </p:cNvPr>
            <p:cNvSpPr txBox="1"/>
            <p:nvPr/>
          </p:nvSpPr>
          <p:spPr>
            <a:xfrm>
              <a:off x="7036754" y="4201492"/>
              <a:ext cx="12346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Arial Black" panose="020B0A04020102020204" pitchFamily="34" charset="0"/>
                </a:rPr>
                <a:t>프로세스 </a:t>
              </a:r>
              <a:r>
                <a:rPr lang="en-US" altLang="ko-KR" sz="1600" dirty="0">
                  <a:latin typeface="Arial Black" panose="020B0A04020102020204" pitchFamily="34" charset="0"/>
                </a:rPr>
                <a:t>B</a:t>
              </a:r>
              <a:endParaRPr lang="ko-KR" altLang="en-US" sz="16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B10AE4-9F4D-497D-96BB-D4BD890C348B}"/>
              </a:ext>
            </a:extLst>
          </p:cNvPr>
          <p:cNvGrpSpPr/>
          <p:nvPr/>
        </p:nvGrpSpPr>
        <p:grpSpPr>
          <a:xfrm>
            <a:off x="2949273" y="5446478"/>
            <a:ext cx="4006169" cy="1024683"/>
            <a:chOff x="9040392" y="4385847"/>
            <a:chExt cx="4006169" cy="10246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5FB8A6-82E3-4D8C-8E9C-570FA099B813}"/>
                </a:ext>
              </a:extLst>
            </p:cNvPr>
            <p:cNvGrpSpPr/>
            <p:nvPr/>
          </p:nvGrpSpPr>
          <p:grpSpPr>
            <a:xfrm>
              <a:off x="9040392" y="4450086"/>
              <a:ext cx="843501" cy="960444"/>
              <a:chOff x="9772059" y="4457130"/>
              <a:chExt cx="843501" cy="960444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E5B0B9-3B70-4F70-956A-CB314DC37E44}"/>
                  </a:ext>
                </a:extLst>
              </p:cNvPr>
              <p:cNvSpPr/>
              <p:nvPr/>
            </p:nvSpPr>
            <p:spPr>
              <a:xfrm>
                <a:off x="9930581" y="4795684"/>
                <a:ext cx="619432" cy="6218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952225-04B5-4B0A-B40E-630E425F89AC}"/>
                  </a:ext>
                </a:extLst>
              </p:cNvPr>
              <p:cNvSpPr txBox="1"/>
              <p:nvPr/>
            </p:nvSpPr>
            <p:spPr>
              <a:xfrm>
                <a:off x="9772059" y="4457130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anose="020B0A04020102020204" pitchFamily="34" charset="0"/>
                  </a:rPr>
                  <a:t>스레드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1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CA32B7D-EE33-4B01-8548-520EA9A24E86}"/>
                </a:ext>
              </a:extLst>
            </p:cNvPr>
            <p:cNvGrpSpPr/>
            <p:nvPr/>
          </p:nvGrpSpPr>
          <p:grpSpPr>
            <a:xfrm>
              <a:off x="12203060" y="4385847"/>
              <a:ext cx="843501" cy="960444"/>
              <a:chOff x="9772059" y="4457130"/>
              <a:chExt cx="843501" cy="960444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9227833-90C2-4833-A9DD-254AA887FC6A}"/>
                  </a:ext>
                </a:extLst>
              </p:cNvPr>
              <p:cNvSpPr/>
              <p:nvPr/>
            </p:nvSpPr>
            <p:spPr>
              <a:xfrm>
                <a:off x="9930581" y="4795684"/>
                <a:ext cx="619432" cy="6218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40058CC-4BBC-48BA-92AD-01986D433EFB}"/>
                  </a:ext>
                </a:extLst>
              </p:cNvPr>
              <p:cNvSpPr txBox="1"/>
              <p:nvPr/>
            </p:nvSpPr>
            <p:spPr>
              <a:xfrm>
                <a:off x="9772059" y="4457130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Arial Black" panose="020B0A04020102020204" pitchFamily="34" charset="0"/>
                  </a:rPr>
                  <a:t>스레드</a:t>
                </a:r>
                <a:r>
                  <a:rPr lang="en-US" altLang="ko-KR" sz="1400" dirty="0">
                    <a:latin typeface="Arial Black" panose="020B0A04020102020204" pitchFamily="34" charset="0"/>
                  </a:rPr>
                  <a:t>2</a:t>
                </a:r>
                <a:endParaRPr lang="ko-KR" altLang="en-US" sz="1600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BB16703-2DEF-451C-A068-687742FA1E59}"/>
                </a:ext>
              </a:extLst>
            </p:cNvPr>
            <p:cNvSpPr/>
            <p:nvPr/>
          </p:nvSpPr>
          <p:spPr>
            <a:xfrm>
              <a:off x="10686841" y="4788640"/>
              <a:ext cx="806245" cy="53081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 Black" panose="020B0A04020102020204" pitchFamily="34" charset="0"/>
                </a:rPr>
                <a:t>Data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BA8099B-5A34-47CF-9E03-00DB7AB9E0EC}"/>
                </a:ext>
              </a:extLst>
            </p:cNvPr>
            <p:cNvCxnSpPr>
              <a:cxnSpLocks/>
              <a:stCxn id="25" idx="7"/>
              <a:endCxn id="35" idx="1"/>
            </p:cNvCxnSpPr>
            <p:nvPr/>
          </p:nvCxnSpPr>
          <p:spPr>
            <a:xfrm>
              <a:off x="9727632" y="4879714"/>
              <a:ext cx="959209" cy="1743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7FCCED9-6FD2-45D3-ADA9-4C7ED123212D}"/>
                </a:ext>
              </a:extLst>
            </p:cNvPr>
            <p:cNvCxnSpPr>
              <a:cxnSpLocks/>
              <a:stCxn id="35" idx="1"/>
              <a:endCxn id="25" idx="5"/>
            </p:cNvCxnSpPr>
            <p:nvPr/>
          </p:nvCxnSpPr>
          <p:spPr>
            <a:xfrm flipH="1">
              <a:off x="9727632" y="5054048"/>
              <a:ext cx="959209" cy="2654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2F3BF23-E805-4A3F-85C6-B7B03EBB0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3086" y="4781721"/>
              <a:ext cx="954624" cy="2237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CD5DE42-A434-4A3A-B5A4-838006133322}"/>
                </a:ext>
              </a:extLst>
            </p:cNvPr>
            <p:cNvCxnSpPr>
              <a:cxnSpLocks/>
            </p:cNvCxnSpPr>
            <p:nvPr/>
          </p:nvCxnSpPr>
          <p:spPr>
            <a:xfrm>
              <a:off x="11493086" y="5035346"/>
              <a:ext cx="959209" cy="1743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43F233C-099C-48A0-9A1C-FCEAF8EFF1F7}"/>
              </a:ext>
            </a:extLst>
          </p:cNvPr>
          <p:cNvSpPr txBox="1"/>
          <p:nvPr/>
        </p:nvSpPr>
        <p:spPr>
          <a:xfrm>
            <a:off x="2949273" y="6518437"/>
            <a:ext cx="381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Arial Black" panose="020B0A04020102020204" pitchFamily="34" charset="0"/>
              </a:rPr>
              <a:t>변수를 이용한 스레드 간의 데이터 교환</a:t>
            </a:r>
          </a:p>
        </p:txBody>
      </p:sp>
    </p:spTree>
    <p:extLst>
      <p:ext uri="{BB962C8B-B14F-4D97-AF65-F5344CB8AC3E}">
        <p14:creationId xmlns:p14="http://schemas.microsoft.com/office/powerpoint/2010/main" val="42099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멀티 스레드 단점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멀티 스레드 구조의 소프트웨어의 구현이 매우 까다롭고 테스트 역시 쉽지 않다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멀티 프로세스 기반의 소프트웨어는 여러 개의 자식 프로세스 중 하나에 문제가 생기면 그 자식 프로세스 하나가 죽는 것 이상으로 영향이 확산되지 않지만</a:t>
            </a:r>
            <a:r>
              <a:rPr lang="en-US" altLang="ko-KR" sz="1400" dirty="0">
                <a:latin typeface="Arial Black" pitchFamily="34" charset="0"/>
              </a:rPr>
              <a:t>, </a:t>
            </a:r>
            <a:r>
              <a:rPr lang="ko-KR" altLang="en-US" sz="1400" dirty="0">
                <a:latin typeface="Arial Black" pitchFamily="34" charset="0"/>
              </a:rPr>
              <a:t>멀티 스레드는 기반의 소프트웨어에서는 자식 스레드 중 한에 문제가 생기면 전체 프로세스에 영향을 받게 된다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itchFamily="34" charset="0"/>
              </a:rPr>
              <a:t>너무 과다한 스레드의 사용은 오히려 성능을 저하시킨다</a:t>
            </a:r>
            <a:r>
              <a:rPr lang="en-US" altLang="ko-KR" sz="1400" dirty="0">
                <a:latin typeface="Arial Black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스레드가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CPU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를 사용하기 위해서는 작업 간 전환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(Context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Swithing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을 해야 하는데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이 작업 간 전환이 많은 비용을 소모한다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스레드를 잘 사용하기 위해서는 경험이 반드시 필요하다 그렇기 때문에 적어도 어떻게 사용 할 수 있는지는 알아 둬야 한다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Arial Black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C2A0111-3597-4ED9-90E3-E9F1B8D60ACE}"/>
              </a:ext>
            </a:extLst>
          </p:cNvPr>
          <p:cNvGrpSpPr/>
          <p:nvPr/>
        </p:nvGrpSpPr>
        <p:grpSpPr>
          <a:xfrm>
            <a:off x="1141411" y="3286022"/>
            <a:ext cx="9902263" cy="1817559"/>
            <a:chOff x="1141411" y="3286022"/>
            <a:chExt cx="9902263" cy="1817559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DE21BAD-26C3-407C-8B5B-1A091C237425}"/>
                </a:ext>
              </a:extLst>
            </p:cNvPr>
            <p:cNvGrpSpPr/>
            <p:nvPr/>
          </p:nvGrpSpPr>
          <p:grpSpPr>
            <a:xfrm>
              <a:off x="1141411" y="3286022"/>
              <a:ext cx="9902263" cy="1408471"/>
              <a:chOff x="1141411" y="3429000"/>
              <a:chExt cx="9902263" cy="1408471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7E1D12D8-AB0D-4258-A49B-C1C792A1E09C}"/>
                  </a:ext>
                </a:extLst>
              </p:cNvPr>
              <p:cNvGrpSpPr/>
              <p:nvPr/>
            </p:nvGrpSpPr>
            <p:grpSpPr>
              <a:xfrm>
                <a:off x="1141411" y="3429000"/>
                <a:ext cx="4866099" cy="1408471"/>
                <a:chOff x="1873046" y="3739983"/>
                <a:chExt cx="5284838" cy="1662845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5D58276-1D3D-46E7-BDFC-EF421CB1AA96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19B76AF-3DAD-440B-8BDA-C9FDF9279E69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48BB6EA9-8D4D-471B-9382-E45D6409A017}"/>
                    </a:ext>
                  </a:extLst>
                </p:cNvPr>
                <p:cNvSpPr/>
                <p:nvPr/>
              </p:nvSpPr>
              <p:spPr>
                <a:xfrm>
                  <a:off x="3701846" y="5009537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2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95DBA17-012D-4BC5-B420-48F530DED0E1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EE32E21B-DFE9-402F-A63E-C6734D448ABD}"/>
                    </a:ext>
                  </a:extLst>
                </p:cNvPr>
                <p:cNvCxnSpPr>
                  <a:cxnSpLocks/>
                  <a:stCxn id="8" idx="2"/>
                  <a:endCxn id="37" idx="0"/>
                </p:cNvCxnSpPr>
                <p:nvPr/>
              </p:nvCxnSpPr>
              <p:spPr>
                <a:xfrm>
                  <a:off x="4505633" y="4133274"/>
                  <a:ext cx="0" cy="8762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1B72314E-DCB9-4B3B-8DB4-2379A8513537}"/>
                    </a:ext>
                  </a:extLst>
                </p:cNvPr>
                <p:cNvCxnSpPr>
                  <a:cxnSpLocks/>
                  <a:stCxn id="8" idx="2"/>
                  <a:endCxn id="36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E3A6F974-73E6-4A8E-87C1-7E374D8FC477}"/>
                    </a:ext>
                  </a:extLst>
                </p:cNvPr>
                <p:cNvCxnSpPr>
                  <a:cxnSpLocks/>
                  <a:stCxn id="8" idx="2"/>
                  <a:endCxn id="38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C1A45C5-F9DA-427F-AF0A-B9ACB1ACCE1B}"/>
                  </a:ext>
                </a:extLst>
              </p:cNvPr>
              <p:cNvGrpSpPr/>
              <p:nvPr/>
            </p:nvGrpSpPr>
            <p:grpSpPr>
              <a:xfrm>
                <a:off x="6177575" y="3429000"/>
                <a:ext cx="4866099" cy="1408470"/>
                <a:chOff x="1873046" y="3739983"/>
                <a:chExt cx="5284838" cy="1662844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0CDD6BC5-6FDD-4B17-BCFE-66395E844FAD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282769D-EEB7-4F21-A743-FFBFFD19C522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A5ABB9-5A72-46BA-A608-011C3378BFB4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프로세스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71" name="직선 화살표 연결선 70">
                  <a:extLst>
                    <a:ext uri="{FF2B5EF4-FFF2-40B4-BE49-F238E27FC236}">
                      <a16:creationId xmlns:a16="http://schemas.microsoft.com/office/drawing/2014/main" id="{B15843F1-F7E9-4E2A-BDEB-0811EA0D6E92}"/>
                    </a:ext>
                  </a:extLst>
                </p:cNvPr>
                <p:cNvCxnSpPr>
                  <a:cxnSpLocks/>
                  <a:stCxn id="66" idx="2"/>
                  <a:endCxn id="67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9B874462-BE13-4AE3-955A-BF2FBED80DE7}"/>
                    </a:ext>
                  </a:extLst>
                </p:cNvPr>
                <p:cNvCxnSpPr>
                  <a:cxnSpLocks/>
                  <a:stCxn id="66" idx="2"/>
                  <a:endCxn id="69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EDECA-FB0E-48DD-90E6-78CE00CDB06A}"/>
                </a:ext>
              </a:extLst>
            </p:cNvPr>
            <p:cNvSpPr txBox="1"/>
            <p:nvPr/>
          </p:nvSpPr>
          <p:spPr>
            <a:xfrm>
              <a:off x="1141411" y="4765027"/>
              <a:ext cx="5501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멀티 프로세스 구조에서 자식 프로세스에 문제가 생긴 경우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991678A-9121-4ACA-967D-8BA28FE1C9A8}"/>
              </a:ext>
            </a:extLst>
          </p:cNvPr>
          <p:cNvGrpSpPr/>
          <p:nvPr/>
        </p:nvGrpSpPr>
        <p:grpSpPr>
          <a:xfrm>
            <a:off x="1141410" y="5070705"/>
            <a:ext cx="9902263" cy="1817559"/>
            <a:chOff x="1141411" y="3286022"/>
            <a:chExt cx="9902263" cy="181755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FACC5CA-9001-4CB7-B918-F85A48E1B259}"/>
                </a:ext>
              </a:extLst>
            </p:cNvPr>
            <p:cNvGrpSpPr/>
            <p:nvPr/>
          </p:nvGrpSpPr>
          <p:grpSpPr>
            <a:xfrm>
              <a:off x="1141411" y="3286022"/>
              <a:ext cx="9902263" cy="1408471"/>
              <a:chOff x="1141411" y="3429000"/>
              <a:chExt cx="9902263" cy="1408471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4152A4C-4E13-4AF4-BDAA-892DF310C7D2}"/>
                  </a:ext>
                </a:extLst>
              </p:cNvPr>
              <p:cNvGrpSpPr/>
              <p:nvPr/>
            </p:nvGrpSpPr>
            <p:grpSpPr>
              <a:xfrm>
                <a:off x="1141411" y="3429000"/>
                <a:ext cx="4866099" cy="1408471"/>
                <a:chOff x="1873046" y="3739983"/>
                <a:chExt cx="5284838" cy="1662845"/>
              </a:xfrm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656BBA67-0D74-4918-8568-74F3BD637D05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7856A2C-E746-4AF2-A437-4E6D83D6EF02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0DAAB26-9E98-4FE1-9BCA-28056860B899}"/>
                    </a:ext>
                  </a:extLst>
                </p:cNvPr>
                <p:cNvSpPr/>
                <p:nvPr/>
              </p:nvSpPr>
              <p:spPr>
                <a:xfrm>
                  <a:off x="3701846" y="5009537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2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DA2213A-D3C5-4951-B464-892420365C53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B61A3B2F-69D8-4DE2-956A-927661BC55ED}"/>
                    </a:ext>
                  </a:extLst>
                </p:cNvPr>
                <p:cNvCxnSpPr>
                  <a:cxnSpLocks/>
                  <a:stCxn id="83" idx="2"/>
                  <a:endCxn id="85" idx="0"/>
                </p:cNvCxnSpPr>
                <p:nvPr/>
              </p:nvCxnSpPr>
              <p:spPr>
                <a:xfrm>
                  <a:off x="4505633" y="4133274"/>
                  <a:ext cx="0" cy="87626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99655B22-17C7-43DE-8EEA-ED928201F58C}"/>
                    </a:ext>
                  </a:extLst>
                </p:cNvPr>
                <p:cNvCxnSpPr>
                  <a:cxnSpLocks/>
                  <a:stCxn id="83" idx="2"/>
                  <a:endCxn id="84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id="{561F68CF-CDF3-4F9D-B794-F9DAD93CCA82}"/>
                    </a:ext>
                  </a:extLst>
                </p:cNvPr>
                <p:cNvCxnSpPr>
                  <a:cxnSpLocks/>
                  <a:stCxn id="83" idx="2"/>
                  <a:endCxn id="86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96C9F8A-F63C-493F-9D41-12CF87C13D20}"/>
                  </a:ext>
                </a:extLst>
              </p:cNvPr>
              <p:cNvGrpSpPr/>
              <p:nvPr/>
            </p:nvGrpSpPr>
            <p:grpSpPr>
              <a:xfrm>
                <a:off x="6177575" y="3429000"/>
                <a:ext cx="4866099" cy="1408470"/>
                <a:chOff x="1873046" y="3739983"/>
                <a:chExt cx="5284838" cy="1662844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F9990AEE-A19B-4408-AEB1-C89BA983EAB8}"/>
                    </a:ext>
                  </a:extLst>
                </p:cNvPr>
                <p:cNvSpPr/>
                <p:nvPr/>
              </p:nvSpPr>
              <p:spPr>
                <a:xfrm>
                  <a:off x="3763297" y="3739983"/>
                  <a:ext cx="1484671" cy="3932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Arial Black" panose="020B0A04020102020204" pitchFamily="34" charset="0"/>
                    </a:rPr>
                    <a:t>프로세스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799D97B-B2BF-47CC-933D-DAE83FA636F1}"/>
                    </a:ext>
                  </a:extLst>
                </p:cNvPr>
                <p:cNvSpPr/>
                <p:nvPr/>
              </p:nvSpPr>
              <p:spPr>
                <a:xfrm>
                  <a:off x="1873046" y="5009536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1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53263F98-A3F0-491F-B1E6-3606D33AE0F3}"/>
                    </a:ext>
                  </a:extLst>
                </p:cNvPr>
                <p:cNvSpPr/>
                <p:nvPr/>
              </p:nvSpPr>
              <p:spPr>
                <a:xfrm>
                  <a:off x="5550311" y="5009536"/>
                  <a:ext cx="1607573" cy="3932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Arial Black" panose="020B0A04020102020204" pitchFamily="34" charset="0"/>
                    </a:rPr>
                    <a:t>자식 스레드</a:t>
                  </a:r>
                  <a:r>
                    <a:rPr lang="en-US" altLang="ko-KR" sz="1400" dirty="0">
                      <a:latin typeface="Arial Black" panose="020B0A04020102020204" pitchFamily="34" charset="0"/>
                    </a:rPr>
                    <a:t>3</a:t>
                  </a:r>
                  <a:endParaRPr lang="ko-KR" altLang="en-US" sz="1600" dirty="0"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3513210F-1C71-4E4C-A7E0-5CE2E62A8803}"/>
                    </a:ext>
                  </a:extLst>
                </p:cNvPr>
                <p:cNvCxnSpPr>
                  <a:cxnSpLocks/>
                  <a:stCxn id="78" idx="2"/>
                  <a:endCxn id="79" idx="0"/>
                </p:cNvCxnSpPr>
                <p:nvPr/>
              </p:nvCxnSpPr>
              <p:spPr>
                <a:xfrm flipH="1">
                  <a:off x="2676833" y="4133274"/>
                  <a:ext cx="1828800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945075A0-1F3F-4CED-BB6F-AD835A2918E2}"/>
                    </a:ext>
                  </a:extLst>
                </p:cNvPr>
                <p:cNvCxnSpPr>
                  <a:cxnSpLocks/>
                  <a:stCxn id="78" idx="2"/>
                  <a:endCxn id="80" idx="0"/>
                </p:cNvCxnSpPr>
                <p:nvPr/>
              </p:nvCxnSpPr>
              <p:spPr>
                <a:xfrm>
                  <a:off x="4505633" y="4133274"/>
                  <a:ext cx="1848465" cy="87626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3659B9-1361-4ECB-B997-1EA9A9708678}"/>
                </a:ext>
              </a:extLst>
            </p:cNvPr>
            <p:cNvSpPr txBox="1"/>
            <p:nvPr/>
          </p:nvSpPr>
          <p:spPr>
            <a:xfrm>
              <a:off x="1141411" y="4765027"/>
              <a:ext cx="5091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멀티 스레드 구조에서 자식 스레드에 문제가 생긴 경우</a:t>
              </a:r>
              <a:endParaRPr lang="ko-KR" altLang="en-US" dirty="0"/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4EE703E-7682-4756-A482-FD22DB4AADB5}"/>
              </a:ext>
            </a:extLst>
          </p:cNvPr>
          <p:cNvSpPr/>
          <p:nvPr/>
        </p:nvSpPr>
        <p:spPr>
          <a:xfrm>
            <a:off x="7861471" y="6146048"/>
            <a:ext cx="1480199" cy="3331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Arial Black" panose="020B0A04020102020204" pitchFamily="34" charset="0"/>
              </a:rPr>
              <a:t>자식 스레드</a:t>
            </a:r>
            <a:r>
              <a:rPr lang="en-US" altLang="ko-KR" sz="1400" dirty="0">
                <a:latin typeface="Arial Black" panose="020B0A04020102020204" pitchFamily="34" charset="0"/>
              </a:rPr>
              <a:t>2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F2053B2-8F5C-42C2-9EE4-46B92CAB7B86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8601571" y="5403831"/>
            <a:ext cx="0" cy="74221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57861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멀티 스레드 단점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Black" pitchFamily="34" charset="0"/>
              </a:rPr>
              <a:t>System.Threading.Thread</a:t>
            </a:r>
            <a:r>
              <a:rPr lang="ko-KR" altLang="en-US" sz="1600" dirty="0">
                <a:latin typeface="Arial Black" pitchFamily="34" charset="0"/>
              </a:rPr>
              <a:t>를 제공한다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Thread </a:t>
            </a:r>
            <a:r>
              <a:rPr lang="ko-KR" altLang="en-US" sz="1600" dirty="0">
                <a:latin typeface="Arial Black" pitchFamily="34" charset="0"/>
              </a:rPr>
              <a:t>클래스 사용방법은</a:t>
            </a:r>
            <a:r>
              <a:rPr lang="en-US" altLang="ko-KR" sz="1600" dirty="0">
                <a:latin typeface="Arial Black" pitchFamily="34" charset="0"/>
              </a:rPr>
              <a:t>..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Thread</a:t>
            </a:r>
            <a:r>
              <a:rPr lang="ko-KR" altLang="en-US" sz="1600" dirty="0">
                <a:latin typeface="Arial Black" pitchFamily="34" charset="0"/>
              </a:rPr>
              <a:t>의 인스턴스를 생성한다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이 때 생성자의 매개 변수로 스레드가 실행할 메소드를 매개 변수로 넘긴다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itchFamily="34" charset="0"/>
              </a:rPr>
              <a:t>Thread.Start</a:t>
            </a:r>
            <a:r>
              <a:rPr lang="en-US" altLang="ko-KR" sz="1600" dirty="0">
                <a:latin typeface="Arial Black" pitchFamily="34" charset="0"/>
              </a:rPr>
              <a:t>() </a:t>
            </a:r>
            <a:r>
              <a:rPr lang="ko-KR" altLang="en-US" sz="1600" dirty="0">
                <a:latin typeface="Arial Black" pitchFamily="34" charset="0"/>
              </a:rPr>
              <a:t>메소드를 호출하여 스레드를 시작한다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>
                <a:latin typeface="Arial Black" pitchFamily="34" charset="0"/>
              </a:rPr>
              <a:t>Thread.Join</a:t>
            </a:r>
            <a:r>
              <a:rPr lang="en-US" altLang="ko-KR" sz="1600" dirty="0">
                <a:latin typeface="Arial Black" pitchFamily="34" charset="0"/>
              </a:rPr>
              <a:t>() </a:t>
            </a:r>
            <a:r>
              <a:rPr lang="ko-KR" altLang="en-US" sz="1600" dirty="0">
                <a:latin typeface="Arial Black" pitchFamily="34" charset="0"/>
              </a:rPr>
              <a:t>메소드를 호출하여 스레드가 끝날 때까지 기다린다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 void </a:t>
            </a:r>
            <a:r>
              <a:rPr lang="en-US" altLang="ko-KR" sz="1600" dirty="0" err="1">
                <a:latin typeface="Arial Black" pitchFamily="34" charset="0"/>
              </a:rPr>
              <a:t>DoSomting</a:t>
            </a:r>
            <a:r>
              <a:rPr lang="en-US" altLang="ko-KR" sz="1600" dirty="0">
                <a:latin typeface="Arial Black" pitchFamily="34" charset="0"/>
              </a:rPr>
              <a:t>()							// </a:t>
            </a:r>
            <a:r>
              <a:rPr lang="ko-KR" altLang="en-US" sz="1600" dirty="0">
                <a:latin typeface="Arial Black" pitchFamily="34" charset="0"/>
              </a:rPr>
              <a:t>스레드가 실행할 메소드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for(int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 = 0;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 &lt; 5;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++)</a:t>
            </a:r>
          </a:p>
          <a:p>
            <a:r>
              <a:rPr lang="en-US" altLang="ko-KR" sz="1600" dirty="0">
                <a:latin typeface="Arial Black" pitchFamily="34" charset="0"/>
              </a:rPr>
              <a:t>	{</a:t>
            </a:r>
          </a:p>
          <a:p>
            <a:r>
              <a:rPr lang="en-US" altLang="ko-KR" sz="1600" dirty="0">
                <a:latin typeface="Arial Black" pitchFamily="34" charset="0"/>
              </a:rPr>
              <a:t>		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(“</a:t>
            </a:r>
            <a:r>
              <a:rPr lang="en-US" altLang="ko-KR" sz="1600" dirty="0" err="1">
                <a:latin typeface="Arial Black" pitchFamily="34" charset="0"/>
              </a:rPr>
              <a:t>DoSomthing</a:t>
            </a:r>
            <a:r>
              <a:rPr lang="en-US" altLang="ko-KR" sz="1600" dirty="0">
                <a:latin typeface="Arial Black" pitchFamily="34" charset="0"/>
              </a:rPr>
              <a:t> : {0}”, </a:t>
            </a:r>
            <a:r>
              <a:rPr lang="en-US" altLang="ko-KR" sz="1600" dirty="0" err="1">
                <a:latin typeface="Arial Black" pitchFamily="34" charset="0"/>
              </a:rPr>
              <a:t>i</a:t>
            </a:r>
            <a:r>
              <a:rPr lang="en-US" altLang="ko-KR" sz="1600" dirty="0">
                <a:latin typeface="Arial Black" pitchFamily="34" charset="0"/>
              </a:rPr>
              <a:t>);</a:t>
            </a:r>
          </a:p>
          <a:p>
            <a:r>
              <a:rPr lang="en-US" altLang="ko-KR" sz="1600" dirty="0">
                <a:latin typeface="Arial Black" pitchFamily="34" charset="0"/>
              </a:rPr>
              <a:t>	}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static 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Thread t1 = new Thread(new </a:t>
            </a:r>
            <a:r>
              <a:rPr lang="en-US" altLang="ko-KR" sz="1600" dirty="0" err="1">
                <a:latin typeface="Arial Black" pitchFamily="34" charset="0"/>
              </a:rPr>
              <a:t>ThreadStart</a:t>
            </a:r>
            <a:r>
              <a:rPr lang="en-US" altLang="ko-KR" sz="1600" dirty="0">
                <a:latin typeface="Arial Black" pitchFamily="34" charset="0"/>
              </a:rPr>
              <a:t>(DoSomething)); // Thread</a:t>
            </a:r>
            <a:r>
              <a:rPr lang="ko-KR" altLang="en-US" sz="1600" dirty="0">
                <a:latin typeface="Arial Black" pitchFamily="34" charset="0"/>
              </a:rPr>
              <a:t>의 인스턴스 생성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t1.Start(); 	// </a:t>
            </a:r>
            <a:r>
              <a:rPr lang="ko-KR" altLang="en-US" sz="1600" dirty="0">
                <a:latin typeface="Arial Black" pitchFamily="34" charset="0"/>
              </a:rPr>
              <a:t>스레드 시작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t1.Join();	// </a:t>
            </a:r>
            <a:r>
              <a:rPr lang="ko-KR" altLang="en-US" sz="1600" dirty="0">
                <a:latin typeface="Arial Black" pitchFamily="34" charset="0"/>
              </a:rPr>
              <a:t>스레드의 종료 대기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메인 스레드로 다시 합류한다는 의미 이기 때문에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Join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64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6432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스레드 임의 종료 시키기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프로세스는 사용자가 작업 관리자 등을 이용하여 임의로 죽일 수 있지만</a:t>
            </a:r>
            <a:r>
              <a:rPr lang="en-US" altLang="ko-KR" sz="1600" dirty="0">
                <a:latin typeface="Arial Black" pitchFamily="34" charset="0"/>
              </a:rPr>
              <a:t>, </a:t>
            </a:r>
            <a:r>
              <a:rPr lang="ko-KR" altLang="en-US" sz="1600" dirty="0">
                <a:latin typeface="Arial Black" pitchFamily="34" charset="0"/>
              </a:rPr>
              <a:t>프로세스 안에서 동작하는 각 스레드는 프로세스와 같은 방법으로 죽일 수 없다</a:t>
            </a:r>
            <a:r>
              <a:rPr lang="en-US" altLang="ko-KR" sz="1600" dirty="0">
                <a:latin typeface="Arial Black" pitchFamily="34" charset="0"/>
              </a:rPr>
              <a:t>. 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살아 있는 스레드를 죽이려면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Thread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객체의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Abort()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메소드를 호출하면 된다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Abort()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를 사용하면 다른 스레드의 상황을 고려하지 않고 바로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Exception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을 호출하여 스레드를 종료해버린다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자원공유를 위해 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lock</a:t>
            </a:r>
            <a:r>
              <a:rPr lang="ko-KR" altLang="en-US" sz="1600" dirty="0">
                <a:latin typeface="Arial Black" pitchFamily="34" charset="0"/>
                <a:sym typeface="Wingdings" panose="05000000000000000000" pitchFamily="2" charset="2"/>
              </a:rPr>
              <a:t>가 걸린 상황이라면 아무도 접근 할 수 없는 상태가 되어 버리므로 문제가 될 수 있기 때문에 권장하지 않는다</a:t>
            </a:r>
            <a:r>
              <a:rPr lang="en-US" altLang="ko-KR" sz="1600" dirty="0">
                <a:latin typeface="Arial Black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itchFamily="34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static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void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DoSomething()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	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try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for(int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 = 0; i &lt; 10000;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++)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(“DoSomething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:</a:t>
            </a:r>
            <a:r>
              <a:rPr lang="ko-KR" altLang="en-US" sz="1400" dirty="0">
                <a:latin typeface="Arial Black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{0}”, 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	</a:t>
            </a:r>
            <a:r>
              <a:rPr lang="en-US" altLang="ko-KR" sz="1400" dirty="0" err="1">
                <a:latin typeface="Arial Black" pitchFamily="34" charset="0"/>
                <a:sym typeface="Wingdings" panose="05000000000000000000" pitchFamily="2" charset="2"/>
              </a:rPr>
              <a:t>Thread.Sleep</a:t>
            </a:r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(10);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catch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finally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	//..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DEFEC-F732-489A-9613-DBBBC097C5FE}"/>
              </a:ext>
            </a:extLst>
          </p:cNvPr>
          <p:cNvSpPr txBox="1"/>
          <p:nvPr/>
        </p:nvSpPr>
        <p:spPr>
          <a:xfrm>
            <a:off x="5454906" y="4826675"/>
            <a:ext cx="5588768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static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void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Main(string[] </a:t>
            </a:r>
            <a:r>
              <a:rPr lang="en-US" altLang="ko-KR" sz="1400" dirty="0" err="1">
                <a:latin typeface="Arial Black" pitchFamily="34" charset="0"/>
              </a:rPr>
              <a:t>args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Thread t1 = </a:t>
            </a:r>
          </a:p>
          <a:p>
            <a:r>
              <a:rPr lang="en-US" altLang="ko-KR" sz="1400" dirty="0">
                <a:latin typeface="Arial Black" pitchFamily="34" charset="0"/>
              </a:rPr>
              <a:t>		new Thread(new </a:t>
            </a:r>
            <a:r>
              <a:rPr lang="en-US" altLang="ko-KR" sz="1400" dirty="0" err="1">
                <a:latin typeface="Arial Black" pitchFamily="34" charset="0"/>
              </a:rPr>
              <a:t>ThreadStart</a:t>
            </a:r>
            <a:r>
              <a:rPr lang="en-US" altLang="ko-KR" sz="1400" dirty="0">
                <a:latin typeface="Arial Black" pitchFamily="34" charset="0"/>
              </a:rPr>
              <a:t>(DoSomething));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t1.Start();</a:t>
            </a:r>
          </a:p>
          <a:p>
            <a:r>
              <a:rPr lang="en-US" altLang="ko-KR" sz="1400" dirty="0">
                <a:latin typeface="Arial Black" pitchFamily="34" charset="0"/>
              </a:rPr>
              <a:t>	t1.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Abort()</a:t>
            </a:r>
            <a:r>
              <a:rPr lang="en-US" altLang="ko-KR" sz="1400" dirty="0">
                <a:latin typeface="Arial Black" pitchFamily="34" charset="0"/>
              </a:rPr>
              <a:t>;	// </a:t>
            </a:r>
            <a:r>
              <a:rPr lang="ko-KR" altLang="en-US" sz="1400" dirty="0">
                <a:latin typeface="Arial Black" pitchFamily="34" charset="0"/>
              </a:rPr>
              <a:t>스레드 취소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ko-KR" altLang="en-US" sz="1400" dirty="0">
                <a:latin typeface="Arial Black" pitchFamily="34" charset="0"/>
              </a:rPr>
              <a:t>종료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>
                <a:latin typeface="Arial Black" pitchFamily="34" charset="0"/>
              </a:rPr>
              <a:t>	t1.Join();	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7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Thread &amp;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1411" y="733245"/>
            <a:ext cx="990226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스레드의 상태 변화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스레드는 여러 상태 변화를 가지고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.NET Framework</a:t>
            </a:r>
            <a:r>
              <a:rPr lang="ko-KR" altLang="en-US" sz="1600" dirty="0">
                <a:latin typeface="Arial Black" pitchFamily="34" charset="0"/>
              </a:rPr>
              <a:t>는 스레드의 상태를 </a:t>
            </a:r>
            <a:r>
              <a:rPr lang="en-US" altLang="ko-KR" sz="1600" dirty="0" err="1">
                <a:latin typeface="Arial Black" pitchFamily="34" charset="0"/>
              </a:rPr>
              <a:t>ThreadState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ko-KR" altLang="en-US" sz="1600" dirty="0">
                <a:latin typeface="Arial Black" pitchFamily="34" charset="0"/>
              </a:rPr>
              <a:t>열거형에 정의해 두었다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6B6EA01-0243-4CFA-951B-13F195B00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56146"/>
              </p:ext>
            </p:extLst>
          </p:nvPr>
        </p:nvGraphicFramePr>
        <p:xfrm>
          <a:off x="1141410" y="1845618"/>
          <a:ext cx="9902264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267">
                  <a:extLst>
                    <a:ext uri="{9D8B030D-6E8A-4147-A177-3AD203B41FA5}">
                      <a16:colId xmlns:a16="http://schemas.microsoft.com/office/drawing/2014/main" val="3710600075"/>
                    </a:ext>
                  </a:extLst>
                </a:gridCol>
                <a:gridCol w="8093997">
                  <a:extLst>
                    <a:ext uri="{9D8B030D-6E8A-4147-A177-3AD203B41FA5}">
                      <a16:colId xmlns:a16="http://schemas.microsoft.com/office/drawing/2014/main" val="357591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Unstarted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 객체를 생성한 후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Thread.Start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메소드가 호출되기 전의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5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Running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시작하여 동작 중인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Unstarted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상태의 스레드를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Thread.Start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통해 이상태로 만들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421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Suspended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스레드의  일시 중단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스레드를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Thread.Suspend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통해 이 상태로 만들 수 있으며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Suspended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상태인 스레드는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Thread.Resume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통해 다시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Running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상태로 만들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5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WaitSleepJoin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블록된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Block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이라는 이름이 아닌 이유는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Wait, Sleep, Join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의해블록 상태가 되기 때문이다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9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Aborted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취소된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Thread.Abort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호출하면 이 상태가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Aborted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상태가 된 스레드는 다시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Stopped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상태로 전환되어 완전히 중지된다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8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Stopped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중지된 스레드의 상태를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Abort()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메소드를 호출하거나 스레드가 실행중인 메소드가 종료되면 이 상태가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7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Background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스레드가 백그라운드로 동작하고 있음을 나타낸다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포어그라운드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(Foreground)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스레드는 하나라도 살아 있는 한 프로세스가 죽지 않지만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백그라운드는 하나가 아니라 열 개가 살아 있어도 프로세스가 죽고 사는 것에는 영향을 미치지 않는다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하지만 프로세스가 죽으면 백그라운드 스레드들도 모두 죽는다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Thread.IsBackground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속성에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true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값을 입력함으로써 스레드를 이 상태로 바꿀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32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</TotalTime>
  <Words>3853</Words>
  <Application>Microsoft Office PowerPoint</Application>
  <PresentationFormat>와이드스크린</PresentationFormat>
  <Paragraphs>688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Arial Black</vt:lpstr>
      <vt:lpstr>Tw Cen MT</vt:lpstr>
      <vt:lpstr>Wingdings</vt:lpstr>
      <vt:lpstr>회로</vt:lpstr>
      <vt:lpstr>C# -Cahpter10-</vt:lpstr>
      <vt:lpstr>목차</vt:lpstr>
      <vt:lpstr>Thread&amp;task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  <vt:lpstr>1. Thread &amp;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Choi Ji Hyeon</cp:lastModifiedBy>
  <cp:revision>60</cp:revision>
  <dcterms:created xsi:type="dcterms:W3CDTF">2019-01-08T00:45:21Z</dcterms:created>
  <dcterms:modified xsi:type="dcterms:W3CDTF">2019-12-08T11:18:28Z</dcterms:modified>
</cp:coreProperties>
</file>