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62" r:id="rId6"/>
    <p:sldId id="264" r:id="rId7"/>
    <p:sldId id="259" r:id="rId8"/>
    <p:sldId id="263" r:id="rId9"/>
    <p:sldId id="266" r:id="rId10"/>
    <p:sldId id="268" r:id="rId11"/>
    <p:sldId id="265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8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13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7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7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6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1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1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5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57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Coalesce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Def: </a:t>
            </a:r>
            <a:r>
              <a:rPr lang="en-US" dirty="0">
                <a:effectLst/>
              </a:rPr>
              <a:t>come together and form 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40735" y="2723634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kō</a:t>
            </a:r>
            <a:r>
              <a:rPr lang="en-US" dirty="0"/>
              <a:t>-ə-ˈles</a:t>
            </a:r>
          </a:p>
        </p:txBody>
      </p:sp>
    </p:spTree>
    <p:extLst>
      <p:ext uri="{BB962C8B-B14F-4D97-AF65-F5344CB8AC3E}">
        <p14:creationId xmlns:p14="http://schemas.microsoft.com/office/powerpoint/2010/main" val="30752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piece in a larger puzzle of tooling</a:t>
            </a:r>
          </a:p>
          <a:p>
            <a:r>
              <a:rPr lang="en-US" dirty="0"/>
              <a:t>It must make development easier</a:t>
            </a:r>
          </a:p>
          <a:p>
            <a:r>
              <a:rPr lang="en-US" dirty="0"/>
              <a:t>Make it as simple as possible</a:t>
            </a:r>
          </a:p>
          <a:p>
            <a:r>
              <a:rPr lang="en-US" dirty="0"/>
              <a:t>Things should work as ‘expected’</a:t>
            </a:r>
          </a:p>
          <a:p>
            <a:r>
              <a:rPr lang="en-US" dirty="0"/>
              <a:t>Minimize cognitive load</a:t>
            </a:r>
          </a:p>
          <a:p>
            <a:r>
              <a:rPr lang="en-US" dirty="0"/>
              <a:t>Features should intuitively ‘fit’</a:t>
            </a:r>
          </a:p>
          <a:p>
            <a:r>
              <a:rPr lang="en-US" dirty="0"/>
              <a:t>Resist building what we ‘might’ need</a:t>
            </a:r>
          </a:p>
          <a:p>
            <a:r>
              <a:rPr lang="en-US" dirty="0"/>
              <a:t>Will never send email</a:t>
            </a:r>
          </a:p>
        </p:txBody>
      </p:sp>
      <p:pic>
        <p:nvPicPr>
          <p:cNvPr id="4" name="Picture 2" descr="http://cdn.toptenreviews.com/rev/site/cms/category_headers/388-h_main-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89"/>
          <a:stretch/>
        </p:blipFill>
        <p:spPr bwMode="auto">
          <a:xfrm>
            <a:off x="5922961" y="806449"/>
            <a:ext cx="5592763" cy="385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71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Visual Studio tooling for ASP.NET Core is Preview</a:t>
            </a:r>
          </a:p>
          <a:p>
            <a:r>
              <a:rPr lang="en-US" dirty="0"/>
              <a:t>This is still in development, things will change</a:t>
            </a:r>
          </a:p>
          <a:p>
            <a:r>
              <a:rPr lang="en-US" dirty="0"/>
              <a:t>The project setup is not automated yet. Takes about an hour.</a:t>
            </a:r>
          </a:p>
          <a:p>
            <a:pPr lvl="1"/>
            <a:r>
              <a:rPr lang="en-US" dirty="0"/>
              <a:t>Typically done from an existing project.</a:t>
            </a:r>
          </a:p>
          <a:p>
            <a:r>
              <a:rPr lang="en-US" dirty="0"/>
              <a:t>Uses the full framework (Reflection, etc.)</a:t>
            </a:r>
          </a:p>
          <a:p>
            <a:r>
              <a:rPr lang="en-US" dirty="0"/>
              <a:t>All tables have to have a single primary key</a:t>
            </a:r>
          </a:p>
        </p:txBody>
      </p:sp>
      <p:pic>
        <p:nvPicPr>
          <p:cNvPr id="6146" name="Picture 2" descr="http://images.digopaul.com/wp-content/uploads/related_images/2015/09/08/caveats_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2333" y1="82963" x2="61667" y2="92963"/>
                        <a14:foregroundMark x1="70667" y1="90741" x2="70667" y2="90741"/>
                        <a14:foregroundMark x1="49000" y1="91111" x2="49000" y2="91111"/>
                        <a14:foregroundMark x1="38667" y1="91481" x2="38667" y2="91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835" y="500511"/>
            <a:ext cx="2857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23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Contribute?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25615"/>
            <a:ext cx="9905998" cy="3942272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</a:p>
          <a:p>
            <a:pPr lvl="1"/>
            <a:r>
              <a:rPr lang="en-US" dirty="0"/>
              <a:t>Download the repo</a:t>
            </a:r>
          </a:p>
          <a:p>
            <a:pPr lvl="1"/>
            <a:r>
              <a:rPr lang="en-US" dirty="0"/>
              <a:t>make changes &amp; Update Docs</a:t>
            </a:r>
          </a:p>
          <a:p>
            <a:pPr lvl="1"/>
            <a:r>
              <a:rPr lang="en-US" dirty="0"/>
              <a:t>Issue a Pull-Request</a:t>
            </a:r>
          </a:p>
          <a:p>
            <a:r>
              <a:rPr lang="en-US" dirty="0"/>
              <a:t>Areas</a:t>
            </a:r>
          </a:p>
          <a:p>
            <a:pPr lvl="1"/>
            <a:r>
              <a:rPr lang="en-US" dirty="0"/>
              <a:t>Features, with discussion</a:t>
            </a:r>
          </a:p>
          <a:p>
            <a:pPr lvl="1"/>
            <a:r>
              <a:rPr lang="en-US" dirty="0"/>
              <a:t>Data Bindings for Knockout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r>
              <a:rPr lang="en-US" dirty="0"/>
              <a:t>Security infrastructure</a:t>
            </a:r>
          </a:p>
          <a:p>
            <a:pPr lvl="1"/>
            <a:endParaRPr lang="en-US" dirty="0"/>
          </a:p>
        </p:txBody>
      </p:sp>
      <p:pic>
        <p:nvPicPr>
          <p:cNvPr id="7170" name="Picture 2" descr="http://bloodworld.in/WebResources/images/contrib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206" y="897146"/>
            <a:ext cx="6466794" cy="445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80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Grand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Online</a:t>
            </a:r>
          </a:p>
          <a:p>
            <a:r>
              <a:rPr lang="en-US" dirty="0"/>
              <a:t>Coalesce represents the Engine component of this vision</a:t>
            </a:r>
          </a:p>
          <a:p>
            <a:r>
              <a:rPr lang="en-US" dirty="0"/>
              <a:t>Tooling needed</a:t>
            </a:r>
          </a:p>
          <a:p>
            <a:pPr lvl="1"/>
            <a:r>
              <a:rPr lang="en-US" dirty="0"/>
              <a:t>POCO class builder</a:t>
            </a:r>
          </a:p>
          <a:p>
            <a:pPr lvl="1"/>
            <a:r>
              <a:rPr lang="en-US" dirty="0"/>
              <a:t>WISIWIG editor for web pages</a:t>
            </a:r>
          </a:p>
          <a:p>
            <a:pPr lvl="1"/>
            <a:r>
              <a:rPr lang="en-US" dirty="0"/>
              <a:t>All the tooling for a site builder</a:t>
            </a:r>
          </a:p>
        </p:txBody>
      </p:sp>
      <p:pic>
        <p:nvPicPr>
          <p:cNvPr id="8194" name="Picture 2" descr="https://thumbs.dreamstime.com/z/vision-bulb-word-cloud-business-concept-5132871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108" l="10000" r="90000">
                        <a14:foregroundMark x1="66385" y1="32676" x2="66385" y2="32676"/>
                        <a14:foregroundMark x1="57308" y1="28826" x2="57308" y2="28826"/>
                        <a14:foregroundMark x1="39769" y1="52394" x2="39769" y2="52394"/>
                        <a14:foregroundMark x1="70615" y1="36056" x2="70615" y2="36056"/>
                        <a14:foregroundMark x1="68538" y1="37277" x2="68538" y2="37277"/>
                        <a14:foregroundMark x1="68385" y1="39249" x2="68385" y2="39249"/>
                        <a14:foregroundMark x1="69538" y1="37746" x2="69538" y2="37746"/>
                        <a14:foregroundMark x1="68000" y1="42535" x2="68000" y2="42535"/>
                        <a14:foregroundMark x1="66462" y1="44225" x2="66462" y2="44225"/>
                        <a14:foregroundMark x1="62000" y1="49859" x2="62000" y2="49859"/>
                        <a14:foregroundMark x1="40923" y1="53146" x2="40923" y2="53146"/>
                        <a14:foregroundMark x1="57462" y1="5728" x2="57462" y2="5728"/>
                        <a14:foregroundMark x1="30000" y1="26667" x2="30000" y2="26667"/>
                        <a14:foregroundMark x1="50308" y1="86291" x2="50308" y2="862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797"/>
          <a:stretch/>
        </p:blipFill>
        <p:spPr bwMode="auto">
          <a:xfrm>
            <a:off x="6626884" y="969644"/>
            <a:ext cx="5439386" cy="40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23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Layout</a:t>
            </a:r>
          </a:p>
          <a:p>
            <a:r>
              <a:rPr lang="en-US" dirty="0"/>
              <a:t>Create a new Object</a:t>
            </a:r>
          </a:p>
          <a:p>
            <a:r>
              <a:rPr lang="en-US" dirty="0"/>
              <a:t>Generate</a:t>
            </a:r>
          </a:p>
          <a:p>
            <a:r>
              <a:rPr lang="en-US" dirty="0"/>
              <a:t>Check out Generated Views</a:t>
            </a:r>
          </a:p>
          <a:p>
            <a:r>
              <a:rPr lang="en-US" dirty="0"/>
              <a:t>Create a custom page with out object</a:t>
            </a:r>
          </a:p>
          <a:p>
            <a:pPr lvl="1"/>
            <a:r>
              <a:rPr lang="en-US" dirty="0"/>
              <a:t>Controller</a:t>
            </a:r>
          </a:p>
          <a:p>
            <a:pPr lvl="1"/>
            <a:r>
              <a:rPr lang="en-US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14166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Coalesce?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7165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Web development is too hard!</a:t>
            </a:r>
          </a:p>
          <a:p>
            <a:pPr lvl="1"/>
            <a:r>
              <a:rPr lang="en-US" dirty="0"/>
              <a:t>Actually Web development isn’t too bad</a:t>
            </a:r>
          </a:p>
          <a:p>
            <a:pPr lvl="1"/>
            <a:r>
              <a:rPr lang="en-US" dirty="0"/>
              <a:t>Building great web sites is hard</a:t>
            </a:r>
          </a:p>
          <a:p>
            <a:r>
              <a:rPr lang="en-US" dirty="0"/>
              <a:t>Tired of writing all the code to do cool stuff</a:t>
            </a:r>
          </a:p>
          <a:p>
            <a:pPr lvl="1"/>
            <a:r>
              <a:rPr lang="en-US" dirty="0"/>
              <a:t>DTOs, Controllers, By-hand select lists, Searchable select lists, automatic saves, list paging,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Do more of the fun stuff</a:t>
            </a:r>
          </a:p>
          <a:p>
            <a:pPr lvl="1"/>
            <a:r>
              <a:rPr lang="en-US" dirty="0"/>
              <a:t>Create data models, write user interfaces</a:t>
            </a:r>
          </a:p>
          <a:p>
            <a:r>
              <a:rPr lang="en-US" dirty="0"/>
              <a:t>Help IntelliTect to be more competitive in an increasingly commodity space</a:t>
            </a:r>
          </a:p>
          <a:p>
            <a:r>
              <a:rPr lang="en-US" dirty="0"/>
              <a:t>One piece in a potentially larger puzzle…</a:t>
            </a:r>
          </a:p>
        </p:txBody>
      </p:sp>
      <p:pic>
        <p:nvPicPr>
          <p:cNvPr id="1026" name="Picture 2" descr="http://i9.photobucket.com/albums/a83/tigerlillytx33/codemonkey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06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969" y="514709"/>
            <a:ext cx="3736256" cy="322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03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Coalesce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you do the fun stuff where you have to think</a:t>
            </a:r>
          </a:p>
          <a:p>
            <a:r>
              <a:rPr lang="en-US" dirty="0"/>
              <a:t>Does the no thinking, plumbing, stuff that is boring</a:t>
            </a:r>
          </a:p>
          <a:p>
            <a:pPr lvl="1"/>
            <a:r>
              <a:rPr lang="en-US" dirty="0"/>
              <a:t>That you often cheat on anyway because it is such a pain to write correctly</a:t>
            </a:r>
          </a:p>
          <a:p>
            <a:pPr lvl="1"/>
            <a:r>
              <a:rPr lang="en-US" dirty="0"/>
              <a:t>API Controllers</a:t>
            </a:r>
          </a:p>
          <a:p>
            <a:pPr lvl="1"/>
            <a:r>
              <a:rPr lang="en-US" dirty="0"/>
              <a:t>TypeScript View Models for Objects and Lists</a:t>
            </a:r>
          </a:p>
          <a:p>
            <a:pPr lvl="1"/>
            <a:r>
              <a:rPr lang="en-US" dirty="0"/>
              <a:t>Admin Views</a:t>
            </a:r>
          </a:p>
          <a:p>
            <a:pPr lvl="1"/>
            <a:r>
              <a:rPr lang="en-US" dirty="0"/>
              <a:t>Helpers to get UIs built faster</a:t>
            </a:r>
          </a:p>
          <a:p>
            <a:r>
              <a:rPr lang="en-US" dirty="0"/>
              <a:t>Eat More Cake</a:t>
            </a:r>
          </a:p>
        </p:txBody>
      </p:sp>
      <p:pic>
        <p:nvPicPr>
          <p:cNvPr id="2050" name="Picture 2" descr="https://i.ytimg.com/vi/AenC4B59rSA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625" r="90000">
                        <a14:foregroundMark x1="17604" y1="44630" x2="16042" y2="46667"/>
                        <a14:foregroundMark x1="19896" y1="37222" x2="18646" y2="37222"/>
                        <a14:foregroundMark x1="23958" y1="33889" x2="25938" y2="36111"/>
                        <a14:foregroundMark x1="28542" y1="36296" x2="30104" y2="40926"/>
                        <a14:foregroundMark x1="31563" y1="43704" x2="30521" y2="46296"/>
                        <a14:foregroundMark x1="28854" y1="56852" x2="26042" y2="58148"/>
                        <a14:foregroundMark x1="23542" y1="59815" x2="20833" y2="58333"/>
                        <a14:foregroundMark x1="17917" y1="53704" x2="18125" y2="57222"/>
                        <a14:foregroundMark x1="38542" y1="43519" x2="38229" y2="47222"/>
                        <a14:foregroundMark x1="45625" y1="43148" x2="45313" y2="46296"/>
                        <a14:foregroundMark x1="61146" y1="43889" x2="61250" y2="46481"/>
                        <a14:foregroundMark x1="66667" y1="43519" x2="66563" y2="46481"/>
                        <a14:foregroundMark x1="74688" y1="44444" x2="74479" y2="47407"/>
                        <a14:foregroundMark x1="82500" y1="44259" x2="82292" y2="46667"/>
                        <a14:foregroundMark x1="84063" y1="55185" x2="84063" y2="55185"/>
                        <a14:foregroundMark x1="80208" y1="55926" x2="80208" y2="55926"/>
                        <a14:foregroundMark x1="76979" y1="55741" x2="76979" y2="55741"/>
                        <a14:foregroundMark x1="73542" y1="55926" x2="73542" y2="55926"/>
                        <a14:foregroundMark x1="70208" y1="55926" x2="70208" y2="55926"/>
                        <a14:foregroundMark x1="65313" y1="55926" x2="65313" y2="55926"/>
                        <a14:foregroundMark x1="61979" y1="56481" x2="61979" y2="56481"/>
                        <a14:foregroundMark x1="57500" y1="56111" x2="57500" y2="56111"/>
                        <a14:foregroundMark x1="53854" y1="56296" x2="53854" y2="56296"/>
                        <a14:foregroundMark x1="49479" y1="56481" x2="49479" y2="56481"/>
                        <a14:foregroundMark x1="45104" y1="56111" x2="45104" y2="56111"/>
                        <a14:foregroundMark x1="40104" y1="55556" x2="40104" y2="55556"/>
                        <a14:foregroundMark x1="51771" y1="45926" x2="51771" y2="45926"/>
                        <a14:foregroundMark x1="61458" y1="54444" x2="61458" y2="54444"/>
                        <a14:foregroundMark x1="60781" y1="56759" x2="60781" y2="56759"/>
                        <a14:backgroundMark x1="32604" y1="46111" x2="32604" y2="46111"/>
                        <a14:backgroundMark x1="40104" y1="44259" x2="40104" y2="44259"/>
                        <a14:backgroundMark x1="53958" y1="44444" x2="53958" y2="44444"/>
                        <a14:backgroundMark x1="76667" y1="43333" x2="76667" y2="43333"/>
                        <a14:backgroundMark x1="53125" y1="55556" x2="53125" y2="55556"/>
                        <a14:backgroundMark x1="48750" y1="55000" x2="48750" y2="55000"/>
                        <a14:backgroundMark x1="48646" y1="56667" x2="48646" y2="56667"/>
                        <a14:backgroundMark x1="69167" y1="56296" x2="69167" y2="56296"/>
                        <a14:backgroundMark x1="73750" y1="54815" x2="73750" y2="54815"/>
                        <a14:backgroundMark x1="44479" y1="55556" x2="44479" y2="55556"/>
                        <a14:backgroundMark x1="57240" y1="55185" x2="57240" y2="55185"/>
                        <a14:backgroundMark x1="61458" y1="55648" x2="61458" y2="55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411" y="4648199"/>
            <a:ext cx="5040489" cy="2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1.theportalwiki.net/img/thumb/3/34/Portal_Companion_Cube.png/175px-Portal_Companion_Cub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68" y="728662"/>
            <a:ext cx="1666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18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9201261" y="5036842"/>
            <a:ext cx="1355271" cy="1343758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76776" y="5039668"/>
            <a:ext cx="6797806" cy="14369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C# Entity Framework Data Context</a:t>
            </a:r>
          </a:p>
        </p:txBody>
      </p:sp>
      <p:sp>
        <p:nvSpPr>
          <p:cNvPr id="2" name="Rectangle 1"/>
          <p:cNvSpPr/>
          <p:nvPr/>
        </p:nvSpPr>
        <p:spPr>
          <a:xfrm>
            <a:off x="1459532" y="5517034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1647" y="5517034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3762" y="5517033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3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5877" y="5517033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4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0994" y="3878558"/>
            <a:ext cx="4612812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C# Web APIs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54362" y="4247834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 for Class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06047" y="4247833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 for Class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57732" y="4247833"/>
            <a:ext cx="759069" cy="346877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DTO for Class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9417" y="4247833"/>
            <a:ext cx="759069" cy="346877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DTO for Class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80289" y="1586384"/>
            <a:ext cx="5143499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Admin Controllers &amp; Views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0994" y="2827250"/>
            <a:ext cx="4643586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TypeScript View Models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64387" y="3227195"/>
            <a:ext cx="749044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 </a:t>
            </a:r>
          </a:p>
          <a:p>
            <a:pPr algn="ctr"/>
            <a:r>
              <a:rPr lang="en-US" sz="1000" dirty="0"/>
              <a:t>Class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06046" y="3226671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 </a:t>
            </a:r>
          </a:p>
          <a:p>
            <a:pPr algn="ctr"/>
            <a:r>
              <a:rPr lang="en-US" sz="1000" dirty="0"/>
              <a:t>Class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53907" y="3226043"/>
            <a:ext cx="762893" cy="346877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List VM Class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14630" y="3216726"/>
            <a:ext cx="753855" cy="346877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List VM Class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83423" y="2822329"/>
            <a:ext cx="3421673" cy="14639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                 HTML Helper Library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2701" y="3236145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Helpers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878898" y="3226045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Editor Helpers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52701" y="3761197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Helpers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878897" y="3756147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Script Helpers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92773" y="1996168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Views for </a:t>
            </a:r>
          </a:p>
          <a:p>
            <a:pPr algn="ctr"/>
            <a:r>
              <a:rPr lang="en-US" sz="800" dirty="0"/>
              <a:t>Class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51539" y="1996167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Views for </a:t>
            </a:r>
          </a:p>
          <a:p>
            <a:pPr algn="ctr"/>
            <a:r>
              <a:rPr lang="en-US" sz="800" dirty="0"/>
              <a:t>Class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10305" y="1996166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Controller for Class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369071" y="1996165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Controller for Class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6775" y="424124"/>
            <a:ext cx="5382245" cy="20289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Your Web Site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20142" y="982820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Layout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12257" y="982820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Styling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04372" y="982819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Scripts</a:t>
            </a:r>
          </a:p>
        </p:txBody>
      </p:sp>
      <p:sp>
        <p:nvSpPr>
          <p:cNvPr id="37" name="TextBox 36"/>
          <p:cNvSpPr txBox="1"/>
          <p:nvPr/>
        </p:nvSpPr>
        <p:spPr>
          <a:xfrm rot="20408567">
            <a:off x="531851" y="485957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Build</a:t>
            </a:r>
          </a:p>
        </p:txBody>
      </p:sp>
      <p:sp>
        <p:nvSpPr>
          <p:cNvPr id="38" name="TextBox 37"/>
          <p:cNvSpPr txBox="1"/>
          <p:nvPr/>
        </p:nvSpPr>
        <p:spPr>
          <a:xfrm rot="20408567">
            <a:off x="509063" y="5060178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Build</a:t>
            </a:r>
          </a:p>
        </p:txBody>
      </p:sp>
      <p:sp>
        <p:nvSpPr>
          <p:cNvPr id="39" name="TextBox 38"/>
          <p:cNvSpPr txBox="1"/>
          <p:nvPr/>
        </p:nvSpPr>
        <p:spPr>
          <a:xfrm rot="20408567">
            <a:off x="2783909" y="2709262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Build</a:t>
            </a:r>
          </a:p>
        </p:txBody>
      </p:sp>
      <p:sp>
        <p:nvSpPr>
          <p:cNvPr id="40" name="TextBox 39"/>
          <p:cNvSpPr txBox="1"/>
          <p:nvPr/>
        </p:nvSpPr>
        <p:spPr>
          <a:xfrm rot="20408567">
            <a:off x="2838320" y="3789351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Build</a:t>
            </a:r>
          </a:p>
        </p:txBody>
      </p:sp>
      <p:sp>
        <p:nvSpPr>
          <p:cNvPr id="41" name="TextBox 40"/>
          <p:cNvSpPr txBox="1"/>
          <p:nvPr/>
        </p:nvSpPr>
        <p:spPr>
          <a:xfrm rot="20408567">
            <a:off x="6329152" y="1250857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Build</a:t>
            </a:r>
          </a:p>
        </p:txBody>
      </p:sp>
      <p:sp>
        <p:nvSpPr>
          <p:cNvPr id="42" name="TextBox 41"/>
          <p:cNvSpPr txBox="1"/>
          <p:nvPr/>
        </p:nvSpPr>
        <p:spPr>
          <a:xfrm rot="20408567">
            <a:off x="7579254" y="2866842"/>
            <a:ext cx="152638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Comes Free</a:t>
            </a:r>
          </a:p>
        </p:txBody>
      </p:sp>
      <p:sp>
        <p:nvSpPr>
          <p:cNvPr id="43" name="TextBox 42"/>
          <p:cNvSpPr txBox="1"/>
          <p:nvPr/>
        </p:nvSpPr>
        <p:spPr>
          <a:xfrm rot="20408567">
            <a:off x="8575023" y="4954577"/>
            <a:ext cx="167385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EF Generates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76989" y="2833583"/>
            <a:ext cx="1802616" cy="19104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Your Code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75718" y="3983043"/>
            <a:ext cx="1072205" cy="5691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Logic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75719" y="3206378"/>
            <a:ext cx="1072205" cy="5691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Models</a:t>
            </a:r>
          </a:p>
        </p:txBody>
      </p:sp>
      <p:sp>
        <p:nvSpPr>
          <p:cNvPr id="48" name="TextBox 47"/>
          <p:cNvSpPr txBox="1"/>
          <p:nvPr/>
        </p:nvSpPr>
        <p:spPr>
          <a:xfrm rot="20408567">
            <a:off x="421199" y="2633916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Build</a:t>
            </a:r>
          </a:p>
        </p:txBody>
      </p:sp>
    </p:spTree>
    <p:extLst>
      <p:ext uri="{BB962C8B-B14F-4D97-AF65-F5344CB8AC3E}">
        <p14:creationId xmlns:p14="http://schemas.microsoft.com/office/powerpoint/2010/main" val="255525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Coalesce Built 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ASP.NET Core: web infrastructure</a:t>
            </a:r>
          </a:p>
          <a:p>
            <a:r>
              <a:rPr lang="en-US" dirty="0"/>
              <a:t>Entity Framework Core: Object Relational Mapper</a:t>
            </a:r>
          </a:p>
          <a:p>
            <a:r>
              <a:rPr lang="en-US" dirty="0"/>
              <a:t>Web Technologies</a:t>
            </a:r>
          </a:p>
          <a:p>
            <a:pPr lvl="1"/>
            <a:r>
              <a:rPr lang="en-US" dirty="0"/>
              <a:t>TypeScript: Compile time checking of JavaScript with </a:t>
            </a:r>
            <a:r>
              <a:rPr lang="en-US" dirty="0" err="1"/>
              <a:t>IntlliSense</a:t>
            </a:r>
            <a:endParaRPr lang="en-US" dirty="0"/>
          </a:p>
          <a:p>
            <a:pPr lvl="1"/>
            <a:r>
              <a:rPr lang="en-US" dirty="0"/>
              <a:t>jQuery: HTML DOM manipulation made easy</a:t>
            </a:r>
          </a:p>
          <a:p>
            <a:pPr lvl="1"/>
            <a:r>
              <a:rPr lang="en-US" dirty="0"/>
              <a:t>Bootstrap: Tooling for pretty sites</a:t>
            </a:r>
          </a:p>
          <a:p>
            <a:pPr lvl="1"/>
            <a:r>
              <a:rPr lang="en-US" dirty="0"/>
              <a:t>Knockout: Straightforward HTML data-binding</a:t>
            </a:r>
          </a:p>
          <a:p>
            <a:pPr lvl="1"/>
            <a:r>
              <a:rPr lang="en-US" dirty="0"/>
              <a:t>Moment: Making JavaScript dates less painful</a:t>
            </a:r>
          </a:p>
          <a:p>
            <a:pPr lvl="1"/>
            <a:r>
              <a:rPr lang="en-US" dirty="0"/>
              <a:t>Select2: Pretty drop down lists</a:t>
            </a:r>
          </a:p>
        </p:txBody>
      </p:sp>
      <p:pic>
        <p:nvPicPr>
          <p:cNvPr id="1026" name="Picture 2" descr="http://www.langevin.com/wp-content/uploads/2011/12/Build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59" l="5721" r="89552">
                        <a14:foregroundMark x1="17164" y1="59453" x2="17164" y2="59453"/>
                        <a14:foregroundMark x1="17164" y1="72637" x2="17164" y2="72637"/>
                        <a14:foregroundMark x1="16915" y1="69900" x2="20149" y2="87065"/>
                        <a14:foregroundMark x1="55970" y1="20149" x2="56965" y2="23383"/>
                        <a14:foregroundMark x1="45025" y1="15423" x2="45025" y2="15423"/>
                        <a14:foregroundMark x1="45274" y1="11443" x2="45522" y2="8458"/>
                        <a14:foregroundMark x1="45025" y1="2488" x2="45274" y2="3731"/>
                        <a14:foregroundMark x1="41045" y1="20149" x2="41045" y2="20149"/>
                        <a14:foregroundMark x1="42040" y1="20647" x2="42040" y2="20647"/>
                        <a14:foregroundMark x1="47512" y1="23134" x2="47512" y2="23134"/>
                        <a14:foregroundMark x1="50000" y1="22388" x2="50000" y2="22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503" y="207722"/>
            <a:ext cx="382905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2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996" y="3312543"/>
            <a:ext cx="7307585" cy="3159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22300"/>
            <a:ext cx="9905998" cy="1905000"/>
          </a:xfrm>
        </p:spPr>
        <p:txBody>
          <a:bodyPr/>
          <a:lstStyle/>
          <a:p>
            <a:r>
              <a:rPr lang="en-US" dirty="0"/>
              <a:t>Where are we using Coalesce?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Vanessa Behan Crisis Nursery: In Production (RC1: RTM in test) GE, AS, DH</a:t>
            </a:r>
          </a:p>
          <a:p>
            <a:pPr lvl="1"/>
            <a:r>
              <a:rPr lang="en-US" dirty="0"/>
              <a:t>Started here for a forms replacement intake application</a:t>
            </a:r>
          </a:p>
          <a:p>
            <a:pPr lvl="1"/>
            <a:r>
              <a:rPr lang="en-US" dirty="0"/>
              <a:t>Originally built in ASP.NET 4, Migrated to 5 after IPC conversion.</a:t>
            </a:r>
          </a:p>
          <a:p>
            <a:r>
              <a:rPr lang="en-US" dirty="0"/>
              <a:t>Idaho Power: In Production (RC1: RTM conversion in process) MS, GE, CF</a:t>
            </a:r>
          </a:p>
          <a:p>
            <a:pPr lvl="1"/>
            <a:r>
              <a:rPr lang="en-US" dirty="0"/>
              <a:t>Web portal for internal use</a:t>
            </a:r>
          </a:p>
          <a:p>
            <a:pPr lvl="1"/>
            <a:r>
              <a:rPr lang="en-US" dirty="0"/>
              <a:t>Moved from ASP.NET 4 to ASP.NET Core. </a:t>
            </a:r>
          </a:p>
          <a:p>
            <a:r>
              <a:rPr lang="en-US" dirty="0"/>
              <a:t>H&amp;H Express: In Production (RTM) DH, DH</a:t>
            </a:r>
          </a:p>
          <a:p>
            <a:pPr lvl="1"/>
            <a:r>
              <a:rPr lang="en-US" dirty="0"/>
              <a:t>Customer facing and internal management tool</a:t>
            </a:r>
          </a:p>
          <a:p>
            <a:r>
              <a:rPr lang="en-US" dirty="0"/>
              <a:t>Avista MDM Load Generator: In Development (RTM) AS, CS, GE</a:t>
            </a:r>
          </a:p>
          <a:p>
            <a:pPr lvl="1"/>
            <a:r>
              <a:rPr lang="en-US" dirty="0"/>
              <a:t>Front end for generating meter data. (</a:t>
            </a:r>
            <a:r>
              <a:rPr lang="en-US" dirty="0" err="1"/>
              <a:t>Meterator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708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631057" y="310552"/>
            <a:ext cx="9463177" cy="4199910"/>
            <a:chOff x="2631057" y="310552"/>
            <a:chExt cx="9463177" cy="4199910"/>
          </a:xfrm>
        </p:grpSpPr>
        <p:sp>
          <p:nvSpPr>
            <p:cNvPr id="6" name="Rectangle 5"/>
            <p:cNvSpPr/>
            <p:nvPr/>
          </p:nvSpPr>
          <p:spPr>
            <a:xfrm>
              <a:off x="2631057" y="310552"/>
              <a:ext cx="9463177" cy="4199910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05612" y="4054274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Web Project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7899" y="294345"/>
            <a:ext cx="2267486" cy="3514553"/>
            <a:chOff x="167899" y="294345"/>
            <a:chExt cx="2267486" cy="3514553"/>
          </a:xfrm>
        </p:grpSpPr>
        <p:sp>
          <p:nvSpPr>
            <p:cNvPr id="49" name="Rectangle 48"/>
            <p:cNvSpPr/>
            <p:nvPr/>
          </p:nvSpPr>
          <p:spPr>
            <a:xfrm>
              <a:off x="167899" y="294345"/>
              <a:ext cx="2267486" cy="3514553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8367" y="3420050"/>
              <a:ext cx="1593706" cy="208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Project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6678" y="1347787"/>
            <a:ext cx="1924867" cy="1876425"/>
            <a:chOff x="356678" y="1347787"/>
            <a:chExt cx="1924867" cy="1876425"/>
          </a:xfrm>
        </p:grpSpPr>
        <p:sp>
          <p:nvSpPr>
            <p:cNvPr id="44" name="Rectangle 43"/>
            <p:cNvSpPr/>
            <p:nvPr/>
          </p:nvSpPr>
          <p:spPr>
            <a:xfrm>
              <a:off x="356678" y="1347787"/>
              <a:ext cx="1924867" cy="18764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/>
                <a:t>DbContext</a:t>
              </a:r>
              <a:endParaRPr lang="en-US" dirty="0"/>
            </a:p>
            <a:p>
              <a:pPr algn="ctr"/>
              <a:r>
                <a:rPr lang="en-US" sz="1400" dirty="0" err="1"/>
                <a:t>DbSet</a:t>
              </a:r>
              <a:r>
                <a:rPr lang="en-US" sz="1400" dirty="0"/>
                <a:t>&lt;Person&gt;</a:t>
              </a:r>
            </a:p>
            <a:p>
              <a:pPr algn="ctr"/>
              <a:r>
                <a:rPr lang="en-US" sz="1400" dirty="0"/>
                <a:t>People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2348" y="2281237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  <a:p>
              <a:pPr algn="ctr"/>
              <a:r>
                <a:rPr lang="en-US" sz="1400" dirty="0"/>
                <a:t>(POCO)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9706" y="4424799"/>
            <a:ext cx="1924867" cy="2105397"/>
            <a:chOff x="289706" y="4424799"/>
            <a:chExt cx="1924867" cy="2105397"/>
          </a:xfrm>
        </p:grpSpPr>
        <p:sp>
          <p:nvSpPr>
            <p:cNvPr id="4" name="Can 3"/>
            <p:cNvSpPr/>
            <p:nvPr/>
          </p:nvSpPr>
          <p:spPr>
            <a:xfrm>
              <a:off x="289706" y="4424799"/>
              <a:ext cx="1924867" cy="2105397"/>
            </a:xfrm>
            <a:prstGeom prst="ca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SQL Server Database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4969" y="5691074"/>
              <a:ext cx="1352448" cy="4577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27787" y="2665362"/>
            <a:ext cx="2171700" cy="1238250"/>
            <a:chOff x="2727787" y="2665362"/>
            <a:chExt cx="2171700" cy="1238250"/>
          </a:xfrm>
        </p:grpSpPr>
        <p:sp>
          <p:nvSpPr>
            <p:cNvPr id="54" name="Rectangle 53"/>
            <p:cNvSpPr/>
            <p:nvPr/>
          </p:nvSpPr>
          <p:spPr>
            <a:xfrm>
              <a:off x="2727787" y="2665362"/>
              <a:ext cx="2171700" cy="12382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Generated Views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61851" y="3016880"/>
              <a:ext cx="1891463" cy="6387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Index, Editor, Cards .</a:t>
              </a:r>
              <a:r>
                <a:rPr lang="en-US" sz="1400" dirty="0" err="1"/>
                <a:t>cshtml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3637" y="4888821"/>
            <a:ext cx="2171700" cy="1238250"/>
            <a:chOff x="2727787" y="4586821"/>
            <a:chExt cx="2171700" cy="1238250"/>
          </a:xfrm>
        </p:grpSpPr>
        <p:sp>
          <p:nvSpPr>
            <p:cNvPr id="53" name="Rectangle 52"/>
            <p:cNvSpPr/>
            <p:nvPr/>
          </p:nvSpPr>
          <p:spPr>
            <a:xfrm>
              <a:off x="2727787" y="4586821"/>
              <a:ext cx="2171700" cy="1238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Controller Base Classes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1852" y="4938339"/>
              <a:ext cx="1904284" cy="6387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View Controller</a:t>
              </a:r>
            </a:p>
            <a:p>
              <a:pPr algn="ctr"/>
              <a:r>
                <a:rPr lang="en-US" sz="1400" dirty="0"/>
                <a:t> API Controller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27787" y="690829"/>
            <a:ext cx="2171700" cy="1238250"/>
            <a:chOff x="2727787" y="690829"/>
            <a:chExt cx="2171700" cy="1238250"/>
          </a:xfrm>
        </p:grpSpPr>
        <p:sp>
          <p:nvSpPr>
            <p:cNvPr id="58" name="Rectangle 57"/>
            <p:cNvSpPr/>
            <p:nvPr/>
          </p:nvSpPr>
          <p:spPr>
            <a:xfrm>
              <a:off x="2727787" y="690829"/>
              <a:ext cx="2171700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C# Generated View Controllers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61851" y="1195654"/>
              <a:ext cx="1904285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  <a:p>
              <a:pPr algn="ctr"/>
              <a:r>
                <a:rPr lang="en-US" sz="1400" dirty="0" err="1"/>
                <a:t>Api</a:t>
              </a:r>
              <a:r>
                <a:rPr lang="en-US" sz="1400" dirty="0"/>
                <a:t>/Person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54463" y="691545"/>
            <a:ext cx="2077881" cy="1238250"/>
            <a:chOff x="7654463" y="691545"/>
            <a:chExt cx="2077881" cy="1238250"/>
          </a:xfrm>
        </p:grpSpPr>
        <p:sp>
          <p:nvSpPr>
            <p:cNvPr id="63" name="Rectangle 62"/>
            <p:cNvSpPr/>
            <p:nvPr/>
          </p:nvSpPr>
          <p:spPr>
            <a:xfrm>
              <a:off x="7654463" y="691545"/>
              <a:ext cx="2077881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TS Generated View Models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787814" y="1180914"/>
              <a:ext cx="1809750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  <a:p>
              <a:pPr algn="ctr"/>
              <a:r>
                <a:rPr lang="en-US" sz="1400" dirty="0" err="1"/>
                <a:t>PersonList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23170" y="4888821"/>
            <a:ext cx="2171700" cy="1238250"/>
            <a:chOff x="5237320" y="4586821"/>
            <a:chExt cx="2171700" cy="1238250"/>
          </a:xfrm>
        </p:grpSpPr>
        <p:sp>
          <p:nvSpPr>
            <p:cNvPr id="65" name="Rectangle 64"/>
            <p:cNvSpPr/>
            <p:nvPr/>
          </p:nvSpPr>
          <p:spPr>
            <a:xfrm>
              <a:off x="5237320" y="4586821"/>
              <a:ext cx="2171700" cy="1238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Helpers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2776" y="4957761"/>
              <a:ext cx="1891463" cy="6387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Display, Table,</a:t>
              </a:r>
            </a:p>
            <a:p>
              <a:pPr algn="ctr"/>
              <a:r>
                <a:rPr lang="en-US" sz="1400" dirty="0"/>
                <a:t>Knockout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40313" y="4888821"/>
            <a:ext cx="2077881" cy="1238250"/>
            <a:chOff x="7654463" y="4586821"/>
            <a:chExt cx="2077881" cy="1238250"/>
          </a:xfrm>
        </p:grpSpPr>
        <p:sp>
          <p:nvSpPr>
            <p:cNvPr id="67" name="Rectangle 66"/>
            <p:cNvSpPr/>
            <p:nvPr/>
          </p:nvSpPr>
          <p:spPr>
            <a:xfrm>
              <a:off x="7654463" y="4586821"/>
              <a:ext cx="2077881" cy="1238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TS/JS Utilities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88528" y="4938339"/>
              <a:ext cx="1809750" cy="6387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Bindings, Utilities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70176" y="690829"/>
            <a:ext cx="1924867" cy="3644725"/>
            <a:chOff x="10070176" y="690829"/>
            <a:chExt cx="1924867" cy="3644725"/>
          </a:xfrm>
        </p:grpSpPr>
        <p:sp>
          <p:nvSpPr>
            <p:cNvPr id="71" name="Rectangle 70"/>
            <p:cNvSpPr/>
            <p:nvPr/>
          </p:nvSpPr>
          <p:spPr>
            <a:xfrm>
              <a:off x="10070176" y="690829"/>
              <a:ext cx="1924867" cy="36447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Your Code</a:t>
              </a:r>
              <a:endParaRPr lang="en-US" sz="1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65846" y="1081354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Controllers</a:t>
              </a:r>
            </a:p>
            <a:p>
              <a:pPr algn="ctr"/>
              <a:r>
                <a:rPr lang="en-US" sz="1400" dirty="0"/>
                <a:t>View and API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65845" y="1882089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 TS/JS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265844" y="2698252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SCSS/CSS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265843" y="3506118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Business Logic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37319" y="2665362"/>
            <a:ext cx="2171700" cy="1238250"/>
            <a:chOff x="5237319" y="2665362"/>
            <a:chExt cx="2171700" cy="1238250"/>
          </a:xfrm>
        </p:grpSpPr>
        <p:sp>
          <p:nvSpPr>
            <p:cNvPr id="32" name="Rectangle 31"/>
            <p:cNvSpPr/>
            <p:nvPr/>
          </p:nvSpPr>
          <p:spPr>
            <a:xfrm>
              <a:off x="5237319" y="2665362"/>
              <a:ext cx="2171700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C# Generated </a:t>
              </a:r>
            </a:p>
            <a:p>
              <a:pPr algn="ctr"/>
              <a:r>
                <a:rPr lang="en-US" sz="1400" dirty="0"/>
                <a:t>DTOs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71383" y="3170187"/>
              <a:ext cx="1904285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PersonDto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37319" y="690829"/>
            <a:ext cx="2171700" cy="1238250"/>
            <a:chOff x="5237319" y="690829"/>
            <a:chExt cx="2171700" cy="1238250"/>
          </a:xfrm>
        </p:grpSpPr>
        <p:sp>
          <p:nvSpPr>
            <p:cNvPr id="35" name="Rectangle 34"/>
            <p:cNvSpPr/>
            <p:nvPr/>
          </p:nvSpPr>
          <p:spPr>
            <a:xfrm>
              <a:off x="5237319" y="690829"/>
              <a:ext cx="2171700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C# Generated API Controllers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1383" y="1195654"/>
              <a:ext cx="1904285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Api</a:t>
              </a:r>
              <a:r>
                <a:rPr lang="en-US" sz="1400" dirty="0"/>
                <a:t>/Person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54463" y="2665362"/>
            <a:ext cx="2077881" cy="1238250"/>
            <a:chOff x="7654463" y="2665362"/>
            <a:chExt cx="2077881" cy="1238250"/>
          </a:xfrm>
        </p:grpSpPr>
        <p:sp>
          <p:nvSpPr>
            <p:cNvPr id="37" name="Rectangle 36"/>
            <p:cNvSpPr/>
            <p:nvPr/>
          </p:nvSpPr>
          <p:spPr>
            <a:xfrm>
              <a:off x="7654463" y="2665362"/>
              <a:ext cx="2077881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Automatic API Documentation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787814" y="3154731"/>
              <a:ext cx="1809750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Person/Docs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536165" y="422694"/>
            <a:ext cx="0" cy="59694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Speech Bubble: Rectangle 42"/>
          <p:cNvSpPr/>
          <p:nvPr/>
        </p:nvSpPr>
        <p:spPr>
          <a:xfrm>
            <a:off x="518705" y="186805"/>
            <a:ext cx="1643370" cy="939374"/>
          </a:xfrm>
          <a:prstGeom prst="wedgeRectCallout">
            <a:avLst>
              <a:gd name="adj1" fmla="val -15584"/>
              <a:gd name="adj2" fmla="val 84540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your POCOs and Context</a:t>
            </a:r>
          </a:p>
        </p:txBody>
      </p:sp>
      <p:sp>
        <p:nvSpPr>
          <p:cNvPr id="45" name="Speech Bubble: Rectangle 44"/>
          <p:cNvSpPr/>
          <p:nvPr/>
        </p:nvSpPr>
        <p:spPr>
          <a:xfrm>
            <a:off x="68166" y="2926852"/>
            <a:ext cx="1643370" cy="939374"/>
          </a:xfrm>
          <a:prstGeom prst="wedgeRectCallout">
            <a:avLst>
              <a:gd name="adj1" fmla="val -12434"/>
              <a:gd name="adj2" fmla="val 81785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EF Migrations</a:t>
            </a:r>
          </a:p>
        </p:txBody>
      </p:sp>
      <p:sp>
        <p:nvSpPr>
          <p:cNvPr id="46" name="Speech Bubble: Rectangle 45"/>
          <p:cNvSpPr/>
          <p:nvPr/>
        </p:nvSpPr>
        <p:spPr>
          <a:xfrm>
            <a:off x="6349119" y="2814800"/>
            <a:ext cx="1643370" cy="939374"/>
          </a:xfrm>
          <a:prstGeom prst="wedgeRectCallout">
            <a:avLst>
              <a:gd name="adj1" fmla="val -15584"/>
              <a:gd name="adj2" fmla="val 84540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a Web project</a:t>
            </a:r>
          </a:p>
        </p:txBody>
      </p:sp>
      <p:sp>
        <p:nvSpPr>
          <p:cNvPr id="48" name="Speech Bubble: Rectangle 47"/>
          <p:cNvSpPr/>
          <p:nvPr/>
        </p:nvSpPr>
        <p:spPr>
          <a:xfrm>
            <a:off x="633757" y="2318576"/>
            <a:ext cx="1643370" cy="939374"/>
          </a:xfrm>
          <a:prstGeom prst="wedgeRectCallout">
            <a:avLst>
              <a:gd name="adj1" fmla="val -15584"/>
              <a:gd name="adj2" fmla="val 84540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a Data project</a:t>
            </a:r>
          </a:p>
        </p:txBody>
      </p:sp>
      <p:sp>
        <p:nvSpPr>
          <p:cNvPr id="56" name="Speech Bubble: Rectangle 55"/>
          <p:cNvSpPr/>
          <p:nvPr/>
        </p:nvSpPr>
        <p:spPr>
          <a:xfrm>
            <a:off x="2873998" y="3618446"/>
            <a:ext cx="1643370" cy="939374"/>
          </a:xfrm>
          <a:prstGeom prst="wedgeRectCallout">
            <a:avLst>
              <a:gd name="adj1" fmla="val 35606"/>
              <a:gd name="adj2" fmla="val 80646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Coalesce</a:t>
            </a:r>
          </a:p>
        </p:txBody>
      </p:sp>
      <p:sp>
        <p:nvSpPr>
          <p:cNvPr id="76" name="Speech Bubble: Rectangle 75"/>
          <p:cNvSpPr/>
          <p:nvPr/>
        </p:nvSpPr>
        <p:spPr>
          <a:xfrm>
            <a:off x="912460" y="283331"/>
            <a:ext cx="1643370" cy="939374"/>
          </a:xfrm>
          <a:prstGeom prst="wedgeRectCallout">
            <a:avLst>
              <a:gd name="adj1" fmla="val 67322"/>
              <a:gd name="adj2" fmla="val 913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Code</a:t>
            </a:r>
          </a:p>
        </p:txBody>
      </p:sp>
      <p:sp>
        <p:nvSpPr>
          <p:cNvPr id="77" name="Speech Bubble: Rectangle 76"/>
          <p:cNvSpPr/>
          <p:nvPr/>
        </p:nvSpPr>
        <p:spPr>
          <a:xfrm>
            <a:off x="8327615" y="254609"/>
            <a:ext cx="1643370" cy="939374"/>
          </a:xfrm>
          <a:prstGeom prst="wedgeRectCallout">
            <a:avLst>
              <a:gd name="adj1" fmla="val 67322"/>
              <a:gd name="adj2" fmla="val 913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Your Custom Code</a:t>
            </a:r>
          </a:p>
        </p:txBody>
      </p:sp>
    </p:spTree>
    <p:extLst>
      <p:ext uri="{BB962C8B-B14F-4D97-AF65-F5344CB8AC3E}">
        <p14:creationId xmlns:p14="http://schemas.microsoft.com/office/powerpoint/2010/main" val="202022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48" grpId="0" animBg="1"/>
      <p:bldP spid="56" grpId="0" animBg="1"/>
      <p:bldP spid="76" grpId="0" animBg="1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olinhayes1.files.wordpress.com/2013/04/why_use_us_little_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527" y="609600"/>
            <a:ext cx="3932571" cy="48681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I Use Coalesce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Sites with a SQL Server database as the storage</a:t>
            </a:r>
          </a:p>
          <a:p>
            <a:r>
              <a:rPr lang="en-US" dirty="0"/>
              <a:t>Page content maps pretty closely to database data</a:t>
            </a:r>
          </a:p>
          <a:p>
            <a:r>
              <a:rPr lang="en-US" dirty="0"/>
              <a:t>Customer intranet sites are typically a great fit</a:t>
            </a:r>
          </a:p>
          <a:p>
            <a:r>
              <a:rPr lang="en-US" dirty="0"/>
              <a:t>When not to</a:t>
            </a:r>
          </a:p>
          <a:p>
            <a:pPr lvl="1"/>
            <a:r>
              <a:rPr lang="en-US" dirty="0"/>
              <a:t>Sites with high load like Amazon, build a custom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7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 Features as they are needed</a:t>
            </a:r>
          </a:p>
          <a:p>
            <a:r>
              <a:rPr lang="en-US" dirty="0"/>
              <a:t>Need to assemble an engineering team to vet designs</a:t>
            </a:r>
          </a:p>
          <a:p>
            <a:r>
              <a:rPr lang="en-US" dirty="0"/>
              <a:t>Backlog</a:t>
            </a:r>
          </a:p>
          <a:p>
            <a:pPr lvl="1"/>
            <a:r>
              <a:rPr lang="en-US" dirty="0"/>
              <a:t>Full TS Observable objects returned from method calls</a:t>
            </a:r>
          </a:p>
          <a:p>
            <a:pPr lvl="1"/>
            <a:r>
              <a:rPr lang="en-US" dirty="0"/>
              <a:t>Easier places to put business logic on the server side</a:t>
            </a:r>
          </a:p>
          <a:p>
            <a:pPr lvl="1"/>
            <a:r>
              <a:rPr lang="en-US" dirty="0"/>
              <a:t>Better support for data morphing with DTOs</a:t>
            </a:r>
          </a:p>
          <a:p>
            <a:pPr lvl="1"/>
            <a:r>
              <a:rPr lang="en-US" dirty="0"/>
              <a:t>Support Angular 2 and maybe Aurelia</a:t>
            </a:r>
          </a:p>
          <a:p>
            <a:pPr lvl="1"/>
            <a:r>
              <a:rPr lang="en-US" dirty="0"/>
              <a:t>Figure out how to do more unit &amp; UI testing</a:t>
            </a:r>
          </a:p>
          <a:p>
            <a:pPr lvl="1"/>
            <a:r>
              <a:rPr lang="en-US" dirty="0"/>
              <a:t>Fix issues as they are found</a:t>
            </a:r>
          </a:p>
        </p:txBody>
      </p:sp>
      <p:pic>
        <p:nvPicPr>
          <p:cNvPr id="4098" name="Picture 2" descr="http://startupcfo.startupcfo.netdna-cdn.com/wp-content/uploads/2015/01/marketing-roadmap-315-300x28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3333" y1="12811" x2="73333" y2="12811"/>
                        <a14:foregroundMark x1="75667" y1="23488" x2="75667" y2="234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975" y="240130"/>
            <a:ext cx="3757674" cy="587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192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2001</TotalTime>
  <Words>856</Words>
  <Application>Microsoft Office PowerPoint</Application>
  <PresentationFormat>Widescreen</PresentationFormat>
  <Paragraphs>190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Coalesce</vt:lpstr>
      <vt:lpstr>Why Coalesce?</vt:lpstr>
      <vt:lpstr>What does Coalesce Do?</vt:lpstr>
      <vt:lpstr>PowerPoint Presentation</vt:lpstr>
      <vt:lpstr>What is Coalesce Built on?</vt:lpstr>
      <vt:lpstr>Where are we using Coalesce?</vt:lpstr>
      <vt:lpstr>PowerPoint Presentation</vt:lpstr>
      <vt:lpstr>When should I Use Coalesce</vt:lpstr>
      <vt:lpstr>Coalesce Roadmap</vt:lpstr>
      <vt:lpstr>Coalesce Design</vt:lpstr>
      <vt:lpstr>The Caveats</vt:lpstr>
      <vt:lpstr>How can I Contribute?</vt:lpstr>
      <vt:lpstr>Grand Vision</vt:lpstr>
      <vt:lpstr>Hands-On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Coalesce Diagrams</dc:title>
  <dc:creator>Grant Erickson</dc:creator>
  <cp:lastModifiedBy>Grant Erickson</cp:lastModifiedBy>
  <cp:revision>39</cp:revision>
  <dcterms:created xsi:type="dcterms:W3CDTF">2015-12-11T13:42:01Z</dcterms:created>
  <dcterms:modified xsi:type="dcterms:W3CDTF">2016-08-11T23:15:25Z</dcterms:modified>
</cp:coreProperties>
</file>