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Coalesce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Def: </a:t>
            </a:r>
            <a:r>
              <a:rPr lang="en-US" dirty="0">
                <a:effectLst/>
              </a:rPr>
              <a:t>come together and form 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0735" y="2723634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kō</a:t>
            </a:r>
            <a:r>
              <a:rPr lang="en-US" dirty="0"/>
              <a:t>-ə-ˈles</a:t>
            </a:r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development is too hard!</a:t>
            </a:r>
          </a:p>
          <a:p>
            <a:pPr lvl="1"/>
            <a:r>
              <a:rPr lang="en-US" dirty="0"/>
              <a:t>Actually Web development isn’t too bad</a:t>
            </a:r>
          </a:p>
          <a:p>
            <a:pPr lvl="1"/>
            <a:r>
              <a:rPr lang="en-US" dirty="0"/>
              <a:t>Great web sites are hard</a:t>
            </a:r>
          </a:p>
          <a:p>
            <a:r>
              <a:rPr lang="en-US" dirty="0"/>
              <a:t>Tired of writing all the code to do cool stuff</a:t>
            </a:r>
          </a:p>
          <a:p>
            <a:pPr lvl="1"/>
            <a:r>
              <a:rPr lang="en-US" dirty="0"/>
              <a:t>DTOs, Controllers, By-hand select lists, Searchable select lists, automatic saves, list paging,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Do more of the fun stuff</a:t>
            </a:r>
          </a:p>
          <a:p>
            <a:pPr lvl="1"/>
            <a:r>
              <a:rPr lang="en-US" dirty="0"/>
              <a:t>Create data models, write user interfaces, </a:t>
            </a:r>
          </a:p>
        </p:txBody>
      </p:sp>
      <p:pic>
        <p:nvPicPr>
          <p:cNvPr id="1026" name="Picture 2" descr="http://i9.photobucket.com/albums/a83/tigerlillytx33/codemonke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6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69" y="514709"/>
            <a:ext cx="3736256" cy="32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Coalesce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you do the fun stuff where you have to think</a:t>
            </a:r>
          </a:p>
          <a:p>
            <a:r>
              <a:rPr lang="en-US" dirty="0"/>
              <a:t>Does the no thinking, plumbing, stuff that is boring</a:t>
            </a:r>
          </a:p>
          <a:p>
            <a:pPr lvl="1"/>
            <a:r>
              <a:rPr lang="en-US" dirty="0"/>
              <a:t>That you often cheat on anyway because it is such a pain to write correctly</a:t>
            </a:r>
          </a:p>
          <a:p>
            <a:pPr lvl="1"/>
            <a:r>
              <a:rPr lang="en-US" dirty="0"/>
              <a:t>API Controllers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 View Models for Objects and Lists</a:t>
            </a:r>
          </a:p>
          <a:p>
            <a:pPr lvl="1"/>
            <a:r>
              <a:rPr lang="en-US" dirty="0"/>
              <a:t>Admin Views</a:t>
            </a:r>
          </a:p>
          <a:p>
            <a:pPr lvl="1"/>
            <a:r>
              <a:rPr lang="en-US" dirty="0"/>
              <a:t>Helpers to get UIs built faster</a:t>
            </a:r>
          </a:p>
          <a:p>
            <a:r>
              <a:rPr lang="en-US" dirty="0"/>
              <a:t>Eat More Cake</a:t>
            </a:r>
          </a:p>
        </p:txBody>
      </p:sp>
      <p:pic>
        <p:nvPicPr>
          <p:cNvPr id="2050" name="Picture 2" descr="https://i.ytimg.com/vi/AenC4B59rS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625" r="90000">
                        <a14:foregroundMark x1="17604" y1="44630" x2="16042" y2="46667"/>
                        <a14:foregroundMark x1="19896" y1="37222" x2="18646" y2="37222"/>
                        <a14:foregroundMark x1="23958" y1="33889" x2="25938" y2="36111"/>
                        <a14:foregroundMark x1="28542" y1="36296" x2="30104" y2="40926"/>
                        <a14:foregroundMark x1="31563" y1="43704" x2="30521" y2="46296"/>
                        <a14:foregroundMark x1="28854" y1="56852" x2="26042" y2="58148"/>
                        <a14:foregroundMark x1="23542" y1="59815" x2="20833" y2="58333"/>
                        <a14:foregroundMark x1="17917" y1="53704" x2="18125" y2="57222"/>
                        <a14:foregroundMark x1="38542" y1="43519" x2="38229" y2="47222"/>
                        <a14:foregroundMark x1="45625" y1="43148" x2="45313" y2="46296"/>
                        <a14:foregroundMark x1="61146" y1="43889" x2="61250" y2="46481"/>
                        <a14:foregroundMark x1="66667" y1="43519" x2="66563" y2="46481"/>
                        <a14:foregroundMark x1="74688" y1="44444" x2="74479" y2="47407"/>
                        <a14:foregroundMark x1="82500" y1="44259" x2="82292" y2="46667"/>
                        <a14:foregroundMark x1="84063" y1="55185" x2="84063" y2="55185"/>
                        <a14:foregroundMark x1="80208" y1="55926" x2="80208" y2="55926"/>
                        <a14:foregroundMark x1="76979" y1="55741" x2="76979" y2="55741"/>
                        <a14:foregroundMark x1="73542" y1="55926" x2="73542" y2="55926"/>
                        <a14:foregroundMark x1="70208" y1="55926" x2="70208" y2="55926"/>
                        <a14:foregroundMark x1="65313" y1="55926" x2="65313" y2="55926"/>
                        <a14:foregroundMark x1="61979" y1="56481" x2="61979" y2="56481"/>
                        <a14:foregroundMark x1="57500" y1="56111" x2="57500" y2="56111"/>
                        <a14:foregroundMark x1="53854" y1="56296" x2="53854" y2="56296"/>
                        <a14:foregroundMark x1="49479" y1="56481" x2="49479" y2="56481"/>
                        <a14:foregroundMark x1="45104" y1="56111" x2="45104" y2="56111"/>
                        <a14:foregroundMark x1="40104" y1="55556" x2="40104" y2="55556"/>
                        <a14:foregroundMark x1="51771" y1="45926" x2="51771" y2="45926"/>
                        <a14:foregroundMark x1="61458" y1="54444" x2="61458" y2="54444"/>
                        <a14:foregroundMark x1="60781" y1="56759" x2="60781" y2="56759"/>
                        <a14:backgroundMark x1="32604" y1="46111" x2="32604" y2="46111"/>
                        <a14:backgroundMark x1="40104" y1="44259" x2="40104" y2="44259"/>
                        <a14:backgroundMark x1="53958" y1="44444" x2="53958" y2="44444"/>
                        <a14:backgroundMark x1="76667" y1="43333" x2="76667" y2="43333"/>
                        <a14:backgroundMark x1="53125" y1="55556" x2="53125" y2="55556"/>
                        <a14:backgroundMark x1="48750" y1="55000" x2="48750" y2="55000"/>
                        <a14:backgroundMark x1="48646" y1="56667" x2="48646" y2="56667"/>
                        <a14:backgroundMark x1="69167" y1="56296" x2="69167" y2="56296"/>
                        <a14:backgroundMark x1="73750" y1="54815" x2="73750" y2="54815"/>
                        <a14:backgroundMark x1="44479" y1="55556" x2="44479" y2="55556"/>
                        <a14:backgroundMark x1="57240" y1="55185" x2="57240" y2="55185"/>
                        <a14:backgroundMark x1="61458" y1="55648" x2="61458" y2="55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11" y="4648199"/>
            <a:ext cx="5040489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1.theportalwiki.net/img/thumb/3/34/Portal_Companion_Cube.png/175px-Portal_Companion_Cu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68" y="728662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Coalesce Built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ASP.NET Core: web infrastructure</a:t>
            </a:r>
          </a:p>
          <a:p>
            <a:r>
              <a:rPr lang="en-US" dirty="0"/>
              <a:t>Entity Framework Core: Object Relational Mapper</a:t>
            </a:r>
          </a:p>
          <a:p>
            <a:r>
              <a:rPr lang="en-US" dirty="0" err="1"/>
              <a:t>JQuery</a:t>
            </a:r>
            <a:r>
              <a:rPr lang="en-US" dirty="0"/>
              <a:t>: Mapping HTML manipulation easy</a:t>
            </a:r>
          </a:p>
          <a:p>
            <a:r>
              <a:rPr lang="en-US" dirty="0"/>
              <a:t>Bootstrap: Tools for pretty sites</a:t>
            </a:r>
          </a:p>
          <a:p>
            <a:r>
              <a:rPr lang="en-US" dirty="0"/>
              <a:t>Knockout: Straightforward HTML data-binding</a:t>
            </a:r>
          </a:p>
          <a:p>
            <a:r>
              <a:rPr lang="en-US" dirty="0"/>
              <a:t>Typescript: Compile time checking of JavaScript with </a:t>
            </a:r>
            <a:r>
              <a:rPr lang="en-US" dirty="0" err="1"/>
              <a:t>IntlliSense</a:t>
            </a:r>
            <a:endParaRPr lang="en-US" dirty="0"/>
          </a:p>
          <a:p>
            <a:r>
              <a:rPr lang="en-US" dirty="0"/>
              <a:t>Moment: Making JavaScript dates less painful</a:t>
            </a:r>
          </a:p>
          <a:p>
            <a:r>
              <a:rPr lang="en-US" dirty="0"/>
              <a:t>Select2: Pretty drop </a:t>
            </a:r>
            <a:r>
              <a:rPr lang="en-US"/>
              <a:t>down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2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Entity Framework Data Context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Web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Admin Controllers &amp; Views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TypeScript</a:t>
            </a:r>
            <a:r>
              <a:rPr lang="en-US" dirty="0"/>
              <a:t> View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HTML Helper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Helpers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Editor Helpers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Helpers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 Helpers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Layout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Styling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Scripts</a:t>
            </a:r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1" name="TextBox 40"/>
          <p:cNvSpPr txBox="1"/>
          <p:nvPr/>
        </p:nvSpPr>
        <p:spPr>
          <a:xfrm rot="20408567">
            <a:off x="6329152" y="1250857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Comes Free</a:t>
            </a:r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EF Generates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Models</a:t>
            </a:r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31057" y="310552"/>
            <a:ext cx="9463177" cy="4199910"/>
            <a:chOff x="2631057" y="310552"/>
            <a:chExt cx="9463177" cy="4199910"/>
          </a:xfrm>
        </p:grpSpPr>
        <p:sp>
          <p:nvSpPr>
            <p:cNvPr id="6" name="Rectangle 5"/>
            <p:cNvSpPr/>
            <p:nvPr/>
          </p:nvSpPr>
          <p:spPr>
            <a:xfrm>
              <a:off x="2631057" y="310552"/>
              <a:ext cx="9463177" cy="419991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05612" y="405427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Project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7899" y="294345"/>
            <a:ext cx="2267486" cy="3514553"/>
            <a:chOff x="167899" y="294345"/>
            <a:chExt cx="2267486" cy="3514553"/>
          </a:xfrm>
        </p:grpSpPr>
        <p:sp>
          <p:nvSpPr>
            <p:cNvPr id="49" name="Rectangle 48"/>
            <p:cNvSpPr/>
            <p:nvPr/>
          </p:nvSpPr>
          <p:spPr>
            <a:xfrm>
              <a:off x="167899" y="294345"/>
              <a:ext cx="2267486" cy="3514553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367" y="3420050"/>
              <a:ext cx="1593706" cy="20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Project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678" y="1347787"/>
            <a:ext cx="1924867" cy="1876425"/>
            <a:chOff x="356678" y="1347787"/>
            <a:chExt cx="1924867" cy="1876425"/>
          </a:xfrm>
        </p:grpSpPr>
        <p:sp>
          <p:nvSpPr>
            <p:cNvPr id="44" name="Rectangle 43"/>
            <p:cNvSpPr/>
            <p:nvPr/>
          </p:nvSpPr>
          <p:spPr>
            <a:xfrm>
              <a:off x="356678" y="1347787"/>
              <a:ext cx="1924867" cy="1876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DbContext</a:t>
              </a:r>
              <a:endParaRPr lang="en-US" dirty="0"/>
            </a:p>
            <a:p>
              <a:pPr algn="ctr"/>
              <a:r>
                <a:rPr lang="en-US" sz="1400" dirty="0" err="1"/>
                <a:t>DbSet</a:t>
              </a:r>
              <a:r>
                <a:rPr lang="en-US" sz="1400" dirty="0"/>
                <a:t>&lt;Person&gt;</a:t>
              </a:r>
            </a:p>
            <a:p>
              <a:pPr algn="ctr"/>
              <a:r>
                <a:rPr lang="en-US" sz="1400" dirty="0"/>
                <a:t>People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348" y="2281237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/>
                <a:t>(POCO)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9706" y="4424799"/>
            <a:ext cx="1924867" cy="2105397"/>
            <a:chOff x="289706" y="4424799"/>
            <a:chExt cx="1924867" cy="2105397"/>
          </a:xfrm>
        </p:grpSpPr>
        <p:sp>
          <p:nvSpPr>
            <p:cNvPr id="4" name="Can 3"/>
            <p:cNvSpPr/>
            <p:nvPr/>
          </p:nvSpPr>
          <p:spPr>
            <a:xfrm>
              <a:off x="289706" y="4424799"/>
              <a:ext cx="1924867" cy="2105397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SQL Server Database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969" y="5691074"/>
              <a:ext cx="1352448" cy="4577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87" y="2665362"/>
            <a:ext cx="2171700" cy="1238250"/>
            <a:chOff x="2727787" y="2665362"/>
            <a:chExt cx="2171700" cy="1238250"/>
          </a:xfrm>
        </p:grpSpPr>
        <p:sp>
          <p:nvSpPr>
            <p:cNvPr id="54" name="Rectangle 53"/>
            <p:cNvSpPr/>
            <p:nvPr/>
          </p:nvSpPr>
          <p:spPr>
            <a:xfrm>
              <a:off x="2727787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Generated Views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61851" y="3016880"/>
              <a:ext cx="1891463" cy="6387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Index, Editor, Cards .</a:t>
              </a:r>
              <a:r>
                <a:rPr lang="en-US" sz="1400" dirty="0" err="1"/>
                <a:t>cshtml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3637" y="4888821"/>
            <a:ext cx="2171700" cy="1238250"/>
            <a:chOff x="2727787" y="4586821"/>
            <a:chExt cx="2171700" cy="1238250"/>
          </a:xfrm>
        </p:grpSpPr>
        <p:sp>
          <p:nvSpPr>
            <p:cNvPr id="53" name="Rectangle 52"/>
            <p:cNvSpPr/>
            <p:nvPr/>
          </p:nvSpPr>
          <p:spPr>
            <a:xfrm>
              <a:off x="2727787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Controller Base Classes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1852" y="4938339"/>
              <a:ext cx="1904284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Controller</a:t>
              </a:r>
            </a:p>
            <a:p>
              <a:pPr algn="ctr"/>
              <a:r>
                <a:rPr lang="en-US" sz="1400" dirty="0"/>
                <a:t> API Controller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27787" y="690829"/>
            <a:ext cx="2171700" cy="1238250"/>
            <a:chOff x="2727787" y="690829"/>
            <a:chExt cx="2171700" cy="1238250"/>
          </a:xfrm>
        </p:grpSpPr>
        <p:sp>
          <p:nvSpPr>
            <p:cNvPr id="58" name="Rectangle 57"/>
            <p:cNvSpPr/>
            <p:nvPr/>
          </p:nvSpPr>
          <p:spPr>
            <a:xfrm>
              <a:off x="2727787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View Controllers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61851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54463" y="691545"/>
            <a:ext cx="2077881" cy="1238250"/>
            <a:chOff x="7654463" y="691545"/>
            <a:chExt cx="2077881" cy="1238250"/>
          </a:xfrm>
        </p:grpSpPr>
        <p:sp>
          <p:nvSpPr>
            <p:cNvPr id="63" name="Rectangle 62"/>
            <p:cNvSpPr/>
            <p:nvPr/>
          </p:nvSpPr>
          <p:spPr>
            <a:xfrm>
              <a:off x="7654463" y="691545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 Generated View Models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87814" y="1180914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PersonList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3170" y="4888821"/>
            <a:ext cx="2171700" cy="1238250"/>
            <a:chOff x="5237320" y="4586821"/>
            <a:chExt cx="2171700" cy="1238250"/>
          </a:xfrm>
        </p:grpSpPr>
        <p:sp>
          <p:nvSpPr>
            <p:cNvPr id="65" name="Rectangle 64"/>
            <p:cNvSpPr/>
            <p:nvPr/>
          </p:nvSpPr>
          <p:spPr>
            <a:xfrm>
              <a:off x="5237320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Helpers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2776" y="4957761"/>
              <a:ext cx="1891463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Display, Table,</a:t>
              </a:r>
            </a:p>
            <a:p>
              <a:pPr algn="ctr"/>
              <a:r>
                <a:rPr lang="en-US" sz="1400" dirty="0"/>
                <a:t>Knockout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40313" y="4888821"/>
            <a:ext cx="2077881" cy="1238250"/>
            <a:chOff x="7654463" y="4586821"/>
            <a:chExt cx="2077881" cy="1238250"/>
          </a:xfrm>
        </p:grpSpPr>
        <p:sp>
          <p:nvSpPr>
            <p:cNvPr id="67" name="Rectangle 66"/>
            <p:cNvSpPr/>
            <p:nvPr/>
          </p:nvSpPr>
          <p:spPr>
            <a:xfrm>
              <a:off x="7654463" y="4586821"/>
              <a:ext cx="2077881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TS/JS Utilities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88528" y="4938339"/>
              <a:ext cx="1809750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Bindings, Utilities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70176" y="690829"/>
            <a:ext cx="1924867" cy="3644725"/>
            <a:chOff x="10070176" y="690829"/>
            <a:chExt cx="1924867" cy="3644725"/>
          </a:xfrm>
        </p:grpSpPr>
        <p:sp>
          <p:nvSpPr>
            <p:cNvPr id="71" name="Rectangle 70"/>
            <p:cNvSpPr/>
            <p:nvPr/>
          </p:nvSpPr>
          <p:spPr>
            <a:xfrm>
              <a:off x="10070176" y="690829"/>
              <a:ext cx="1924867" cy="36447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Your Code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5846" y="1081354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  <a:p>
              <a:pPr algn="ctr"/>
              <a:r>
                <a:rPr lang="en-US" sz="1400" dirty="0"/>
                <a:t>View and API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65845" y="1882089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TS/JS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65844" y="2698252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SCSS/CSS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5843" y="3506118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Logic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7319" y="2665362"/>
            <a:ext cx="2171700" cy="1238250"/>
            <a:chOff x="5237319" y="2665362"/>
            <a:chExt cx="2171700" cy="1238250"/>
          </a:xfrm>
        </p:grpSpPr>
        <p:sp>
          <p:nvSpPr>
            <p:cNvPr id="32" name="Rectangle 31"/>
            <p:cNvSpPr/>
            <p:nvPr/>
          </p:nvSpPr>
          <p:spPr>
            <a:xfrm>
              <a:off x="5237319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</a:t>
              </a:r>
            </a:p>
            <a:p>
              <a:pPr algn="ctr"/>
              <a:r>
                <a:rPr lang="en-US" sz="1400" dirty="0"/>
                <a:t>DTOs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71383" y="3170187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PersonDto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7319" y="690829"/>
            <a:ext cx="2171700" cy="1238250"/>
            <a:chOff x="5237319" y="690829"/>
            <a:chExt cx="2171700" cy="1238250"/>
          </a:xfrm>
        </p:grpSpPr>
        <p:sp>
          <p:nvSpPr>
            <p:cNvPr id="35" name="Rectangle 34"/>
            <p:cNvSpPr/>
            <p:nvPr/>
          </p:nvSpPr>
          <p:spPr>
            <a:xfrm>
              <a:off x="5237319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API Controllers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383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54463" y="2665362"/>
            <a:ext cx="2077881" cy="1238250"/>
            <a:chOff x="7654463" y="2665362"/>
            <a:chExt cx="2077881" cy="1238250"/>
          </a:xfrm>
        </p:grpSpPr>
        <p:sp>
          <p:nvSpPr>
            <p:cNvPr id="37" name="Rectangle 36"/>
            <p:cNvSpPr/>
            <p:nvPr/>
          </p:nvSpPr>
          <p:spPr>
            <a:xfrm>
              <a:off x="7654463" y="2665362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Automatic API Documentation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87814" y="3154731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Person/Docs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36165" y="422694"/>
            <a:ext cx="0" cy="5969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Speech Bubble: Rectangle 42"/>
          <p:cNvSpPr/>
          <p:nvPr/>
        </p:nvSpPr>
        <p:spPr>
          <a:xfrm>
            <a:off x="518705" y="186805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your POCOs and Context</a:t>
            </a:r>
          </a:p>
        </p:txBody>
      </p:sp>
      <p:sp>
        <p:nvSpPr>
          <p:cNvPr id="45" name="Speech Bubble: Rectangle 44"/>
          <p:cNvSpPr/>
          <p:nvPr/>
        </p:nvSpPr>
        <p:spPr>
          <a:xfrm>
            <a:off x="68166" y="2926852"/>
            <a:ext cx="1643370" cy="939374"/>
          </a:xfrm>
          <a:prstGeom prst="wedgeRectCallout">
            <a:avLst>
              <a:gd name="adj1" fmla="val -12434"/>
              <a:gd name="adj2" fmla="val 8178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EF Migrations</a:t>
            </a:r>
          </a:p>
        </p:txBody>
      </p:sp>
      <p:sp>
        <p:nvSpPr>
          <p:cNvPr id="46" name="Speech Bubble: Rectangle 45"/>
          <p:cNvSpPr/>
          <p:nvPr/>
        </p:nvSpPr>
        <p:spPr>
          <a:xfrm>
            <a:off x="6349119" y="2814800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Web project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633757" y="2318576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Data project</a:t>
            </a:r>
          </a:p>
        </p:txBody>
      </p:sp>
      <p:sp>
        <p:nvSpPr>
          <p:cNvPr id="56" name="Speech Bubble: Rectangle 55"/>
          <p:cNvSpPr/>
          <p:nvPr/>
        </p:nvSpPr>
        <p:spPr>
          <a:xfrm>
            <a:off x="2873998" y="3618446"/>
            <a:ext cx="1643370" cy="939374"/>
          </a:xfrm>
          <a:prstGeom prst="wedgeRectCallout">
            <a:avLst>
              <a:gd name="adj1" fmla="val 35606"/>
              <a:gd name="adj2" fmla="val 8064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Coalesce</a:t>
            </a:r>
          </a:p>
        </p:txBody>
      </p:sp>
      <p:sp>
        <p:nvSpPr>
          <p:cNvPr id="76" name="Speech Bubble: Rectangle 75"/>
          <p:cNvSpPr/>
          <p:nvPr/>
        </p:nvSpPr>
        <p:spPr>
          <a:xfrm>
            <a:off x="912460" y="283331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Code</a:t>
            </a:r>
          </a:p>
        </p:txBody>
      </p:sp>
      <p:sp>
        <p:nvSpPr>
          <p:cNvPr id="77" name="Speech Bubble: Rectangle 76"/>
          <p:cNvSpPr/>
          <p:nvPr/>
        </p:nvSpPr>
        <p:spPr>
          <a:xfrm>
            <a:off x="8327615" y="254609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Your Custom Code</a:t>
            </a:r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8" grpId="0" animBg="1"/>
      <p:bldP spid="56" grpId="0" animBg="1"/>
      <p:bldP spid="76" grpId="0" animBg="1"/>
      <p:bldP spid="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1747</TotalTime>
  <Words>418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Coalesce</vt:lpstr>
      <vt:lpstr>Why Coalesce?</vt:lpstr>
      <vt:lpstr>What does Coalesce Do?</vt:lpstr>
      <vt:lpstr>What is Coalesce Built 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Grant Erickson</cp:lastModifiedBy>
  <cp:revision>22</cp:revision>
  <dcterms:created xsi:type="dcterms:W3CDTF">2015-12-11T13:42:01Z</dcterms:created>
  <dcterms:modified xsi:type="dcterms:W3CDTF">2016-08-10T22:54:45Z</dcterms:modified>
</cp:coreProperties>
</file>