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66" r:id="rId7"/>
    <p:sldId id="267" r:id="rId8"/>
    <p:sldId id="268" r:id="rId9"/>
    <p:sldId id="270" r:id="rId10"/>
    <p:sldId id="258" r:id="rId11"/>
    <p:sldId id="257" r:id="rId12"/>
    <p:sldId id="259" r:id="rId13"/>
    <p:sldId id="271"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or Micev" initials="IM" lastIdx="13" clrIdx="0">
    <p:extLst>
      <p:ext uri="{19B8F6BF-5375-455C-9EA6-DF929625EA0E}">
        <p15:presenceInfo xmlns:p15="http://schemas.microsoft.com/office/powerpoint/2012/main" userId="S-1-5-21-824639158-3175646058-4171138280-241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64" autoAdjust="0"/>
    <p:restoredTop sz="94660"/>
  </p:normalViewPr>
  <p:slideViewPr>
    <p:cSldViewPr snapToGrid="0">
      <p:cViewPr varScale="1">
        <p:scale>
          <a:sx n="88" d="100"/>
          <a:sy n="88" d="100"/>
        </p:scale>
        <p:origin x="3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4T12:14:28.863" idx="11">
    <p:pos x="5923" y="1443"/>
    <p:text>The inheritance from Object. View the .Net base class Object. See all methods there. Discuss only the listed four.
Explain about the standardly added methods to every object that is created in C#: Equals(), GetHashCode(), GetType() and ToString().</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24T12:13:37.350" idx="8">
    <p:pos x="5204" y="1267"/>
    <p:text>Class1 - to show the first way of using getters and setters</p:text>
    <p:extLst>
      <p:ext uri="{C676402C-5697-4E1C-873F-D02D1690AC5C}">
        <p15:threadingInfo xmlns:p15="http://schemas.microsoft.com/office/powerpoint/2012/main" timeZoneBias="-60"/>
      </p:ext>
    </p:extLst>
  </p:cm>
  <p:cm authorId="1" dt="2019-03-24T12:13:52.366" idx="9">
    <p:pos x="5150" y="1504"/>
    <p:text>Class2 - to show second way of using getters and setters</p:text>
    <p:extLst>
      <p:ext uri="{C676402C-5697-4E1C-873F-D02D1690AC5C}">
        <p15:threadingInfo xmlns:p15="http://schemas.microsoft.com/office/powerpoint/2012/main" timeZoneBias="-60"/>
      </p:ext>
    </p:extLst>
  </p:cm>
  <p:cm authorId="1" dt="2019-03-24T12:14:09.108" idx="10">
    <p:pos x="5855" y="1735"/>
    <p:text>Class3 - to show a third way of using getters and setters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24T12:13:08.815" idx="7">
    <p:pos x="3754" y="1511"/>
    <p:text>Ref: https://docs.microsoft.com/en-us/dotnet/csharp/programming-guide/indexers/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24T13:02:58.031" idx="12">
    <p:pos x="4616" y="1270"/>
    <p:text>https://docs.microsoft.com/en-us/dotnet/csharp/programming-guide/classes-and-structs/constructors</p:text>
    <p:extLst mod="1">
      <p:ext uri="{C676402C-5697-4E1C-873F-D02D1690AC5C}">
        <p15:threadingInfo xmlns:p15="http://schemas.microsoft.com/office/powerpoint/2012/main" timeZoneBias="-60"/>
      </p:ext>
    </p:extLst>
  </p:cm>
  <p:cm authorId="1" dt="2019-03-24T13:19:36.582" idx="13">
    <p:pos x="3242" y="3211"/>
    <p:text>Show the IClonable interface with F12</p:text>
    <p:extLst mod="1">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26/03/2019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47164"/>
            <a:ext cx="8915399" cy="2262781"/>
          </a:xfrm>
        </p:spPr>
        <p:txBody>
          <a:bodyPr/>
          <a:lstStyle/>
          <a:p>
            <a:r>
              <a:rPr lang="en-US" dirty="0" smtClean="0"/>
              <a:t>C# Advanced – Class 1</a:t>
            </a:r>
            <a:endParaRPr lang="en-US" dirty="0"/>
          </a:p>
        </p:txBody>
      </p:sp>
      <p:sp>
        <p:nvSpPr>
          <p:cNvPr id="3" name="Subtitle 2"/>
          <p:cNvSpPr>
            <a:spLocks noGrp="1"/>
          </p:cNvSpPr>
          <p:nvPr>
            <p:ph type="subTitle" idx="1"/>
          </p:nvPr>
        </p:nvSpPr>
        <p:spPr>
          <a:xfrm>
            <a:off x="2589213" y="3282066"/>
            <a:ext cx="8915399" cy="1126283"/>
          </a:xfrm>
        </p:spPr>
        <p:txBody>
          <a:bodyPr>
            <a:noAutofit/>
          </a:bodyPr>
          <a:lstStyle/>
          <a:p>
            <a:r>
              <a:rPr lang="en-US" sz="2000" b="1" dirty="0" smtClean="0"/>
              <a:t>Material recap</a:t>
            </a:r>
            <a:r>
              <a:rPr lang="en-US" sz="2000" dirty="0" smtClean="0"/>
              <a:t>: Loops, Collections, Enums, Classes, Getters and Setters, Constructors</a:t>
            </a:r>
          </a:p>
          <a:p>
            <a:r>
              <a:rPr lang="en-US" sz="2000" b="1" dirty="0" smtClean="0"/>
              <a:t>New material: </a:t>
            </a:r>
            <a:r>
              <a:rPr lang="en-US" sz="2000" dirty="0"/>
              <a:t>I</a:t>
            </a:r>
            <a:r>
              <a:rPr lang="en-US" sz="2000" dirty="0" smtClean="0"/>
              <a:t>ndexers, Copy and Clone constructors</a:t>
            </a:r>
            <a:endParaRPr lang="en-US" sz="2000" dirty="0"/>
          </a:p>
        </p:txBody>
      </p:sp>
      <p:sp>
        <p:nvSpPr>
          <p:cNvPr id="4" name="Subtitle 2"/>
          <p:cNvSpPr txBox="1">
            <a:spLocks/>
          </p:cNvSpPr>
          <p:nvPr/>
        </p:nvSpPr>
        <p:spPr>
          <a:xfrm>
            <a:off x="2589213" y="4746899"/>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b="1" dirty="0" smtClean="0"/>
              <a:t>Trainer:	Igor Micev</a:t>
            </a:r>
            <a:endParaRPr lang="en-US" dirty="0" smtClean="0"/>
          </a:p>
          <a:p>
            <a:r>
              <a:rPr lang="en-US" b="1" dirty="0" smtClean="0"/>
              <a:t>Assistant: Dejan Jovanov</a:t>
            </a:r>
            <a:endParaRPr lang="en-US" dirty="0"/>
          </a:p>
        </p:txBody>
      </p:sp>
      <p:pic>
        <p:nvPicPr>
          <p:cNvPr id="6" name="Picture 2" descr="http://www.sedc.mk/wp-content/uploads/2016/05/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5873182"/>
            <a:ext cx="2657475" cy="504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80148" y="6073232"/>
            <a:ext cx="7897689" cy="276999"/>
          </a:xfrm>
          <a:prstGeom prst="rect">
            <a:avLst/>
          </a:prstGeom>
          <a:noFill/>
        </p:spPr>
        <p:txBody>
          <a:bodyPr wrap="square" rtlCol="0">
            <a:spAutoFit/>
          </a:bodyPr>
          <a:lstStyle/>
          <a:p>
            <a:pPr algn="r"/>
            <a:r>
              <a:rPr lang="en-US" sz="1200" dirty="0">
                <a:solidFill>
                  <a:schemeClr val="bg1">
                    <a:lumMod val="50000"/>
                  </a:schemeClr>
                </a:solidFill>
                <a:latin typeface="+mj-lt"/>
                <a:ea typeface="+mj-ea"/>
                <a:cs typeface="+mj-cs"/>
              </a:rPr>
              <a:t>Code academy @</a:t>
            </a:r>
            <a:r>
              <a:rPr lang="en-US" sz="1200" dirty="0">
                <a:solidFill>
                  <a:schemeClr val="bg1">
                    <a:lumMod val="50000"/>
                  </a:schemeClr>
                </a:solidFill>
              </a:rPr>
              <a:t> Skopje</a:t>
            </a:r>
            <a:r>
              <a:rPr lang="en-US" sz="1200" dirty="0">
                <a:solidFill>
                  <a:schemeClr val="bg1">
                    <a:lumMod val="50000"/>
                  </a:schemeClr>
                </a:solidFill>
                <a:latin typeface="+mj-lt"/>
                <a:ea typeface="+mj-ea"/>
                <a:cs typeface="+mj-cs"/>
              </a:rPr>
              <a:t>, 2019</a:t>
            </a:r>
          </a:p>
        </p:txBody>
      </p:sp>
    </p:spTree>
    <p:extLst>
      <p:ext uri="{BB962C8B-B14F-4D97-AF65-F5344CB8AC3E}">
        <p14:creationId xmlns:p14="http://schemas.microsoft.com/office/powerpoint/2010/main" val="2864899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56037"/>
          </a:xfrm>
        </p:spPr>
        <p:txBody>
          <a:bodyPr/>
          <a:lstStyle/>
          <a:p>
            <a:r>
              <a:rPr lang="en-US" dirty="0" smtClean="0"/>
              <a:t>The Object class in C#</a:t>
            </a:r>
            <a:endParaRPr lang="en-US" dirty="0"/>
          </a:p>
        </p:txBody>
      </p:sp>
      <p:sp>
        <p:nvSpPr>
          <p:cNvPr id="3" name="Content Placeholder 2"/>
          <p:cNvSpPr>
            <a:spLocks noGrp="1"/>
          </p:cNvSpPr>
          <p:nvPr>
            <p:ph idx="1"/>
          </p:nvPr>
        </p:nvSpPr>
        <p:spPr>
          <a:xfrm>
            <a:off x="2589212" y="1700463"/>
            <a:ext cx="8915400" cy="4210759"/>
          </a:xfrm>
        </p:spPr>
        <p:txBody>
          <a:bodyPr/>
          <a:lstStyle/>
          <a:p>
            <a:r>
              <a:rPr lang="en-US" dirty="0"/>
              <a:t>Supports all classes in the .NET Framework class hierarchy and provides low-level services to derived classes. This is the ultimate base class of all classes in the .NET Framework; it is the root of the type hierarchy</a:t>
            </a:r>
            <a:r>
              <a:rPr lang="en-US" dirty="0" smtClean="0"/>
              <a:t>. </a:t>
            </a:r>
          </a:p>
          <a:p>
            <a:r>
              <a:rPr lang="en-US" dirty="0" smtClean="0"/>
              <a:t>Demo</a:t>
            </a:r>
          </a:p>
          <a:p>
            <a:endParaRPr lang="en-US" dirty="0"/>
          </a:p>
          <a:p>
            <a:endParaRPr lang="en-US" dirty="0"/>
          </a:p>
        </p:txBody>
      </p:sp>
      <p:pic>
        <p:nvPicPr>
          <p:cNvPr id="4" name="Picture 3"/>
          <p:cNvPicPr>
            <a:picLocks noChangeAspect="1"/>
          </p:cNvPicPr>
          <p:nvPr/>
        </p:nvPicPr>
        <p:blipFill>
          <a:blip r:embed="rId2"/>
          <a:stretch>
            <a:fillRect/>
          </a:stretch>
        </p:blipFill>
        <p:spPr>
          <a:xfrm>
            <a:off x="4981073" y="2904926"/>
            <a:ext cx="6594308" cy="3126612"/>
          </a:xfrm>
          <a:prstGeom prst="rect">
            <a:avLst/>
          </a:prstGeom>
        </p:spPr>
      </p:pic>
      <p:sp>
        <p:nvSpPr>
          <p:cNvPr id="5" name="TextBox 4"/>
          <p:cNvSpPr txBox="1"/>
          <p:nvPr/>
        </p:nvSpPr>
        <p:spPr>
          <a:xfrm>
            <a:off x="3072063" y="3368842"/>
            <a:ext cx="1909010" cy="830997"/>
          </a:xfrm>
          <a:prstGeom prst="rect">
            <a:avLst/>
          </a:prstGeom>
          <a:noFill/>
        </p:spPr>
        <p:txBody>
          <a:bodyPr wrap="square" rtlCol="0">
            <a:spAutoFit/>
          </a:bodyPr>
          <a:lstStyle/>
          <a:p>
            <a:pPr marL="342900" indent="-342900">
              <a:buAutoNum type="arabicPeriod"/>
            </a:pPr>
            <a:r>
              <a:rPr lang="en-US" sz="1200" dirty="0" smtClean="0"/>
              <a:t>Equals()</a:t>
            </a:r>
          </a:p>
          <a:p>
            <a:pPr marL="342900" indent="-342900">
              <a:buAutoNum type="arabicPeriod"/>
            </a:pPr>
            <a:r>
              <a:rPr lang="en-US" sz="1200" dirty="0" smtClean="0"/>
              <a:t>GetHashCode()</a:t>
            </a:r>
          </a:p>
          <a:p>
            <a:pPr marL="342900" indent="-342900">
              <a:buAutoNum type="arabicPeriod"/>
            </a:pPr>
            <a:r>
              <a:rPr lang="en-US" sz="1200" dirty="0" smtClean="0"/>
              <a:t>GetType()</a:t>
            </a:r>
          </a:p>
          <a:p>
            <a:pPr marL="342900" indent="-342900">
              <a:buAutoNum type="arabicPeriod"/>
            </a:pPr>
            <a:r>
              <a:rPr lang="en-US" sz="1200" dirty="0" smtClean="0"/>
              <a:t>ToString()</a:t>
            </a:r>
            <a:endParaRPr lang="en-US" sz="1200" dirty="0"/>
          </a:p>
        </p:txBody>
      </p:sp>
      <p:sp>
        <p:nvSpPr>
          <p:cNvPr id="6" name="TextBox 5"/>
          <p:cNvSpPr txBox="1"/>
          <p:nvPr/>
        </p:nvSpPr>
        <p:spPr>
          <a:xfrm>
            <a:off x="2589212" y="253653"/>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160324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Getters and Setters - recap</a:t>
            </a:r>
            <a:endParaRPr lang="en-US" dirty="0"/>
          </a:p>
        </p:txBody>
      </p:sp>
      <p:sp>
        <p:nvSpPr>
          <p:cNvPr id="3" name="Content Placeholder 2"/>
          <p:cNvSpPr>
            <a:spLocks noGrp="1"/>
          </p:cNvSpPr>
          <p:nvPr>
            <p:ph idx="1"/>
          </p:nvPr>
        </p:nvSpPr>
        <p:spPr>
          <a:xfrm>
            <a:off x="2589212" y="1704703"/>
            <a:ext cx="8915400" cy="4206519"/>
          </a:xfrm>
        </p:spPr>
        <p:txBody>
          <a:bodyPr/>
          <a:lstStyle/>
          <a:p>
            <a:r>
              <a:rPr lang="en-US" dirty="0" smtClean="0"/>
              <a:t>Demo</a:t>
            </a:r>
          </a:p>
          <a:p>
            <a:pPr lvl="1"/>
            <a:r>
              <a:rPr lang="en-US" dirty="0" smtClean="0"/>
              <a:t>Class1 – shortest way of using getters and setters  </a:t>
            </a:r>
          </a:p>
          <a:p>
            <a:pPr lvl="1"/>
            <a:r>
              <a:rPr lang="en-US" dirty="0" smtClean="0"/>
              <a:t>Class2 – shorter way of using getters and setters </a:t>
            </a:r>
          </a:p>
          <a:p>
            <a:pPr lvl="1"/>
            <a:r>
              <a:rPr lang="en-US" dirty="0" smtClean="0"/>
              <a:t>Class3 – the traditional/old way of using getters and setters </a:t>
            </a:r>
          </a:p>
          <a:p>
            <a:pPr lvl="1"/>
            <a:endParaRPr lang="en-US" dirty="0"/>
          </a:p>
          <a:p>
            <a:pPr lvl="1"/>
            <a:endParaRPr lang="en-US" dirty="0" smtClean="0"/>
          </a:p>
        </p:txBody>
      </p:sp>
      <p:sp>
        <p:nvSpPr>
          <p:cNvPr id="4" name="TextBox 3"/>
          <p:cNvSpPr txBox="1"/>
          <p:nvPr/>
        </p:nvSpPr>
        <p:spPr>
          <a:xfrm>
            <a:off x="2589212" y="253653"/>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4060213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80101"/>
          </a:xfrm>
        </p:spPr>
        <p:txBody>
          <a:bodyPr/>
          <a:lstStyle/>
          <a:p>
            <a:r>
              <a:rPr lang="en-US" dirty="0" smtClean="0"/>
              <a:t>Indexers for classes</a:t>
            </a:r>
            <a:endParaRPr lang="en-US" dirty="0"/>
          </a:p>
        </p:txBody>
      </p:sp>
      <p:sp>
        <p:nvSpPr>
          <p:cNvPr id="3" name="Content Placeholder 2"/>
          <p:cNvSpPr>
            <a:spLocks noGrp="1"/>
          </p:cNvSpPr>
          <p:nvPr>
            <p:ph idx="1"/>
          </p:nvPr>
        </p:nvSpPr>
        <p:spPr>
          <a:xfrm>
            <a:off x="2589212" y="1804737"/>
            <a:ext cx="8915400" cy="4106485"/>
          </a:xfrm>
        </p:spPr>
        <p:txBody>
          <a:bodyPr/>
          <a:lstStyle/>
          <a:p>
            <a:r>
              <a:rPr lang="en-US" dirty="0"/>
              <a:t>Indexers allow instances of a class or struct to be indexed just like arrays. The indexed value can be set or retrieved without explicitly specifying a type or instance member.</a:t>
            </a:r>
            <a:endParaRPr lang="en-US" i="1" dirty="0" smtClean="0"/>
          </a:p>
          <a:p>
            <a:r>
              <a:rPr lang="en-US" i="1" dirty="0" smtClean="0"/>
              <a:t>When a </a:t>
            </a:r>
            <a:r>
              <a:rPr lang="en-US" i="1" dirty="0"/>
              <a:t>class </a:t>
            </a:r>
            <a:r>
              <a:rPr lang="en-US" i="1" dirty="0" smtClean="0"/>
              <a:t>has </a:t>
            </a:r>
            <a:r>
              <a:rPr lang="en-US" i="1" dirty="0"/>
              <a:t>an </a:t>
            </a:r>
            <a:r>
              <a:rPr lang="en-US" i="1" dirty="0" smtClean="0"/>
              <a:t>indexer it </a:t>
            </a:r>
            <a:r>
              <a:rPr lang="en-US" i="1" dirty="0"/>
              <a:t>can be used in a similar manner </a:t>
            </a:r>
            <a:r>
              <a:rPr lang="en-US" i="1" dirty="0" smtClean="0"/>
              <a:t>as array. </a:t>
            </a:r>
            <a:r>
              <a:rPr lang="en-US" i="1" dirty="0"/>
              <a:t>Objects of the class can use array-style </a:t>
            </a:r>
            <a:r>
              <a:rPr lang="en-US" i="1" dirty="0" smtClean="0"/>
              <a:t>notation </a:t>
            </a:r>
            <a:r>
              <a:rPr lang="en-US" i="1" dirty="0"/>
              <a:t>to present multiple values</a:t>
            </a:r>
            <a:r>
              <a:rPr lang="en-US" i="1" dirty="0" smtClean="0"/>
              <a:t>.</a:t>
            </a:r>
          </a:p>
          <a:p>
            <a:r>
              <a:rPr lang="en-US" dirty="0"/>
              <a:t>An </a:t>
            </a:r>
            <a:r>
              <a:rPr lang="en-US" b="1" dirty="0"/>
              <a:t>indexer</a:t>
            </a:r>
            <a:r>
              <a:rPr lang="en-US" dirty="0"/>
              <a:t> allows an object to be indexed such as an array. When you define an indexer for a class, this class behaves similar to a </a:t>
            </a:r>
            <a:r>
              <a:rPr lang="en-US" b="1" dirty="0"/>
              <a:t>virtual array</a:t>
            </a:r>
            <a:r>
              <a:rPr lang="en-US" dirty="0" smtClean="0"/>
              <a:t>.</a:t>
            </a:r>
          </a:p>
          <a:p>
            <a:endParaRPr lang="en-US" i="1" dirty="0"/>
          </a:p>
          <a:p>
            <a:r>
              <a:rPr lang="en-US" i="1" dirty="0" smtClean="0"/>
              <a:t>Demo1</a:t>
            </a:r>
          </a:p>
          <a:p>
            <a:r>
              <a:rPr lang="en-US" i="1" dirty="0" smtClean="0"/>
              <a:t>Demo2</a:t>
            </a:r>
          </a:p>
          <a:p>
            <a:endParaRPr lang="en-US" dirty="0"/>
          </a:p>
        </p:txBody>
      </p:sp>
      <p:sp>
        <p:nvSpPr>
          <p:cNvPr id="4" name="TextBox 3"/>
          <p:cNvSpPr txBox="1"/>
          <p:nvPr/>
        </p:nvSpPr>
        <p:spPr>
          <a:xfrm>
            <a:off x="2589212" y="253653"/>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509011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897" y="624110"/>
            <a:ext cx="10694715" cy="1280890"/>
          </a:xfrm>
        </p:spPr>
        <p:txBody>
          <a:bodyPr/>
          <a:lstStyle/>
          <a:p>
            <a:r>
              <a:rPr lang="en-US" dirty="0" smtClean="0"/>
              <a:t>Constructors and Finalizers (Destructors)</a:t>
            </a:r>
            <a:endParaRPr lang="en-US" dirty="0"/>
          </a:p>
        </p:txBody>
      </p:sp>
      <p:sp>
        <p:nvSpPr>
          <p:cNvPr id="3" name="Content Placeholder 2"/>
          <p:cNvSpPr>
            <a:spLocks noGrp="1"/>
          </p:cNvSpPr>
          <p:nvPr>
            <p:ph idx="1"/>
          </p:nvPr>
        </p:nvSpPr>
        <p:spPr>
          <a:xfrm>
            <a:off x="677334" y="1724025"/>
            <a:ext cx="8596668" cy="4317337"/>
          </a:xfrm>
        </p:spPr>
        <p:txBody>
          <a:bodyPr/>
          <a:lstStyle/>
          <a:p>
            <a:r>
              <a:rPr lang="en-US" dirty="0" smtClean="0"/>
              <a:t>Constructor is public	</a:t>
            </a:r>
          </a:p>
          <a:p>
            <a:pPr lvl="1"/>
            <a:r>
              <a:rPr lang="en-US" dirty="0" smtClean="0"/>
              <a:t>You can create as many constructors as you need</a:t>
            </a:r>
          </a:p>
          <a:p>
            <a:pPr lvl="1"/>
            <a:r>
              <a:rPr lang="en-US" dirty="0" smtClean="0"/>
              <a:t>They can have arguments</a:t>
            </a:r>
          </a:p>
          <a:p>
            <a:pPr lvl="1"/>
            <a:r>
              <a:rPr lang="en-US" dirty="0" smtClean="0"/>
              <a:t>Not necessary to create within the class (just for info, not common in practice)</a:t>
            </a:r>
          </a:p>
          <a:p>
            <a:r>
              <a:rPr lang="en-US" dirty="0" smtClean="0"/>
              <a:t>Destructor is invisible for the user (not private)</a:t>
            </a:r>
          </a:p>
          <a:p>
            <a:pPr lvl="1"/>
            <a:r>
              <a:rPr lang="en-US" dirty="0" smtClean="0"/>
              <a:t>No arguments</a:t>
            </a:r>
          </a:p>
          <a:p>
            <a:pPr lvl="1"/>
            <a:r>
              <a:rPr lang="en-US" dirty="0" smtClean="0"/>
              <a:t>Only one destructor per class</a:t>
            </a:r>
          </a:p>
          <a:p>
            <a:pPr lvl="1"/>
            <a:r>
              <a:rPr lang="en-US" dirty="0" smtClean="0"/>
              <a:t>Must start with (</a:t>
            </a:r>
            <a:r>
              <a:rPr lang="en-US" sz="2000" b="1" dirty="0" smtClean="0"/>
              <a:t>~</a:t>
            </a:r>
            <a:r>
              <a:rPr lang="en-US" dirty="0" smtClean="0"/>
              <a:t>)</a:t>
            </a:r>
          </a:p>
          <a:p>
            <a:pPr lvl="1"/>
            <a:r>
              <a:rPr lang="en-US" dirty="0" smtClean="0"/>
              <a:t>Not necessary to create within the </a:t>
            </a:r>
            <a:r>
              <a:rPr lang="en-US" dirty="0"/>
              <a:t>class (just for info, not common in practice)</a:t>
            </a:r>
          </a:p>
        </p:txBody>
      </p:sp>
    </p:spTree>
    <p:extLst>
      <p:ext uri="{BB962C8B-B14F-4D97-AF65-F5344CB8AC3E}">
        <p14:creationId xmlns:p14="http://schemas.microsoft.com/office/powerpoint/2010/main" val="320232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724"/>
          </a:xfrm>
        </p:spPr>
        <p:txBody>
          <a:bodyPr/>
          <a:lstStyle/>
          <a:p>
            <a:r>
              <a:rPr lang="en-US" dirty="0" smtClean="0"/>
              <a:t>Constructors - overview</a:t>
            </a:r>
            <a:endParaRPr lang="en-US" dirty="0"/>
          </a:p>
        </p:txBody>
      </p:sp>
      <p:sp>
        <p:nvSpPr>
          <p:cNvPr id="3" name="Content Placeholder 2"/>
          <p:cNvSpPr>
            <a:spLocks noGrp="1"/>
          </p:cNvSpPr>
          <p:nvPr>
            <p:ph idx="1"/>
          </p:nvPr>
        </p:nvSpPr>
        <p:spPr>
          <a:xfrm>
            <a:off x="2589212" y="1652292"/>
            <a:ext cx="8915400" cy="4258930"/>
          </a:xfrm>
        </p:spPr>
        <p:txBody>
          <a:bodyPr>
            <a:normAutofit fontScale="92500" lnSpcReduction="10000"/>
          </a:bodyPr>
          <a:lstStyle/>
          <a:p>
            <a:r>
              <a:rPr lang="en-US" dirty="0" smtClean="0"/>
              <a:t>Instance constructor </a:t>
            </a:r>
          </a:p>
          <a:p>
            <a:pPr lvl="1"/>
            <a:r>
              <a:rPr lang="en-US" dirty="0" smtClean="0"/>
              <a:t>The “default” constructor  for the classes</a:t>
            </a:r>
          </a:p>
          <a:p>
            <a:r>
              <a:rPr lang="en-US" dirty="0" smtClean="0"/>
              <a:t>Private constructor</a:t>
            </a:r>
          </a:p>
          <a:p>
            <a:pPr lvl="1"/>
            <a:r>
              <a:rPr lang="en-US" dirty="0" smtClean="0"/>
              <a:t>It’s a special instance of the instance constructor. You cannot instantiate an object because the constructor is private. </a:t>
            </a:r>
          </a:p>
          <a:p>
            <a:r>
              <a:rPr lang="en-US" dirty="0" smtClean="0"/>
              <a:t>Static constructor</a:t>
            </a:r>
          </a:p>
          <a:p>
            <a:pPr lvl="1"/>
            <a:r>
              <a:rPr lang="en-US" dirty="0" smtClean="0"/>
              <a:t>This constructor is used to initialize any static data, or to perform one-time action, like setting constants values.</a:t>
            </a:r>
          </a:p>
          <a:p>
            <a:r>
              <a:rPr lang="en-US" dirty="0" smtClean="0"/>
              <a:t>Copy constructor</a:t>
            </a:r>
          </a:p>
          <a:p>
            <a:pPr lvl="1"/>
            <a:r>
              <a:rPr lang="en-US" dirty="0" smtClean="0"/>
              <a:t>There is no “Copy” constructor, but a way to make simulation. That constructor is called Copy constructor.</a:t>
            </a:r>
          </a:p>
          <a:p>
            <a:pPr indent="-285750"/>
            <a:r>
              <a:rPr lang="en-US" dirty="0" smtClean="0"/>
              <a:t>Clone constructor </a:t>
            </a:r>
          </a:p>
          <a:p>
            <a:pPr lvl="1"/>
            <a:r>
              <a:rPr lang="en-US" dirty="0" smtClean="0"/>
              <a:t>Implements the class must implement the </a:t>
            </a:r>
            <a:r>
              <a:rPr lang="en-US" b="1" dirty="0" smtClean="0"/>
              <a:t>ICloneable</a:t>
            </a:r>
            <a:r>
              <a:rPr lang="en-US" dirty="0" smtClean="0"/>
              <a:t> interface in order to overload the Clone() method. (p.s. Interfaces are coming on next class)</a:t>
            </a:r>
          </a:p>
          <a:p>
            <a:pPr marL="457200" lvl="1" indent="0">
              <a:buNone/>
            </a:pPr>
            <a:endParaRPr lang="en-US" dirty="0" smtClean="0"/>
          </a:p>
        </p:txBody>
      </p:sp>
      <p:sp>
        <p:nvSpPr>
          <p:cNvPr id="4" name="TextBox 3"/>
          <p:cNvSpPr txBox="1"/>
          <p:nvPr/>
        </p:nvSpPr>
        <p:spPr>
          <a:xfrm>
            <a:off x="2589212" y="253653"/>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130315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Warm up</a:t>
            </a:r>
          </a:p>
        </p:txBody>
      </p:sp>
      <p:sp>
        <p:nvSpPr>
          <p:cNvPr id="3" name="Content Placeholder 2"/>
          <p:cNvSpPr>
            <a:spLocks noGrp="1"/>
          </p:cNvSpPr>
          <p:nvPr>
            <p:ph idx="1"/>
          </p:nvPr>
        </p:nvSpPr>
        <p:spPr>
          <a:xfrm>
            <a:off x="1759132" y="1515762"/>
            <a:ext cx="7514870" cy="4755787"/>
          </a:xfrm>
        </p:spPr>
        <p:txBody>
          <a:bodyPr>
            <a:normAutofit/>
          </a:bodyPr>
          <a:lstStyle/>
          <a:p>
            <a:pPr>
              <a:buFont typeface="Wingdings" panose="05000000000000000000" pitchFamily="2" charset="2"/>
              <a:buChar char="§"/>
            </a:pPr>
            <a:r>
              <a:rPr lang="en-US" sz="2400" dirty="0"/>
              <a:t>Variables, data types</a:t>
            </a:r>
          </a:p>
          <a:p>
            <a:pPr>
              <a:buFont typeface="Wingdings" panose="05000000000000000000" pitchFamily="2" charset="2"/>
              <a:buChar char="§"/>
            </a:pPr>
            <a:r>
              <a:rPr lang="en-US" sz="2400" dirty="0"/>
              <a:t>Constants, Enums</a:t>
            </a:r>
          </a:p>
          <a:p>
            <a:pPr>
              <a:buFont typeface="Wingdings" panose="05000000000000000000" pitchFamily="2" charset="2"/>
              <a:buChar char="§"/>
            </a:pPr>
            <a:r>
              <a:rPr lang="en-US" sz="2400" dirty="0"/>
              <a:t>Branching</a:t>
            </a:r>
          </a:p>
          <a:p>
            <a:pPr>
              <a:buFont typeface="Wingdings" panose="05000000000000000000" pitchFamily="2" charset="2"/>
              <a:buChar char="§"/>
            </a:pPr>
            <a:r>
              <a:rPr lang="en-US" sz="2400" dirty="0"/>
              <a:t>Iterations (Loops)</a:t>
            </a:r>
          </a:p>
          <a:p>
            <a:pPr>
              <a:buFont typeface="Wingdings" panose="05000000000000000000" pitchFamily="2" charset="2"/>
              <a:buChar char="§"/>
            </a:pPr>
            <a:r>
              <a:rPr lang="en-US" sz="2400" dirty="0"/>
              <a:t>Collections</a:t>
            </a:r>
          </a:p>
          <a:p>
            <a:pPr>
              <a:buFont typeface="Wingdings" panose="05000000000000000000" pitchFamily="2" charset="2"/>
              <a:buChar char="§"/>
            </a:pPr>
            <a:r>
              <a:rPr lang="en-US" sz="2400" dirty="0"/>
              <a:t>Classes</a:t>
            </a:r>
          </a:p>
          <a:p>
            <a:pPr>
              <a:buFont typeface="Wingdings" panose="05000000000000000000" pitchFamily="2" charset="2"/>
              <a:buChar char="§"/>
            </a:pPr>
            <a:r>
              <a:rPr lang="en-US" sz="2400" dirty="0" smtClean="0"/>
              <a:t>Indexers (new)</a:t>
            </a:r>
            <a:endParaRPr lang="en-US" sz="2400" dirty="0"/>
          </a:p>
          <a:p>
            <a:pPr>
              <a:buFont typeface="Wingdings" panose="05000000000000000000" pitchFamily="2" charset="2"/>
              <a:buChar char="§"/>
            </a:pPr>
            <a:r>
              <a:rPr lang="en-US" sz="2400" dirty="0" smtClean="0"/>
              <a:t>Constructors (recap + new)</a:t>
            </a:r>
            <a:endParaRPr lang="en-US" sz="2600" b="1" dirty="0"/>
          </a:p>
          <a:p>
            <a:pPr>
              <a:buFont typeface="Wingdings" panose="05000000000000000000" pitchFamily="2" charset="2"/>
              <a:buChar char="§"/>
            </a:pPr>
            <a:endParaRPr lang="en-US" sz="2000" dirty="0"/>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40265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Variables and data types</a:t>
            </a:r>
          </a:p>
        </p:txBody>
      </p:sp>
      <p:sp>
        <p:nvSpPr>
          <p:cNvPr id="3" name="Content Placeholder 2"/>
          <p:cNvSpPr>
            <a:spLocks noGrp="1"/>
          </p:cNvSpPr>
          <p:nvPr>
            <p:ph idx="1"/>
          </p:nvPr>
        </p:nvSpPr>
        <p:spPr>
          <a:xfrm>
            <a:off x="1288868" y="1515763"/>
            <a:ext cx="7985133" cy="4525600"/>
          </a:xfrm>
        </p:spPr>
        <p:txBody>
          <a:bodyPr>
            <a:normAutofit fontScale="92500" lnSpcReduction="10000"/>
          </a:bodyPr>
          <a:lstStyle/>
          <a:p>
            <a:pPr>
              <a:buFont typeface="Wingdings" panose="05000000000000000000" pitchFamily="2" charset="2"/>
              <a:buChar char="§"/>
            </a:pPr>
            <a:r>
              <a:rPr lang="en-US" sz="2400" dirty="0"/>
              <a:t>Variables</a:t>
            </a:r>
          </a:p>
          <a:p>
            <a:pPr lvl="1">
              <a:buFont typeface="Courier New" panose="02070309020205020404" pitchFamily="49" charset="0"/>
              <a:buChar char="o"/>
            </a:pPr>
            <a:r>
              <a:rPr lang="en-US" sz="2000" dirty="0"/>
              <a:t>A variable is nothing but a name given to a storage area that our programs can manipulate.</a:t>
            </a:r>
          </a:p>
          <a:p>
            <a:pPr lvl="1">
              <a:buFont typeface="Courier New" panose="02070309020205020404" pitchFamily="49" charset="0"/>
              <a:buChar char="o"/>
            </a:pPr>
            <a:r>
              <a:rPr lang="en-US" sz="2000" dirty="0"/>
              <a:t>Each variable has a specific type, which determines the size and layout of the memory, the range of values that can be stored within that memory and the set of operations that can be applied to the variable.</a:t>
            </a:r>
          </a:p>
          <a:p>
            <a:pPr lvl="1">
              <a:buFont typeface="Courier New" panose="02070309020205020404" pitchFamily="49" charset="0"/>
              <a:buChar char="o"/>
            </a:pPr>
            <a:r>
              <a:rPr lang="en-US" sz="2000" dirty="0"/>
              <a:t>int </a:t>
            </a:r>
            <a:r>
              <a:rPr lang="en-US" sz="2000" dirty="0" err="1"/>
              <a:t>i</a:t>
            </a:r>
            <a:r>
              <a:rPr lang="en-US" sz="2000" dirty="0"/>
              <a:t> = 0</a:t>
            </a:r>
            <a:r>
              <a:rPr lang="en-US" sz="2000" dirty="0" smtClean="0"/>
              <a:t>; </a:t>
            </a:r>
            <a:r>
              <a:rPr lang="en-US" sz="2000" dirty="0" err="1" smtClean="0"/>
              <a:t>int</a:t>
            </a:r>
            <a:r>
              <a:rPr lang="en-US" sz="2000" dirty="0" smtClean="0"/>
              <a:t> @</a:t>
            </a:r>
            <a:r>
              <a:rPr lang="en-US" sz="2000" dirty="0" err="1" smtClean="0"/>
              <a:t>int</a:t>
            </a:r>
            <a:r>
              <a:rPr lang="en-US" sz="2000" dirty="0" smtClean="0"/>
              <a:t> = 0 //this is possible too</a:t>
            </a:r>
            <a:endParaRPr lang="en-US" sz="2000" dirty="0"/>
          </a:p>
          <a:p>
            <a:pPr lvl="1">
              <a:buFont typeface="Courier New" panose="02070309020205020404" pitchFamily="49" charset="0"/>
              <a:buChar char="o"/>
            </a:pPr>
            <a:r>
              <a:rPr lang="en-US" sz="2000" dirty="0"/>
              <a:t>string x = ”Hello World”;</a:t>
            </a:r>
          </a:p>
          <a:p>
            <a:pPr>
              <a:buFont typeface="Wingdings" panose="05000000000000000000" pitchFamily="2" charset="2"/>
              <a:buChar char="§"/>
            </a:pPr>
            <a:r>
              <a:rPr lang="en-US" sz="2400" dirty="0"/>
              <a:t>Data types</a:t>
            </a:r>
          </a:p>
          <a:p>
            <a:pPr lvl="1">
              <a:buFont typeface="Courier New" panose="02070309020205020404" pitchFamily="49" charset="0"/>
              <a:buChar char="o"/>
            </a:pPr>
            <a:r>
              <a:rPr lang="en-US" sz="2000" dirty="0"/>
              <a:t>Data type tells a C# compiler what kind of value a variable can hold. C# includes many in-built data types for different kinds of data (string, int, double, decimal …)</a:t>
            </a:r>
            <a:endParaRPr lang="en-US" sz="2400" dirty="0"/>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402469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Variables and data types (2)</a:t>
            </a:r>
          </a:p>
        </p:txBody>
      </p:sp>
      <p:pic>
        <p:nvPicPr>
          <p:cNvPr id="7" name="Content Placeholder 6">
            <a:extLst>
              <a:ext uri="{FF2B5EF4-FFF2-40B4-BE49-F238E27FC236}">
                <a16:creationId xmlns:a16="http://schemas.microsoft.com/office/drawing/2014/main" id="{E37C59D6-BE12-49FB-A43A-2D071DEF55E3}"/>
              </a:ext>
            </a:extLst>
          </p:cNvPr>
          <p:cNvPicPr>
            <a:picLocks noGrp="1" noChangeAspect="1"/>
          </p:cNvPicPr>
          <p:nvPr>
            <p:ph idx="1"/>
          </p:nvPr>
        </p:nvPicPr>
        <p:blipFill>
          <a:blip r:embed="rId2"/>
          <a:stretch>
            <a:fillRect/>
          </a:stretch>
        </p:blipFill>
        <p:spPr>
          <a:xfrm>
            <a:off x="1783884" y="1516063"/>
            <a:ext cx="6384269" cy="4525962"/>
          </a:xfrm>
          <a:prstGeom prst="rect">
            <a:avLst/>
          </a:prstGeom>
        </p:spPr>
      </p:pic>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200959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Constants and Enums</a:t>
            </a:r>
          </a:p>
        </p:txBody>
      </p:sp>
      <p:sp>
        <p:nvSpPr>
          <p:cNvPr id="3" name="Content Placeholder 2"/>
          <p:cNvSpPr>
            <a:spLocks noGrp="1"/>
          </p:cNvSpPr>
          <p:nvPr>
            <p:ph idx="1"/>
          </p:nvPr>
        </p:nvSpPr>
        <p:spPr>
          <a:xfrm>
            <a:off x="677334" y="1515763"/>
            <a:ext cx="8596668" cy="4525600"/>
          </a:xfrm>
        </p:spPr>
        <p:txBody>
          <a:bodyPr>
            <a:normAutofit/>
          </a:bodyPr>
          <a:lstStyle/>
          <a:p>
            <a:pPr>
              <a:buFont typeface="Wingdings" panose="05000000000000000000" pitchFamily="2" charset="2"/>
              <a:buChar char="§"/>
            </a:pPr>
            <a:r>
              <a:rPr lang="en-US" sz="2400" dirty="0"/>
              <a:t>Constants</a:t>
            </a:r>
          </a:p>
          <a:p>
            <a:pPr lvl="1">
              <a:buFont typeface="Courier New" panose="02070309020205020404" pitchFamily="49" charset="0"/>
              <a:buChar char="o"/>
            </a:pPr>
            <a:r>
              <a:rPr lang="en-US" sz="2000" dirty="0"/>
              <a:t>Constants are fields whose values are set at compile time and can never be changed.</a:t>
            </a:r>
          </a:p>
          <a:p>
            <a:pPr lvl="1">
              <a:buFont typeface="Courier New" panose="02070309020205020404" pitchFamily="49" charset="0"/>
              <a:buChar char="o"/>
            </a:pPr>
            <a:r>
              <a:rPr lang="en-US" sz="2000" dirty="0"/>
              <a:t>const double Pi = 3.14;</a:t>
            </a:r>
          </a:p>
          <a:p>
            <a:pPr>
              <a:buFont typeface="Wingdings" panose="05000000000000000000" pitchFamily="2" charset="2"/>
              <a:buChar char="§"/>
            </a:pPr>
            <a:r>
              <a:rPr lang="en-US" sz="2400" dirty="0"/>
              <a:t>Enums</a:t>
            </a:r>
          </a:p>
          <a:p>
            <a:pPr lvl="1">
              <a:buFont typeface="Courier New" panose="02070309020205020404" pitchFamily="49" charset="0"/>
              <a:buChar char="o"/>
            </a:pPr>
            <a:r>
              <a:rPr lang="en-US" sz="2000" u="sng" dirty="0"/>
              <a:t>Sets of distinct named constants</a:t>
            </a:r>
          </a:p>
          <a:p>
            <a:pPr lvl="1">
              <a:buFont typeface="Courier New" panose="02070309020205020404" pitchFamily="49" charset="0"/>
              <a:buChar char="o"/>
            </a:pPr>
            <a:r>
              <a:rPr lang="en-US" sz="2000" dirty="0"/>
              <a:t>Logical connection among various constants</a:t>
            </a:r>
          </a:p>
          <a:p>
            <a:pPr lvl="1">
              <a:buFont typeface="Courier New" panose="02070309020205020404" pitchFamily="49" charset="0"/>
              <a:buChar char="o"/>
            </a:pPr>
            <a:r>
              <a:rPr lang="en-US" sz="2000" dirty="0"/>
              <a:t>enum DaysOfWeek {Monday, Tuesday, Wednesday, Thursday, Friday, Saturday, Sunday}</a:t>
            </a:r>
          </a:p>
          <a:p>
            <a:pPr>
              <a:buFont typeface="Wingdings" panose="05000000000000000000" pitchFamily="2" charset="2"/>
              <a:buChar char="§"/>
            </a:pPr>
            <a:r>
              <a:rPr lang="en-US" sz="2400" dirty="0"/>
              <a:t>DEMO</a:t>
            </a:r>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85508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Branching</a:t>
            </a:r>
          </a:p>
        </p:txBody>
      </p:sp>
      <p:sp>
        <p:nvSpPr>
          <p:cNvPr id="3" name="Content Placeholder 2"/>
          <p:cNvSpPr>
            <a:spLocks noGrp="1"/>
          </p:cNvSpPr>
          <p:nvPr>
            <p:ph idx="1"/>
          </p:nvPr>
        </p:nvSpPr>
        <p:spPr>
          <a:xfrm>
            <a:off x="677334" y="1515763"/>
            <a:ext cx="8596668" cy="4685036"/>
          </a:xfrm>
        </p:spPr>
        <p:txBody>
          <a:bodyPr>
            <a:normAutofit fontScale="70000" lnSpcReduction="20000"/>
          </a:bodyPr>
          <a:lstStyle/>
          <a:p>
            <a:pPr>
              <a:buFont typeface="Wingdings" panose="05000000000000000000" pitchFamily="2" charset="2"/>
              <a:buChar char="§"/>
            </a:pPr>
            <a:r>
              <a:rPr lang="en-US" sz="2600" dirty="0"/>
              <a:t>Unconditional - happens every time the branch point is reached (unconditionally)</a:t>
            </a:r>
          </a:p>
          <a:p>
            <a:pPr lvl="1">
              <a:buFont typeface="Courier New" panose="02070309020205020404" pitchFamily="49" charset="0"/>
              <a:buChar char="o"/>
            </a:pPr>
            <a:r>
              <a:rPr lang="en-US" sz="2600" dirty="0"/>
              <a:t>Method Call() </a:t>
            </a:r>
          </a:p>
          <a:p>
            <a:pPr lvl="1">
              <a:buFont typeface="Courier New" panose="02070309020205020404" pitchFamily="49" charset="0"/>
              <a:buChar char="o"/>
            </a:pPr>
            <a:r>
              <a:rPr lang="en-US" sz="2600" dirty="0"/>
              <a:t>Break</a:t>
            </a:r>
          </a:p>
          <a:p>
            <a:pPr lvl="1">
              <a:buFont typeface="Courier New" panose="02070309020205020404" pitchFamily="49" charset="0"/>
              <a:buChar char="o"/>
            </a:pPr>
            <a:r>
              <a:rPr lang="en-US" sz="2600" dirty="0"/>
              <a:t>Continue</a:t>
            </a:r>
          </a:p>
          <a:p>
            <a:pPr lvl="1">
              <a:buFont typeface="Courier New" panose="02070309020205020404" pitchFamily="49" charset="0"/>
              <a:buChar char="o"/>
            </a:pPr>
            <a:r>
              <a:rPr lang="en-US" sz="2600" dirty="0" smtClean="0"/>
              <a:t>GoTo</a:t>
            </a:r>
            <a:endParaRPr lang="en-US" sz="2600" dirty="0"/>
          </a:p>
          <a:p>
            <a:pPr>
              <a:buFont typeface="Wingdings" panose="05000000000000000000" pitchFamily="2" charset="2"/>
              <a:buChar char="§"/>
            </a:pPr>
            <a:r>
              <a:rPr lang="en-US" sz="2600" dirty="0"/>
              <a:t>Conditional - based on the evaluation of certain conditions that occur at runtime</a:t>
            </a:r>
          </a:p>
          <a:p>
            <a:pPr>
              <a:buFont typeface="Wingdings" panose="05000000000000000000" pitchFamily="2" charset="2"/>
              <a:buChar char="§"/>
            </a:pPr>
            <a:r>
              <a:rPr lang="en-US" sz="2600" dirty="0"/>
              <a:t>Short-Circuit Evaluation - If first term is false in the complex condition, the compiler will short-circuit the evaluation, the second test will never be performed</a:t>
            </a:r>
          </a:p>
          <a:p>
            <a:pPr lvl="1">
              <a:buFont typeface="Courier New" panose="02070309020205020404" pitchFamily="49" charset="0"/>
              <a:buChar char="o"/>
            </a:pPr>
            <a:r>
              <a:rPr lang="en-US" sz="2600" dirty="0"/>
              <a:t>If</a:t>
            </a:r>
          </a:p>
          <a:p>
            <a:pPr lvl="1">
              <a:buFont typeface="Courier New" panose="02070309020205020404" pitchFamily="49" charset="0"/>
              <a:buChar char="o"/>
            </a:pPr>
            <a:r>
              <a:rPr lang="en-US" sz="2600" dirty="0"/>
              <a:t>If Else</a:t>
            </a:r>
          </a:p>
          <a:p>
            <a:pPr lvl="1">
              <a:buFont typeface="Courier New" panose="02070309020205020404" pitchFamily="49" charset="0"/>
              <a:buChar char="o"/>
            </a:pPr>
            <a:r>
              <a:rPr lang="en-US" sz="2600" dirty="0"/>
              <a:t>Else If</a:t>
            </a:r>
          </a:p>
          <a:p>
            <a:pPr lvl="1">
              <a:buFont typeface="Courier New" panose="02070309020205020404" pitchFamily="49" charset="0"/>
              <a:buChar char="o"/>
            </a:pPr>
            <a:r>
              <a:rPr lang="en-US" sz="2600" dirty="0"/>
              <a:t>Switch</a:t>
            </a:r>
          </a:p>
          <a:p>
            <a:pPr>
              <a:buFont typeface="Wingdings" panose="05000000000000000000" pitchFamily="2" charset="2"/>
              <a:buChar char="§"/>
            </a:pPr>
            <a:endParaRPr lang="en-US" sz="2400" dirty="0"/>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3334375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Iterations (Loops)</a:t>
            </a:r>
          </a:p>
        </p:txBody>
      </p:sp>
      <p:sp>
        <p:nvSpPr>
          <p:cNvPr id="3" name="Content Placeholder 2"/>
          <p:cNvSpPr>
            <a:spLocks noGrp="1"/>
          </p:cNvSpPr>
          <p:nvPr>
            <p:ph idx="1"/>
          </p:nvPr>
        </p:nvSpPr>
        <p:spPr>
          <a:xfrm>
            <a:off x="677334" y="1515763"/>
            <a:ext cx="8596668" cy="4525600"/>
          </a:xfrm>
        </p:spPr>
        <p:txBody>
          <a:bodyPr>
            <a:normAutofit/>
          </a:bodyPr>
          <a:lstStyle/>
          <a:p>
            <a:pPr>
              <a:buFont typeface="Wingdings" panose="05000000000000000000" pitchFamily="2" charset="2"/>
              <a:buChar char="§"/>
            </a:pPr>
            <a:r>
              <a:rPr lang="en-US" sz="2400" dirty="0"/>
              <a:t>Loops</a:t>
            </a:r>
          </a:p>
          <a:p>
            <a:pPr lvl="1">
              <a:buFont typeface="Courier New" panose="02070309020205020404" pitchFamily="49" charset="0"/>
              <a:buChar char="o"/>
            </a:pPr>
            <a:r>
              <a:rPr lang="en-US" sz="2000" dirty="0"/>
              <a:t>While</a:t>
            </a:r>
          </a:p>
          <a:p>
            <a:pPr lvl="1">
              <a:buFont typeface="Courier New" panose="02070309020205020404" pitchFamily="49" charset="0"/>
              <a:buChar char="o"/>
            </a:pPr>
            <a:r>
              <a:rPr lang="en-US" sz="2000" dirty="0"/>
              <a:t>Do While</a:t>
            </a:r>
          </a:p>
          <a:p>
            <a:pPr lvl="1">
              <a:buFont typeface="Courier New" panose="02070309020205020404" pitchFamily="49" charset="0"/>
              <a:buChar char="o"/>
            </a:pPr>
            <a:r>
              <a:rPr lang="en-US" sz="2000" dirty="0"/>
              <a:t>For</a:t>
            </a:r>
          </a:p>
          <a:p>
            <a:pPr lvl="1">
              <a:buFont typeface="Courier New" panose="02070309020205020404" pitchFamily="49" charset="0"/>
              <a:buChar char="o"/>
            </a:pPr>
            <a:r>
              <a:rPr lang="en-US" sz="2000" dirty="0"/>
              <a:t>Loop with GO - </a:t>
            </a:r>
            <a:r>
              <a:rPr lang="en-US" sz="2400" dirty="0"/>
              <a:t>Spaghetti Code, </a:t>
            </a:r>
            <a:r>
              <a:rPr lang="en-US" sz="2400" dirty="0" smtClean="0"/>
              <a:t>experienced </a:t>
            </a:r>
            <a:r>
              <a:rPr lang="en-US" sz="2400" dirty="0"/>
              <a:t>programmers </a:t>
            </a:r>
            <a:r>
              <a:rPr lang="en-US" sz="2400" dirty="0" smtClean="0"/>
              <a:t>usually avoid </a:t>
            </a:r>
            <a:r>
              <a:rPr lang="en-US" sz="2400" dirty="0"/>
              <a:t>using </a:t>
            </a:r>
            <a:r>
              <a:rPr lang="en-US" sz="2400" dirty="0" err="1"/>
              <a:t>goto</a:t>
            </a:r>
            <a:r>
              <a:rPr lang="en-US" sz="2400" dirty="0"/>
              <a:t> to create loops</a:t>
            </a:r>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1484412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Collections</a:t>
            </a:r>
          </a:p>
        </p:txBody>
      </p:sp>
      <p:sp>
        <p:nvSpPr>
          <p:cNvPr id="3" name="Content Placeholder 2"/>
          <p:cNvSpPr>
            <a:spLocks noGrp="1"/>
          </p:cNvSpPr>
          <p:nvPr>
            <p:ph idx="1"/>
          </p:nvPr>
        </p:nvSpPr>
        <p:spPr>
          <a:xfrm>
            <a:off x="677334" y="1515763"/>
            <a:ext cx="8596668" cy="4525600"/>
          </a:xfrm>
        </p:spPr>
        <p:txBody>
          <a:bodyPr>
            <a:normAutofit/>
          </a:bodyPr>
          <a:lstStyle/>
          <a:p>
            <a:pPr>
              <a:buFont typeface="Wingdings" panose="05000000000000000000" pitchFamily="2" charset="2"/>
              <a:buChar char="§"/>
            </a:pPr>
            <a:r>
              <a:rPr lang="en-US" sz="2400" dirty="0" smtClean="0"/>
              <a:t>Generics</a:t>
            </a:r>
            <a:endParaRPr lang="en-US" sz="2400" dirty="0"/>
          </a:p>
          <a:p>
            <a:pPr lvl="1">
              <a:buFont typeface="Courier New" panose="02070309020205020404" pitchFamily="49" charset="0"/>
              <a:buChar char="o"/>
            </a:pPr>
            <a:r>
              <a:rPr lang="en-US" sz="2000" dirty="0"/>
              <a:t>Array – fixed size</a:t>
            </a:r>
          </a:p>
          <a:p>
            <a:pPr lvl="1">
              <a:buFont typeface="Courier New" panose="02070309020205020404" pitchFamily="49" charset="0"/>
              <a:buChar char="o"/>
            </a:pPr>
            <a:r>
              <a:rPr lang="en-US" sz="2000" dirty="0"/>
              <a:t>List – dynamically increased</a:t>
            </a:r>
          </a:p>
          <a:p>
            <a:pPr lvl="1">
              <a:buFont typeface="Courier New" panose="02070309020205020404" pitchFamily="49" charset="0"/>
              <a:buChar char="o"/>
            </a:pPr>
            <a:r>
              <a:rPr lang="en-US" sz="2000" dirty="0"/>
              <a:t>Dictionary – key, value pair, (unordered)</a:t>
            </a:r>
          </a:p>
          <a:p>
            <a:pPr lvl="1">
              <a:buFont typeface="Courier New" panose="02070309020205020404" pitchFamily="49" charset="0"/>
              <a:buChar char="o"/>
            </a:pPr>
            <a:r>
              <a:rPr lang="en-US" sz="2000" dirty="0"/>
              <a:t>Queue – FIFO, (unordered)</a:t>
            </a:r>
          </a:p>
          <a:p>
            <a:pPr lvl="1">
              <a:buFont typeface="Courier New" panose="02070309020205020404" pitchFamily="49" charset="0"/>
              <a:buChar char="o"/>
            </a:pPr>
            <a:r>
              <a:rPr lang="en-US" sz="2000" dirty="0"/>
              <a:t>Stack – LIFO, (unordered</a:t>
            </a:r>
            <a:r>
              <a:rPr lang="en-US" sz="2000" dirty="0" smtClean="0"/>
              <a:t>)</a:t>
            </a:r>
          </a:p>
          <a:p>
            <a:pPr lvl="1">
              <a:buFont typeface="Courier New" panose="02070309020205020404" pitchFamily="49" charset="0"/>
              <a:buChar char="o"/>
            </a:pPr>
            <a:endParaRPr lang="en-US" sz="2000" dirty="0" smtClean="0"/>
          </a:p>
          <a:p>
            <a:pPr lvl="1">
              <a:buFont typeface="Courier New" panose="02070309020205020404" pitchFamily="49" charset="0"/>
              <a:buChar char="o"/>
            </a:pPr>
            <a:r>
              <a:rPr lang="en-US" sz="2000" b="1" dirty="0" smtClean="0"/>
              <a:t>Exercise</a:t>
            </a:r>
            <a:r>
              <a:rPr lang="en-US" sz="2000" dirty="0" smtClean="0"/>
              <a:t> – Write a program that will receive an input from a console application  that will give the capital city of a country. Previously the list should be built-in into a suitable structure (choose one from above).</a:t>
            </a:r>
            <a:endParaRPr lang="en-US" sz="2400" dirty="0"/>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2055148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smtClean="0"/>
              <a:t>The Object class in C#</a:t>
            </a:r>
            <a:endParaRPr lang="en-US" dirty="0"/>
          </a:p>
        </p:txBody>
      </p:sp>
      <p:sp>
        <p:nvSpPr>
          <p:cNvPr id="3" name="Content Placeholder 2"/>
          <p:cNvSpPr>
            <a:spLocks noGrp="1"/>
          </p:cNvSpPr>
          <p:nvPr>
            <p:ph idx="1"/>
          </p:nvPr>
        </p:nvSpPr>
        <p:spPr>
          <a:xfrm>
            <a:off x="677334" y="1638301"/>
            <a:ext cx="8596668" cy="4403062"/>
          </a:xfrm>
        </p:spPr>
        <p:txBody>
          <a:bodyPr/>
          <a:lstStyle/>
          <a:p>
            <a:r>
              <a:rPr lang="en-US" dirty="0" smtClean="0"/>
              <a:t>object == Object</a:t>
            </a:r>
          </a:p>
          <a:p>
            <a:pPr lvl="1"/>
            <a:r>
              <a:rPr lang="en-US" dirty="0" smtClean="0"/>
              <a:t>This type is simply an alias of System.Object</a:t>
            </a:r>
          </a:p>
          <a:p>
            <a:r>
              <a:rPr lang="en-US" dirty="0" smtClean="0"/>
              <a:t>Every class inherits from the Object class. It’s the base class in C#.</a:t>
            </a:r>
            <a:endParaRPr lang="mk-MK" dirty="0" smtClean="0"/>
          </a:p>
          <a:p>
            <a:r>
              <a:rPr lang="en-US" dirty="0" smtClean="0"/>
              <a:t>Exercise and demo:</a:t>
            </a:r>
          </a:p>
          <a:p>
            <a:pPr lvl="1"/>
            <a:r>
              <a:rPr lang="en-US" dirty="0"/>
              <a:t>Equals ()</a:t>
            </a:r>
            <a:endParaRPr lang="en-US" dirty="0" smtClean="0"/>
          </a:p>
          <a:p>
            <a:pPr lvl="1"/>
            <a:r>
              <a:rPr lang="en-US" dirty="0"/>
              <a:t>ReferenceEquals ()</a:t>
            </a:r>
            <a:endParaRPr lang="en-US" dirty="0" smtClean="0"/>
          </a:p>
          <a:p>
            <a:pPr lvl="1"/>
            <a:r>
              <a:rPr lang="en-US" dirty="0" smtClean="0"/>
              <a:t>GetType</a:t>
            </a:r>
            <a:r>
              <a:rPr lang="en-US" dirty="0"/>
              <a:t> ()</a:t>
            </a:r>
            <a:endParaRPr lang="en-US" dirty="0" smtClean="0"/>
          </a:p>
          <a:p>
            <a:pPr lvl="1"/>
            <a:r>
              <a:rPr lang="en-US" dirty="0"/>
              <a:t>GetHashCode ()</a:t>
            </a:r>
            <a:endParaRPr lang="en-US" dirty="0" smtClean="0"/>
          </a:p>
          <a:p>
            <a:pPr lvl="1"/>
            <a:r>
              <a:rPr lang="en-US" dirty="0" smtClean="0"/>
              <a:t>ToString ()</a:t>
            </a:r>
            <a:endParaRPr lang="en-US" dirty="0"/>
          </a:p>
        </p:txBody>
      </p:sp>
    </p:spTree>
    <p:extLst>
      <p:ext uri="{BB962C8B-B14F-4D97-AF65-F5344CB8AC3E}">
        <p14:creationId xmlns:p14="http://schemas.microsoft.com/office/powerpoint/2010/main" val="37682975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232</TotalTime>
  <Words>806</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Courier New</vt:lpstr>
      <vt:lpstr>Wingdings</vt:lpstr>
      <vt:lpstr>Wingdings 3</vt:lpstr>
      <vt:lpstr>Wisp</vt:lpstr>
      <vt:lpstr>C# Advanced – Class 1</vt:lpstr>
      <vt:lpstr>Warm up</vt:lpstr>
      <vt:lpstr>Variables and data types</vt:lpstr>
      <vt:lpstr>Variables and data types (2)</vt:lpstr>
      <vt:lpstr>Constants and Enums</vt:lpstr>
      <vt:lpstr>Branching</vt:lpstr>
      <vt:lpstr>Iterations (Loops)</vt:lpstr>
      <vt:lpstr>Collections</vt:lpstr>
      <vt:lpstr>The Object class in C#</vt:lpstr>
      <vt:lpstr>The Object class in C#</vt:lpstr>
      <vt:lpstr>Getters and Setters - recap</vt:lpstr>
      <vt:lpstr>Indexers for classes</vt:lpstr>
      <vt:lpstr>Constructors and Finalizers (Destructors)</vt:lpstr>
      <vt:lpstr>Constructors -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Micev</dc:creator>
  <cp:lastModifiedBy>Igor Micev</cp:lastModifiedBy>
  <cp:revision>24</cp:revision>
  <dcterms:created xsi:type="dcterms:W3CDTF">2019-03-24T10:00:46Z</dcterms:created>
  <dcterms:modified xsi:type="dcterms:W3CDTF">2019-03-26T20:50:32Z</dcterms:modified>
</cp:coreProperties>
</file>