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6"/>
    <p:restoredTop sz="96327"/>
  </p:normalViewPr>
  <p:slideViewPr>
    <p:cSldViewPr snapToGrid="0">
      <p:cViewPr varScale="1">
        <p:scale>
          <a:sx n="119" d="100"/>
          <a:sy n="119" d="100"/>
        </p:scale>
        <p:origin x="23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6F003A-20CC-4B8E-842A-96096C90EB03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7C40CED-C2A4-4A0E-BC2A-8D6D53CCC702}">
      <dgm:prSet/>
      <dgm:spPr/>
      <dgm:t>
        <a:bodyPr/>
        <a:lstStyle/>
        <a:p>
          <a:r>
            <a:rPr lang="en-US"/>
            <a:t>Data Analyst</a:t>
          </a:r>
        </a:p>
      </dgm:t>
    </dgm:pt>
    <dgm:pt modelId="{55766372-5833-4015-88CC-DBAF0705F3E0}" type="parTrans" cxnId="{C77AAA49-D2F4-4060-BA43-2F978323333C}">
      <dgm:prSet/>
      <dgm:spPr/>
      <dgm:t>
        <a:bodyPr/>
        <a:lstStyle/>
        <a:p>
          <a:endParaRPr lang="en-US"/>
        </a:p>
      </dgm:t>
    </dgm:pt>
    <dgm:pt modelId="{1FC26F87-6653-4412-B3C7-9A90D1AB24AC}" type="sibTrans" cxnId="{C77AAA49-D2F4-4060-BA43-2F978323333C}">
      <dgm:prSet/>
      <dgm:spPr/>
      <dgm:t>
        <a:bodyPr/>
        <a:lstStyle/>
        <a:p>
          <a:endParaRPr lang="en-US"/>
        </a:p>
      </dgm:t>
    </dgm:pt>
    <dgm:pt modelId="{CF163102-46BD-41C5-8DA1-9A57A0868376}">
      <dgm:prSet/>
      <dgm:spPr/>
      <dgm:t>
        <a:bodyPr/>
        <a:lstStyle/>
        <a:p>
          <a:r>
            <a:rPr lang="en-US"/>
            <a:t>Data Engineer</a:t>
          </a:r>
        </a:p>
      </dgm:t>
    </dgm:pt>
    <dgm:pt modelId="{7B1E304F-3DA1-48EA-8C92-D6023177A1A3}" type="parTrans" cxnId="{04BA729D-BD44-409C-A821-8AF7706FB613}">
      <dgm:prSet/>
      <dgm:spPr/>
      <dgm:t>
        <a:bodyPr/>
        <a:lstStyle/>
        <a:p>
          <a:endParaRPr lang="en-US"/>
        </a:p>
      </dgm:t>
    </dgm:pt>
    <dgm:pt modelId="{673BAA6C-E953-4763-97C5-F742114B6C34}" type="sibTrans" cxnId="{04BA729D-BD44-409C-A821-8AF7706FB613}">
      <dgm:prSet/>
      <dgm:spPr/>
      <dgm:t>
        <a:bodyPr/>
        <a:lstStyle/>
        <a:p>
          <a:endParaRPr lang="en-US"/>
        </a:p>
      </dgm:t>
    </dgm:pt>
    <dgm:pt modelId="{30F45D8C-FF66-440D-B31F-6C57D33FD03E}">
      <dgm:prSet/>
      <dgm:spPr/>
      <dgm:t>
        <a:bodyPr/>
        <a:lstStyle/>
        <a:p>
          <a:r>
            <a:rPr lang="en-US"/>
            <a:t>Data Scientist</a:t>
          </a:r>
        </a:p>
      </dgm:t>
    </dgm:pt>
    <dgm:pt modelId="{3C17D21F-4952-476F-B95C-3867D49E9DE8}" type="parTrans" cxnId="{227AB990-4C7E-4DF9-B7D4-8D9AEA5B854D}">
      <dgm:prSet/>
      <dgm:spPr/>
      <dgm:t>
        <a:bodyPr/>
        <a:lstStyle/>
        <a:p>
          <a:endParaRPr lang="en-US"/>
        </a:p>
      </dgm:t>
    </dgm:pt>
    <dgm:pt modelId="{0FE66872-159B-4737-A509-9B8488AE7C35}" type="sibTrans" cxnId="{227AB990-4C7E-4DF9-B7D4-8D9AEA5B854D}">
      <dgm:prSet/>
      <dgm:spPr/>
      <dgm:t>
        <a:bodyPr/>
        <a:lstStyle/>
        <a:p>
          <a:endParaRPr lang="en-US"/>
        </a:p>
      </dgm:t>
    </dgm:pt>
    <dgm:pt modelId="{59FA2BF4-AC41-4908-B28A-65D9F6651656}">
      <dgm:prSet/>
      <dgm:spPr/>
      <dgm:t>
        <a:bodyPr/>
        <a:lstStyle/>
        <a:p>
          <a:r>
            <a:rPr lang="en-US"/>
            <a:t>SQL Developer</a:t>
          </a:r>
        </a:p>
      </dgm:t>
    </dgm:pt>
    <dgm:pt modelId="{59E740BA-6034-49CB-9386-D039BFC54CD1}" type="parTrans" cxnId="{72EA82E4-A969-4CF9-9EAA-B8D4E43F6006}">
      <dgm:prSet/>
      <dgm:spPr/>
      <dgm:t>
        <a:bodyPr/>
        <a:lstStyle/>
        <a:p>
          <a:endParaRPr lang="en-US"/>
        </a:p>
      </dgm:t>
    </dgm:pt>
    <dgm:pt modelId="{F97C1A1C-CB63-4E98-B835-3CB4CC46617B}" type="sibTrans" cxnId="{72EA82E4-A969-4CF9-9EAA-B8D4E43F6006}">
      <dgm:prSet/>
      <dgm:spPr/>
      <dgm:t>
        <a:bodyPr/>
        <a:lstStyle/>
        <a:p>
          <a:endParaRPr lang="en-US"/>
        </a:p>
      </dgm:t>
    </dgm:pt>
    <dgm:pt modelId="{02E50AD6-E0DB-447D-B017-6A058C90DDFA}">
      <dgm:prSet/>
      <dgm:spPr/>
      <dgm:t>
        <a:bodyPr/>
        <a:lstStyle/>
        <a:p>
          <a:r>
            <a:rPr lang="en-US"/>
            <a:t>Business Analyst</a:t>
          </a:r>
        </a:p>
      </dgm:t>
    </dgm:pt>
    <dgm:pt modelId="{4F677C08-1435-4A8B-AF33-D122C2391542}" type="parTrans" cxnId="{018D7970-0E06-41BC-BEDA-C171D5ED69F2}">
      <dgm:prSet/>
      <dgm:spPr/>
      <dgm:t>
        <a:bodyPr/>
        <a:lstStyle/>
        <a:p>
          <a:endParaRPr lang="en-US"/>
        </a:p>
      </dgm:t>
    </dgm:pt>
    <dgm:pt modelId="{1D632BF8-BE1A-4104-9A2B-0C819FACE0EF}" type="sibTrans" cxnId="{018D7970-0E06-41BC-BEDA-C171D5ED69F2}">
      <dgm:prSet/>
      <dgm:spPr/>
      <dgm:t>
        <a:bodyPr/>
        <a:lstStyle/>
        <a:p>
          <a:endParaRPr lang="en-US"/>
        </a:p>
      </dgm:t>
    </dgm:pt>
    <dgm:pt modelId="{2EE65BA6-238C-48AE-9257-F75979372C78}">
      <dgm:prSet/>
      <dgm:spPr/>
      <dgm:t>
        <a:bodyPr/>
        <a:lstStyle/>
        <a:p>
          <a:r>
            <a:rPr lang="en-US"/>
            <a:t>Software Engineer</a:t>
          </a:r>
        </a:p>
      </dgm:t>
    </dgm:pt>
    <dgm:pt modelId="{2C9ACC07-64A4-426F-A111-5D2BDD9B0D34}" type="parTrans" cxnId="{BBAFC672-A289-4211-A9A5-35EF16BD418A}">
      <dgm:prSet/>
      <dgm:spPr/>
      <dgm:t>
        <a:bodyPr/>
        <a:lstStyle/>
        <a:p>
          <a:endParaRPr lang="en-US"/>
        </a:p>
      </dgm:t>
    </dgm:pt>
    <dgm:pt modelId="{DFD07011-35F3-475B-8DC4-39B4090FA3E8}" type="sibTrans" cxnId="{BBAFC672-A289-4211-A9A5-35EF16BD418A}">
      <dgm:prSet/>
      <dgm:spPr/>
      <dgm:t>
        <a:bodyPr/>
        <a:lstStyle/>
        <a:p>
          <a:endParaRPr lang="en-US"/>
        </a:p>
      </dgm:t>
    </dgm:pt>
    <dgm:pt modelId="{BE3274CF-5975-4F3E-B164-1E77C572F804}">
      <dgm:prSet/>
      <dgm:spPr/>
      <dgm:t>
        <a:bodyPr/>
        <a:lstStyle/>
        <a:p>
          <a:r>
            <a:rPr lang="en-US"/>
            <a:t>Quality Analyst</a:t>
          </a:r>
        </a:p>
      </dgm:t>
    </dgm:pt>
    <dgm:pt modelId="{E135262F-31F9-4302-A987-8CA16586FC64}" type="parTrans" cxnId="{2DB9FC5D-0FAF-4E6B-BF2B-E242C9CA4103}">
      <dgm:prSet/>
      <dgm:spPr/>
      <dgm:t>
        <a:bodyPr/>
        <a:lstStyle/>
        <a:p>
          <a:endParaRPr lang="en-US"/>
        </a:p>
      </dgm:t>
    </dgm:pt>
    <dgm:pt modelId="{3AE4AF74-401E-4644-9A39-9DF64C88D5B0}" type="sibTrans" cxnId="{2DB9FC5D-0FAF-4E6B-BF2B-E242C9CA4103}">
      <dgm:prSet/>
      <dgm:spPr/>
      <dgm:t>
        <a:bodyPr/>
        <a:lstStyle/>
        <a:p>
          <a:endParaRPr lang="en-US"/>
        </a:p>
      </dgm:t>
    </dgm:pt>
    <dgm:pt modelId="{336080AC-E6FF-46AA-A8FA-1F9AD783628C}">
      <dgm:prSet/>
      <dgm:spPr/>
      <dgm:t>
        <a:bodyPr/>
        <a:lstStyle/>
        <a:p>
          <a:r>
            <a:rPr lang="en-US" dirty="0"/>
            <a:t>Etc…</a:t>
          </a:r>
        </a:p>
      </dgm:t>
    </dgm:pt>
    <dgm:pt modelId="{35BEE3BF-E8D4-400E-B682-2F4EA7C4E5F0}" type="parTrans" cxnId="{25774FC7-D5F4-4BFA-B8C9-BB682A91515C}">
      <dgm:prSet/>
      <dgm:spPr/>
      <dgm:t>
        <a:bodyPr/>
        <a:lstStyle/>
        <a:p>
          <a:endParaRPr lang="en-US"/>
        </a:p>
      </dgm:t>
    </dgm:pt>
    <dgm:pt modelId="{65FD9172-3AE6-4BFE-A02B-35E105077C8E}" type="sibTrans" cxnId="{25774FC7-D5F4-4BFA-B8C9-BB682A91515C}">
      <dgm:prSet/>
      <dgm:spPr/>
      <dgm:t>
        <a:bodyPr/>
        <a:lstStyle/>
        <a:p>
          <a:endParaRPr lang="en-US"/>
        </a:p>
      </dgm:t>
    </dgm:pt>
    <dgm:pt modelId="{E6A5B760-0C87-B342-865E-4E0607A7D33E}" type="pres">
      <dgm:prSet presAssocID="{DE6F003A-20CC-4B8E-842A-96096C90EB03}" presName="linear" presStyleCnt="0">
        <dgm:presLayoutVars>
          <dgm:animLvl val="lvl"/>
          <dgm:resizeHandles val="exact"/>
        </dgm:presLayoutVars>
      </dgm:prSet>
      <dgm:spPr/>
    </dgm:pt>
    <dgm:pt modelId="{C03B4147-DA85-7445-917C-6B4C3D154FA3}" type="pres">
      <dgm:prSet presAssocID="{97C40CED-C2A4-4A0E-BC2A-8D6D53CCC702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A01A23B2-40F0-F740-9585-5EA0672E4A6D}" type="pres">
      <dgm:prSet presAssocID="{1FC26F87-6653-4412-B3C7-9A90D1AB24AC}" presName="spacer" presStyleCnt="0"/>
      <dgm:spPr/>
    </dgm:pt>
    <dgm:pt modelId="{A2371271-7F3B-D74B-9869-516078BAC880}" type="pres">
      <dgm:prSet presAssocID="{CF163102-46BD-41C5-8DA1-9A57A0868376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8B845EDD-D021-5144-A594-B004E9CE4CCB}" type="pres">
      <dgm:prSet presAssocID="{673BAA6C-E953-4763-97C5-F742114B6C34}" presName="spacer" presStyleCnt="0"/>
      <dgm:spPr/>
    </dgm:pt>
    <dgm:pt modelId="{116F0355-8E76-154F-AC5F-A05AD90F410E}" type="pres">
      <dgm:prSet presAssocID="{30F45D8C-FF66-440D-B31F-6C57D33FD03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F8AF14EB-4659-9644-AEF8-6214A537F5EB}" type="pres">
      <dgm:prSet presAssocID="{0FE66872-159B-4737-A509-9B8488AE7C35}" presName="spacer" presStyleCnt="0"/>
      <dgm:spPr/>
    </dgm:pt>
    <dgm:pt modelId="{ABC106D2-9416-B54F-AC97-7E1847DD4AE4}" type="pres">
      <dgm:prSet presAssocID="{59FA2BF4-AC41-4908-B28A-65D9F6651656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682814BD-9987-3D4E-BEEA-651712763A4D}" type="pres">
      <dgm:prSet presAssocID="{F97C1A1C-CB63-4E98-B835-3CB4CC46617B}" presName="spacer" presStyleCnt="0"/>
      <dgm:spPr/>
    </dgm:pt>
    <dgm:pt modelId="{F73F0B3A-60E0-1E4D-9791-2A89F6432B26}" type="pres">
      <dgm:prSet presAssocID="{02E50AD6-E0DB-447D-B017-6A058C90DDFA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3B1253E0-D4E8-DC4A-843A-407074054B01}" type="pres">
      <dgm:prSet presAssocID="{1D632BF8-BE1A-4104-9A2B-0C819FACE0EF}" presName="spacer" presStyleCnt="0"/>
      <dgm:spPr/>
    </dgm:pt>
    <dgm:pt modelId="{B3B3CDF7-FFF1-4A4B-AA2D-5E1627494D98}" type="pres">
      <dgm:prSet presAssocID="{2EE65BA6-238C-48AE-9257-F75979372C7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AD91F76-C706-D845-8537-2D335E971A44}" type="pres">
      <dgm:prSet presAssocID="{DFD07011-35F3-475B-8DC4-39B4090FA3E8}" presName="spacer" presStyleCnt="0"/>
      <dgm:spPr/>
    </dgm:pt>
    <dgm:pt modelId="{C748B104-FB2C-F04E-8574-410F2CC8DBA9}" type="pres">
      <dgm:prSet presAssocID="{BE3274CF-5975-4F3E-B164-1E77C572F804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B2FA38AE-0C2E-6748-9E7B-B0BC7845D799}" type="pres">
      <dgm:prSet presAssocID="{3AE4AF74-401E-4644-9A39-9DF64C88D5B0}" presName="spacer" presStyleCnt="0"/>
      <dgm:spPr/>
    </dgm:pt>
    <dgm:pt modelId="{B26F96AB-DD0C-9942-B564-CC342890A733}" type="pres">
      <dgm:prSet presAssocID="{336080AC-E6FF-46AA-A8FA-1F9AD783628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BB1BBD21-6883-1C40-B7A3-6E020DD03C7E}" type="presOf" srcId="{DE6F003A-20CC-4B8E-842A-96096C90EB03}" destId="{E6A5B760-0C87-B342-865E-4E0607A7D33E}" srcOrd="0" destOrd="0" presId="urn:microsoft.com/office/officeart/2005/8/layout/vList2"/>
    <dgm:cxn modelId="{58DE953C-FA5E-B342-ACCA-89D83465E8AE}" type="presOf" srcId="{97C40CED-C2A4-4A0E-BC2A-8D6D53CCC702}" destId="{C03B4147-DA85-7445-917C-6B4C3D154FA3}" srcOrd="0" destOrd="0" presId="urn:microsoft.com/office/officeart/2005/8/layout/vList2"/>
    <dgm:cxn modelId="{C77AAA49-D2F4-4060-BA43-2F978323333C}" srcId="{DE6F003A-20CC-4B8E-842A-96096C90EB03}" destId="{97C40CED-C2A4-4A0E-BC2A-8D6D53CCC702}" srcOrd="0" destOrd="0" parTransId="{55766372-5833-4015-88CC-DBAF0705F3E0}" sibTransId="{1FC26F87-6653-4412-B3C7-9A90D1AB24AC}"/>
    <dgm:cxn modelId="{2DB9FC5D-0FAF-4E6B-BF2B-E242C9CA4103}" srcId="{DE6F003A-20CC-4B8E-842A-96096C90EB03}" destId="{BE3274CF-5975-4F3E-B164-1E77C572F804}" srcOrd="6" destOrd="0" parTransId="{E135262F-31F9-4302-A987-8CA16586FC64}" sibTransId="{3AE4AF74-401E-4644-9A39-9DF64C88D5B0}"/>
    <dgm:cxn modelId="{4F933264-714F-F04D-9988-9273A503267C}" type="presOf" srcId="{59FA2BF4-AC41-4908-B28A-65D9F6651656}" destId="{ABC106D2-9416-B54F-AC97-7E1847DD4AE4}" srcOrd="0" destOrd="0" presId="urn:microsoft.com/office/officeart/2005/8/layout/vList2"/>
    <dgm:cxn modelId="{34B5FD6B-A7D2-9D4C-9703-B471A0348BD1}" type="presOf" srcId="{02E50AD6-E0DB-447D-B017-6A058C90DDFA}" destId="{F73F0B3A-60E0-1E4D-9791-2A89F6432B26}" srcOrd="0" destOrd="0" presId="urn:microsoft.com/office/officeart/2005/8/layout/vList2"/>
    <dgm:cxn modelId="{018D7970-0E06-41BC-BEDA-C171D5ED69F2}" srcId="{DE6F003A-20CC-4B8E-842A-96096C90EB03}" destId="{02E50AD6-E0DB-447D-B017-6A058C90DDFA}" srcOrd="4" destOrd="0" parTransId="{4F677C08-1435-4A8B-AF33-D122C2391542}" sibTransId="{1D632BF8-BE1A-4104-9A2B-0C819FACE0EF}"/>
    <dgm:cxn modelId="{BBAFC672-A289-4211-A9A5-35EF16BD418A}" srcId="{DE6F003A-20CC-4B8E-842A-96096C90EB03}" destId="{2EE65BA6-238C-48AE-9257-F75979372C78}" srcOrd="5" destOrd="0" parTransId="{2C9ACC07-64A4-426F-A111-5D2BDD9B0D34}" sibTransId="{DFD07011-35F3-475B-8DC4-39B4090FA3E8}"/>
    <dgm:cxn modelId="{EF35BB86-54F2-164B-865F-533A6828EE13}" type="presOf" srcId="{2EE65BA6-238C-48AE-9257-F75979372C78}" destId="{B3B3CDF7-FFF1-4A4B-AA2D-5E1627494D98}" srcOrd="0" destOrd="0" presId="urn:microsoft.com/office/officeart/2005/8/layout/vList2"/>
    <dgm:cxn modelId="{227AB990-4C7E-4DF9-B7D4-8D9AEA5B854D}" srcId="{DE6F003A-20CC-4B8E-842A-96096C90EB03}" destId="{30F45D8C-FF66-440D-B31F-6C57D33FD03E}" srcOrd="2" destOrd="0" parTransId="{3C17D21F-4952-476F-B95C-3867D49E9DE8}" sibTransId="{0FE66872-159B-4737-A509-9B8488AE7C35}"/>
    <dgm:cxn modelId="{2E5D5492-E68F-7B4F-BEAF-840978D9CD76}" type="presOf" srcId="{30F45D8C-FF66-440D-B31F-6C57D33FD03E}" destId="{116F0355-8E76-154F-AC5F-A05AD90F410E}" srcOrd="0" destOrd="0" presId="urn:microsoft.com/office/officeart/2005/8/layout/vList2"/>
    <dgm:cxn modelId="{04BA729D-BD44-409C-A821-8AF7706FB613}" srcId="{DE6F003A-20CC-4B8E-842A-96096C90EB03}" destId="{CF163102-46BD-41C5-8DA1-9A57A0868376}" srcOrd="1" destOrd="0" parTransId="{7B1E304F-3DA1-48EA-8C92-D6023177A1A3}" sibTransId="{673BAA6C-E953-4763-97C5-F742114B6C34}"/>
    <dgm:cxn modelId="{85BA1D9F-D5E2-CC4B-A39D-D2CDB4BBFABA}" type="presOf" srcId="{336080AC-E6FF-46AA-A8FA-1F9AD783628C}" destId="{B26F96AB-DD0C-9942-B564-CC342890A733}" srcOrd="0" destOrd="0" presId="urn:microsoft.com/office/officeart/2005/8/layout/vList2"/>
    <dgm:cxn modelId="{25774FC7-D5F4-4BFA-B8C9-BB682A91515C}" srcId="{DE6F003A-20CC-4B8E-842A-96096C90EB03}" destId="{336080AC-E6FF-46AA-A8FA-1F9AD783628C}" srcOrd="7" destOrd="0" parTransId="{35BEE3BF-E8D4-400E-B682-2F4EA7C4E5F0}" sibTransId="{65FD9172-3AE6-4BFE-A02B-35E105077C8E}"/>
    <dgm:cxn modelId="{8CD7BDDB-B3D3-334A-9188-F4EEF09E9609}" type="presOf" srcId="{CF163102-46BD-41C5-8DA1-9A57A0868376}" destId="{A2371271-7F3B-D74B-9869-516078BAC880}" srcOrd="0" destOrd="0" presId="urn:microsoft.com/office/officeart/2005/8/layout/vList2"/>
    <dgm:cxn modelId="{72EA82E4-A969-4CF9-9EAA-B8D4E43F6006}" srcId="{DE6F003A-20CC-4B8E-842A-96096C90EB03}" destId="{59FA2BF4-AC41-4908-B28A-65D9F6651656}" srcOrd="3" destOrd="0" parTransId="{59E740BA-6034-49CB-9386-D039BFC54CD1}" sibTransId="{F97C1A1C-CB63-4E98-B835-3CB4CC46617B}"/>
    <dgm:cxn modelId="{5D089FEA-8844-5C47-8254-59C45DA1CCB9}" type="presOf" srcId="{BE3274CF-5975-4F3E-B164-1E77C572F804}" destId="{C748B104-FB2C-F04E-8574-410F2CC8DBA9}" srcOrd="0" destOrd="0" presId="urn:microsoft.com/office/officeart/2005/8/layout/vList2"/>
    <dgm:cxn modelId="{D00F774D-C9E5-B84E-ACB0-83BFC44CF6E6}" type="presParOf" srcId="{E6A5B760-0C87-B342-865E-4E0607A7D33E}" destId="{C03B4147-DA85-7445-917C-6B4C3D154FA3}" srcOrd="0" destOrd="0" presId="urn:microsoft.com/office/officeart/2005/8/layout/vList2"/>
    <dgm:cxn modelId="{DD39E134-E98B-6E4E-A865-1013992043C6}" type="presParOf" srcId="{E6A5B760-0C87-B342-865E-4E0607A7D33E}" destId="{A01A23B2-40F0-F740-9585-5EA0672E4A6D}" srcOrd="1" destOrd="0" presId="urn:microsoft.com/office/officeart/2005/8/layout/vList2"/>
    <dgm:cxn modelId="{6F2CFD99-58C0-E641-B8AE-279507E20E41}" type="presParOf" srcId="{E6A5B760-0C87-B342-865E-4E0607A7D33E}" destId="{A2371271-7F3B-D74B-9869-516078BAC880}" srcOrd="2" destOrd="0" presId="urn:microsoft.com/office/officeart/2005/8/layout/vList2"/>
    <dgm:cxn modelId="{C1C8B8C0-4AB1-B84D-B976-55A864E3D1F2}" type="presParOf" srcId="{E6A5B760-0C87-B342-865E-4E0607A7D33E}" destId="{8B845EDD-D021-5144-A594-B004E9CE4CCB}" srcOrd="3" destOrd="0" presId="urn:microsoft.com/office/officeart/2005/8/layout/vList2"/>
    <dgm:cxn modelId="{D0156F15-C502-C340-9AED-DAD77E605D92}" type="presParOf" srcId="{E6A5B760-0C87-B342-865E-4E0607A7D33E}" destId="{116F0355-8E76-154F-AC5F-A05AD90F410E}" srcOrd="4" destOrd="0" presId="urn:microsoft.com/office/officeart/2005/8/layout/vList2"/>
    <dgm:cxn modelId="{D9725FFF-86B7-BA44-A974-1187C3C7DD70}" type="presParOf" srcId="{E6A5B760-0C87-B342-865E-4E0607A7D33E}" destId="{F8AF14EB-4659-9644-AEF8-6214A537F5EB}" srcOrd="5" destOrd="0" presId="urn:microsoft.com/office/officeart/2005/8/layout/vList2"/>
    <dgm:cxn modelId="{8C833400-F13F-2B4B-8F54-10871EF62790}" type="presParOf" srcId="{E6A5B760-0C87-B342-865E-4E0607A7D33E}" destId="{ABC106D2-9416-B54F-AC97-7E1847DD4AE4}" srcOrd="6" destOrd="0" presId="urn:microsoft.com/office/officeart/2005/8/layout/vList2"/>
    <dgm:cxn modelId="{3DCE0915-A60D-8D4D-8C80-7AFDD981B545}" type="presParOf" srcId="{E6A5B760-0C87-B342-865E-4E0607A7D33E}" destId="{682814BD-9987-3D4E-BEEA-651712763A4D}" srcOrd="7" destOrd="0" presId="urn:microsoft.com/office/officeart/2005/8/layout/vList2"/>
    <dgm:cxn modelId="{BC175E6E-B749-4641-8CC9-087DEDD6EDBA}" type="presParOf" srcId="{E6A5B760-0C87-B342-865E-4E0607A7D33E}" destId="{F73F0B3A-60E0-1E4D-9791-2A89F6432B26}" srcOrd="8" destOrd="0" presId="urn:microsoft.com/office/officeart/2005/8/layout/vList2"/>
    <dgm:cxn modelId="{CDD3AB15-2CC5-2A41-A10C-8DF8492A3972}" type="presParOf" srcId="{E6A5B760-0C87-B342-865E-4E0607A7D33E}" destId="{3B1253E0-D4E8-DC4A-843A-407074054B01}" srcOrd="9" destOrd="0" presId="urn:microsoft.com/office/officeart/2005/8/layout/vList2"/>
    <dgm:cxn modelId="{DFFE18F0-097F-CB40-AC04-E325F54F9EF6}" type="presParOf" srcId="{E6A5B760-0C87-B342-865E-4E0607A7D33E}" destId="{B3B3CDF7-FFF1-4A4B-AA2D-5E1627494D98}" srcOrd="10" destOrd="0" presId="urn:microsoft.com/office/officeart/2005/8/layout/vList2"/>
    <dgm:cxn modelId="{D680599D-4B19-9645-A287-A03FDCD519F7}" type="presParOf" srcId="{E6A5B760-0C87-B342-865E-4E0607A7D33E}" destId="{2AD91F76-C706-D845-8537-2D335E971A44}" srcOrd="11" destOrd="0" presId="urn:microsoft.com/office/officeart/2005/8/layout/vList2"/>
    <dgm:cxn modelId="{22185EB2-C9FF-F647-9D78-F84C5ADE5D0E}" type="presParOf" srcId="{E6A5B760-0C87-B342-865E-4E0607A7D33E}" destId="{C748B104-FB2C-F04E-8574-410F2CC8DBA9}" srcOrd="12" destOrd="0" presId="urn:microsoft.com/office/officeart/2005/8/layout/vList2"/>
    <dgm:cxn modelId="{A1A37A02-E8F0-A244-BD06-D7E15DFB7FBB}" type="presParOf" srcId="{E6A5B760-0C87-B342-865E-4E0607A7D33E}" destId="{B2FA38AE-0C2E-6748-9E7B-B0BC7845D799}" srcOrd="13" destOrd="0" presId="urn:microsoft.com/office/officeart/2005/8/layout/vList2"/>
    <dgm:cxn modelId="{BDFFEFD1-A256-E244-A47E-1EDC75564B80}" type="presParOf" srcId="{E6A5B760-0C87-B342-865E-4E0607A7D33E}" destId="{B26F96AB-DD0C-9942-B564-CC342890A73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B4147-DA85-7445-917C-6B4C3D154FA3}">
      <dsp:nvSpPr>
        <dsp:cNvPr id="0" name=""/>
        <dsp:cNvSpPr/>
      </dsp:nvSpPr>
      <dsp:spPr>
        <a:xfrm>
          <a:off x="0" y="79159"/>
          <a:ext cx="5607050" cy="538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Analyst</a:t>
          </a:r>
        </a:p>
      </dsp:txBody>
      <dsp:txXfrm>
        <a:off x="26273" y="105432"/>
        <a:ext cx="5554504" cy="485654"/>
      </dsp:txXfrm>
    </dsp:sp>
    <dsp:sp modelId="{A2371271-7F3B-D74B-9869-516078BAC880}">
      <dsp:nvSpPr>
        <dsp:cNvPr id="0" name=""/>
        <dsp:cNvSpPr/>
      </dsp:nvSpPr>
      <dsp:spPr>
        <a:xfrm>
          <a:off x="0" y="683599"/>
          <a:ext cx="5607050" cy="538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Engineer</a:t>
          </a:r>
        </a:p>
      </dsp:txBody>
      <dsp:txXfrm>
        <a:off x="26273" y="709872"/>
        <a:ext cx="5554504" cy="485654"/>
      </dsp:txXfrm>
    </dsp:sp>
    <dsp:sp modelId="{116F0355-8E76-154F-AC5F-A05AD90F410E}">
      <dsp:nvSpPr>
        <dsp:cNvPr id="0" name=""/>
        <dsp:cNvSpPr/>
      </dsp:nvSpPr>
      <dsp:spPr>
        <a:xfrm>
          <a:off x="0" y="1288039"/>
          <a:ext cx="5607050" cy="5382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Scientist</a:t>
          </a:r>
        </a:p>
      </dsp:txBody>
      <dsp:txXfrm>
        <a:off x="26273" y="1314312"/>
        <a:ext cx="5554504" cy="485654"/>
      </dsp:txXfrm>
    </dsp:sp>
    <dsp:sp modelId="{ABC106D2-9416-B54F-AC97-7E1847DD4AE4}">
      <dsp:nvSpPr>
        <dsp:cNvPr id="0" name=""/>
        <dsp:cNvSpPr/>
      </dsp:nvSpPr>
      <dsp:spPr>
        <a:xfrm>
          <a:off x="0" y="1892480"/>
          <a:ext cx="5607050" cy="5382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SQL Developer</a:t>
          </a:r>
        </a:p>
      </dsp:txBody>
      <dsp:txXfrm>
        <a:off x="26273" y="1918753"/>
        <a:ext cx="5554504" cy="485654"/>
      </dsp:txXfrm>
    </dsp:sp>
    <dsp:sp modelId="{F73F0B3A-60E0-1E4D-9791-2A89F6432B26}">
      <dsp:nvSpPr>
        <dsp:cNvPr id="0" name=""/>
        <dsp:cNvSpPr/>
      </dsp:nvSpPr>
      <dsp:spPr>
        <a:xfrm>
          <a:off x="0" y="2496920"/>
          <a:ext cx="5607050" cy="5382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Business Analyst</a:t>
          </a:r>
        </a:p>
      </dsp:txBody>
      <dsp:txXfrm>
        <a:off x="26273" y="2523193"/>
        <a:ext cx="5554504" cy="485654"/>
      </dsp:txXfrm>
    </dsp:sp>
    <dsp:sp modelId="{B3B3CDF7-FFF1-4A4B-AA2D-5E1627494D98}">
      <dsp:nvSpPr>
        <dsp:cNvPr id="0" name=""/>
        <dsp:cNvSpPr/>
      </dsp:nvSpPr>
      <dsp:spPr>
        <a:xfrm>
          <a:off x="0" y="3101360"/>
          <a:ext cx="5607050" cy="538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Software Engineer</a:t>
          </a:r>
        </a:p>
      </dsp:txBody>
      <dsp:txXfrm>
        <a:off x="26273" y="3127633"/>
        <a:ext cx="5554504" cy="485654"/>
      </dsp:txXfrm>
    </dsp:sp>
    <dsp:sp modelId="{C748B104-FB2C-F04E-8574-410F2CC8DBA9}">
      <dsp:nvSpPr>
        <dsp:cNvPr id="0" name=""/>
        <dsp:cNvSpPr/>
      </dsp:nvSpPr>
      <dsp:spPr>
        <a:xfrm>
          <a:off x="0" y="3705800"/>
          <a:ext cx="5607050" cy="538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Quality Analyst</a:t>
          </a:r>
        </a:p>
      </dsp:txBody>
      <dsp:txXfrm>
        <a:off x="26273" y="3732073"/>
        <a:ext cx="5554504" cy="485654"/>
      </dsp:txXfrm>
    </dsp:sp>
    <dsp:sp modelId="{B26F96AB-DD0C-9942-B564-CC342890A733}">
      <dsp:nvSpPr>
        <dsp:cNvPr id="0" name=""/>
        <dsp:cNvSpPr/>
      </dsp:nvSpPr>
      <dsp:spPr>
        <a:xfrm>
          <a:off x="0" y="4310240"/>
          <a:ext cx="5607050" cy="5382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Etc…</a:t>
          </a:r>
        </a:p>
      </dsp:txBody>
      <dsp:txXfrm>
        <a:off x="26273" y="4336513"/>
        <a:ext cx="5554504" cy="485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ghthall.notion.site/Frequently-Asked-Questions-7f41ad13720042a4a89785f2b5e22d4d" TargetMode="External"/><Relationship Id="rId2" Type="http://schemas.openxmlformats.org/officeDocument/2006/relationships/hyperlink" Target="https://techtfq.com/sql-bootcam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72075-07E5-1DF8-F2FD-F7A6EA43B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18891"/>
            <a:ext cx="8991600" cy="164592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SQL </a:t>
            </a:r>
            <a:r>
              <a:rPr lang="en-US" sz="4800" cap="none" dirty="0">
                <a:latin typeface="Calibri" panose="020F0502020204030204" pitchFamily="34" charset="0"/>
                <a:cs typeface="Calibri" panose="020F0502020204030204" pitchFamily="34" charset="0"/>
              </a:rPr>
              <a:t>Bootcamp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F6CF0-2E0E-009B-2D6B-DBCD27CAA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384691"/>
            <a:ext cx="6801612" cy="73697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Lighthall.co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Thoufiq Mohammed (techTFQ)</a:t>
            </a:r>
          </a:p>
        </p:txBody>
      </p:sp>
      <p:pic>
        <p:nvPicPr>
          <p:cNvPr id="9" name="Graphic 6" descr="Database">
            <a:extLst>
              <a:ext uri="{FF2B5EF4-FFF2-40B4-BE49-F238E27FC236}">
                <a16:creationId xmlns:a16="http://schemas.microsoft.com/office/drawing/2014/main" id="{2C0E04D0-7FC7-B514-2477-7DEFDE77D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518D7D-36DA-3DFB-4EFA-278C7E3A9625}"/>
              </a:ext>
            </a:extLst>
          </p:cNvPr>
          <p:cNvSpPr txBox="1"/>
          <p:nvPr/>
        </p:nvSpPr>
        <p:spPr>
          <a:xfrm>
            <a:off x="4043900" y="6212834"/>
            <a:ext cx="41042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2023 – Cohort 1 (01-Feb-2023 to 16-Mar-2023)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22856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181E1-0B4C-3731-75CB-2F228469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42" y="2457750"/>
            <a:ext cx="4443813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RDBMS vs DATABASE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22F69E-B2A7-D31C-0F63-FFBC4E491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148" y="-157354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63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181E1-0B4C-3731-75CB-2F228469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6D47-ED2D-DA12-0108-4AEAE67C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3711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Structured Query Language (SQL). Also referred to as “SEQUEL”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SQL is a programming language used to interact with Relational Database Management System.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SQL is primarily used in RDBMS.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major RDBMS like Oracle, MySQL, MSSQL, PostgreSQL etc use SQL.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SQL, you can:</a:t>
            </a:r>
          </a:p>
          <a:p>
            <a:pPr marL="754380" lvl="2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Read data from a RDBMS</a:t>
            </a:r>
          </a:p>
          <a:p>
            <a:pPr marL="754380" lvl="2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Write data into a RDBMS</a:t>
            </a:r>
          </a:p>
          <a:p>
            <a:pPr marL="754380" lvl="2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Create, modify or delete database</a:t>
            </a:r>
          </a:p>
          <a:p>
            <a:pPr marL="754380" lvl="2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Analyze data</a:t>
            </a:r>
          </a:p>
          <a:p>
            <a:pPr marL="754380" lvl="2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Build reports</a:t>
            </a:r>
          </a:p>
          <a:p>
            <a:pPr marL="468630" lvl="1" indent="-285750">
              <a:buFont typeface="Wingdings" pitchFamily="2" charset="2"/>
              <a:buChar char="Ø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81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181E1-0B4C-3731-75CB-2F228469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is data stored in RDBMS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6D47-ED2D-DA12-0108-4AEAE67C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RDBMS, data is stored in multiple tables.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Each table can have a set of rows and columns.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Different tables will be related to each other through certain columns forming relationship between these tables.</a:t>
            </a:r>
          </a:p>
        </p:txBody>
      </p:sp>
    </p:spTree>
    <p:extLst>
      <p:ext uri="{BB962C8B-B14F-4D97-AF65-F5344CB8AC3E}">
        <p14:creationId xmlns:p14="http://schemas.microsoft.com/office/powerpoint/2010/main" val="3843374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181E1-0B4C-3731-75CB-2F228469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 cap="none" dirty="0">
                <a:latin typeface="Calibri" panose="020F0502020204030204" pitchFamily="34" charset="0"/>
                <a:cs typeface="Calibri" panose="020F0502020204030204" pitchFamily="34" charset="0"/>
              </a:rPr>
              <a:t>Sample data in table</a:t>
            </a:r>
          </a:p>
        </p:txBody>
      </p:sp>
      <p:pic>
        <p:nvPicPr>
          <p:cNvPr id="6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6D0B0CDA-AAC2-C66E-9D68-4F2F057A5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7" y="884592"/>
            <a:ext cx="10921466" cy="281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21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19586C8-1A27-74FA-58D2-6B740B8F4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3" y="761999"/>
            <a:ext cx="6034147" cy="5279878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3E846071-6A40-8286-EF13-F4BD3F612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396" y="1106879"/>
            <a:ext cx="6018458" cy="45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85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181E1-0B4C-3731-75CB-2F228469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420" y="930509"/>
            <a:ext cx="8243159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36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SQL different in different RDBMS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6D47-ED2D-DA12-0108-4AEAE67C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576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Oracle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Microsoft SQL Server (MSSQL)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Refer below link to know popular databases:</a:t>
            </a:r>
          </a:p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https://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db-engines.com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/ranking</a:t>
            </a:r>
          </a:p>
        </p:txBody>
      </p:sp>
    </p:spTree>
    <p:extLst>
      <p:ext uri="{BB962C8B-B14F-4D97-AF65-F5344CB8AC3E}">
        <p14:creationId xmlns:p14="http://schemas.microsoft.com/office/powerpoint/2010/main" val="1761042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BBFFBAB-F7E8-E932-368D-50F714EF8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1"/>
            <a:ext cx="12191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3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181E1-0B4C-3731-75CB-2F228469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DDL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6D47-ED2D-DA12-0108-4AEAE67C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Definition Language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Used to define the structure of a database object such as Table, Views, Procedure, Function etc.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Commands include: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DROP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TRUNCATE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310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41FBE78-3994-CAD2-F7DE-154363C9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41" y="116204"/>
            <a:ext cx="8907518" cy="66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36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181E1-0B4C-3731-75CB-2F228469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cap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6D47-ED2D-DA12-0108-4AEAE67C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/ NUMBER</a:t>
            </a:r>
          </a:p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VARCHAR / STRING</a:t>
            </a:r>
          </a:p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 / DECIMAL</a:t>
            </a:r>
          </a:p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</a:p>
        </p:txBody>
      </p:sp>
      <p:pic>
        <p:nvPicPr>
          <p:cNvPr id="7" name="Content Placeholder 6" descr="Table, Excel&#10;&#10;Description automatically generated">
            <a:extLst>
              <a:ext uri="{FF2B5EF4-FFF2-40B4-BE49-F238E27FC236}">
                <a16:creationId xmlns:a16="http://schemas.microsoft.com/office/drawing/2014/main" id="{E71A61A7-AACC-AA4A-D35D-C99AF42FE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909" y="2122714"/>
            <a:ext cx="7410476" cy="222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8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181E1-0B4C-3731-75CB-2F228469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Important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6D47-ED2D-DA12-0108-4AEAE67C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Refer my website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https://techtfq.com/sql-bootcamp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complete details about the bootcamp.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Also refer to the FAQ document on Lighthall below: </a:t>
            </a:r>
            <a:r>
              <a:rPr lang="en-MY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 tooltip="https://lighthall.notion.site/Frequently-Asked-Questions-7f41ad13720042a4a89785f2b5e22d4d"/>
              </a:rPr>
              <a:t>https://lighthall.notion.site/Frequently-Asked-Questions-7f41ad13720042a4a89785f2b5e22d4d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93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181E1-0B4C-3731-75CB-2F228469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18378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6D47-ED2D-DA12-0108-4AEAE67C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5743"/>
            <a:ext cx="10907485" cy="4310743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CHECK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constraint allows you to control the values that can be inserted into a column.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By applying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NOT NULL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constraint on a column, you make sure that this column will never have NULL values. 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UNIQUE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constraint makes sure that the values in your column are always unique. It can have NULL values.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table can only have one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PRIMARY KEY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constraint. Primary key constraint can either be applied to a single column or to a combination of different columns. If a column (or if a combination of multiple columns) is defined as a primary key, then this column/columns will always have unique values across all the rows of that table. Also, primary key column cannot have null values hence primary key can be treated as a combination of UNIQUE and NOT NULL constraints.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FOREIGN KEY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constraint can be used to form relation between tables. It basically helps to create a master child relation between 2 tables.</a:t>
            </a:r>
          </a:p>
        </p:txBody>
      </p:sp>
    </p:spTree>
    <p:extLst>
      <p:ext uri="{BB962C8B-B14F-4D97-AF65-F5344CB8AC3E}">
        <p14:creationId xmlns:p14="http://schemas.microsoft.com/office/powerpoint/2010/main" val="1803994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181E1-0B4C-3731-75CB-2F228469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DML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6D47-ED2D-DA12-0108-4AEAE67C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Manipulation Language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DML commands are used to load, modify and remove data from the database.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Commands include: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581208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F641E71-9023-F350-68F0-974DEA50A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32" y="386518"/>
            <a:ext cx="10622619" cy="3325867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66BD3D4-DD8C-8992-D46E-5F9B29214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32" y="3938313"/>
            <a:ext cx="3806700" cy="1984922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FF8E1591-4E3A-DB46-B558-00E7B36BA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606" y="3938313"/>
            <a:ext cx="6552962" cy="19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47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181E1-0B4C-3731-75CB-2F228469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6D47-ED2D-DA12-0108-4AEAE67C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Transaction Control Language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Includes COMMIT, ROLLBACK and SAVEPOINT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Used to save/unsave open transactions in a database session</a:t>
            </a:r>
          </a:p>
        </p:txBody>
      </p:sp>
    </p:spTree>
    <p:extLst>
      <p:ext uri="{BB962C8B-B14F-4D97-AF65-F5344CB8AC3E}">
        <p14:creationId xmlns:p14="http://schemas.microsoft.com/office/powerpoint/2010/main" val="403964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181E1-0B4C-3731-75CB-2F228469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DCL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6D47-ED2D-DA12-0108-4AEAE67C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Data Control Language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Includes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GRANT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REVOKE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statements.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Used to provide or remove permission on a database object to a database user.</a:t>
            </a:r>
          </a:p>
        </p:txBody>
      </p:sp>
    </p:spTree>
    <p:extLst>
      <p:ext uri="{BB962C8B-B14F-4D97-AF65-F5344CB8AC3E}">
        <p14:creationId xmlns:p14="http://schemas.microsoft.com/office/powerpoint/2010/main" val="1680487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181E1-0B4C-3731-75CB-2F228469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DQL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6D47-ED2D-DA12-0108-4AEAE67C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36221"/>
          </a:xfrm>
        </p:spPr>
        <p:txBody>
          <a:bodyPr>
            <a:normAutofit fontScale="62500" lnSpcReduction="20000"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Data Query Language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Includes only the SELECT statement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Can be used to read data from one or multiple tables.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Contains following clauses:</a:t>
            </a:r>
          </a:p>
          <a:p>
            <a:pPr marL="868680" lvl="2" indent="-457200">
              <a:buFont typeface="Courier New" panose="02070309020205020404" pitchFamily="49" charset="0"/>
              <a:buChar char="o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SELECT – list of columns</a:t>
            </a:r>
          </a:p>
          <a:p>
            <a:pPr marL="868680" lvl="2" indent="-457200">
              <a:buFont typeface="Courier New" panose="02070309020205020404" pitchFamily="49" charset="0"/>
              <a:buChar char="o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FROM – list of tables</a:t>
            </a:r>
          </a:p>
          <a:p>
            <a:pPr marL="868680" lvl="2" indent="-457200">
              <a:buFont typeface="Courier New" panose="02070309020205020404" pitchFamily="49" charset="0"/>
              <a:buChar char="o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WHERE – filter conditions and join conditions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Can also include following clauses:</a:t>
            </a:r>
          </a:p>
          <a:p>
            <a:pPr marL="868680" lvl="2" indent="-457200">
              <a:buFont typeface="Courier New" panose="02070309020205020404" pitchFamily="49" charset="0"/>
              <a:buChar char="o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GROUP BY – Grouping of data based on specified column(s)</a:t>
            </a:r>
          </a:p>
          <a:p>
            <a:pPr marL="868680" lvl="2" indent="-457200">
              <a:buFont typeface="Courier New" panose="02070309020205020404" pitchFamily="49" charset="0"/>
              <a:buChar char="o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HAVING – Filter condition for the grouped data</a:t>
            </a:r>
          </a:p>
          <a:p>
            <a:pPr marL="868680" lvl="2" indent="-457200">
              <a:buFont typeface="Courier New" panose="02070309020205020404" pitchFamily="49" charset="0"/>
              <a:buChar char="o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ORDER BY</a:t>
            </a:r>
          </a:p>
          <a:p>
            <a:pPr marL="868680" lvl="2" indent="-457200">
              <a:buFont typeface="Courier New" panose="02070309020205020404" pitchFamily="49" charset="0"/>
              <a:buChar char="o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LIMIT / TOP</a:t>
            </a:r>
          </a:p>
        </p:txBody>
      </p:sp>
    </p:spTree>
    <p:extLst>
      <p:ext uri="{BB962C8B-B14F-4D97-AF65-F5344CB8AC3E}">
        <p14:creationId xmlns:p14="http://schemas.microsoft.com/office/powerpoint/2010/main" val="39761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81E1-0B4C-3731-75CB-2F228469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2490283"/>
            <a:ext cx="5602383" cy="1877437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kern="1200" cap="all" spc="200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165040EF-32B8-46F3-823C-6BA3A49A7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6D47-ED2D-DA12-0108-4AEAE67C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9873" y="2173266"/>
            <a:ext cx="3657119" cy="251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409479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181E1-0B4C-3731-75CB-2F228469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6D47-ED2D-DA12-0108-4AEAE67C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Install a RDBMS such as PostgreSQL, MySQL, Oracle, Microsoft SQL Server etc.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Install an IDE such as PgAdmin, MySQL Workbench, SQL Developer, Microsoft SQL Server Management Studio etc.</a:t>
            </a:r>
          </a:p>
        </p:txBody>
      </p:sp>
    </p:spTree>
    <p:extLst>
      <p:ext uri="{BB962C8B-B14F-4D97-AF65-F5344CB8AC3E}">
        <p14:creationId xmlns:p14="http://schemas.microsoft.com/office/powerpoint/2010/main" val="2497681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181E1-0B4C-3731-75CB-2F228469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85" y="2453968"/>
            <a:ext cx="4057326" cy="195006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role can you target after learning SQL from this Bootcamp ?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5AA6A4FC-8D77-E89B-AAF7-42476EF37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393869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6578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181E1-0B4C-3731-75CB-2F228469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are you learning SQL 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3603E8-DD0F-1863-7D8C-93379EC00096}"/>
              </a:ext>
            </a:extLst>
          </p:cNvPr>
          <p:cNvSpPr txBox="1">
            <a:spLocks/>
          </p:cNvSpPr>
          <p:nvPr/>
        </p:nvSpPr>
        <p:spPr bwMode="black">
          <a:xfrm>
            <a:off x="2231136" y="2722626"/>
            <a:ext cx="7729728" cy="1188720"/>
          </a:xfrm>
          <a:prstGeom prst="rect">
            <a:avLst/>
          </a:prstGeom>
          <a:solidFill>
            <a:srgbClr val="FFFFFF">
              <a:alpha val="10000"/>
            </a:srgbClr>
          </a:solidFill>
          <a:ln w="3175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much SQL should you learn 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6CCDE4-0807-C8C1-FE78-830D45700234}"/>
              </a:ext>
            </a:extLst>
          </p:cNvPr>
          <p:cNvSpPr txBox="1">
            <a:spLocks/>
          </p:cNvSpPr>
          <p:nvPr/>
        </p:nvSpPr>
        <p:spPr bwMode="black">
          <a:xfrm>
            <a:off x="2231136" y="4480560"/>
            <a:ext cx="7729728" cy="1188720"/>
          </a:xfrm>
          <a:prstGeom prst="rect">
            <a:avLst/>
          </a:prstGeom>
          <a:solidFill>
            <a:srgbClr val="FFFFFF">
              <a:alpha val="10000"/>
            </a:srgbClr>
          </a:solidFill>
          <a:ln w="3175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right approach to learn SQL?</a:t>
            </a:r>
          </a:p>
        </p:txBody>
      </p:sp>
    </p:spTree>
    <p:extLst>
      <p:ext uri="{BB962C8B-B14F-4D97-AF65-F5344CB8AC3E}">
        <p14:creationId xmlns:p14="http://schemas.microsoft.com/office/powerpoint/2010/main" val="3654659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181E1-0B4C-3731-75CB-2F228469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310" y="1057050"/>
            <a:ext cx="10389379" cy="4743899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54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“Let’s keep the class interactive”</a:t>
            </a:r>
            <a:br>
              <a:rPr lang="en-US" sz="54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54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4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Ask questions!!!</a:t>
            </a:r>
            <a:br>
              <a:rPr lang="en-US" sz="54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54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4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5400" b="1" i="1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 each other</a:t>
            </a:r>
            <a:r>
              <a:rPr lang="en-US" sz="54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9049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181E1-0B4C-3731-75CB-2F228469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6D47-ED2D-DA12-0108-4AEAE67C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7474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Database (Relational Database)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RDBMS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SQL / Sequel / Structured Query Language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Column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Rows / Record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Query / Statement</a:t>
            </a:r>
          </a:p>
        </p:txBody>
      </p:sp>
    </p:spTree>
    <p:extLst>
      <p:ext uri="{BB962C8B-B14F-4D97-AF65-F5344CB8AC3E}">
        <p14:creationId xmlns:p14="http://schemas.microsoft.com/office/powerpoint/2010/main" val="1180731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181E1-0B4C-3731-75CB-2F228469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6D47-ED2D-DA12-0108-4AEAE67C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Anything &amp; Everything can be considered as data.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Any information or fact can be considered as data.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an insurance company, details related to its employees, customers, their products or even their address can be data.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can be in any form such as a text message or an image or a video or a document or single character itself.</a:t>
            </a:r>
          </a:p>
        </p:txBody>
      </p:sp>
    </p:spTree>
    <p:extLst>
      <p:ext uri="{BB962C8B-B14F-4D97-AF65-F5344CB8AC3E}">
        <p14:creationId xmlns:p14="http://schemas.microsoft.com/office/powerpoint/2010/main" val="1099843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181E1-0B4C-3731-75CB-2F228469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6D47-ED2D-DA12-0108-4AEAE67C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2602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Container which is filled with data or information which is electronically stored in a computer system.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in any form can be stored in the database.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companies use some sort of database to store their data.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Purpose of storing data in the database is: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Easily Accessed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Modified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Protected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Analyzed </a:t>
            </a:r>
          </a:p>
        </p:txBody>
      </p:sp>
    </p:spTree>
    <p:extLst>
      <p:ext uri="{BB962C8B-B14F-4D97-AF65-F5344CB8AC3E}">
        <p14:creationId xmlns:p14="http://schemas.microsoft.com/office/powerpoint/2010/main" val="3160677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151</TotalTime>
  <Words>846</Words>
  <Application>Microsoft Macintosh PowerPoint</Application>
  <PresentationFormat>Widescreen</PresentationFormat>
  <Paragraphs>123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Gill Sans MT</vt:lpstr>
      <vt:lpstr>Wingdings</vt:lpstr>
      <vt:lpstr>Parcel</vt:lpstr>
      <vt:lpstr>SQL Bootcamp</vt:lpstr>
      <vt:lpstr>Important links</vt:lpstr>
      <vt:lpstr>Pre-Requisites</vt:lpstr>
      <vt:lpstr>Which role can you target after learning SQL from this Bootcamp ?</vt:lpstr>
      <vt:lpstr>Why are you learning SQL ?</vt:lpstr>
      <vt:lpstr>“Let’s keep the class interactive”  Ask questions!!!  “Help each other”</vt:lpstr>
      <vt:lpstr>Basic Terminologies</vt:lpstr>
      <vt:lpstr>Data</vt:lpstr>
      <vt:lpstr>Database</vt:lpstr>
      <vt:lpstr>RDBMS vs DATABASE</vt:lpstr>
      <vt:lpstr>SQL</vt:lpstr>
      <vt:lpstr>How is data stored in RDBMS ?</vt:lpstr>
      <vt:lpstr>Sample data in table</vt:lpstr>
      <vt:lpstr>PowerPoint Presentation</vt:lpstr>
      <vt:lpstr>Is SQL different in different RDBMS ?</vt:lpstr>
      <vt:lpstr>PowerPoint Presentation</vt:lpstr>
      <vt:lpstr>DDL Commands</vt:lpstr>
      <vt:lpstr>PowerPoint Presentation</vt:lpstr>
      <vt:lpstr>Data Type</vt:lpstr>
      <vt:lpstr>Constraints</vt:lpstr>
      <vt:lpstr>DML Commands</vt:lpstr>
      <vt:lpstr>PowerPoint Presentation</vt:lpstr>
      <vt:lpstr>TCL Commands</vt:lpstr>
      <vt:lpstr>DCL Commands</vt:lpstr>
      <vt:lpstr>DQL Commands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Bootcamp</dc:title>
  <dc:creator>Thoufiq Mohammed</dc:creator>
  <cp:lastModifiedBy>Thoufiq Mohammed</cp:lastModifiedBy>
  <cp:revision>13</cp:revision>
  <dcterms:created xsi:type="dcterms:W3CDTF">2023-02-01T09:53:11Z</dcterms:created>
  <dcterms:modified xsi:type="dcterms:W3CDTF">2023-02-01T12:50:00Z</dcterms:modified>
</cp:coreProperties>
</file>