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66" r:id="rId5"/>
    <p:sldId id="267" r:id="rId6"/>
    <p:sldId id="268" r:id="rId7"/>
    <p:sldId id="271" r:id="rId8"/>
    <p:sldId id="270" r:id="rId9"/>
    <p:sldId id="272" r:id="rId10"/>
    <p:sldId id="269" r:id="rId11"/>
    <p:sldId id="274" r:id="rId12"/>
    <p:sldId id="275" r:id="rId13"/>
    <p:sldId id="261" r:id="rId14"/>
    <p:sldId id="26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75"/>
  </p:normalViewPr>
  <p:slideViewPr>
    <p:cSldViewPr snapToGrid="0" snapToObjects="1">
      <p:cViewPr varScale="1">
        <p:scale>
          <a:sx n="90" d="100"/>
          <a:sy n="90" d="100"/>
        </p:scale>
        <p:origin x="23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ahmetozlu/color_classifier/tree/master/src/training_dataset"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ahmetozlu/color_classifier/tree/master/src/training_datas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EFEAF-A850-45D5-8CE1-B1217DFECEE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ADC3120-627A-433F-BC63-BC35D57DD86C}">
      <dgm:prSet/>
      <dgm:spPr/>
      <dgm:t>
        <a:bodyPr/>
        <a:lstStyle/>
        <a:p>
          <a:r>
            <a:rPr lang="en-IN" b="1"/>
            <a:t>Colour dection</a:t>
          </a:r>
          <a:r>
            <a:rPr lang="en-IN"/>
            <a:t> has several use cases in everyday life, It is being used for object segmentation, security enhancement, pedestrian tracking, counting the number of visitors, number of vehicles in traffic etc. It is able to learn and identify the foreground mask.</a:t>
          </a:r>
          <a:endParaRPr lang="en-US"/>
        </a:p>
      </dgm:t>
    </dgm:pt>
    <dgm:pt modelId="{C630FB6B-AD64-4D52-949C-68920AE65DD6}" type="parTrans" cxnId="{0EDAFD83-0238-4919-9342-0E3B70CE7264}">
      <dgm:prSet/>
      <dgm:spPr/>
      <dgm:t>
        <a:bodyPr/>
        <a:lstStyle/>
        <a:p>
          <a:endParaRPr lang="en-US"/>
        </a:p>
      </dgm:t>
    </dgm:pt>
    <dgm:pt modelId="{4DFBACC5-1B9D-4B43-9CFB-DD8E6EAA3FF4}" type="sibTrans" cxnId="{0EDAFD83-0238-4919-9342-0E3B70CE7264}">
      <dgm:prSet/>
      <dgm:spPr/>
      <dgm:t>
        <a:bodyPr/>
        <a:lstStyle/>
        <a:p>
          <a:endParaRPr lang="en-US"/>
        </a:p>
      </dgm:t>
    </dgm:pt>
    <dgm:pt modelId="{44C56247-84B5-4478-9497-E3F2C7BDA7ED}">
      <dgm:prSet/>
      <dgm:spPr/>
      <dgm:t>
        <a:bodyPr/>
        <a:lstStyle/>
        <a:p>
          <a:r>
            <a:rPr lang="en-IN"/>
            <a:t>In this color detection Python project, we are going to build an application through which you can automatically get the name of the color by clicking on them. So for this, we will have a data file that contains the color name and its values. </a:t>
          </a:r>
          <a:endParaRPr lang="en-US"/>
        </a:p>
      </dgm:t>
    </dgm:pt>
    <dgm:pt modelId="{915B7BE8-21BB-464E-A953-D8B7F999A493}" type="parTrans" cxnId="{7E571511-1A41-4943-AFFD-8A73BB90FD63}">
      <dgm:prSet/>
      <dgm:spPr/>
      <dgm:t>
        <a:bodyPr/>
        <a:lstStyle/>
        <a:p>
          <a:endParaRPr lang="en-US"/>
        </a:p>
      </dgm:t>
    </dgm:pt>
    <dgm:pt modelId="{3CA323A1-EF69-48F4-81E5-7F8DBF98B2ED}" type="sibTrans" cxnId="{7E571511-1A41-4943-AFFD-8A73BB90FD63}">
      <dgm:prSet/>
      <dgm:spPr/>
      <dgm:t>
        <a:bodyPr/>
        <a:lstStyle/>
        <a:p>
          <a:endParaRPr lang="en-US"/>
        </a:p>
      </dgm:t>
    </dgm:pt>
    <dgm:pt modelId="{41190658-2D7B-F146-941C-6503D851A45B}" type="pres">
      <dgm:prSet presAssocID="{7B9EFEAF-A850-45D5-8CE1-B1217DFECEEA}" presName="hierChild1" presStyleCnt="0">
        <dgm:presLayoutVars>
          <dgm:chPref val="1"/>
          <dgm:dir/>
          <dgm:animOne val="branch"/>
          <dgm:animLvl val="lvl"/>
          <dgm:resizeHandles/>
        </dgm:presLayoutVars>
      </dgm:prSet>
      <dgm:spPr/>
    </dgm:pt>
    <dgm:pt modelId="{DF4603CD-0D86-FF40-B341-83743DBC0D5F}" type="pres">
      <dgm:prSet presAssocID="{6ADC3120-627A-433F-BC63-BC35D57DD86C}" presName="hierRoot1" presStyleCnt="0"/>
      <dgm:spPr/>
    </dgm:pt>
    <dgm:pt modelId="{E1DBA041-D703-BD4D-A3A9-1C6C8D5347F6}" type="pres">
      <dgm:prSet presAssocID="{6ADC3120-627A-433F-BC63-BC35D57DD86C}" presName="composite" presStyleCnt="0"/>
      <dgm:spPr/>
    </dgm:pt>
    <dgm:pt modelId="{0A84E002-F832-C543-83D3-42DFC4E5A12E}" type="pres">
      <dgm:prSet presAssocID="{6ADC3120-627A-433F-BC63-BC35D57DD86C}" presName="background" presStyleLbl="node0" presStyleIdx="0" presStyleCnt="2"/>
      <dgm:spPr/>
    </dgm:pt>
    <dgm:pt modelId="{70A31F90-8514-D140-A485-24FB81B6BCDE}" type="pres">
      <dgm:prSet presAssocID="{6ADC3120-627A-433F-BC63-BC35D57DD86C}" presName="text" presStyleLbl="fgAcc0" presStyleIdx="0" presStyleCnt="2">
        <dgm:presLayoutVars>
          <dgm:chPref val="3"/>
        </dgm:presLayoutVars>
      </dgm:prSet>
      <dgm:spPr/>
    </dgm:pt>
    <dgm:pt modelId="{85E933F7-BE2A-5D41-82CB-98768FDA2D46}" type="pres">
      <dgm:prSet presAssocID="{6ADC3120-627A-433F-BC63-BC35D57DD86C}" presName="hierChild2" presStyleCnt="0"/>
      <dgm:spPr/>
    </dgm:pt>
    <dgm:pt modelId="{0901617D-AEA4-A349-A9F5-87D072081347}" type="pres">
      <dgm:prSet presAssocID="{44C56247-84B5-4478-9497-E3F2C7BDA7ED}" presName="hierRoot1" presStyleCnt="0"/>
      <dgm:spPr/>
    </dgm:pt>
    <dgm:pt modelId="{E750AC8B-77E0-2B47-880C-F7F5E20A4D13}" type="pres">
      <dgm:prSet presAssocID="{44C56247-84B5-4478-9497-E3F2C7BDA7ED}" presName="composite" presStyleCnt="0"/>
      <dgm:spPr/>
    </dgm:pt>
    <dgm:pt modelId="{BB894E18-67B3-2E4C-AA27-A94C5EF12B92}" type="pres">
      <dgm:prSet presAssocID="{44C56247-84B5-4478-9497-E3F2C7BDA7ED}" presName="background" presStyleLbl="node0" presStyleIdx="1" presStyleCnt="2"/>
      <dgm:spPr/>
    </dgm:pt>
    <dgm:pt modelId="{8A3A22E7-1C84-1D4B-827E-BCB633F7362D}" type="pres">
      <dgm:prSet presAssocID="{44C56247-84B5-4478-9497-E3F2C7BDA7ED}" presName="text" presStyleLbl="fgAcc0" presStyleIdx="1" presStyleCnt="2">
        <dgm:presLayoutVars>
          <dgm:chPref val="3"/>
        </dgm:presLayoutVars>
      </dgm:prSet>
      <dgm:spPr/>
    </dgm:pt>
    <dgm:pt modelId="{1975C8B8-9B1F-7446-9CB4-582D23686DD6}" type="pres">
      <dgm:prSet presAssocID="{44C56247-84B5-4478-9497-E3F2C7BDA7ED}" presName="hierChild2" presStyleCnt="0"/>
      <dgm:spPr/>
    </dgm:pt>
  </dgm:ptLst>
  <dgm:cxnLst>
    <dgm:cxn modelId="{BA140A0B-A503-684D-9E70-DE7592217971}" type="presOf" srcId="{7B9EFEAF-A850-45D5-8CE1-B1217DFECEEA}" destId="{41190658-2D7B-F146-941C-6503D851A45B}" srcOrd="0" destOrd="0" presId="urn:microsoft.com/office/officeart/2005/8/layout/hierarchy1"/>
    <dgm:cxn modelId="{7E571511-1A41-4943-AFFD-8A73BB90FD63}" srcId="{7B9EFEAF-A850-45D5-8CE1-B1217DFECEEA}" destId="{44C56247-84B5-4478-9497-E3F2C7BDA7ED}" srcOrd="1" destOrd="0" parTransId="{915B7BE8-21BB-464E-A953-D8B7F999A493}" sibTransId="{3CA323A1-EF69-48F4-81E5-7F8DBF98B2ED}"/>
    <dgm:cxn modelId="{EB42E232-D7BB-7642-AB4B-A34CCA0B9F52}" type="presOf" srcId="{44C56247-84B5-4478-9497-E3F2C7BDA7ED}" destId="{8A3A22E7-1C84-1D4B-827E-BCB633F7362D}" srcOrd="0" destOrd="0" presId="urn:microsoft.com/office/officeart/2005/8/layout/hierarchy1"/>
    <dgm:cxn modelId="{1B792168-E773-D34C-8B21-A8FEBF07868A}" type="presOf" srcId="{6ADC3120-627A-433F-BC63-BC35D57DD86C}" destId="{70A31F90-8514-D140-A485-24FB81B6BCDE}" srcOrd="0" destOrd="0" presId="urn:microsoft.com/office/officeart/2005/8/layout/hierarchy1"/>
    <dgm:cxn modelId="{0EDAFD83-0238-4919-9342-0E3B70CE7264}" srcId="{7B9EFEAF-A850-45D5-8CE1-B1217DFECEEA}" destId="{6ADC3120-627A-433F-BC63-BC35D57DD86C}" srcOrd="0" destOrd="0" parTransId="{C630FB6B-AD64-4D52-949C-68920AE65DD6}" sibTransId="{4DFBACC5-1B9D-4B43-9CFB-DD8E6EAA3FF4}"/>
    <dgm:cxn modelId="{8C398469-B6F8-FA41-82D7-91A1271F4446}" type="presParOf" srcId="{41190658-2D7B-F146-941C-6503D851A45B}" destId="{DF4603CD-0D86-FF40-B341-83743DBC0D5F}" srcOrd="0" destOrd="0" presId="urn:microsoft.com/office/officeart/2005/8/layout/hierarchy1"/>
    <dgm:cxn modelId="{FA9323F4-4425-3E46-9F38-C9FE27354A8B}" type="presParOf" srcId="{DF4603CD-0D86-FF40-B341-83743DBC0D5F}" destId="{E1DBA041-D703-BD4D-A3A9-1C6C8D5347F6}" srcOrd="0" destOrd="0" presId="urn:microsoft.com/office/officeart/2005/8/layout/hierarchy1"/>
    <dgm:cxn modelId="{80B14D07-27FC-C14C-83A2-DCF6BF934006}" type="presParOf" srcId="{E1DBA041-D703-BD4D-A3A9-1C6C8D5347F6}" destId="{0A84E002-F832-C543-83D3-42DFC4E5A12E}" srcOrd="0" destOrd="0" presId="urn:microsoft.com/office/officeart/2005/8/layout/hierarchy1"/>
    <dgm:cxn modelId="{C3F9B133-1E42-2947-9173-C4078B59016A}" type="presParOf" srcId="{E1DBA041-D703-BD4D-A3A9-1C6C8D5347F6}" destId="{70A31F90-8514-D140-A485-24FB81B6BCDE}" srcOrd="1" destOrd="0" presId="urn:microsoft.com/office/officeart/2005/8/layout/hierarchy1"/>
    <dgm:cxn modelId="{AF6F41B6-D4ED-8B49-A2CF-21A9D947B381}" type="presParOf" srcId="{DF4603CD-0D86-FF40-B341-83743DBC0D5F}" destId="{85E933F7-BE2A-5D41-82CB-98768FDA2D46}" srcOrd="1" destOrd="0" presId="urn:microsoft.com/office/officeart/2005/8/layout/hierarchy1"/>
    <dgm:cxn modelId="{E4F56C4D-10D5-2740-90E6-EED217B811DD}" type="presParOf" srcId="{41190658-2D7B-F146-941C-6503D851A45B}" destId="{0901617D-AEA4-A349-A9F5-87D072081347}" srcOrd="1" destOrd="0" presId="urn:microsoft.com/office/officeart/2005/8/layout/hierarchy1"/>
    <dgm:cxn modelId="{87C4F01A-F54D-2F46-933E-9D906D1EE9F4}" type="presParOf" srcId="{0901617D-AEA4-A349-A9F5-87D072081347}" destId="{E750AC8B-77E0-2B47-880C-F7F5E20A4D13}" srcOrd="0" destOrd="0" presId="urn:microsoft.com/office/officeart/2005/8/layout/hierarchy1"/>
    <dgm:cxn modelId="{E2C4EBAD-D967-5946-B2BA-C86D2E453EA4}" type="presParOf" srcId="{E750AC8B-77E0-2B47-880C-F7F5E20A4D13}" destId="{BB894E18-67B3-2E4C-AA27-A94C5EF12B92}" srcOrd="0" destOrd="0" presId="urn:microsoft.com/office/officeart/2005/8/layout/hierarchy1"/>
    <dgm:cxn modelId="{6D8E0993-746A-9B45-A5CA-4DFDF1F50687}" type="presParOf" srcId="{E750AC8B-77E0-2B47-880C-F7F5E20A4D13}" destId="{8A3A22E7-1C84-1D4B-827E-BCB633F7362D}" srcOrd="1" destOrd="0" presId="urn:microsoft.com/office/officeart/2005/8/layout/hierarchy1"/>
    <dgm:cxn modelId="{4698A872-144F-0F46-BCB1-7626C45AA89D}" type="presParOf" srcId="{0901617D-AEA4-A349-A9F5-87D072081347}" destId="{1975C8B8-9B1F-7446-9CB4-582D23686DD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3FC16-DDEE-442C-A4D0-6BBC6827B1D3}"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B9992F95-6311-4C09-8285-B470EAC92357}">
      <dgm:prSet/>
      <dgm:spPr/>
      <dgm:t>
        <a:bodyPr/>
        <a:lstStyle/>
        <a:p>
          <a:r>
            <a:rPr lang="en-IN" b="1"/>
            <a:t>Feature Extraction:</a:t>
          </a:r>
          <a:r>
            <a:rPr lang="en-IN"/>
            <a:t> Perform feature extraction for getting the R, G, B Color Histogram values of </a:t>
          </a:r>
          <a:r>
            <a:rPr lang="en-IN">
              <a:hlinkClick xmlns:r="http://schemas.openxmlformats.org/officeDocument/2006/relationships" r:id="rId1"/>
            </a:rPr>
            <a:t>images</a:t>
          </a:r>
          <a:endParaRPr lang="en-US"/>
        </a:p>
      </dgm:t>
    </dgm:pt>
    <dgm:pt modelId="{F9EB5B69-72DF-4318-9760-24CB847A61B1}" type="parTrans" cxnId="{864504DA-2A9D-4E0C-B38B-64370D663E74}">
      <dgm:prSet/>
      <dgm:spPr/>
      <dgm:t>
        <a:bodyPr/>
        <a:lstStyle/>
        <a:p>
          <a:endParaRPr lang="en-US"/>
        </a:p>
      </dgm:t>
    </dgm:pt>
    <dgm:pt modelId="{32E20EED-ED3F-49A5-B8B5-3657BE210D54}" type="sibTrans" cxnId="{864504DA-2A9D-4E0C-B38B-64370D663E74}">
      <dgm:prSet phldrT="1" phldr="0"/>
      <dgm:spPr/>
      <dgm:t>
        <a:bodyPr/>
        <a:lstStyle/>
        <a:p>
          <a:r>
            <a:rPr lang="en-US"/>
            <a:t>1</a:t>
          </a:r>
        </a:p>
      </dgm:t>
    </dgm:pt>
    <dgm:pt modelId="{AB7453C0-4EBB-447F-83E1-CB721949080E}">
      <dgm:prSet/>
      <dgm:spPr/>
      <dgm:t>
        <a:bodyPr/>
        <a:lstStyle/>
        <a:p>
          <a:r>
            <a:rPr lang="en-IN"/>
            <a:t>Train KNN classifier by R, G, B Color Histogram values</a:t>
          </a:r>
          <a:endParaRPr lang="en-US"/>
        </a:p>
      </dgm:t>
    </dgm:pt>
    <dgm:pt modelId="{5D7CBAEB-46CF-4A67-86A1-A08626274A30}" type="parTrans" cxnId="{E2675E3E-4DDD-423D-AA80-3285F842653E}">
      <dgm:prSet/>
      <dgm:spPr/>
      <dgm:t>
        <a:bodyPr/>
        <a:lstStyle/>
        <a:p>
          <a:endParaRPr lang="en-US"/>
        </a:p>
      </dgm:t>
    </dgm:pt>
    <dgm:pt modelId="{7AA76D69-829A-4A15-AF5E-56771BE6266C}" type="sibTrans" cxnId="{E2675E3E-4DDD-423D-AA80-3285F842653E}">
      <dgm:prSet phldrT="2" phldr="0"/>
      <dgm:spPr/>
      <dgm:t>
        <a:bodyPr/>
        <a:lstStyle/>
        <a:p>
          <a:r>
            <a:rPr lang="en-US"/>
            <a:t>2</a:t>
          </a:r>
        </a:p>
      </dgm:t>
    </dgm:pt>
    <dgm:pt modelId="{C5BD5333-3504-4785-B556-A8F6D09428DB}">
      <dgm:prSet/>
      <dgm:spPr/>
      <dgm:t>
        <a:bodyPr/>
        <a:lstStyle/>
        <a:p>
          <a:r>
            <a:rPr lang="en-IN"/>
            <a:t>Read Web Cam frame by frame, perform feature extraction on each frame and then classify the mean color of it.</a:t>
          </a:r>
          <a:endParaRPr lang="en-US"/>
        </a:p>
      </dgm:t>
    </dgm:pt>
    <dgm:pt modelId="{5009E52B-EB9F-488F-B725-A0D1BEB60EBC}" type="parTrans" cxnId="{B6D6F829-5EC0-4688-B5E1-DC2D6161B10D}">
      <dgm:prSet/>
      <dgm:spPr/>
      <dgm:t>
        <a:bodyPr/>
        <a:lstStyle/>
        <a:p>
          <a:endParaRPr lang="en-US"/>
        </a:p>
      </dgm:t>
    </dgm:pt>
    <dgm:pt modelId="{4734D67A-1245-4583-AC4B-DA4F533EE9F6}" type="sibTrans" cxnId="{B6D6F829-5EC0-4688-B5E1-DC2D6161B10D}">
      <dgm:prSet phldrT="3" phldr="0"/>
      <dgm:spPr/>
      <dgm:t>
        <a:bodyPr/>
        <a:lstStyle/>
        <a:p>
          <a:r>
            <a:rPr lang="en-US"/>
            <a:t>3</a:t>
          </a:r>
        </a:p>
      </dgm:t>
    </dgm:pt>
    <dgm:pt modelId="{6BE1445C-FF2F-1D4B-8446-1821083F6200}" type="pres">
      <dgm:prSet presAssocID="{C0A3FC16-DDEE-442C-A4D0-6BBC6827B1D3}" presName="Name0" presStyleCnt="0">
        <dgm:presLayoutVars>
          <dgm:animLvl val="lvl"/>
          <dgm:resizeHandles val="exact"/>
        </dgm:presLayoutVars>
      </dgm:prSet>
      <dgm:spPr/>
    </dgm:pt>
    <dgm:pt modelId="{4A6804DA-345F-234F-BAF1-8EABDEA50D0B}" type="pres">
      <dgm:prSet presAssocID="{B9992F95-6311-4C09-8285-B470EAC92357}" presName="compositeNode" presStyleCnt="0">
        <dgm:presLayoutVars>
          <dgm:bulletEnabled val="1"/>
        </dgm:presLayoutVars>
      </dgm:prSet>
      <dgm:spPr/>
    </dgm:pt>
    <dgm:pt modelId="{D2503F02-16D9-854B-813D-2D29837CD337}" type="pres">
      <dgm:prSet presAssocID="{B9992F95-6311-4C09-8285-B470EAC92357}" presName="bgRect" presStyleLbl="bgAccFollowNode1" presStyleIdx="0" presStyleCnt="3"/>
      <dgm:spPr/>
    </dgm:pt>
    <dgm:pt modelId="{CBBC93DA-0099-7A4D-BF9F-E0DA76A66987}" type="pres">
      <dgm:prSet presAssocID="{32E20EED-ED3F-49A5-B8B5-3657BE210D54}" presName="sibTransNodeCircle" presStyleLbl="alignNode1" presStyleIdx="0" presStyleCnt="6">
        <dgm:presLayoutVars>
          <dgm:chMax val="0"/>
          <dgm:bulletEnabled/>
        </dgm:presLayoutVars>
      </dgm:prSet>
      <dgm:spPr/>
    </dgm:pt>
    <dgm:pt modelId="{D5761D74-3C25-3F4D-A9D5-D90A294DF417}" type="pres">
      <dgm:prSet presAssocID="{B9992F95-6311-4C09-8285-B470EAC92357}" presName="bottomLine" presStyleLbl="alignNode1" presStyleIdx="1" presStyleCnt="6">
        <dgm:presLayoutVars/>
      </dgm:prSet>
      <dgm:spPr/>
    </dgm:pt>
    <dgm:pt modelId="{8EABAD0E-9A98-2D4D-B009-75FEDF157D46}" type="pres">
      <dgm:prSet presAssocID="{B9992F95-6311-4C09-8285-B470EAC92357}" presName="nodeText" presStyleLbl="bgAccFollowNode1" presStyleIdx="0" presStyleCnt="3">
        <dgm:presLayoutVars>
          <dgm:bulletEnabled val="1"/>
        </dgm:presLayoutVars>
      </dgm:prSet>
      <dgm:spPr/>
    </dgm:pt>
    <dgm:pt modelId="{3C0EF8C0-E659-314E-9F37-DAA9CBE42438}" type="pres">
      <dgm:prSet presAssocID="{32E20EED-ED3F-49A5-B8B5-3657BE210D54}" presName="sibTrans" presStyleCnt="0"/>
      <dgm:spPr/>
    </dgm:pt>
    <dgm:pt modelId="{404BD5DF-6679-6D4C-B4E7-A12447DCC090}" type="pres">
      <dgm:prSet presAssocID="{AB7453C0-4EBB-447F-83E1-CB721949080E}" presName="compositeNode" presStyleCnt="0">
        <dgm:presLayoutVars>
          <dgm:bulletEnabled val="1"/>
        </dgm:presLayoutVars>
      </dgm:prSet>
      <dgm:spPr/>
    </dgm:pt>
    <dgm:pt modelId="{F75EB736-B002-304E-BD6D-D29F3EE7583A}" type="pres">
      <dgm:prSet presAssocID="{AB7453C0-4EBB-447F-83E1-CB721949080E}" presName="bgRect" presStyleLbl="bgAccFollowNode1" presStyleIdx="1" presStyleCnt="3"/>
      <dgm:spPr/>
    </dgm:pt>
    <dgm:pt modelId="{402E019A-6A53-D049-8948-C33C3F5FED47}" type="pres">
      <dgm:prSet presAssocID="{7AA76D69-829A-4A15-AF5E-56771BE6266C}" presName="sibTransNodeCircle" presStyleLbl="alignNode1" presStyleIdx="2" presStyleCnt="6">
        <dgm:presLayoutVars>
          <dgm:chMax val="0"/>
          <dgm:bulletEnabled/>
        </dgm:presLayoutVars>
      </dgm:prSet>
      <dgm:spPr/>
    </dgm:pt>
    <dgm:pt modelId="{55121B79-0CFF-7E4C-B408-26AE99150526}" type="pres">
      <dgm:prSet presAssocID="{AB7453C0-4EBB-447F-83E1-CB721949080E}" presName="bottomLine" presStyleLbl="alignNode1" presStyleIdx="3" presStyleCnt="6">
        <dgm:presLayoutVars/>
      </dgm:prSet>
      <dgm:spPr/>
    </dgm:pt>
    <dgm:pt modelId="{32573BCF-BE31-8446-ADA1-A374059DB37A}" type="pres">
      <dgm:prSet presAssocID="{AB7453C0-4EBB-447F-83E1-CB721949080E}" presName="nodeText" presStyleLbl="bgAccFollowNode1" presStyleIdx="1" presStyleCnt="3">
        <dgm:presLayoutVars>
          <dgm:bulletEnabled val="1"/>
        </dgm:presLayoutVars>
      </dgm:prSet>
      <dgm:spPr/>
    </dgm:pt>
    <dgm:pt modelId="{4FF5DA92-F940-BC44-8A88-CC408FD8AFBF}" type="pres">
      <dgm:prSet presAssocID="{7AA76D69-829A-4A15-AF5E-56771BE6266C}" presName="sibTrans" presStyleCnt="0"/>
      <dgm:spPr/>
    </dgm:pt>
    <dgm:pt modelId="{E98FDCC7-0C5C-C348-BF2A-CA67D7C91503}" type="pres">
      <dgm:prSet presAssocID="{C5BD5333-3504-4785-B556-A8F6D09428DB}" presName="compositeNode" presStyleCnt="0">
        <dgm:presLayoutVars>
          <dgm:bulletEnabled val="1"/>
        </dgm:presLayoutVars>
      </dgm:prSet>
      <dgm:spPr/>
    </dgm:pt>
    <dgm:pt modelId="{707CD3E0-6A97-1E4A-9F30-04E89ED86A93}" type="pres">
      <dgm:prSet presAssocID="{C5BD5333-3504-4785-B556-A8F6D09428DB}" presName="bgRect" presStyleLbl="bgAccFollowNode1" presStyleIdx="2" presStyleCnt="3"/>
      <dgm:spPr/>
    </dgm:pt>
    <dgm:pt modelId="{3E757640-A3BC-B840-88C1-D07D8EA32698}" type="pres">
      <dgm:prSet presAssocID="{4734D67A-1245-4583-AC4B-DA4F533EE9F6}" presName="sibTransNodeCircle" presStyleLbl="alignNode1" presStyleIdx="4" presStyleCnt="6">
        <dgm:presLayoutVars>
          <dgm:chMax val="0"/>
          <dgm:bulletEnabled/>
        </dgm:presLayoutVars>
      </dgm:prSet>
      <dgm:spPr/>
    </dgm:pt>
    <dgm:pt modelId="{E76D8DBA-211B-ED48-B3A2-890456C88B15}" type="pres">
      <dgm:prSet presAssocID="{C5BD5333-3504-4785-B556-A8F6D09428DB}" presName="bottomLine" presStyleLbl="alignNode1" presStyleIdx="5" presStyleCnt="6">
        <dgm:presLayoutVars/>
      </dgm:prSet>
      <dgm:spPr/>
    </dgm:pt>
    <dgm:pt modelId="{B3A40A48-23A3-6C49-9E0A-365E9B366AE3}" type="pres">
      <dgm:prSet presAssocID="{C5BD5333-3504-4785-B556-A8F6D09428DB}" presName="nodeText" presStyleLbl="bgAccFollowNode1" presStyleIdx="2" presStyleCnt="3">
        <dgm:presLayoutVars>
          <dgm:bulletEnabled val="1"/>
        </dgm:presLayoutVars>
      </dgm:prSet>
      <dgm:spPr/>
    </dgm:pt>
  </dgm:ptLst>
  <dgm:cxnLst>
    <dgm:cxn modelId="{EA36550D-F822-F446-B8E1-0EFCB380B3AA}" type="presOf" srcId="{4734D67A-1245-4583-AC4B-DA4F533EE9F6}" destId="{3E757640-A3BC-B840-88C1-D07D8EA32698}" srcOrd="0" destOrd="0" presId="urn:microsoft.com/office/officeart/2016/7/layout/BasicLinearProcessNumbered"/>
    <dgm:cxn modelId="{B6D6F829-5EC0-4688-B5E1-DC2D6161B10D}" srcId="{C0A3FC16-DDEE-442C-A4D0-6BBC6827B1D3}" destId="{C5BD5333-3504-4785-B556-A8F6D09428DB}" srcOrd="2" destOrd="0" parTransId="{5009E52B-EB9F-488F-B725-A0D1BEB60EBC}" sibTransId="{4734D67A-1245-4583-AC4B-DA4F533EE9F6}"/>
    <dgm:cxn modelId="{3C61DF2B-554D-7046-BD0D-F8FAE3D9C2E0}" type="presOf" srcId="{C0A3FC16-DDEE-442C-A4D0-6BBC6827B1D3}" destId="{6BE1445C-FF2F-1D4B-8446-1821083F6200}" srcOrd="0" destOrd="0" presId="urn:microsoft.com/office/officeart/2016/7/layout/BasicLinearProcessNumbered"/>
    <dgm:cxn modelId="{E2675E3E-4DDD-423D-AA80-3285F842653E}" srcId="{C0A3FC16-DDEE-442C-A4D0-6BBC6827B1D3}" destId="{AB7453C0-4EBB-447F-83E1-CB721949080E}" srcOrd="1" destOrd="0" parTransId="{5D7CBAEB-46CF-4A67-86A1-A08626274A30}" sibTransId="{7AA76D69-829A-4A15-AF5E-56771BE6266C}"/>
    <dgm:cxn modelId="{A1CF8052-D45D-3049-A664-51B3F76338ED}" type="presOf" srcId="{C5BD5333-3504-4785-B556-A8F6D09428DB}" destId="{707CD3E0-6A97-1E4A-9F30-04E89ED86A93}" srcOrd="0" destOrd="0" presId="urn:microsoft.com/office/officeart/2016/7/layout/BasicLinearProcessNumbered"/>
    <dgm:cxn modelId="{465C8860-0DE7-3B45-A5DB-2862720E8033}" type="presOf" srcId="{B9992F95-6311-4C09-8285-B470EAC92357}" destId="{8EABAD0E-9A98-2D4D-B009-75FEDF157D46}" srcOrd="1" destOrd="0" presId="urn:microsoft.com/office/officeart/2016/7/layout/BasicLinearProcessNumbered"/>
    <dgm:cxn modelId="{5066D368-A04E-2843-A643-6B5D6B2C407D}" type="presOf" srcId="{C5BD5333-3504-4785-B556-A8F6D09428DB}" destId="{B3A40A48-23A3-6C49-9E0A-365E9B366AE3}" srcOrd="1" destOrd="0" presId="urn:microsoft.com/office/officeart/2016/7/layout/BasicLinearProcessNumbered"/>
    <dgm:cxn modelId="{704FA271-B2BE-FF4A-B603-E861418AC50B}" type="presOf" srcId="{AB7453C0-4EBB-447F-83E1-CB721949080E}" destId="{F75EB736-B002-304E-BD6D-D29F3EE7583A}" srcOrd="0" destOrd="0" presId="urn:microsoft.com/office/officeart/2016/7/layout/BasicLinearProcessNumbered"/>
    <dgm:cxn modelId="{33CA0E79-AF1B-0A4E-ADCF-FAB162BFE934}" type="presOf" srcId="{7AA76D69-829A-4A15-AF5E-56771BE6266C}" destId="{402E019A-6A53-D049-8948-C33C3F5FED47}" srcOrd="0" destOrd="0" presId="urn:microsoft.com/office/officeart/2016/7/layout/BasicLinearProcessNumbered"/>
    <dgm:cxn modelId="{1AB20DAB-C408-7340-8091-47D1CD4788F0}" type="presOf" srcId="{B9992F95-6311-4C09-8285-B470EAC92357}" destId="{D2503F02-16D9-854B-813D-2D29837CD337}" srcOrd="0" destOrd="0" presId="urn:microsoft.com/office/officeart/2016/7/layout/BasicLinearProcessNumbered"/>
    <dgm:cxn modelId="{89A5DABE-9617-8C4F-A01B-061F1D8BC6A5}" type="presOf" srcId="{AB7453C0-4EBB-447F-83E1-CB721949080E}" destId="{32573BCF-BE31-8446-ADA1-A374059DB37A}" srcOrd="1" destOrd="0" presId="urn:microsoft.com/office/officeart/2016/7/layout/BasicLinearProcessNumbered"/>
    <dgm:cxn modelId="{5ED108CE-2DDD-C64F-903C-20C977253612}" type="presOf" srcId="{32E20EED-ED3F-49A5-B8B5-3657BE210D54}" destId="{CBBC93DA-0099-7A4D-BF9F-E0DA76A66987}" srcOrd="0" destOrd="0" presId="urn:microsoft.com/office/officeart/2016/7/layout/BasicLinearProcessNumbered"/>
    <dgm:cxn modelId="{864504DA-2A9D-4E0C-B38B-64370D663E74}" srcId="{C0A3FC16-DDEE-442C-A4D0-6BBC6827B1D3}" destId="{B9992F95-6311-4C09-8285-B470EAC92357}" srcOrd="0" destOrd="0" parTransId="{F9EB5B69-72DF-4318-9760-24CB847A61B1}" sibTransId="{32E20EED-ED3F-49A5-B8B5-3657BE210D54}"/>
    <dgm:cxn modelId="{BCB1479A-7CA1-7042-99F0-9E08C9E689CD}" type="presParOf" srcId="{6BE1445C-FF2F-1D4B-8446-1821083F6200}" destId="{4A6804DA-345F-234F-BAF1-8EABDEA50D0B}" srcOrd="0" destOrd="0" presId="urn:microsoft.com/office/officeart/2016/7/layout/BasicLinearProcessNumbered"/>
    <dgm:cxn modelId="{B0A6F7A8-488F-324C-83F4-0C347E3FAD9F}" type="presParOf" srcId="{4A6804DA-345F-234F-BAF1-8EABDEA50D0B}" destId="{D2503F02-16D9-854B-813D-2D29837CD337}" srcOrd="0" destOrd="0" presId="urn:microsoft.com/office/officeart/2016/7/layout/BasicLinearProcessNumbered"/>
    <dgm:cxn modelId="{69B99BEF-EAC7-DF4C-8633-E8DF30CFCB37}" type="presParOf" srcId="{4A6804DA-345F-234F-BAF1-8EABDEA50D0B}" destId="{CBBC93DA-0099-7A4D-BF9F-E0DA76A66987}" srcOrd="1" destOrd="0" presId="urn:microsoft.com/office/officeart/2016/7/layout/BasicLinearProcessNumbered"/>
    <dgm:cxn modelId="{9457F123-6806-504B-B833-466F702840E6}" type="presParOf" srcId="{4A6804DA-345F-234F-BAF1-8EABDEA50D0B}" destId="{D5761D74-3C25-3F4D-A9D5-D90A294DF417}" srcOrd="2" destOrd="0" presId="urn:microsoft.com/office/officeart/2016/7/layout/BasicLinearProcessNumbered"/>
    <dgm:cxn modelId="{D92CECE3-9472-9546-A396-2F0E85847CD4}" type="presParOf" srcId="{4A6804DA-345F-234F-BAF1-8EABDEA50D0B}" destId="{8EABAD0E-9A98-2D4D-B009-75FEDF157D46}" srcOrd="3" destOrd="0" presId="urn:microsoft.com/office/officeart/2016/7/layout/BasicLinearProcessNumbered"/>
    <dgm:cxn modelId="{C0FD19CD-93AA-A146-A0B7-01FA0E3CCB63}" type="presParOf" srcId="{6BE1445C-FF2F-1D4B-8446-1821083F6200}" destId="{3C0EF8C0-E659-314E-9F37-DAA9CBE42438}" srcOrd="1" destOrd="0" presId="urn:microsoft.com/office/officeart/2016/7/layout/BasicLinearProcessNumbered"/>
    <dgm:cxn modelId="{37E87F05-0A4A-C44E-8B04-19CFDD61D66F}" type="presParOf" srcId="{6BE1445C-FF2F-1D4B-8446-1821083F6200}" destId="{404BD5DF-6679-6D4C-B4E7-A12447DCC090}" srcOrd="2" destOrd="0" presId="urn:microsoft.com/office/officeart/2016/7/layout/BasicLinearProcessNumbered"/>
    <dgm:cxn modelId="{CDCC96B3-4966-B34B-B16A-722CB4347866}" type="presParOf" srcId="{404BD5DF-6679-6D4C-B4E7-A12447DCC090}" destId="{F75EB736-B002-304E-BD6D-D29F3EE7583A}" srcOrd="0" destOrd="0" presId="urn:microsoft.com/office/officeart/2016/7/layout/BasicLinearProcessNumbered"/>
    <dgm:cxn modelId="{3BC2612B-212F-5645-82BD-B46F3B27F1F2}" type="presParOf" srcId="{404BD5DF-6679-6D4C-B4E7-A12447DCC090}" destId="{402E019A-6A53-D049-8948-C33C3F5FED47}" srcOrd="1" destOrd="0" presId="urn:microsoft.com/office/officeart/2016/7/layout/BasicLinearProcessNumbered"/>
    <dgm:cxn modelId="{026738E8-AD89-344F-A237-011775825D35}" type="presParOf" srcId="{404BD5DF-6679-6D4C-B4E7-A12447DCC090}" destId="{55121B79-0CFF-7E4C-B408-26AE99150526}" srcOrd="2" destOrd="0" presId="urn:microsoft.com/office/officeart/2016/7/layout/BasicLinearProcessNumbered"/>
    <dgm:cxn modelId="{549884F3-E57D-234B-8B7B-9BAA2C7E5F22}" type="presParOf" srcId="{404BD5DF-6679-6D4C-B4E7-A12447DCC090}" destId="{32573BCF-BE31-8446-ADA1-A374059DB37A}" srcOrd="3" destOrd="0" presId="urn:microsoft.com/office/officeart/2016/7/layout/BasicLinearProcessNumbered"/>
    <dgm:cxn modelId="{E1AA939F-FD66-ED49-9C86-B265E6A33423}" type="presParOf" srcId="{6BE1445C-FF2F-1D4B-8446-1821083F6200}" destId="{4FF5DA92-F940-BC44-8A88-CC408FD8AFBF}" srcOrd="3" destOrd="0" presId="urn:microsoft.com/office/officeart/2016/7/layout/BasicLinearProcessNumbered"/>
    <dgm:cxn modelId="{26BE8336-2483-B949-B695-DD731FB53237}" type="presParOf" srcId="{6BE1445C-FF2F-1D4B-8446-1821083F6200}" destId="{E98FDCC7-0C5C-C348-BF2A-CA67D7C91503}" srcOrd="4" destOrd="0" presId="urn:microsoft.com/office/officeart/2016/7/layout/BasicLinearProcessNumbered"/>
    <dgm:cxn modelId="{51B1130F-86EB-504A-8A9D-663EDFEAD60A}" type="presParOf" srcId="{E98FDCC7-0C5C-C348-BF2A-CA67D7C91503}" destId="{707CD3E0-6A97-1E4A-9F30-04E89ED86A93}" srcOrd="0" destOrd="0" presId="urn:microsoft.com/office/officeart/2016/7/layout/BasicLinearProcessNumbered"/>
    <dgm:cxn modelId="{CA609619-5E04-764E-8672-75536C48AB64}" type="presParOf" srcId="{E98FDCC7-0C5C-C348-BF2A-CA67D7C91503}" destId="{3E757640-A3BC-B840-88C1-D07D8EA32698}" srcOrd="1" destOrd="0" presId="urn:microsoft.com/office/officeart/2016/7/layout/BasicLinearProcessNumbered"/>
    <dgm:cxn modelId="{E6F26387-E83D-F84B-A8AA-ABE903090E7E}" type="presParOf" srcId="{E98FDCC7-0C5C-C348-BF2A-CA67D7C91503}" destId="{E76D8DBA-211B-ED48-B3A2-890456C88B15}" srcOrd="2" destOrd="0" presId="urn:microsoft.com/office/officeart/2016/7/layout/BasicLinearProcessNumbered"/>
    <dgm:cxn modelId="{E421EF2B-0EB6-A442-B02C-B217ADE2ED28}" type="presParOf" srcId="{E98FDCC7-0C5C-C348-BF2A-CA67D7C91503}" destId="{B3A40A48-23A3-6C49-9E0A-365E9B366AE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4E002-F832-C543-83D3-42DFC4E5A12E}">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31F90-8514-D140-A485-24FB81B6BCDE}">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a:t>Colour dection</a:t>
          </a:r>
          <a:r>
            <a:rPr lang="en-IN" sz="2200" kern="1200"/>
            <a:t> has several use cases in everyday life, It is being used for object segmentation, security enhancement, pedestrian tracking, counting the number of visitors, number of vehicles in traffic etc. It is able to learn and identify the foreground mask.</a:t>
          </a:r>
          <a:endParaRPr lang="en-US" sz="2200" kern="1200"/>
        </a:p>
      </dsp:txBody>
      <dsp:txXfrm>
        <a:off x="585701" y="1066737"/>
        <a:ext cx="4337991" cy="2693452"/>
      </dsp:txXfrm>
    </dsp:sp>
    <dsp:sp modelId="{BB894E18-67B3-2E4C-AA27-A94C5EF12B92}">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A22E7-1C84-1D4B-827E-BCB633F7362D}">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a:t>In this color detection Python project, we are going to build an application through which you can automatically get the name of the color by clicking on them. So for this, we will have a data file that contains the color name and its values. </a:t>
          </a:r>
          <a:endParaRPr lang="en-US" sz="2200" kern="120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03F02-16D9-854B-813D-2D29837CD337}">
      <dsp:nvSpPr>
        <dsp:cNvPr id="0" name=""/>
        <dsp:cNvSpPr/>
      </dsp:nvSpPr>
      <dsp:spPr>
        <a:xfrm>
          <a:off x="0" y="0"/>
          <a:ext cx="3381375" cy="37337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889000">
            <a:lnSpc>
              <a:spcPct val="90000"/>
            </a:lnSpc>
            <a:spcBef>
              <a:spcPct val="0"/>
            </a:spcBef>
            <a:spcAft>
              <a:spcPct val="35000"/>
            </a:spcAft>
            <a:buNone/>
          </a:pPr>
          <a:r>
            <a:rPr lang="en-IN" sz="2000" b="1" kern="1200"/>
            <a:t>Feature Extraction:</a:t>
          </a:r>
          <a:r>
            <a:rPr lang="en-IN" sz="2000" kern="1200"/>
            <a:t> Perform feature extraction for getting the R, G, B Color Histogram values of </a:t>
          </a:r>
          <a:r>
            <a:rPr lang="en-IN" sz="2000" kern="1200">
              <a:hlinkClick xmlns:r="http://schemas.openxmlformats.org/officeDocument/2006/relationships" r:id="rId1"/>
            </a:rPr>
            <a:t>images</a:t>
          </a:r>
          <a:endParaRPr lang="en-US" sz="2000" kern="1200"/>
        </a:p>
      </dsp:txBody>
      <dsp:txXfrm>
        <a:off x="0" y="1418843"/>
        <a:ext cx="3381375" cy="2240279"/>
      </dsp:txXfrm>
    </dsp:sp>
    <dsp:sp modelId="{CBBC93DA-0099-7A4D-BF9F-E0DA76A66987}">
      <dsp:nvSpPr>
        <dsp:cNvPr id="0" name=""/>
        <dsp:cNvSpPr/>
      </dsp:nvSpPr>
      <dsp:spPr>
        <a:xfrm>
          <a:off x="1130617" y="373379"/>
          <a:ext cx="1120139" cy="112013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94658" y="537420"/>
        <a:ext cx="792057" cy="792057"/>
      </dsp:txXfrm>
    </dsp:sp>
    <dsp:sp modelId="{D5761D74-3C25-3F4D-A9D5-D90A294DF417}">
      <dsp:nvSpPr>
        <dsp:cNvPr id="0" name=""/>
        <dsp:cNvSpPr/>
      </dsp:nvSpPr>
      <dsp:spPr>
        <a:xfrm>
          <a:off x="0" y="3733727"/>
          <a:ext cx="338137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EB736-B002-304E-BD6D-D29F3EE7583A}">
      <dsp:nvSpPr>
        <dsp:cNvPr id="0" name=""/>
        <dsp:cNvSpPr/>
      </dsp:nvSpPr>
      <dsp:spPr>
        <a:xfrm>
          <a:off x="3719512" y="0"/>
          <a:ext cx="3381375" cy="373379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889000">
            <a:lnSpc>
              <a:spcPct val="90000"/>
            </a:lnSpc>
            <a:spcBef>
              <a:spcPct val="0"/>
            </a:spcBef>
            <a:spcAft>
              <a:spcPct val="35000"/>
            </a:spcAft>
            <a:buNone/>
          </a:pPr>
          <a:r>
            <a:rPr lang="en-IN" sz="2000" kern="1200"/>
            <a:t>Train KNN classifier by R, G, B Color Histogram values</a:t>
          </a:r>
          <a:endParaRPr lang="en-US" sz="2000" kern="1200"/>
        </a:p>
      </dsp:txBody>
      <dsp:txXfrm>
        <a:off x="3719512" y="1418843"/>
        <a:ext cx="3381375" cy="2240279"/>
      </dsp:txXfrm>
    </dsp:sp>
    <dsp:sp modelId="{402E019A-6A53-D049-8948-C33C3F5FED47}">
      <dsp:nvSpPr>
        <dsp:cNvPr id="0" name=""/>
        <dsp:cNvSpPr/>
      </dsp:nvSpPr>
      <dsp:spPr>
        <a:xfrm>
          <a:off x="4850130" y="373379"/>
          <a:ext cx="1120139" cy="112013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14171" y="537420"/>
        <a:ext cx="792057" cy="792057"/>
      </dsp:txXfrm>
    </dsp:sp>
    <dsp:sp modelId="{55121B79-0CFF-7E4C-B408-26AE99150526}">
      <dsp:nvSpPr>
        <dsp:cNvPr id="0" name=""/>
        <dsp:cNvSpPr/>
      </dsp:nvSpPr>
      <dsp:spPr>
        <a:xfrm>
          <a:off x="3719512" y="3733727"/>
          <a:ext cx="338137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CD3E0-6A97-1E4A-9F30-04E89ED86A93}">
      <dsp:nvSpPr>
        <dsp:cNvPr id="0" name=""/>
        <dsp:cNvSpPr/>
      </dsp:nvSpPr>
      <dsp:spPr>
        <a:xfrm>
          <a:off x="7439025" y="0"/>
          <a:ext cx="3381375" cy="373379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3625" tIns="330200" rIns="263625" bIns="330200" numCol="1" spcCol="1270" anchor="t" anchorCtr="0">
          <a:noAutofit/>
        </a:bodyPr>
        <a:lstStyle/>
        <a:p>
          <a:pPr marL="0" lvl="0" indent="0" algn="l" defTabSz="889000">
            <a:lnSpc>
              <a:spcPct val="90000"/>
            </a:lnSpc>
            <a:spcBef>
              <a:spcPct val="0"/>
            </a:spcBef>
            <a:spcAft>
              <a:spcPct val="35000"/>
            </a:spcAft>
            <a:buNone/>
          </a:pPr>
          <a:r>
            <a:rPr lang="en-IN" sz="2000" kern="1200"/>
            <a:t>Read Web Cam frame by frame, perform feature extraction on each frame and then classify the mean color of it.</a:t>
          </a:r>
          <a:endParaRPr lang="en-US" sz="2000" kern="1200"/>
        </a:p>
      </dsp:txBody>
      <dsp:txXfrm>
        <a:off x="7439025" y="1418843"/>
        <a:ext cx="3381375" cy="2240279"/>
      </dsp:txXfrm>
    </dsp:sp>
    <dsp:sp modelId="{3E757640-A3BC-B840-88C1-D07D8EA32698}">
      <dsp:nvSpPr>
        <dsp:cNvPr id="0" name=""/>
        <dsp:cNvSpPr/>
      </dsp:nvSpPr>
      <dsp:spPr>
        <a:xfrm>
          <a:off x="8569642" y="373379"/>
          <a:ext cx="1120139" cy="112013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30" tIns="12700" rIns="873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33683" y="537420"/>
        <a:ext cx="792057" cy="792057"/>
      </dsp:txXfrm>
    </dsp:sp>
    <dsp:sp modelId="{E76D8DBA-211B-ED48-B3A2-890456C88B15}">
      <dsp:nvSpPr>
        <dsp:cNvPr id="0" name=""/>
        <dsp:cNvSpPr/>
      </dsp:nvSpPr>
      <dsp:spPr>
        <a:xfrm>
          <a:off x="7439025" y="3733727"/>
          <a:ext cx="338137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4E63-394A-D64E-8DA9-122F9150B14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3EFC5E5-F5C6-6743-82C5-46BF67499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3183C8E-B826-5B48-B220-B973760A650C}"/>
              </a:ext>
            </a:extLst>
          </p:cNvPr>
          <p:cNvSpPr>
            <a:spLocks noGrp="1"/>
          </p:cNvSpPr>
          <p:nvPr>
            <p:ph type="dt" sz="half" idx="10"/>
          </p:nvPr>
        </p:nvSpPr>
        <p:spPr/>
        <p:txBody>
          <a:bodyPr/>
          <a:lstStyle/>
          <a:p>
            <a:fld id="{82EDB8D0-98ED-4B86-9D5F-E61ADC70144D}" type="datetimeFigureOut">
              <a:rPr lang="en-US" smtClean="0"/>
              <a:t>3/2/22</a:t>
            </a:fld>
            <a:endParaRPr lang="en-US" dirty="0"/>
          </a:p>
        </p:txBody>
      </p:sp>
      <p:sp>
        <p:nvSpPr>
          <p:cNvPr id="5" name="Footer Placeholder 4">
            <a:extLst>
              <a:ext uri="{FF2B5EF4-FFF2-40B4-BE49-F238E27FC236}">
                <a16:creationId xmlns:a16="http://schemas.microsoft.com/office/drawing/2014/main" id="{3E902757-57A6-DF44-8838-2820ADB3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E4DF1-392C-EF42-B1FD-386E05424BA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1499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E55D-9280-C345-8A2E-CEDB4B96E8A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F96CA5-8A74-4043-A1FF-3CE9BC3F6E4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5016A-428D-464E-B8A4-1547C3F40B17}"/>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5" name="Footer Placeholder 4">
            <a:extLst>
              <a:ext uri="{FF2B5EF4-FFF2-40B4-BE49-F238E27FC236}">
                <a16:creationId xmlns:a16="http://schemas.microsoft.com/office/drawing/2014/main" id="{38660C43-A551-004F-B4EC-EA275C352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2F022-B583-F24A-A9B3-B3AD8B8F01F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4520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3B810-FEA1-DC42-9FA7-0F023A323B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40621F-690C-A64D-B1AD-AB320BD346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0FE6C48-FDC9-094F-8C54-6292146DA005}"/>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5" name="Footer Placeholder 4">
            <a:extLst>
              <a:ext uri="{FF2B5EF4-FFF2-40B4-BE49-F238E27FC236}">
                <a16:creationId xmlns:a16="http://schemas.microsoft.com/office/drawing/2014/main" id="{C9A89E30-0653-F645-8F5A-92B73D007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F6B29-068B-C542-A5EA-55AE0CFB3B1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0910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E5BD-C5BC-1042-BF0B-30E5284813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6E81FA-F704-DB42-AF93-9109119388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285EFD-8E0D-5041-9ED2-42D4208FB1E7}"/>
              </a:ext>
            </a:extLst>
          </p:cNvPr>
          <p:cNvSpPr>
            <a:spLocks noGrp="1"/>
          </p:cNvSpPr>
          <p:nvPr>
            <p:ph type="dt" sz="half" idx="10"/>
          </p:nvPr>
        </p:nvSpPr>
        <p:spPr/>
        <p:txBody>
          <a:bodyPr/>
          <a:lstStyle/>
          <a:p>
            <a:fld id="{82EDB8D0-98ED-4B86-9D5F-E61ADC70144D}" type="datetimeFigureOut">
              <a:rPr lang="en-US" smtClean="0"/>
              <a:t>3/2/22</a:t>
            </a:fld>
            <a:endParaRPr lang="en-US" dirty="0"/>
          </a:p>
        </p:txBody>
      </p:sp>
      <p:sp>
        <p:nvSpPr>
          <p:cNvPr id="5" name="Footer Placeholder 4">
            <a:extLst>
              <a:ext uri="{FF2B5EF4-FFF2-40B4-BE49-F238E27FC236}">
                <a16:creationId xmlns:a16="http://schemas.microsoft.com/office/drawing/2014/main" id="{3806D062-2DF7-F345-8252-FD30CE66A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579A0-497F-2A45-9705-4E8002FCAD6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299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E9D-FB7F-6547-B5C9-69BEA357A4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528F13-451F-464F-B70D-95234C9AB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3924C3-582F-6D45-A619-A4ACDA4A78F0}"/>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5" name="Footer Placeholder 4">
            <a:extLst>
              <a:ext uri="{FF2B5EF4-FFF2-40B4-BE49-F238E27FC236}">
                <a16:creationId xmlns:a16="http://schemas.microsoft.com/office/drawing/2014/main" id="{3608C97E-3887-4042-A1A0-B9D3B8BB0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9FA21-CD98-6549-BB67-ECEF94530A9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8360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D1A5-A05A-8E49-BEC2-FB365FE6AA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31318CD-FC6E-274A-BF8A-83763FCDDD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A60B977-F796-004E-9EA1-4F2407880C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5A59FA-5C76-444C-8012-36CEDAD5DF04}"/>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6" name="Footer Placeholder 5">
            <a:extLst>
              <a:ext uri="{FF2B5EF4-FFF2-40B4-BE49-F238E27FC236}">
                <a16:creationId xmlns:a16="http://schemas.microsoft.com/office/drawing/2014/main" id="{36381554-0DBB-DF44-8234-FEEE409BC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93079-C5AD-2F47-89BA-CC8E91E9C1D8}"/>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0745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4822-C63B-034B-A3F0-345A967FB42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C79091-85BD-A947-9C68-7BCF94136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C7FE7C-1313-DF45-B3A9-4A5E1CC418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CCFABC-EAD6-AA41-B3DB-2A81A7E0F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00F264D-CE36-B648-939E-E709B0FB73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EC2E19-BE40-EB4B-97D4-39E5AAE964AD}"/>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8" name="Footer Placeholder 7">
            <a:extLst>
              <a:ext uri="{FF2B5EF4-FFF2-40B4-BE49-F238E27FC236}">
                <a16:creationId xmlns:a16="http://schemas.microsoft.com/office/drawing/2014/main" id="{08E3010F-55C5-0040-A8EB-73146638A1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F93CCE-4795-CF4F-A3E3-26E31A76548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1198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3B02-9C63-4F45-B64E-FDD9E920E29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490788-7579-4341-BC21-46C5DA59AF84}"/>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4" name="Footer Placeholder 3">
            <a:extLst>
              <a:ext uri="{FF2B5EF4-FFF2-40B4-BE49-F238E27FC236}">
                <a16:creationId xmlns:a16="http://schemas.microsoft.com/office/drawing/2014/main" id="{19958C4B-5D77-CF43-88D2-7B01505440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64AF0E-FA0F-3448-984E-7EAA7A40F79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64974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5AFB4-CC82-C64F-B094-0B6B9DB4B2F6}"/>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3" name="Footer Placeholder 2">
            <a:extLst>
              <a:ext uri="{FF2B5EF4-FFF2-40B4-BE49-F238E27FC236}">
                <a16:creationId xmlns:a16="http://schemas.microsoft.com/office/drawing/2014/main" id="{FD32C7F8-2F54-C544-A445-165C4E3810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7C1D50-51BD-E740-9868-000DFEBC9BC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195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E1E7-1E99-124A-B37B-EBF20E4C1B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67DC6C-2275-154F-8DC3-B3E74FAF4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220486-06CB-1E44-A8E9-78A16F84D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AE36F9-FA6F-6D4B-B265-B2A7926EFC6B}"/>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6" name="Footer Placeholder 5">
            <a:extLst>
              <a:ext uri="{FF2B5EF4-FFF2-40B4-BE49-F238E27FC236}">
                <a16:creationId xmlns:a16="http://schemas.microsoft.com/office/drawing/2014/main" id="{E1FC0AC2-A983-3D40-BE7C-C634ABC99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8C6C5-1DE1-6D41-92C1-6D7D525B55F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345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AB24-E515-AD44-9497-B7EC0ACE86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FEF755-F738-7C4C-92E8-672DAF08E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9717D8-22C5-4E43-AEA2-4DED1FF1B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F03945-EBE3-8646-9B74-7FCD46A6DE4A}"/>
              </a:ext>
            </a:extLst>
          </p:cNvPr>
          <p:cNvSpPr>
            <a:spLocks noGrp="1"/>
          </p:cNvSpPr>
          <p:nvPr>
            <p:ph type="dt" sz="half" idx="10"/>
          </p:nvPr>
        </p:nvSpPr>
        <p:spPr/>
        <p:txBody>
          <a:bodyPr/>
          <a:lstStyle/>
          <a:p>
            <a:fld id="{82EDB8D0-98ED-4B86-9D5F-E61ADC70144D}" type="datetimeFigureOut">
              <a:rPr lang="en-US" smtClean="0"/>
              <a:t>3/2/22</a:t>
            </a:fld>
            <a:endParaRPr lang="en-US"/>
          </a:p>
        </p:txBody>
      </p:sp>
      <p:sp>
        <p:nvSpPr>
          <p:cNvPr id="6" name="Footer Placeholder 5">
            <a:extLst>
              <a:ext uri="{FF2B5EF4-FFF2-40B4-BE49-F238E27FC236}">
                <a16:creationId xmlns:a16="http://schemas.microsoft.com/office/drawing/2014/main" id="{241556B9-723E-214B-926C-015EEE23F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5A192-1A9A-9C4D-B2BB-68948CB8AAC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226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AEDDD4-E58E-6445-9B0E-919EEA7CC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4FDA94-DEEB-BD49-AA7A-5216D1462B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AA4E74-E53C-1F46-9125-76A60F57A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3/2/22</a:t>
            </a:fld>
            <a:endParaRPr lang="en-US" dirty="0"/>
          </a:p>
        </p:txBody>
      </p:sp>
      <p:sp>
        <p:nvSpPr>
          <p:cNvPr id="5" name="Footer Placeholder 4">
            <a:extLst>
              <a:ext uri="{FF2B5EF4-FFF2-40B4-BE49-F238E27FC236}">
                <a16:creationId xmlns:a16="http://schemas.microsoft.com/office/drawing/2014/main" id="{CE0D6F4A-96CD-0A42-8A12-A7ABFE02C3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DE5D5A-1E0D-5645-92DC-FC5D6D83E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95317325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3" descr="CPU with binary numbers and blueprint">
            <a:extLst>
              <a:ext uri="{FF2B5EF4-FFF2-40B4-BE49-F238E27FC236}">
                <a16:creationId xmlns:a16="http://schemas.microsoft.com/office/drawing/2014/main" id="{F981F21E-1910-40B6-82F3-FD42C41DDE23}"/>
              </a:ext>
            </a:extLst>
          </p:cNvPr>
          <p:cNvPicPr>
            <a:picLocks noChangeAspect="1"/>
          </p:cNvPicPr>
          <p:nvPr/>
        </p:nvPicPr>
        <p:blipFill rotWithShape="1">
          <a:blip r:embed="rId2"/>
          <a:srcRect l="10715" t="9091" r="24641"/>
          <a:stretch/>
        </p:blipFill>
        <p:spPr>
          <a:xfrm>
            <a:off x="3591536" y="0"/>
            <a:ext cx="8669532" cy="6857990"/>
          </a:xfrm>
          <a:prstGeom prst="rect">
            <a:avLst/>
          </a:prstGeom>
        </p:spPr>
      </p:pic>
      <p:sp>
        <p:nvSpPr>
          <p:cNvPr id="68" name="Rectangle 6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746639-A044-524B-82C3-629FED44F306}"/>
              </a:ext>
            </a:extLst>
          </p:cNvPr>
          <p:cNvSpPr>
            <a:spLocks noGrp="1"/>
          </p:cNvSpPr>
          <p:nvPr>
            <p:ph type="ctrTitle"/>
          </p:nvPr>
        </p:nvSpPr>
        <p:spPr>
          <a:xfrm>
            <a:off x="371094" y="1161288"/>
            <a:ext cx="5724906" cy="1124712"/>
          </a:xfrm>
        </p:spPr>
        <p:txBody>
          <a:bodyPr vert="horz" lIns="91440" tIns="45720" rIns="91440" bIns="45720" rtlCol="0" anchor="b">
            <a:normAutofit/>
          </a:bodyPr>
          <a:lstStyle/>
          <a:p>
            <a:pPr algn="l"/>
            <a:r>
              <a:rPr lang="en-US" sz="3600" dirty="0">
                <a:effectLst>
                  <a:glow rad="38100">
                    <a:schemeClr val="bg1">
                      <a:lumMod val="65000"/>
                      <a:lumOff val="35000"/>
                      <a:alpha val="40000"/>
                    </a:schemeClr>
                  </a:glow>
                  <a:outerShdw blurRad="28575" dist="38100" dir="14040000" algn="tl" rotWithShape="0">
                    <a:srgbClr val="000000">
                      <a:alpha val="25000"/>
                    </a:srgbClr>
                  </a:outerShdw>
                </a:effectLst>
                <a:latin typeface="Algerian" pitchFamily="82" charset="77"/>
                <a:cs typeface="Aharoni" panose="02010803020104030203" pitchFamily="2" charset="-79"/>
              </a:rPr>
              <a:t>COLOUR DETECTION USING PYTHON</a:t>
            </a:r>
          </a:p>
        </p:txBody>
      </p:sp>
      <p:sp>
        <p:nvSpPr>
          <p:cNvPr id="69" name="Rectangle 6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4868F01-D78E-384A-B1F1-996BEC5B1212}"/>
              </a:ext>
            </a:extLst>
          </p:cNvPr>
          <p:cNvSpPr>
            <a:spLocks noGrp="1"/>
          </p:cNvSpPr>
          <p:nvPr>
            <p:ph type="subTitle" idx="1"/>
          </p:nvPr>
        </p:nvSpPr>
        <p:spPr>
          <a:xfrm>
            <a:off x="371093" y="2951544"/>
            <a:ext cx="4524997" cy="2973768"/>
          </a:xfrm>
        </p:spPr>
        <p:txBody>
          <a:bodyPr vert="horz" lIns="91440" tIns="45720" rIns="91440" bIns="45720" rtlCol="0" anchor="t">
            <a:normAutofit/>
          </a:bodyPr>
          <a:lstStyle/>
          <a:p>
            <a:pPr indent="-228600" algn="l">
              <a:buFont typeface="Arial" panose="020B0604020202020204" pitchFamily="34" charset="0"/>
              <a:buChar char="•"/>
            </a:pPr>
            <a:r>
              <a:rPr lang="en-US" dirty="0"/>
              <a:t>2010030015-ANIL KUMAR</a:t>
            </a:r>
          </a:p>
          <a:p>
            <a:pPr indent="-228600" algn="l">
              <a:buFont typeface="Arial" panose="020B0604020202020204" pitchFamily="34" charset="0"/>
              <a:buChar char="•"/>
            </a:pPr>
            <a:r>
              <a:rPr lang="en-US" dirty="0"/>
              <a:t>2010030020-SAI RISHAL</a:t>
            </a:r>
          </a:p>
          <a:p>
            <a:pPr indent="-228600" algn="l">
              <a:buFont typeface="Arial" panose="020B0604020202020204" pitchFamily="34" charset="0"/>
              <a:buChar char="•"/>
            </a:pPr>
            <a:r>
              <a:rPr lang="en-US" dirty="0"/>
              <a:t>2010030288-DILEEP SAI LAVU</a:t>
            </a:r>
          </a:p>
          <a:p>
            <a:pPr indent="-228600" algn="l">
              <a:buFont typeface="Arial" panose="020B0604020202020204" pitchFamily="34" charset="0"/>
              <a:buChar char="•"/>
            </a:pPr>
            <a:r>
              <a:rPr lang="en-US" dirty="0"/>
              <a:t>2010030343-SIMON SUMANTH</a:t>
            </a:r>
          </a:p>
        </p:txBody>
      </p:sp>
    </p:spTree>
    <p:extLst>
      <p:ext uri="{BB962C8B-B14F-4D97-AF65-F5344CB8AC3E}">
        <p14:creationId xmlns:p14="http://schemas.microsoft.com/office/powerpoint/2010/main" val="7443338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BBAC2A8-B108-4D45-B2B9-A3E9A030D291}"/>
              </a:ext>
            </a:extLst>
          </p:cNvPr>
          <p:cNvSpPr>
            <a:spLocks noGrp="1"/>
          </p:cNvSpPr>
          <p:nvPr>
            <p:ph type="title"/>
          </p:nvPr>
        </p:nvSpPr>
        <p:spPr>
          <a:xfrm>
            <a:off x="841248" y="475488"/>
            <a:ext cx="10515600" cy="1197864"/>
          </a:xfrm>
        </p:spPr>
        <p:txBody>
          <a:bodyPr>
            <a:normAutofit/>
          </a:bodyPr>
          <a:lstStyle/>
          <a:p>
            <a:r>
              <a:rPr lang="en-US">
                <a:latin typeface="Algerian" pitchFamily="82" charset="77"/>
              </a:rPr>
              <a:t>Prediction of the colour</a:t>
            </a:r>
          </a:p>
        </p:txBody>
      </p:sp>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DA9A1D36-63D3-2C4A-839D-13A43A762A91}"/>
              </a:ext>
            </a:extLst>
          </p:cNvPr>
          <p:cNvPicPr>
            <a:picLocks noChangeAspect="1"/>
          </p:cNvPicPr>
          <p:nvPr/>
        </p:nvPicPr>
        <p:blipFill>
          <a:blip r:embed="rId2"/>
          <a:stretch>
            <a:fillRect/>
          </a:stretch>
        </p:blipFill>
        <p:spPr>
          <a:xfrm>
            <a:off x="832104" y="2148841"/>
            <a:ext cx="9640634" cy="4379397"/>
          </a:xfrm>
          <a:prstGeom prst="rect">
            <a:avLst/>
          </a:prstGeom>
        </p:spPr>
      </p:pic>
    </p:spTree>
    <p:extLst>
      <p:ext uri="{BB962C8B-B14F-4D97-AF65-F5344CB8AC3E}">
        <p14:creationId xmlns:p14="http://schemas.microsoft.com/office/powerpoint/2010/main" val="28940666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BBAC2A8-B108-4D45-B2B9-A3E9A030D291}"/>
              </a:ext>
            </a:extLst>
          </p:cNvPr>
          <p:cNvSpPr>
            <a:spLocks noGrp="1"/>
          </p:cNvSpPr>
          <p:nvPr>
            <p:ph type="title"/>
          </p:nvPr>
        </p:nvSpPr>
        <p:spPr>
          <a:xfrm>
            <a:off x="841248" y="475488"/>
            <a:ext cx="10515600" cy="1197864"/>
          </a:xfrm>
        </p:spPr>
        <p:txBody>
          <a:bodyPr>
            <a:normAutofit/>
          </a:bodyPr>
          <a:lstStyle/>
          <a:p>
            <a:r>
              <a:rPr lang="en-US" dirty="0">
                <a:latin typeface="Algerian" pitchFamily="82" charset="77"/>
              </a:rPr>
              <a:t>Displaying output</a:t>
            </a:r>
          </a:p>
        </p:txBody>
      </p:sp>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4">
            <a:extLst>
              <a:ext uri="{FF2B5EF4-FFF2-40B4-BE49-F238E27FC236}">
                <a16:creationId xmlns:a16="http://schemas.microsoft.com/office/drawing/2014/main" id="{6D344243-990B-304E-B6AD-5A41A9F98624}"/>
              </a:ext>
            </a:extLst>
          </p:cNvPr>
          <p:cNvPicPr>
            <a:picLocks noGrp="1" noChangeAspect="1"/>
          </p:cNvPicPr>
          <p:nvPr>
            <p:ph idx="1"/>
          </p:nvPr>
        </p:nvPicPr>
        <p:blipFill>
          <a:blip r:embed="rId2"/>
          <a:stretch>
            <a:fillRect/>
          </a:stretch>
        </p:blipFill>
        <p:spPr>
          <a:xfrm>
            <a:off x="2000250" y="2271713"/>
            <a:ext cx="9353550" cy="3228975"/>
          </a:xfrm>
        </p:spPr>
      </p:pic>
    </p:spTree>
    <p:extLst>
      <p:ext uri="{BB962C8B-B14F-4D97-AF65-F5344CB8AC3E}">
        <p14:creationId xmlns:p14="http://schemas.microsoft.com/office/powerpoint/2010/main" val="225180205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3AE4-FCD9-7E49-8DE9-D2CB968C46B0}"/>
              </a:ext>
            </a:extLst>
          </p:cNvPr>
          <p:cNvSpPr>
            <a:spLocks noGrp="1"/>
          </p:cNvSpPr>
          <p:nvPr>
            <p:ph type="title"/>
          </p:nvPr>
        </p:nvSpPr>
        <p:spPr/>
        <p:txBody>
          <a:bodyPr/>
          <a:lstStyle/>
          <a:p>
            <a:pPr algn="ctr"/>
            <a:r>
              <a:rPr lang="en-US" dirty="0">
                <a:latin typeface="Algerian" pitchFamily="82" charset="77"/>
              </a:rPr>
              <a:t>WORK IN PROGRESS</a:t>
            </a:r>
          </a:p>
        </p:txBody>
      </p:sp>
      <p:pic>
        <p:nvPicPr>
          <p:cNvPr id="1025" name="Picture 1" descr="page2image9865664">
            <a:extLst>
              <a:ext uri="{FF2B5EF4-FFF2-40B4-BE49-F238E27FC236}">
                <a16:creationId xmlns:a16="http://schemas.microsoft.com/office/drawing/2014/main" id="{5D688A3D-19E9-0D49-ACD8-026956174D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3113" y="1643605"/>
            <a:ext cx="5373687" cy="312603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57F7FE3-53B2-BF48-8838-8B935558B6E7}"/>
              </a:ext>
            </a:extLst>
          </p:cNvPr>
          <p:cNvSpPr/>
          <p:nvPr/>
        </p:nvSpPr>
        <p:spPr>
          <a:xfrm>
            <a:off x="9391650" y="16906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564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Shape 41">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9687E6-5680-0343-9C55-206823DE1019}"/>
              </a:ext>
            </a:extLst>
          </p:cNvPr>
          <p:cNvSpPr>
            <a:spLocks noGrp="1"/>
          </p:cNvSpPr>
          <p:nvPr>
            <p:ph type="title"/>
          </p:nvPr>
        </p:nvSpPr>
        <p:spPr>
          <a:xfrm>
            <a:off x="934872" y="982272"/>
            <a:ext cx="3388419" cy="4560970"/>
          </a:xfrm>
        </p:spPr>
        <p:txBody>
          <a:bodyPr>
            <a:normAutofit/>
          </a:bodyPr>
          <a:lstStyle/>
          <a:p>
            <a:r>
              <a:rPr lang="en-US" sz="3700">
                <a:solidFill>
                  <a:srgbClr val="FFFFFF"/>
                </a:solidFill>
                <a:latin typeface="Aharoni" panose="02010803020104030203" pitchFamily="2" charset="-79"/>
                <a:cs typeface="Aharoni" panose="02010803020104030203" pitchFamily="2" charset="-79"/>
              </a:rPr>
              <a:t>CONCLUSION </a:t>
            </a:r>
          </a:p>
        </p:txBody>
      </p:sp>
      <p:sp>
        <p:nvSpPr>
          <p:cNvPr id="44"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37C94D3-C56D-0143-9B26-73D594C82030}"/>
              </a:ext>
            </a:extLst>
          </p:cNvPr>
          <p:cNvSpPr>
            <a:spLocks noGrp="1"/>
          </p:cNvSpPr>
          <p:nvPr>
            <p:ph idx="1"/>
          </p:nvPr>
        </p:nvSpPr>
        <p:spPr>
          <a:xfrm>
            <a:off x="5221862" y="1719618"/>
            <a:ext cx="5948831" cy="4334629"/>
          </a:xfrm>
        </p:spPr>
        <p:txBody>
          <a:bodyPr anchor="ctr">
            <a:normAutofit/>
          </a:bodyPr>
          <a:lstStyle/>
          <a:p>
            <a:r>
              <a:rPr lang="en-IN" sz="2400">
                <a:solidFill>
                  <a:srgbClr val="FEFFFF"/>
                </a:solidFill>
              </a:rPr>
              <a:t>In this paper we defined to get the required color field from an RGB image. In this various steps are implemented using openCv platform. The main positive point of this method is its color differentiation of a mono color. </a:t>
            </a:r>
          </a:p>
          <a:p>
            <a:r>
              <a:rPr lang="en-IN" sz="2400">
                <a:solidFill>
                  <a:srgbClr val="FEFFFF"/>
                </a:solidFill>
              </a:rPr>
              <a:t>We are trying to detect  of the edge detection techniques has different other applications like facial detection, color conversion for grey scale image etc. that can also be implemented. </a:t>
            </a:r>
          </a:p>
          <a:p>
            <a:endParaRPr lang="en-US" sz="2400">
              <a:solidFill>
                <a:srgbClr val="FEFFFF"/>
              </a:solidFill>
            </a:endParaRPr>
          </a:p>
        </p:txBody>
      </p:sp>
    </p:spTree>
    <p:extLst>
      <p:ext uri="{BB962C8B-B14F-4D97-AF65-F5344CB8AC3E}">
        <p14:creationId xmlns:p14="http://schemas.microsoft.com/office/powerpoint/2010/main" val="399963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cture containing text, colorful, different&#10;&#10;Description automatically generated">
            <a:extLst>
              <a:ext uri="{FF2B5EF4-FFF2-40B4-BE49-F238E27FC236}">
                <a16:creationId xmlns:a16="http://schemas.microsoft.com/office/drawing/2014/main" id="{21C47B81-A711-7949-B1C4-D5399370176C}"/>
              </a:ext>
            </a:extLst>
          </p:cNvPr>
          <p:cNvPicPr>
            <a:picLocks noGrp="1" noChangeAspect="1"/>
          </p:cNvPicPr>
          <p:nvPr>
            <p:ph idx="1"/>
          </p:nvPr>
        </p:nvPicPr>
        <p:blipFill rotWithShape="1">
          <a:blip r:embed="rId2"/>
          <a:srcRect b="18494"/>
          <a:stretch/>
        </p:blipFill>
        <p:spPr>
          <a:xfrm>
            <a:off x="20" y="0"/>
            <a:ext cx="12191980" cy="6856718"/>
          </a:xfrm>
          <a:prstGeom prst="rect">
            <a:avLst/>
          </a:prstGeom>
        </p:spPr>
      </p:pic>
    </p:spTree>
    <p:extLst>
      <p:ext uri="{BB962C8B-B14F-4D97-AF65-F5344CB8AC3E}">
        <p14:creationId xmlns:p14="http://schemas.microsoft.com/office/powerpoint/2010/main" val="55137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3" descr="CPU with binary numbers and blueprint">
            <a:extLst>
              <a:ext uri="{FF2B5EF4-FFF2-40B4-BE49-F238E27FC236}">
                <a16:creationId xmlns:a16="http://schemas.microsoft.com/office/drawing/2014/main" id="{F981F21E-1910-40B6-82F3-FD42C41DDE23}"/>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6746639-A044-524B-82C3-629FED44F306}"/>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a:solidFill>
                  <a:srgbClr val="FFFFFF"/>
                </a:solidFill>
                <a:effectLst>
                  <a:glow rad="38100">
                    <a:schemeClr val="bg1">
                      <a:lumMod val="65000"/>
                      <a:lumOff val="35000"/>
                      <a:alpha val="40000"/>
                    </a:schemeClr>
                  </a:glow>
                  <a:outerShdw blurRad="28575" dist="38100" dir="14040000" algn="tl" rotWithShape="0">
                    <a:srgbClr val="000000">
                      <a:alpha val="25000"/>
                    </a:srgbClr>
                  </a:outerShdw>
                </a:effectLst>
                <a:latin typeface="Algerian" pitchFamily="82" charset="77"/>
                <a:cs typeface="Aharoni" panose="02010803020104030203" pitchFamily="2" charset="-79"/>
              </a:rPr>
              <a:t>Thank you</a:t>
            </a:r>
          </a:p>
        </p:txBody>
      </p:sp>
      <p:sp>
        <p:nvSpPr>
          <p:cNvPr id="3" name="Subtitle 2">
            <a:extLst>
              <a:ext uri="{FF2B5EF4-FFF2-40B4-BE49-F238E27FC236}">
                <a16:creationId xmlns:a16="http://schemas.microsoft.com/office/drawing/2014/main" id="{94868F01-D78E-384A-B1F1-996BEC5B1212}"/>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indent="-228600">
              <a:buFont typeface="Arial" panose="020B0604020202020204" pitchFamily="34" charset="0"/>
              <a:buChar char="•"/>
            </a:pPr>
            <a:endParaRPr lang="en-US">
              <a:solidFill>
                <a:srgbClr val="FFFFFF"/>
              </a:solidFill>
            </a:endParaRPr>
          </a:p>
        </p:txBody>
      </p:sp>
      <p:sp>
        <p:nvSpPr>
          <p:cNvPr id="6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3971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camera lens">
            <a:extLst>
              <a:ext uri="{FF2B5EF4-FFF2-40B4-BE49-F238E27FC236}">
                <a16:creationId xmlns:a16="http://schemas.microsoft.com/office/drawing/2014/main" id="{C2483749-D065-4B8F-8778-524B2660A265}"/>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B664053C-39BB-C44B-B0DC-A0D8F0AD2A7C}"/>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latin typeface="Aharoni" panose="02010803020104030203" pitchFamily="2" charset="-79"/>
                <a:cs typeface="Aharoni" panose="02010803020104030203" pitchFamily="2" charset="-79"/>
              </a:rPr>
              <a:t>ABSTRACT</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9A7A03-D8A7-654A-822F-4447CD95D55D}"/>
              </a:ext>
            </a:extLst>
          </p:cNvPr>
          <p:cNvSpPr>
            <a:spLocks noGrp="1"/>
          </p:cNvSpPr>
          <p:nvPr>
            <p:ph idx="1"/>
          </p:nvPr>
        </p:nvSpPr>
        <p:spPr>
          <a:xfrm>
            <a:off x="5155379" y="1065862"/>
            <a:ext cx="5744685" cy="4726276"/>
          </a:xfrm>
        </p:spPr>
        <p:txBody>
          <a:bodyPr anchor="ctr">
            <a:normAutofit/>
          </a:bodyPr>
          <a:lstStyle/>
          <a:p>
            <a:r>
              <a:rPr lang="en-IN" sz="2000">
                <a:solidFill>
                  <a:srgbClr val="FFFFFF"/>
                </a:solidFill>
                <a:effectLst/>
              </a:rPr>
              <a:t>In image processing and computer vision, it is common to find applications, in which it is necessary to detect reference points characterized by extreme color, i.e., a primary color RGB or complementary CMY with very high saturation. Thus, there are cases in which a certain class of objects can be distinguished according to their characteristic extreme color, which can be used as landmarks or to identify objects. </a:t>
            </a:r>
            <a:endParaRPr lang="en-US" sz="2000">
              <a:solidFill>
                <a:srgbClr val="FFFFFF"/>
              </a:solidFill>
            </a:endParaRPr>
          </a:p>
        </p:txBody>
      </p:sp>
    </p:spTree>
    <p:extLst>
      <p:ext uri="{BB962C8B-B14F-4D97-AF65-F5344CB8AC3E}">
        <p14:creationId xmlns:p14="http://schemas.microsoft.com/office/powerpoint/2010/main" val="21580888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Picture 4" descr="Large skydiving group mid-air">
            <a:extLst>
              <a:ext uri="{FF2B5EF4-FFF2-40B4-BE49-F238E27FC236}">
                <a16:creationId xmlns:a16="http://schemas.microsoft.com/office/drawing/2014/main" id="{807B1FBD-8332-4B46-8E30-5FF850EFD7F4}"/>
              </a:ext>
            </a:extLst>
          </p:cNvPr>
          <p:cNvPicPr>
            <a:picLocks noChangeAspect="1"/>
          </p:cNvPicPr>
          <p:nvPr/>
        </p:nvPicPr>
        <p:blipFill rotWithShape="1">
          <a:blip r:embed="rId3">
            <a:alphaModFix amt="15000"/>
          </a:blip>
          <a:srcRect t="11570" b="3844"/>
          <a:stretch/>
        </p:blipFill>
        <p:spPr>
          <a:xfrm>
            <a:off x="20" y="10"/>
            <a:ext cx="12191980" cy="6857990"/>
          </a:xfrm>
          <a:prstGeom prst="rect">
            <a:avLst/>
          </a:prstGeom>
        </p:spPr>
      </p:pic>
      <p:sp>
        <p:nvSpPr>
          <p:cNvPr id="2" name="Title 1">
            <a:extLst>
              <a:ext uri="{FF2B5EF4-FFF2-40B4-BE49-F238E27FC236}">
                <a16:creationId xmlns:a16="http://schemas.microsoft.com/office/drawing/2014/main" id="{490E0747-FC51-804D-9CF9-81012EE5BE41}"/>
              </a:ext>
            </a:extLst>
          </p:cNvPr>
          <p:cNvSpPr>
            <a:spLocks noGrp="1"/>
          </p:cNvSpPr>
          <p:nvPr>
            <p:ph type="title"/>
          </p:nvPr>
        </p:nvSpPr>
        <p:spPr>
          <a:xfrm>
            <a:off x="3808071" y="609600"/>
            <a:ext cx="7239340" cy="1905000"/>
          </a:xfrm>
        </p:spPr>
        <p:txBody>
          <a:bodyPr>
            <a:normAutofit/>
          </a:bodyPr>
          <a:lstStyle/>
          <a:p>
            <a:r>
              <a:rPr lang="en-US" sz="4000" dirty="0">
                <a:latin typeface="Aharoni" panose="02010803020104030203" pitchFamily="2" charset="-79"/>
                <a:cs typeface="Aharoni" panose="02010803020104030203" pitchFamily="2" charset="-79"/>
              </a:rPr>
              <a:t>INTRODUCTION</a:t>
            </a:r>
          </a:p>
        </p:txBody>
      </p:sp>
      <p:graphicFrame>
        <p:nvGraphicFramePr>
          <p:cNvPr id="11" name="Content Placeholder 2">
            <a:extLst>
              <a:ext uri="{FF2B5EF4-FFF2-40B4-BE49-F238E27FC236}">
                <a16:creationId xmlns:a16="http://schemas.microsoft.com/office/drawing/2014/main" id="{0B975FE0-067D-47FB-BBE5-3123D6967D60}"/>
              </a:ext>
            </a:extLst>
          </p:cNvPr>
          <p:cNvGraphicFramePr>
            <a:graphicFrameLocks noGrp="1"/>
          </p:cNvGraphicFramePr>
          <p:nvPr>
            <p:ph idx="1"/>
            <p:extLst>
              <p:ext uri="{D42A27DB-BD31-4B8C-83A1-F6EECF244321}">
                <p14:modId xmlns:p14="http://schemas.microsoft.com/office/powerpoint/2010/main" val="127482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493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A7F64-97EF-A647-AAAD-FA0CA01C2AC3}"/>
              </a:ext>
            </a:extLst>
          </p:cNvPr>
          <p:cNvSpPr>
            <a:spLocks noGrp="1"/>
          </p:cNvSpPr>
          <p:nvPr>
            <p:ph type="title"/>
          </p:nvPr>
        </p:nvSpPr>
        <p:spPr>
          <a:xfrm>
            <a:off x="699723" y="1622066"/>
            <a:ext cx="3554226" cy="2035534"/>
          </a:xfrm>
        </p:spPr>
        <p:txBody>
          <a:bodyPr vert="horz" lIns="91440" tIns="45720" rIns="91440" bIns="45720" rtlCol="0" anchor="b">
            <a:normAutofit/>
          </a:bodyPr>
          <a:lstStyle/>
          <a:p>
            <a:r>
              <a:rPr lang="en-US" kern="1200" dirty="0">
                <a:solidFill>
                  <a:schemeClr val="bg1"/>
                </a:solidFill>
                <a:latin typeface="Algerian" pitchFamily="82" charset="77"/>
              </a:rPr>
              <a:t>Flow Chart</a:t>
            </a:r>
          </a:p>
        </p:txBody>
      </p:sp>
      <p:grpSp>
        <p:nvGrpSpPr>
          <p:cNvPr id="36" name="Group 13">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5" name="Content Placeholder 4" descr="Diagram&#10;&#10;Description automatically generated">
            <a:extLst>
              <a:ext uri="{FF2B5EF4-FFF2-40B4-BE49-F238E27FC236}">
                <a16:creationId xmlns:a16="http://schemas.microsoft.com/office/drawing/2014/main" id="{FDFC4ECC-9637-E845-A0F2-BF957E0E6523}"/>
              </a:ext>
            </a:extLst>
          </p:cNvPr>
          <p:cNvPicPr>
            <a:picLocks noGrp="1" noChangeAspect="1"/>
          </p:cNvPicPr>
          <p:nvPr>
            <p:ph idx="1"/>
          </p:nvPr>
        </p:nvPicPr>
        <p:blipFill>
          <a:blip r:embed="rId2"/>
          <a:stretch>
            <a:fillRect/>
          </a:stretch>
        </p:blipFill>
        <p:spPr>
          <a:xfrm>
            <a:off x="5928308" y="896111"/>
            <a:ext cx="5031953" cy="4479925"/>
          </a:xfrm>
          <a:prstGeom prst="rect">
            <a:avLst/>
          </a:prstGeom>
        </p:spPr>
      </p:pic>
    </p:spTree>
    <p:extLst>
      <p:ext uri="{BB962C8B-B14F-4D97-AF65-F5344CB8AC3E}">
        <p14:creationId xmlns:p14="http://schemas.microsoft.com/office/powerpoint/2010/main" val="260070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A169B-5FCE-BD43-8390-5FB27CC75B33}"/>
              </a:ext>
            </a:extLst>
          </p:cNvPr>
          <p:cNvSpPr>
            <a:spLocks noGrp="1"/>
          </p:cNvSpPr>
          <p:nvPr>
            <p:ph type="title"/>
          </p:nvPr>
        </p:nvSpPr>
        <p:spPr>
          <a:xfrm>
            <a:off x="1366160" y="1660121"/>
            <a:ext cx="9623404" cy="3305493"/>
          </a:xfrm>
        </p:spPr>
        <p:txBody>
          <a:bodyPr vert="horz" lIns="91440" tIns="45720" rIns="91440" bIns="45720" rtlCol="0" anchor="b">
            <a:normAutofit/>
          </a:bodyPr>
          <a:lstStyle/>
          <a:p>
            <a:r>
              <a:rPr lang="en-US" sz="8800" kern="1200" dirty="0">
                <a:solidFill>
                  <a:schemeClr val="tx1"/>
                </a:solidFill>
                <a:latin typeface="Algerian" pitchFamily="82" charset="77"/>
              </a:rPr>
              <a:t>Implementation</a:t>
            </a:r>
          </a:p>
        </p:txBody>
      </p:sp>
    </p:spTree>
    <p:extLst>
      <p:ext uri="{BB962C8B-B14F-4D97-AF65-F5344CB8AC3E}">
        <p14:creationId xmlns:p14="http://schemas.microsoft.com/office/powerpoint/2010/main" val="193427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9"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1"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E653C68-14BC-C746-B25A-730C31F32EE4}"/>
              </a:ext>
            </a:extLst>
          </p:cNvPr>
          <p:cNvSpPr>
            <a:spLocks noGrp="1"/>
          </p:cNvSpPr>
          <p:nvPr>
            <p:ph type="title"/>
          </p:nvPr>
        </p:nvSpPr>
        <p:spPr>
          <a:xfrm>
            <a:off x="1143000" y="990599"/>
            <a:ext cx="9906000" cy="685800"/>
          </a:xfrm>
        </p:spPr>
        <p:txBody>
          <a:bodyPr anchor="t">
            <a:normAutofit/>
          </a:bodyPr>
          <a:lstStyle/>
          <a:p>
            <a:r>
              <a:rPr lang="en-US" sz="4000">
                <a:latin typeface="Algerian" pitchFamily="82" charset="77"/>
              </a:rPr>
              <a:t>Steps for implementation</a:t>
            </a:r>
          </a:p>
        </p:txBody>
      </p:sp>
      <p:graphicFrame>
        <p:nvGraphicFramePr>
          <p:cNvPr id="22" name="Content Placeholder 2">
            <a:extLst>
              <a:ext uri="{FF2B5EF4-FFF2-40B4-BE49-F238E27FC236}">
                <a16:creationId xmlns:a16="http://schemas.microsoft.com/office/drawing/2014/main" id="{72B23396-8D01-4F49-B51A-23FB422AF763}"/>
              </a:ext>
            </a:extLst>
          </p:cNvPr>
          <p:cNvGraphicFramePr>
            <a:graphicFrameLocks noGrp="1"/>
          </p:cNvGraphicFramePr>
          <p:nvPr>
            <p:ph idx="1"/>
            <p:extLst>
              <p:ext uri="{D42A27DB-BD31-4B8C-83A1-F6EECF244321}">
                <p14:modId xmlns:p14="http://schemas.microsoft.com/office/powerpoint/2010/main" val="3468287452"/>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96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7A4A02-B078-F248-8C3A-9A22E3842394}"/>
              </a:ext>
            </a:extLst>
          </p:cNvPr>
          <p:cNvSpPr>
            <a:spLocks noGrp="1"/>
          </p:cNvSpPr>
          <p:nvPr>
            <p:ph type="title"/>
          </p:nvPr>
        </p:nvSpPr>
        <p:spPr>
          <a:xfrm>
            <a:off x="526073" y="466578"/>
            <a:ext cx="11139854" cy="930447"/>
          </a:xfrm>
        </p:spPr>
        <p:txBody>
          <a:bodyPr vert="horz" lIns="91440" tIns="45720" rIns="91440" bIns="45720" rtlCol="0" anchor="b">
            <a:normAutofit fontScale="90000"/>
          </a:bodyPr>
          <a:lstStyle/>
          <a:p>
            <a:pPr algn="ctr"/>
            <a:r>
              <a:rPr lang="en-US" sz="5400" kern="1200" dirty="0">
                <a:solidFill>
                  <a:srgbClr val="FFFFFF"/>
                </a:solidFill>
                <a:latin typeface="Algerian" pitchFamily="82" charset="77"/>
              </a:rPr>
              <a:t>Packages need to be installed</a:t>
            </a:r>
          </a:p>
        </p:txBody>
      </p:sp>
      <p:cxnSp>
        <p:nvCxnSpPr>
          <p:cNvPr id="21"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80B191EB-E373-F24F-8887-497C7B95486E}"/>
              </a:ext>
            </a:extLst>
          </p:cNvPr>
          <p:cNvPicPr>
            <a:picLocks noGrp="1" noChangeAspect="1"/>
          </p:cNvPicPr>
          <p:nvPr>
            <p:ph idx="1"/>
          </p:nvPr>
        </p:nvPicPr>
        <p:blipFill>
          <a:blip r:embed="rId2"/>
          <a:stretch>
            <a:fillRect/>
          </a:stretch>
        </p:blipFill>
        <p:spPr>
          <a:xfrm>
            <a:off x="320040" y="3157853"/>
            <a:ext cx="11496821" cy="2701752"/>
          </a:xfrm>
          <a:prstGeom prst="rect">
            <a:avLst/>
          </a:prstGeom>
        </p:spPr>
      </p:pic>
    </p:spTree>
    <p:extLst>
      <p:ext uri="{BB962C8B-B14F-4D97-AF65-F5344CB8AC3E}">
        <p14:creationId xmlns:p14="http://schemas.microsoft.com/office/powerpoint/2010/main" val="360398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1FC24-1486-F34B-B5CC-385F8AE3AB0B}"/>
              </a:ext>
            </a:extLst>
          </p:cNvPr>
          <p:cNvSpPr>
            <a:spLocks noGrp="1"/>
          </p:cNvSpPr>
          <p:nvPr>
            <p:ph type="title"/>
          </p:nvPr>
        </p:nvSpPr>
        <p:spPr>
          <a:xfrm>
            <a:off x="643467" y="640080"/>
            <a:ext cx="3096427" cy="5613236"/>
          </a:xfrm>
        </p:spPr>
        <p:txBody>
          <a:bodyPr anchor="ctr">
            <a:normAutofit/>
          </a:bodyPr>
          <a:lstStyle/>
          <a:p>
            <a:r>
              <a:rPr lang="en-US" sz="3400">
                <a:solidFill>
                  <a:srgbClr val="FFFFFF"/>
                </a:solidFill>
                <a:latin typeface="Algerian" pitchFamily="82" charset="77"/>
              </a:rPr>
              <a:t>Reading image/Input</a:t>
            </a:r>
          </a:p>
        </p:txBody>
      </p:sp>
      <p:pic>
        <p:nvPicPr>
          <p:cNvPr id="5" name="Content Placeholder 4" descr="Graphical user interface, text&#10;&#10;Description automatically generated">
            <a:extLst>
              <a:ext uri="{FF2B5EF4-FFF2-40B4-BE49-F238E27FC236}">
                <a16:creationId xmlns:a16="http://schemas.microsoft.com/office/drawing/2014/main" id="{8304081E-4B41-DC47-B974-A04B2AB90754}"/>
              </a:ext>
            </a:extLst>
          </p:cNvPr>
          <p:cNvPicPr>
            <a:picLocks noChangeAspect="1"/>
          </p:cNvPicPr>
          <p:nvPr/>
        </p:nvPicPr>
        <p:blipFill>
          <a:blip r:embed="rId2"/>
          <a:stretch>
            <a:fillRect/>
          </a:stretch>
        </p:blipFill>
        <p:spPr>
          <a:xfrm>
            <a:off x="4654297" y="1443038"/>
            <a:ext cx="6894236" cy="4144079"/>
          </a:xfrm>
          <a:prstGeom prst="rect">
            <a:avLst/>
          </a:prstGeom>
        </p:spPr>
      </p:pic>
    </p:spTree>
    <p:extLst>
      <p:ext uri="{BB962C8B-B14F-4D97-AF65-F5344CB8AC3E}">
        <p14:creationId xmlns:p14="http://schemas.microsoft.com/office/powerpoint/2010/main" val="269496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AF740-9983-DE42-A4A5-8CD7933063D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Extracting from the dataset</a:t>
            </a:r>
          </a:p>
        </p:txBody>
      </p:sp>
      <p:cxnSp>
        <p:nvCxnSpPr>
          <p:cNvPr id="51" name="Straight Connector 5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90253854-55E2-9148-9798-0ED9CA78E8A6}"/>
              </a:ext>
            </a:extLst>
          </p:cNvPr>
          <p:cNvPicPr>
            <a:picLocks noGrp="1" noChangeAspect="1"/>
          </p:cNvPicPr>
          <p:nvPr>
            <p:ph idx="1"/>
          </p:nvPr>
        </p:nvPicPr>
        <p:blipFill>
          <a:blip r:embed="rId2"/>
          <a:stretch>
            <a:fillRect/>
          </a:stretch>
        </p:blipFill>
        <p:spPr>
          <a:xfrm>
            <a:off x="320040" y="3089854"/>
            <a:ext cx="11496821" cy="2673010"/>
          </a:xfrm>
          <a:prstGeom prst="rect">
            <a:avLst/>
          </a:prstGeom>
        </p:spPr>
      </p:pic>
    </p:spTree>
    <p:extLst>
      <p:ext uri="{BB962C8B-B14F-4D97-AF65-F5344CB8AC3E}">
        <p14:creationId xmlns:p14="http://schemas.microsoft.com/office/powerpoint/2010/main" val="3239581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350</Words>
  <Application>Microsoft Macintosh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Algerian</vt:lpstr>
      <vt:lpstr>Arial</vt:lpstr>
      <vt:lpstr>Calibri</vt:lpstr>
      <vt:lpstr>Calibri Light</vt:lpstr>
      <vt:lpstr>Tw Cen MT</vt:lpstr>
      <vt:lpstr>Office Theme</vt:lpstr>
      <vt:lpstr>COLOUR DETECTION USING PYTHON</vt:lpstr>
      <vt:lpstr>ABSTRACT</vt:lpstr>
      <vt:lpstr>INTRODUCTION</vt:lpstr>
      <vt:lpstr>Flow Chart</vt:lpstr>
      <vt:lpstr>Implementation</vt:lpstr>
      <vt:lpstr>Steps for implementation</vt:lpstr>
      <vt:lpstr>Packages need to be installed</vt:lpstr>
      <vt:lpstr>Reading image/Input</vt:lpstr>
      <vt:lpstr>Extracting from the dataset</vt:lpstr>
      <vt:lpstr>Prediction of the colour</vt:lpstr>
      <vt:lpstr>Displaying output</vt:lpstr>
      <vt:lpstr>WORK IN PROGRESS</vt:lpstr>
      <vt:lpstr>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DETECTION USING PYTHON</dc:title>
  <dc:creator>Bandaruanilkumar   . .</dc:creator>
  <cp:lastModifiedBy>Bandaruanilkumar   . .</cp:lastModifiedBy>
  <cp:revision>3</cp:revision>
  <dcterms:created xsi:type="dcterms:W3CDTF">2022-01-31T06:12:04Z</dcterms:created>
  <dcterms:modified xsi:type="dcterms:W3CDTF">2022-03-02T05:09:41Z</dcterms:modified>
</cp:coreProperties>
</file>