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94624" autoAdjust="0"/>
  </p:normalViewPr>
  <p:slideViewPr>
    <p:cSldViewPr>
      <p:cViewPr varScale="1">
        <p:scale>
          <a:sx n="110" d="100"/>
          <a:sy n="110" d="100"/>
        </p:scale>
        <p:origin x="-166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extLst>
      <p:ext uri="{BB962C8B-B14F-4D97-AF65-F5344CB8AC3E}">
        <p14:creationId xmlns:p14="http://schemas.microsoft.com/office/powerpoint/2010/main" xmlns="" val="240600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searchsecurity.techtarget.com/definition/encryption" TargetMode="External"/><Relationship Id="rId2" Type="http://schemas.openxmlformats.org/officeDocument/2006/relationships/hyperlink" Target="https://searchsecurity.techtarget.com/definition/block-cipher" TargetMode="External"/><Relationship Id="rId1" Type="http://schemas.openxmlformats.org/officeDocument/2006/relationships/slideLayout" Target="../slideLayouts/slideLayout6.xml"/><Relationship Id="rId5" Type="http://schemas.openxmlformats.org/officeDocument/2006/relationships/hyperlink" Target="https://searchsecurity.techtarget.com/definition/cryptography" TargetMode="External"/><Relationship Id="rId4" Type="http://schemas.openxmlformats.org/officeDocument/2006/relationships/hyperlink" Target="https://whatis.techtarget.com/definition/bit-binary-digi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2F6527A-A269-40E7-89C7-A9782DC06937}"/>
              </a:ext>
            </a:extLst>
          </p:cNvPr>
          <p:cNvSpPr/>
          <p:nvPr/>
        </p:nvSpPr>
        <p:spPr>
          <a:xfrm>
            <a:off x="685800" y="1981200"/>
            <a:ext cx="7924800" cy="1315873"/>
          </a:xfrm>
          <a:prstGeom prst="rect">
            <a:avLst/>
          </a:prstGeom>
        </p:spPr>
        <p:txBody>
          <a:bodyPr wrap="square">
            <a:spAutoFit/>
          </a:bodyPr>
          <a:lstStyle/>
          <a:p>
            <a:pPr algn="ctr">
              <a:lnSpc>
                <a:spcPct val="150000"/>
              </a:lnSpc>
              <a:spcAft>
                <a:spcPts val="1000"/>
              </a:spcAft>
            </a:pPr>
            <a:r>
              <a:rPr lang="en-US" sz="2800" b="1" dirty="0" err="1" smtClean="0">
                <a:latin typeface="Times New Roman" panose="02020603050405020304" pitchFamily="18" charset="0"/>
                <a:ea typeface="Calibri" panose="020F0502020204030204" pitchFamily="34" charset="0"/>
                <a:cs typeface="Times New Roman" panose="02020603050405020304" pitchFamily="18" charset="0"/>
              </a:rPr>
              <a:t>Blockchain</a:t>
            </a:r>
            <a:r>
              <a:rPr lang="en-US" sz="2800" b="1" smtClean="0">
                <a:latin typeface="Times New Roman" panose="02020603050405020304" pitchFamily="18" charset="0"/>
                <a:ea typeface="Calibri" panose="020F0502020204030204" pitchFamily="34" charset="0"/>
                <a:cs typeface="Times New Roman" panose="02020603050405020304" pitchFamily="18" charset="0"/>
              </a:rPr>
              <a:t> Technique for Decentralized Cloud Environments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5338D6F-01DB-424F-82A7-A3258CFF709F}"/>
              </a:ext>
            </a:extLst>
          </p:cNvPr>
          <p:cNvSpPr/>
          <p:nvPr/>
        </p:nvSpPr>
        <p:spPr>
          <a:xfrm>
            <a:off x="2286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xmlns="" id="{233E7A9C-8659-4368-A225-F7179358F001}"/>
              </a:ext>
            </a:extLst>
          </p:cNvPr>
          <p:cNvSpPr/>
          <p:nvPr/>
        </p:nvSpPr>
        <p:spPr>
          <a:xfrm>
            <a:off x="228600" y="838200"/>
            <a:ext cx="8534400" cy="2643096"/>
          </a:xfrm>
          <a:prstGeom prst="rect">
            <a:avLst/>
          </a:prstGeom>
        </p:spPr>
        <p:txBody>
          <a:bodyPr wrap="square">
            <a:spAutoFit/>
          </a:bodyPr>
          <a:lstStyle/>
          <a:p>
            <a:pPr indent="457200" algn="just">
              <a:lnSpc>
                <a:spcPct val="150000"/>
              </a:lnSpc>
              <a:spcAft>
                <a:spcPts val="10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Cloud storage is one of the leading options to store massive data, however, the centralized storage approach of cloud computing is not secure. On the other hand, </a:t>
            </a:r>
            <a:r>
              <a:rPr lang="en-US" sz="1400" dirty="0" err="1">
                <a:latin typeface="Times New Roman" panose="02020603050405020304" pitchFamily="18" charset="0"/>
                <a:ea typeface="Calibri" panose="020F0502020204030204" pitchFamily="34" charset="0"/>
                <a:cs typeface="Times New Roman" panose="02020603050405020304" pitchFamily="18" charset="0"/>
              </a:rPr>
              <a:t>Blockchain</a:t>
            </a:r>
            <a:r>
              <a:rPr lang="en-US" sz="1400" dirty="0">
                <a:latin typeface="Times New Roman" panose="02020603050405020304" pitchFamily="18" charset="0"/>
                <a:ea typeface="Calibri" panose="020F0502020204030204" pitchFamily="34" charset="0"/>
                <a:cs typeface="Times New Roman" panose="02020603050405020304" pitchFamily="18" charset="0"/>
              </a:rPr>
              <a:t> is a decentralized cloud storage system that ensures data security. Any computing node connected to the internet can join and form peers network thereby maximizing resource utilization. </a:t>
            </a:r>
            <a:r>
              <a:rPr lang="en-US" sz="1400" dirty="0" err="1">
                <a:latin typeface="Times New Roman" panose="02020603050405020304" pitchFamily="18" charset="0"/>
                <a:ea typeface="Calibri" panose="020F0502020204030204" pitchFamily="34" charset="0"/>
                <a:cs typeface="Times New Roman" panose="02020603050405020304" pitchFamily="18" charset="0"/>
              </a:rPr>
              <a:t>Blockchain</a:t>
            </a:r>
            <a:r>
              <a:rPr lang="en-US" sz="1400" dirty="0">
                <a:latin typeface="Times New Roman" panose="02020603050405020304" pitchFamily="18" charset="0"/>
                <a:ea typeface="Calibri" panose="020F0502020204030204" pitchFamily="34" charset="0"/>
                <a:cs typeface="Times New Roman" panose="02020603050405020304" pitchFamily="18" charset="0"/>
              </a:rPr>
              <a:t> is a distributed peer to peer system where each node in the network stores a copy of </a:t>
            </a:r>
            <a:r>
              <a:rPr lang="en-US" sz="1400" dirty="0" err="1">
                <a:latin typeface="Times New Roman" panose="02020603050405020304" pitchFamily="18" charset="0"/>
                <a:ea typeface="Calibri" panose="020F0502020204030204" pitchFamily="34" charset="0"/>
                <a:cs typeface="Times New Roman" panose="02020603050405020304" pitchFamily="18" charset="0"/>
              </a:rPr>
              <a:t>blockchain</a:t>
            </a:r>
            <a:r>
              <a:rPr lang="en-US" sz="1400" dirty="0">
                <a:latin typeface="Times New Roman" panose="02020603050405020304" pitchFamily="18" charset="0"/>
                <a:ea typeface="Calibri" panose="020F0502020204030204" pitchFamily="34" charset="0"/>
                <a:cs typeface="Times New Roman" panose="02020603050405020304" pitchFamily="18" charset="0"/>
              </a:rPr>
              <a:t> thus making it immutable. In the proposed system, the user’s file is encrypted and stored across multiple peers in the network using the IPFS (</a:t>
            </a:r>
            <a:r>
              <a:rPr lang="en-US" sz="1400" dirty="0" err="1">
                <a:latin typeface="Times New Roman" panose="02020603050405020304" pitchFamily="18" charset="0"/>
                <a:ea typeface="Calibri" panose="020F0502020204030204" pitchFamily="34" charset="0"/>
                <a:cs typeface="Times New Roman" panose="02020603050405020304" pitchFamily="18" charset="0"/>
              </a:rPr>
              <a:t>InterPlanetary</a:t>
            </a:r>
            <a:r>
              <a:rPr lang="en-US" sz="1400" dirty="0">
                <a:latin typeface="Times New Roman" panose="02020603050405020304" pitchFamily="18" charset="0"/>
                <a:ea typeface="Calibri" panose="020F0502020204030204" pitchFamily="34" charset="0"/>
                <a:cs typeface="Times New Roman" panose="02020603050405020304" pitchFamily="18" charset="0"/>
              </a:rPr>
              <a:t> File System) protocol. IPFS creates hash value. The hash value indicates the path of the file and is stored in the </a:t>
            </a:r>
            <a:r>
              <a:rPr lang="en-US" sz="1400" dirty="0" err="1">
                <a:latin typeface="Times New Roman" panose="02020603050405020304" pitchFamily="18" charset="0"/>
                <a:ea typeface="Calibri" panose="020F0502020204030204" pitchFamily="34" charset="0"/>
                <a:cs typeface="Times New Roman" panose="02020603050405020304" pitchFamily="18" charset="0"/>
              </a:rPr>
              <a:t>blockchain</a:t>
            </a:r>
            <a:r>
              <a:rPr lang="en-US" sz="1400" dirty="0">
                <a:latin typeface="Times New Roman" panose="02020603050405020304" pitchFamily="18" charset="0"/>
                <a:ea typeface="Calibri" panose="020F0502020204030204" pitchFamily="34" charset="0"/>
                <a:cs typeface="Times New Roman" panose="02020603050405020304" pitchFamily="18" charset="0"/>
              </a:rPr>
              <a:t>. This paper focuses on decentralized secure data storage, high availability of data, and efficient utilization of storage resources.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B6957CF6-E736-4949-BA0B-C5C4C430D07B}"/>
              </a:ext>
            </a:extLst>
          </p:cNvPr>
          <p:cNvGraphicFramePr>
            <a:graphicFrameLocks noGrp="1"/>
          </p:cNvGraphicFramePr>
          <p:nvPr>
            <p:extLst>
              <p:ext uri="{D42A27DB-BD31-4B8C-83A1-F6EECF244321}">
                <p14:modId xmlns:p14="http://schemas.microsoft.com/office/powerpoint/2010/main" xmlns="" val="345920316"/>
              </p:ext>
            </p:extLst>
          </p:nvPr>
        </p:nvGraphicFramePr>
        <p:xfrm>
          <a:off x="304800" y="0"/>
          <a:ext cx="8458200" cy="7277954"/>
        </p:xfrm>
        <a:graphic>
          <a:graphicData uri="http://schemas.openxmlformats.org/drawingml/2006/table">
            <a:tbl>
              <a:tblPr firstRow="1" bandRow="1">
                <a:tableStyleId>{5C22544A-7EE6-4342-B048-85BDC9FD1C3A}</a:tableStyleId>
              </a:tblPr>
              <a:tblGrid>
                <a:gridCol w="4081367">
                  <a:extLst>
                    <a:ext uri="{9D8B030D-6E8A-4147-A177-3AD203B41FA5}">
                      <a16:colId xmlns:a16="http://schemas.microsoft.com/office/drawing/2014/main" xmlns="" val="4204740616"/>
                    </a:ext>
                  </a:extLst>
                </a:gridCol>
                <a:gridCol w="4376833">
                  <a:extLst>
                    <a:ext uri="{9D8B030D-6E8A-4147-A177-3AD203B41FA5}">
                      <a16:colId xmlns:a16="http://schemas.microsoft.com/office/drawing/2014/main" xmlns="" val="2161512350"/>
                    </a:ext>
                  </a:extLst>
                </a:gridCol>
              </a:tblGrid>
              <a:tr h="531193">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EXSISTING</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PROPOSED</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3675115164"/>
                  </a:ext>
                </a:extLst>
              </a:tr>
              <a:tr h="3202607">
                <a:tc>
                  <a:txBody>
                    <a:bodyPr/>
                    <a:lstStyle/>
                    <a:p>
                      <a:pPr marL="342900" lvl="0" indent="-342900" algn="just">
                        <a:lnSpc>
                          <a:spcPct val="150000"/>
                        </a:lnSpc>
                        <a:spcAft>
                          <a:spcPts val="1000"/>
                        </a:spcAft>
                        <a:buFont typeface="Wingdings" panose="05000000000000000000" pitchFamily="2" charset="2"/>
                        <a:buChar char=""/>
                      </a:pPr>
                      <a:r>
                        <a:rPr lang="en-US" sz="1200">
                          <a:effectLst/>
                          <a:latin typeface="Times New Roman" panose="02020603050405020304" pitchFamily="18" charset="0"/>
                          <a:ea typeface="Calibri" panose="020F0502020204030204" pitchFamily="34" charset="0"/>
                          <a:cs typeface="Times New Roman" panose="02020603050405020304" pitchFamily="18" charset="0"/>
                        </a:rPr>
                        <a:t>In existing system </a:t>
                      </a:r>
                      <a:r>
                        <a:rPr lang="en-US" sz="1100">
                          <a:effectLst/>
                          <a:latin typeface="Calibri" panose="020F0502020204030204" pitchFamily="34" charset="0"/>
                          <a:ea typeface="Calibri" panose="020F0502020204030204" pitchFamily="34" charset="0"/>
                          <a:cs typeface="Times New Roman" panose="02020603050405020304" pitchFamily="18" charset="0"/>
                        </a:rPr>
                        <a:t>a</a:t>
                      </a:r>
                      <a:r>
                        <a:rPr lang="en-US" sz="1200">
                          <a:effectLst/>
                          <a:latin typeface="Times New Roman" panose="02020603050405020304" pitchFamily="18" charset="0"/>
                          <a:ea typeface="Calibri" panose="020F0502020204030204" pitchFamily="34" charset="0"/>
                          <a:cs typeface="Times New Roman" panose="02020603050405020304" pitchFamily="18" charset="0"/>
                        </a:rPr>
                        <a:t> massive increase in the data, cloud storage is required to store the data. Much of the data currently available through the internet is quite centralized and is stored with a handful of technology companies that have the experience and capital to build massive data centers capable of handling this enormous data. </a:t>
                      </a:r>
                      <a:endParaRPr lang="en-US" sz="120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IN" sz="1200" smtClean="0">
                          <a:effectLst/>
                          <a:latin typeface="Times New Roman" panose="02020603050405020304" pitchFamily="18" charset="0"/>
                          <a:ea typeface="Calibri" panose="020F0502020204030204" pitchFamily="34" charset="0"/>
                          <a:cs typeface="Times New Roman" panose="02020603050405020304" pitchFamily="18" charset="0"/>
                        </a:rPr>
                        <a:t>The problems with this</a:t>
                      </a:r>
                      <a:r>
                        <a:rPr lang="en-IN" sz="1200" baseline="0" smtClean="0">
                          <a:effectLst/>
                          <a:latin typeface="Times New Roman" panose="02020603050405020304" pitchFamily="18" charset="0"/>
                          <a:ea typeface="Calibri" panose="020F0502020204030204" pitchFamily="34" charset="0"/>
                          <a:cs typeface="Times New Roman" panose="02020603050405020304" pitchFamily="18" charset="0"/>
                        </a:rPr>
                        <a:t> approach  is the  security of data. As this data stored in  a centralized manner, if  an attacker can gain access to the server he can easily view and modify the data.</a:t>
                      </a:r>
                    </a:p>
                    <a:p>
                      <a:pPr marL="342900" lvl="0" indent="-342900" algn="just">
                        <a:lnSpc>
                          <a:spcPct val="150000"/>
                        </a:lnSpc>
                        <a:spcAft>
                          <a:spcPts val="1000"/>
                        </a:spcAft>
                        <a:buFont typeface="Wingdings" panose="05000000000000000000" pitchFamily="2" charset="2"/>
                        <a:buChar char=""/>
                      </a:pPr>
                      <a:r>
                        <a:rPr lang="en-US" sz="1200" smtClean="0">
                          <a:effectLst/>
                          <a:latin typeface="Times New Roman" panose="02020603050405020304" pitchFamily="18" charset="0"/>
                          <a:ea typeface="Calibri" panose="020F0502020204030204" pitchFamily="34" charset="0"/>
                        </a:rPr>
                        <a:t>Another problem with this approach is the privacy of user data.</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marL="342900" marR="0" lvl="0" indent="-342900" algn="just">
                        <a:lnSpc>
                          <a:spcPct val="150000"/>
                        </a:lnSpc>
                        <a:spcBef>
                          <a:spcPts val="0"/>
                        </a:spcBef>
                        <a:spcAft>
                          <a:spcPts val="1000"/>
                        </a:spcAft>
                        <a:buFont typeface="Wingdings"/>
                        <a:buChar char=""/>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I</a:t>
                      </a:r>
                      <a:r>
                        <a:rPr lang="en-US" sz="1400" dirty="0" smtClean="0">
                          <a:effectLst/>
                          <a:latin typeface="Times New Roman" panose="02020603050405020304" pitchFamily="18" charset="0"/>
                          <a:ea typeface="Calibri" panose="020F0502020204030204" pitchFamily="34" charset="0"/>
                        </a:rPr>
                        <a:t>n this paper the use of encryption technique outlines the importance of data security and privacy protection. </a:t>
                      </a:r>
                    </a:p>
                    <a:p>
                      <a:pPr marL="342900" marR="0" lvl="0" indent="-342900" algn="just">
                        <a:lnSpc>
                          <a:spcPct val="150000"/>
                        </a:lnSpc>
                        <a:spcBef>
                          <a:spcPts val="0"/>
                        </a:spcBef>
                        <a:spcAft>
                          <a:spcPts val="1000"/>
                        </a:spcAft>
                        <a:buFont typeface="Wingdings"/>
                        <a:buChar char=""/>
                      </a:pPr>
                      <a:r>
                        <a:rPr lang="en-US" sz="1400" dirty="0" smtClean="0">
                          <a:effectLst/>
                          <a:latin typeface="Times New Roman" panose="02020603050405020304" pitchFamily="18" charset="0"/>
                          <a:ea typeface="Calibri" panose="020F0502020204030204" pitchFamily="34" charset="0"/>
                        </a:rPr>
                        <a:t>Decentralized</a:t>
                      </a:r>
                      <a:r>
                        <a:rPr lang="en-US" sz="1400" baseline="0" dirty="0" smtClean="0">
                          <a:effectLst/>
                          <a:latin typeface="Times New Roman" panose="02020603050405020304" pitchFamily="18" charset="0"/>
                          <a:ea typeface="Calibri" panose="020F0502020204030204" pitchFamily="34" charset="0"/>
                        </a:rPr>
                        <a:t> the increasing  demand for cloud storage with associated security and  privacy issues in centralized cloud storage. As per the discussions by encrypting the data and scattering the data across multiple nodes , a high level of data security can be achieved.</a:t>
                      </a:r>
                    </a:p>
                    <a:p>
                      <a:pPr marL="342900" marR="0" lvl="0" indent="-342900" algn="just">
                        <a:lnSpc>
                          <a:spcPct val="150000"/>
                        </a:lnSpc>
                        <a:spcBef>
                          <a:spcPts val="0"/>
                        </a:spcBef>
                        <a:spcAft>
                          <a:spcPts val="1000"/>
                        </a:spcAft>
                        <a:buFont typeface="Wingdings"/>
                        <a:buChar char=""/>
                      </a:pPr>
                      <a:r>
                        <a:rPr lang="en-US" sz="1400" dirty="0" smtClean="0">
                          <a:effectLst/>
                          <a:latin typeface="Times New Roman" panose="02020603050405020304" pitchFamily="18" charset="0"/>
                          <a:ea typeface="Calibri" panose="020F0502020204030204" pitchFamily="34" charset="0"/>
                        </a:rPr>
                        <a:t>Authors</a:t>
                      </a:r>
                      <a:r>
                        <a:rPr lang="en-US" sz="1400" baseline="0" dirty="0" smtClean="0">
                          <a:effectLst/>
                          <a:latin typeface="Times New Roman" panose="02020603050405020304" pitchFamily="18" charset="0"/>
                          <a:ea typeface="Calibri" panose="020F0502020204030204" pitchFamily="34" charset="0"/>
                        </a:rPr>
                        <a:t> have used the AES encryption algorithm </a:t>
                      </a:r>
                      <a:r>
                        <a:rPr lang="en-US" sz="1400" dirty="0" smtClean="0">
                          <a:effectLst/>
                          <a:latin typeface="Times New Roman" panose="02020603050405020304" pitchFamily="18" charset="0"/>
                          <a:ea typeface="Calibri" panose="020F0502020204030204" pitchFamily="34" charset="0"/>
                        </a:rPr>
                        <a:t>to enhance security with speed without impacting the systems</a:t>
                      </a:r>
                      <a:r>
                        <a:rPr lang="en-US" sz="1400" baseline="0" dirty="0" smtClean="0">
                          <a:effectLst/>
                          <a:latin typeface="Times New Roman" panose="02020603050405020304" pitchFamily="18" charset="0"/>
                          <a:ea typeface="Calibri" panose="020F0502020204030204" pitchFamily="34" charset="0"/>
                        </a:rPr>
                        <a:t> performance.</a:t>
                      </a:r>
                      <a:endParaRPr lang="en-US" sz="1400" dirty="0" smtClean="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1000"/>
                        </a:spcAft>
                        <a:buFont typeface="Wingdings"/>
                        <a:buChar char=""/>
                      </a:pPr>
                      <a:r>
                        <a:rPr lang="en-US" sz="1400" dirty="0" smtClean="0">
                          <a:effectLst/>
                          <a:latin typeface="Times New Roman" panose="02020603050405020304" pitchFamily="18" charset="0"/>
                          <a:ea typeface="Calibri" panose="020F0502020204030204" pitchFamily="34" charset="0"/>
                        </a:rPr>
                        <a:t>The peer-to-peer network uses proof-of-work to record a public history of transactions.</a:t>
                      </a:r>
                      <a:endParaRPr lang="en-US" sz="14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xmlns="" val="895524964"/>
                  </a:ext>
                </a:extLst>
              </a:tr>
              <a:tr h="1885201">
                <a:tc>
                  <a:txBody>
                    <a:bodyPr/>
                    <a:lstStyle/>
                    <a:p>
                      <a:pPr marL="0" marR="0" algn="just">
                        <a:lnSpc>
                          <a:spcPct val="150000"/>
                        </a:lnSpc>
                        <a:spcBef>
                          <a:spcPts val="0"/>
                        </a:spcBef>
                        <a:spcAft>
                          <a:spcPts val="1000"/>
                        </a:spcAft>
                      </a:pPr>
                      <a:r>
                        <a:rPr lang="en-US" sz="1600" b="1" dirty="0" smtClean="0">
                          <a:latin typeface="Times New Roman" pitchFamily="18" charset="0"/>
                          <a:ea typeface="Calibri"/>
                          <a:cs typeface="Times New Roman" pitchFamily="18" charset="0"/>
                        </a:rPr>
                        <a:t>EXISTING ALGORITHM:-</a:t>
                      </a:r>
                      <a:endParaRPr lang="en-US" sz="1600" dirty="0">
                        <a:latin typeface="Times New Roman" pitchFamily="18" charset="0"/>
                        <a:ea typeface="Calibri"/>
                        <a:cs typeface="Times New Roman" pitchFamily="18" charset="0"/>
                      </a:endParaRPr>
                    </a:p>
                    <a:p>
                      <a:pPr marL="0" marR="0" algn="just">
                        <a:lnSpc>
                          <a:spcPct val="150000"/>
                        </a:lnSpc>
                        <a:spcBef>
                          <a:spcPts val="0"/>
                        </a:spcBef>
                        <a:spcAft>
                          <a:spcPts val="1000"/>
                        </a:spcAft>
                      </a:pPr>
                      <a:r>
                        <a:rPr lang="en-US" sz="1400" dirty="0" smtClean="0">
                          <a:effectLst/>
                          <a:latin typeface="Times New Roman" panose="02020603050405020304" pitchFamily="18" charset="0"/>
                          <a:ea typeface="Calibri" panose="020F0502020204030204" pitchFamily="34" charset="0"/>
                        </a:rPr>
                        <a:t>Centralized Storage Mechanism.</a:t>
                      </a:r>
                      <a:endParaRPr lang="en-US" sz="1400" dirty="0">
                        <a:latin typeface="Times New Roman" pitchFamily="18" charset="0"/>
                        <a:ea typeface="Calibri"/>
                        <a:cs typeface="Times New Roman" pitchFamily="18" charset="0"/>
                      </a:endParaRPr>
                    </a:p>
                  </a:txBody>
                  <a:tcPr marL="114300" marR="114300" marT="0" marB="0"/>
                </a:tc>
                <a:tc>
                  <a:txBody>
                    <a:bodyPr/>
                    <a:lstStyle/>
                    <a:p>
                      <a:pPr marL="45720" marR="0" algn="just">
                        <a:lnSpc>
                          <a:spcPct val="150000"/>
                        </a:lnSpc>
                        <a:spcBef>
                          <a:spcPts val="0"/>
                        </a:spcBef>
                        <a:spcAft>
                          <a:spcPts val="1000"/>
                        </a:spcAft>
                      </a:pPr>
                      <a:r>
                        <a:rPr kumimoji="0" lang="en-US" sz="1600" b="1" kern="1200" dirty="0">
                          <a:solidFill>
                            <a:schemeClr val="dk1"/>
                          </a:solidFill>
                          <a:latin typeface="Times New Roman" pitchFamily="18" charset="0"/>
                          <a:ea typeface="Calibri"/>
                          <a:cs typeface="Times New Roman" pitchFamily="18" charset="0"/>
                        </a:rPr>
                        <a:t>PROPOSED ALGORITHM</a:t>
                      </a:r>
                      <a:r>
                        <a:rPr kumimoji="0" lang="en-US" sz="1600" b="1" kern="1200" dirty="0" smtClean="0">
                          <a:solidFill>
                            <a:schemeClr val="dk1"/>
                          </a:solidFill>
                          <a:latin typeface="Times New Roman" pitchFamily="18" charset="0"/>
                          <a:ea typeface="Calibri"/>
                          <a:cs typeface="Times New Roman" pitchFamily="18" charset="0"/>
                        </a:rPr>
                        <a:t>:-</a:t>
                      </a:r>
                    </a:p>
                    <a:p>
                      <a:pPr marL="0" marR="0" indent="0" algn="l" defTabSz="914400" rtl="0" eaLnBrk="1" fontAlgn="auto" latinLnBrk="0" hangingPunct="1">
                        <a:lnSpc>
                          <a:spcPct val="150000"/>
                        </a:lnSpc>
                        <a:spcBef>
                          <a:spcPts val="0"/>
                        </a:spcBef>
                        <a:spcAft>
                          <a:spcPts val="1000"/>
                        </a:spcAft>
                        <a:buClrTx/>
                        <a:buSzTx/>
                        <a:buFont typeface="Wingdings" pitchFamily="2" charset="2"/>
                        <a:buNone/>
                        <a:tabLst/>
                        <a:defRPr/>
                      </a:pPr>
                      <a:r>
                        <a:rPr lang="en-US" sz="1400" dirty="0" smtClean="0">
                          <a:effectLst/>
                          <a:latin typeface="Times New Roman" panose="02020603050405020304" pitchFamily="18" charset="0"/>
                          <a:ea typeface="Calibri" panose="020F0502020204030204" pitchFamily="34" charset="0"/>
                        </a:rPr>
                        <a:t>AES Algorithm.</a:t>
                      </a:r>
                      <a:endParaRPr lang="en-US" sz="14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xmlns="" val="2381862123"/>
                  </a:ext>
                </a:extLst>
              </a:tr>
            </a:tbl>
          </a:graphicData>
        </a:graphic>
      </p:graphicFrame>
    </p:spTree>
    <p:extLst>
      <p:ext uri="{BB962C8B-B14F-4D97-AF65-F5344CB8AC3E}">
        <p14:creationId xmlns:p14="http://schemas.microsoft.com/office/powerpoint/2010/main" xmlns=""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B6957CF6-E736-4949-BA0B-C5C4C430D07B}"/>
              </a:ext>
            </a:extLst>
          </p:cNvPr>
          <p:cNvGraphicFramePr>
            <a:graphicFrameLocks noGrp="1"/>
          </p:cNvGraphicFramePr>
          <p:nvPr>
            <p:extLst>
              <p:ext uri="{D42A27DB-BD31-4B8C-83A1-F6EECF244321}">
                <p14:modId xmlns:p14="http://schemas.microsoft.com/office/powerpoint/2010/main" xmlns="" val="3621278138"/>
              </p:ext>
            </p:extLst>
          </p:nvPr>
        </p:nvGraphicFramePr>
        <p:xfrm>
          <a:off x="304800" y="685800"/>
          <a:ext cx="8610600" cy="420624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xmlns="" val="4204740616"/>
                    </a:ext>
                  </a:extLst>
                </a:gridCol>
                <a:gridCol w="4305300">
                  <a:extLst>
                    <a:ext uri="{9D8B030D-6E8A-4147-A177-3AD203B41FA5}">
                      <a16:colId xmlns:a16="http://schemas.microsoft.com/office/drawing/2014/main" xmlns="" val="2161512350"/>
                    </a:ext>
                  </a:extLst>
                </a:gridCol>
              </a:tblGrid>
              <a:tr h="180975">
                <a:tc>
                  <a:txBody>
                    <a:bodyPr/>
                    <a:lstStyle/>
                    <a:p>
                      <a:pPr algn="ctr">
                        <a:lnSpc>
                          <a:spcPct val="115000"/>
                        </a:lnSpc>
                        <a:spcAft>
                          <a:spcPts val="1000"/>
                        </a:spcAft>
                      </a:pPr>
                      <a:r>
                        <a:rPr kumimoji="0" lang="en-US" sz="1800" b="1" kern="1200" noProof="0" dirty="0" smtClean="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smtClean="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3675115164"/>
                  </a:ext>
                </a:extLst>
              </a:tr>
              <a:tr h="2318925">
                <a:tc>
                  <a:txBody>
                    <a:bodyPr/>
                    <a:lstStyle/>
                    <a:p>
                      <a:pPr marL="0" marR="0" indent="0" algn="just" defTabSz="914400" rtl="0" eaLnBrk="1" fontAlgn="auto" latinLnBrk="0" hangingPunct="1">
                        <a:lnSpc>
                          <a:spcPct val="150000"/>
                        </a:lnSpc>
                        <a:spcBef>
                          <a:spcPts val="0"/>
                        </a:spcBef>
                        <a:spcAft>
                          <a:spcPts val="1000"/>
                        </a:spcAft>
                        <a:buClrTx/>
                        <a:buSzTx/>
                        <a:buFont typeface="Wingdings" pitchFamily="2" charset="2"/>
                        <a:buChar char="Ø"/>
                        <a:tabLst/>
                        <a:defRPr/>
                      </a:pPr>
                      <a:r>
                        <a:rPr lang="en-US" sz="1400" dirty="0" smtClean="0">
                          <a:effectLst/>
                          <a:latin typeface="Times New Roman" panose="02020603050405020304" pitchFamily="18" charset="0"/>
                          <a:ea typeface="Calibri" panose="020F0502020204030204" pitchFamily="34" charset="0"/>
                        </a:rPr>
                        <a:t>In many instances, this data is used by third parties for data analysis and marketing purposes. Also, the cost incurred in storing data in centralized servers is more and many times users have to pay for the entire plan which they have selected even if they have used only a fraction of storage</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400" dirty="0" smtClean="0">
                          <a:effectLst/>
                          <a:latin typeface="Times New Roman" panose="02020603050405020304" pitchFamily="18" charset="0"/>
                          <a:ea typeface="Calibri" panose="020F0502020204030204" pitchFamily="34" charset="0"/>
                        </a:rPr>
                        <a:t>portion thus it does not provide flexibility to the user to pay only for what they are using. Another issue is the scalability of the system, it is difficult to scale a centralized storage system to meet the increasing demand.</a:t>
                      </a:r>
                      <a:endParaRPr lang="en-US" sz="1400" dirty="0">
                        <a:latin typeface="Calibri"/>
                        <a:ea typeface="Calibri"/>
                        <a:cs typeface="Times New Roman"/>
                      </a:endParaRPr>
                    </a:p>
                  </a:txBody>
                  <a:tcPr marL="114300" marR="114300" marT="0" marB="0"/>
                </a:tc>
                <a:tc>
                  <a:txBody>
                    <a:bodyPr/>
                    <a:lstStyle/>
                    <a:p>
                      <a:pPr marL="0" marR="0" algn="just">
                        <a:lnSpc>
                          <a:spcPct val="150000"/>
                        </a:lnSpc>
                        <a:spcBef>
                          <a:spcPts val="0"/>
                        </a:spcBef>
                        <a:spcAft>
                          <a:spcPts val="1000"/>
                        </a:spcAft>
                        <a:buFont typeface="Wingdings" pitchFamily="2" charset="2"/>
                        <a:buChar char="Ø"/>
                      </a:pPr>
                      <a:r>
                        <a:rPr lang="en-US" sz="1400" dirty="0" smtClean="0">
                          <a:solidFill>
                            <a:srgbClr val="000000"/>
                          </a:solidFill>
                          <a:effectLst/>
                          <a:latin typeface="Times New Roman" panose="02020603050405020304" pitchFamily="18" charset="0"/>
                          <a:ea typeface="Calibri" panose="020F0502020204030204" pitchFamily="34" charset="0"/>
                        </a:rPr>
                        <a:t>The Advanced Encryption Standard (AES) is a symmetric</a:t>
                      </a:r>
                      <a:r>
                        <a:rPr lang="en-US" sz="1400" u="none" dirty="0" smtClean="0">
                          <a:solidFill>
                            <a:schemeClr val="tx1"/>
                          </a:solidFill>
                          <a:effectLst/>
                          <a:latin typeface="Times New Roman" panose="02020603050405020304" pitchFamily="18" charset="0"/>
                          <a:ea typeface="Calibri" panose="020F0502020204030204" pitchFamily="34" charset="0"/>
                        </a:rPr>
                        <a:t> </a:t>
                      </a:r>
                      <a:r>
                        <a:rPr lang="en-US" sz="1400" u="none" strike="noStrike" dirty="0" smtClean="0">
                          <a:solidFill>
                            <a:schemeClr val="tx1"/>
                          </a:solidFill>
                          <a:effectLst/>
                          <a:latin typeface="Times New Roman" panose="02020603050405020304" pitchFamily="18" charset="0"/>
                          <a:ea typeface="Calibri" panose="020F0502020204030204" pitchFamily="34" charset="0"/>
                          <a:hlinkClick r:id="rId2"/>
                        </a:rPr>
                        <a:t>block cipher</a:t>
                      </a:r>
                      <a:r>
                        <a:rPr lang="en-US" sz="1400" dirty="0" smtClean="0">
                          <a:solidFill>
                            <a:srgbClr val="000000"/>
                          </a:solidFill>
                          <a:effectLst/>
                          <a:latin typeface="Times New Roman" panose="02020603050405020304" pitchFamily="18" charset="0"/>
                          <a:ea typeface="Calibri" panose="020F0502020204030204" pitchFamily="34" charset="0"/>
                        </a:rPr>
                        <a:t>. AES is implemented in software and hardware throughout the world to </a:t>
                      </a:r>
                      <a:r>
                        <a:rPr lang="en-US" sz="1400" u="none" strike="noStrike" dirty="0" smtClean="0">
                          <a:solidFill>
                            <a:srgbClr val="000000"/>
                          </a:solidFill>
                          <a:effectLst/>
                          <a:latin typeface="Times New Roman" panose="02020603050405020304" pitchFamily="18" charset="0"/>
                          <a:ea typeface="Calibri" panose="020F0502020204030204" pitchFamily="34" charset="0"/>
                          <a:hlinkClick r:id="rId3"/>
                        </a:rPr>
                        <a:t>encrypt</a:t>
                      </a:r>
                      <a:r>
                        <a:rPr lang="en-US" sz="1400" dirty="0" smtClean="0">
                          <a:solidFill>
                            <a:srgbClr val="000000"/>
                          </a:solidFill>
                          <a:effectLst/>
                          <a:latin typeface="Times New Roman" panose="02020603050405020304" pitchFamily="18" charset="0"/>
                          <a:ea typeface="Calibri" panose="020F0502020204030204" pitchFamily="34" charset="0"/>
                        </a:rPr>
                        <a:t> sensitive data. It is essential for government computer security, cybersecurity and electronic data protection.AES-128 uses a 128-</a:t>
                      </a:r>
                      <a:r>
                        <a:rPr lang="en-US" sz="1400" u="none" strike="noStrike" dirty="0" smtClean="0">
                          <a:solidFill>
                            <a:srgbClr val="000000"/>
                          </a:solidFill>
                          <a:effectLst/>
                          <a:latin typeface="Times New Roman" panose="02020603050405020304" pitchFamily="18" charset="0"/>
                          <a:ea typeface="Calibri" panose="020F0502020204030204" pitchFamily="34" charset="0"/>
                          <a:hlinkClick r:id="rId4"/>
                        </a:rPr>
                        <a:t>bit</a:t>
                      </a:r>
                      <a:r>
                        <a:rPr lang="en-US" sz="1400" dirty="0" smtClean="0">
                          <a:solidFill>
                            <a:srgbClr val="000000"/>
                          </a:solidFill>
                          <a:effectLst/>
                          <a:latin typeface="Times New Roman" panose="02020603050405020304" pitchFamily="18" charset="0"/>
                          <a:ea typeface="Calibri" panose="020F0502020204030204" pitchFamily="34" charset="0"/>
                        </a:rPr>
                        <a:t> key length to encrypt and decrypt a block of messages, while AES-192 uses a 192-bit key length and AES-256 a 256-bit key length to encrypt and decrypt messages. Each cipher encrypts and decrypts data in blocks of 128 bits using </a:t>
                      </a:r>
                      <a:r>
                        <a:rPr lang="en-US" sz="1400" u="none" strike="noStrike" dirty="0" smtClean="0">
                          <a:solidFill>
                            <a:srgbClr val="000000"/>
                          </a:solidFill>
                          <a:effectLst/>
                          <a:latin typeface="Times New Roman" panose="02020603050405020304" pitchFamily="18" charset="0"/>
                          <a:ea typeface="Calibri" panose="020F0502020204030204" pitchFamily="34" charset="0"/>
                          <a:hlinkClick r:id="rId5"/>
                        </a:rPr>
                        <a:t>cryptographic</a:t>
                      </a:r>
                      <a:r>
                        <a:rPr lang="en-US" sz="1400" dirty="0" smtClean="0">
                          <a:solidFill>
                            <a:srgbClr val="000000"/>
                          </a:solidFill>
                          <a:effectLst/>
                          <a:latin typeface="Times New Roman" panose="02020603050405020304" pitchFamily="18" charset="0"/>
                          <a:ea typeface="Calibri" panose="020F0502020204030204" pitchFamily="34" charset="0"/>
                        </a:rPr>
                        <a:t> keys of 128, 192 and 256 bits, respectively. Ciphers use the same key for encrypting and decrypting.</a:t>
                      </a:r>
                      <a:endParaRPr lang="en-US" sz="1400" dirty="0">
                        <a:latin typeface="Calibri"/>
                        <a:ea typeface="Calibri"/>
                        <a:cs typeface="Times New Roman"/>
                      </a:endParaRPr>
                    </a:p>
                  </a:txBody>
                  <a:tcPr marL="114300" marR="114300" marT="0" marB="0"/>
                </a:tc>
                <a:extLst>
                  <a:ext uri="{0D108BD9-81ED-4DB2-BD59-A6C34878D82A}">
                    <a16:rowId xmlns:a16="http://schemas.microsoft.com/office/drawing/2014/main" xmlns="" val="895524964"/>
                  </a:ext>
                </a:extLst>
              </a:tr>
            </a:tbl>
          </a:graphicData>
        </a:graphic>
      </p:graphicFrame>
    </p:spTree>
    <p:extLst>
      <p:ext uri="{BB962C8B-B14F-4D97-AF65-F5344CB8AC3E}">
        <p14:creationId xmlns:p14="http://schemas.microsoft.com/office/powerpoint/2010/main" xmlns=""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B6957CF6-E736-4949-BA0B-C5C4C430D07B}"/>
              </a:ext>
            </a:extLst>
          </p:cNvPr>
          <p:cNvGraphicFramePr>
            <a:graphicFrameLocks noGrp="1"/>
          </p:cNvGraphicFramePr>
          <p:nvPr>
            <p:extLst>
              <p:ext uri="{D42A27DB-BD31-4B8C-83A1-F6EECF244321}">
                <p14:modId xmlns:p14="http://schemas.microsoft.com/office/powerpoint/2010/main" xmlns="" val="3945119830"/>
              </p:ext>
            </p:extLst>
          </p:nvPr>
        </p:nvGraphicFramePr>
        <p:xfrm>
          <a:off x="304800" y="838200"/>
          <a:ext cx="8458200" cy="2499613"/>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xmlns="" val="4204740616"/>
                    </a:ext>
                  </a:extLst>
                </a:gridCol>
                <a:gridCol w="4229100">
                  <a:extLst>
                    <a:ext uri="{9D8B030D-6E8A-4147-A177-3AD203B41FA5}">
                      <a16:colId xmlns:a16="http://schemas.microsoft.com/office/drawing/2014/main" xmlns="" val="2161512350"/>
                    </a:ext>
                  </a:extLst>
                </a:gridCol>
              </a:tblGrid>
              <a:tr h="762000">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3675115164"/>
                  </a:ext>
                </a:extLst>
              </a:tr>
              <a:tr h="1737613">
                <a:tc>
                  <a:txBody>
                    <a:bodyPr/>
                    <a:lstStyle/>
                    <a:p>
                      <a:pPr marL="342900" lvl="0" indent="-342900" algn="just">
                        <a:lnSpc>
                          <a:spcPct val="150000"/>
                        </a:lnSpc>
                        <a:spcAft>
                          <a:spcPts val="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Less Security and privacy for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Takes more cost for storing data</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Aft>
                          <a:spcPts val="1000"/>
                        </a:spcAft>
                        <a:buSzPts val="1200"/>
                        <a:buFont typeface="Symbol" panose="05050102010706020507" pitchFamily="18" charset="2"/>
                        <a:buBlip>
                          <a:blip r:embed="rId2"/>
                        </a:buBlip>
                      </a:pPr>
                      <a:r>
                        <a:rPr lang="en-US" sz="1100" dirty="0" smtClean="0">
                          <a:effectLst/>
                          <a:latin typeface="Times New Roman" panose="02020603050405020304" pitchFamily="18" charset="0"/>
                          <a:ea typeface="Calibri" panose="020F0502020204030204" pitchFamily="34" charset="0"/>
                        </a:rPr>
                        <a:t>Less resources utilization.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marL="342900" lvl="0" indent="-342900" algn="just">
                        <a:lnSpc>
                          <a:spcPct val="150000"/>
                        </a:lnSpc>
                        <a:spcAft>
                          <a:spcPts val="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High Security and privacy for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Takes less cost for storing data</a:t>
                      </a: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spcAft>
                          <a:spcPts val="1000"/>
                        </a:spcAft>
                        <a:buSzPts val="1200"/>
                        <a:buFont typeface="Symbol" panose="05050102010706020507" pitchFamily="18" charset="2"/>
                        <a:buBlip>
                          <a:blip r:embed="rId2"/>
                        </a:buBlip>
                      </a:pPr>
                      <a:r>
                        <a:rPr lang="en-US" sz="1100" dirty="0" smtClean="0">
                          <a:effectLst/>
                          <a:latin typeface="Times New Roman" panose="02020603050405020304" pitchFamily="18" charset="0"/>
                          <a:ea typeface="Calibri" panose="020F0502020204030204" pitchFamily="34" charset="0"/>
                        </a:rPr>
                        <a:t>More resources utilization.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xmlns="" val="910404205"/>
                  </a:ext>
                </a:extLst>
              </a:tr>
            </a:tbl>
          </a:graphicData>
        </a:graphic>
      </p:graphicFrame>
    </p:spTree>
    <p:extLst>
      <p:ext uri="{BB962C8B-B14F-4D97-AF65-F5344CB8AC3E}">
        <p14:creationId xmlns:p14="http://schemas.microsoft.com/office/powerpoint/2010/main" xmlns=""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smtClean="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cSld>
  <p:clrMapOvr>
    <a:masterClrMapping/>
  </p:clrMapOvr>
  <p:transition spd="slow">
    <p:push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872</TotalTime>
  <Words>541</Words>
  <Application>Microsoft Office PowerPoint</Application>
  <PresentationFormat>On-screen Show (4:3)</PresentationFormat>
  <Paragraphs>43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Slide 1</vt:lpstr>
      <vt:lpstr>Slide 2</vt:lpstr>
      <vt:lpstr>Slide 3</vt:lpstr>
      <vt:lpstr>Slide 4</vt:lpstr>
      <vt:lpstr>Slide 5</vt:lpstr>
      <vt:lpstr>Slide 6</vt:lpstr>
      <vt:lpstr>Thank You</vt:lpstr>
    </vt:vector>
  </TitlesOfParts>
  <Manager>Vertilink Technologies</Manager>
  <Company>Vertilink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 </dc:title>
  <dc:creator>Vertilink Technologies</dc:creator>
  <cp:lastModifiedBy>intel 4</cp:lastModifiedBy>
  <cp:revision>33</cp:revision>
  <dcterms:created xsi:type="dcterms:W3CDTF">2014-01-29T07:45:10Z</dcterms:created>
  <dcterms:modified xsi:type="dcterms:W3CDTF">2023-07-03T11:34:27Z</dcterms:modified>
</cp:coreProperties>
</file>