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0"/>
  </p:notesMasterIdLst>
  <p:sldIdLst>
    <p:sldId id="256" r:id="rId2"/>
    <p:sldId id="273" r:id="rId3"/>
    <p:sldId id="271" r:id="rId4"/>
    <p:sldId id="274" r:id="rId5"/>
    <p:sldId id="259" r:id="rId6"/>
    <p:sldId id="267" r:id="rId7"/>
    <p:sldId id="276" r:id="rId8"/>
    <p:sldId id="26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78" y="6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1E0BE-03E2-4A07-AE66-9550E1EF6184}" type="datetimeFigureOut">
              <a:rPr lang="en-US" smtClean="0"/>
              <a:pPr/>
              <a:t>7/3/2023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24752-6A57-45A8-AA05-76F44A5F9C72}" type="slidenum">
              <a:rPr lang="en-US" smtClean="0"/>
              <a:pPr/>
              <a:t>‹#›</a:t>
            </a:fld>
            <a:endParaRPr lang="en-US" dirty="0"/>
          </a:p>
        </p:txBody>
      </p:sp>
    </p:spTree>
    <p:extLst>
      <p:ext uri="{BB962C8B-B14F-4D97-AF65-F5344CB8AC3E}">
        <p14:creationId xmlns:p14="http://schemas.microsoft.com/office/powerpoint/2010/main" val="1982908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524752-6A57-45A8-AA05-76F44A5F9C7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524752-6A57-45A8-AA05-76F44A5F9C72}" type="slidenum">
              <a:rPr lang="en-US" smtClean="0"/>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B0D36D-135A-4827-80E9-9FFE936F07F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B0D36D-135A-4827-80E9-9FFE936F07F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B0D36D-135A-4827-80E9-9FFE936F07F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B0D36D-135A-4827-80E9-9FFE936F07F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B0D36D-135A-4827-80E9-9FFE936F07F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B0D36D-135A-4827-80E9-9FFE936F07F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B0D36D-135A-4827-80E9-9FFE936F07F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B0D36D-135A-4827-80E9-9FFE936F07F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B0D36D-135A-4827-80E9-9FFE936F07F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B0D36D-135A-4827-80E9-9FFE936F07F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329EB-869D-417E-8835-45DB267BD04B}" type="datetimeFigureOut">
              <a:rPr lang="en-US" smtClean="0"/>
              <a:pPr/>
              <a:t>7/3/2023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B0D36D-135A-4827-80E9-9FFE936F07F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2000" b="-4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329EB-869D-417E-8835-45DB267BD04B}" type="datetimeFigureOut">
              <a:rPr lang="en-US" smtClean="0"/>
              <a:pPr/>
              <a:t>7/3/2023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0D36D-135A-4827-80E9-9FFE936F07F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57201" y="1905000"/>
            <a:ext cx="7772400" cy="1292662"/>
          </a:xfrm>
          <a:prstGeom prst="rect">
            <a:avLst/>
          </a:prstGeom>
          <a:noFill/>
        </p:spPr>
        <p:txBody>
          <a:bodyPr wrap="square" lIns="91440" tIns="45720" rIns="91440" bIns="45720">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AFFIRMATION CONTROL MODEL FOR XML-BASED ELECTRONIC PROSPERING RECORD DESIGN</a:t>
            </a:r>
            <a:endParaRPr lang="en-IN" sz="2000" dirty="0">
              <a:latin typeface="Times New Roman" panose="02020603050405020304" pitchFamily="18" charset="0"/>
              <a:cs typeface="Times New Roman" panose="02020603050405020304" pitchFamily="18" charset="0"/>
            </a:endParaRPr>
          </a:p>
          <a:p>
            <a:pPr algn="ct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152400"/>
            <a:ext cx="7924800" cy="65094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tab pos="2971800" algn="ctr"/>
              </a:tabLst>
            </a:pPr>
            <a:r>
              <a:rPr kumimoji="0" lang="en-US" sz="1600" b="1" i="0" u="none" strike="noStrike" cap="none" normalizeH="0" baseline="0" dirty="0" smtClean="0">
                <a:ln>
                  <a:noFill/>
                </a:ln>
                <a:solidFill>
                  <a:schemeClr val="tx1"/>
                </a:solidFill>
                <a:effectLst/>
                <a:latin typeface="Times New Roman" pitchFamily="18" charset="0"/>
                <a:ea typeface="+mj-ea"/>
                <a:cs typeface="Times New Roman" pitchFamily="18" charset="0"/>
              </a:rPr>
              <a:t>ABSTRACT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lvl="0" algn="just" eaLnBrk="0" fontAlgn="base" hangingPunct="0">
              <a:lnSpc>
                <a:spcPct val="150000"/>
              </a:lnSpc>
              <a:spcBef>
                <a:spcPct val="0"/>
              </a:spcBef>
              <a:spcAft>
                <a:spcPct val="0"/>
              </a:spcAft>
              <a:tabLst>
                <a:tab pos="2971800" algn="ctr"/>
              </a:tabLst>
            </a:pPr>
            <a:r>
              <a:rPr lang="en-US" sz="1600" dirty="0">
                <a:latin typeface="Times New Roman" pitchFamily="18" charset="0"/>
                <a:cs typeface="Times New Roman" pitchFamily="18" charset="0"/>
              </a:rPr>
              <a:t> Cloud-based electronic health record (EHR) systems enable medical documents to be exchanged between medical institutions; this is expected to contribute to improvements in various medical services in the future. However, as the system architecture becomes more complicated, cloud-based EHR systems may introduce additional security threats when compared to existing singular systems. Thus, patients may experience exposure of private data that they do not wish to disclose. In order to protect the privacy of patients, many approaches have been proposed to provide access control to patient documents when providing health services. However, most current systems do not support fine-grained access control or take into account additional security factors such as encryption and digital signatures. In this paper, we propose a cloud-based EHR model that performs attribute-based access control using extensible access control markup language. Our EHR model, focused on security, performs partial encryption and uses electronic signatures when a patient document is sent to a document requester. We use XML encryption and XML digital signature technology. Our proposed model works efficiently by sending only the necessary information to requesters who are authorized to treat the patient in question.</a:t>
            </a:r>
            <a:r>
              <a:rPr lang="en-US" sz="2000" dirty="0" smtClean="0">
                <a:latin typeface="Times New Roman" pitchFamily="18" charset="0"/>
                <a:cs typeface="Times New Roman" pitchFamily="18" charset="0"/>
              </a:rPr>
              <a:t>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tab pos="2971800" algn="ctr"/>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04174356"/>
              </p:ext>
            </p:extLst>
          </p:nvPr>
        </p:nvGraphicFramePr>
        <p:xfrm>
          <a:off x="381000" y="76200"/>
          <a:ext cx="7772400" cy="6477000"/>
        </p:xfrm>
        <a:graphic>
          <a:graphicData uri="http://schemas.openxmlformats.org/drawingml/2006/table">
            <a:tbl>
              <a:tblPr firstRow="1" firstCol="1" bandRow="1"/>
              <a:tblGrid>
                <a:gridCol w="3933135">
                  <a:extLst>
                    <a:ext uri="{9D8B030D-6E8A-4147-A177-3AD203B41FA5}">
                      <a16:colId xmlns:a16="http://schemas.microsoft.com/office/drawing/2014/main" val="20000"/>
                    </a:ext>
                  </a:extLst>
                </a:gridCol>
                <a:gridCol w="3839265">
                  <a:extLst>
                    <a:ext uri="{9D8B030D-6E8A-4147-A177-3AD203B41FA5}">
                      <a16:colId xmlns:a16="http://schemas.microsoft.com/office/drawing/2014/main" val="20001"/>
                    </a:ext>
                  </a:extLst>
                </a:gridCol>
              </a:tblGrid>
              <a:tr h="788617">
                <a:tc>
                  <a:txBody>
                    <a:bodyPr/>
                    <a:lstStyle/>
                    <a:p>
                      <a:pPr marL="0" marR="0" algn="ctr">
                        <a:spcBef>
                          <a:spcPts val="600"/>
                        </a:spcBef>
                        <a:spcAft>
                          <a:spcPts val="600"/>
                        </a:spcAft>
                      </a:pPr>
                      <a:r>
                        <a:rPr lang="en-US" sz="1600" b="1">
                          <a:effectLst/>
                          <a:latin typeface="Times New Roman"/>
                          <a:ea typeface="Times New Roman"/>
                        </a:rPr>
                        <a:t>EXISTING SYSTEM</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1600" b="1">
                          <a:effectLst/>
                          <a:latin typeface="Times New Roman"/>
                          <a:ea typeface="Times New Roman"/>
                        </a:rPr>
                        <a:t>PROPOSED SYSTEM</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688383">
                <a:tc>
                  <a:txBody>
                    <a:bodyPr/>
                    <a:lstStyle/>
                    <a:p>
                      <a:pPr marL="118745" marR="0" indent="-118745" algn="l">
                        <a:lnSpc>
                          <a:spcPct val="150000"/>
                        </a:lnSpc>
                        <a:spcBef>
                          <a:spcPts val="0"/>
                        </a:spcBef>
                        <a:spcAft>
                          <a:spcPts val="0"/>
                        </a:spcAft>
                      </a:pPr>
                      <a:r>
                        <a:rPr lang="en-US" sz="1400" b="1">
                          <a:effectLst/>
                          <a:latin typeface="Times New Roman"/>
                          <a:ea typeface="Times New Roman"/>
                        </a:rPr>
                        <a:t>EXISTING CONCEPT:-</a:t>
                      </a:r>
                      <a:endParaRPr lang="en-US" sz="1200">
                        <a:effectLst/>
                        <a:latin typeface="Times New Roman"/>
                        <a:ea typeface="Times New Roman"/>
                      </a:endParaRPr>
                    </a:p>
                    <a:p>
                      <a:pPr marL="342900" marR="0" lvl="0" indent="-342900" algn="just">
                        <a:lnSpc>
                          <a:spcPct val="150000"/>
                        </a:lnSpc>
                        <a:spcBef>
                          <a:spcPts val="0"/>
                        </a:spcBef>
                        <a:spcAft>
                          <a:spcPts val="0"/>
                        </a:spcAft>
                        <a:buFont typeface="Symbol"/>
                        <a:buChar char=""/>
                      </a:pPr>
                      <a:r>
                        <a:rPr lang="en-US" sz="1200">
                          <a:effectLst/>
                          <a:latin typeface="Times New Roman"/>
                          <a:ea typeface="Times New Roman"/>
                        </a:rPr>
                        <a:t>Cloud-based electronic health record (EHR) systems enable medical documents to be exchanged between medical institutions;</a:t>
                      </a:r>
                    </a:p>
                    <a:p>
                      <a:pPr marL="342900" marR="0" lvl="0" indent="-342900" algn="just">
                        <a:lnSpc>
                          <a:spcPct val="150000"/>
                        </a:lnSpc>
                        <a:spcBef>
                          <a:spcPts val="0"/>
                        </a:spcBef>
                        <a:spcAft>
                          <a:spcPts val="0"/>
                        </a:spcAft>
                        <a:buFont typeface="Symbol"/>
                        <a:buChar char=""/>
                      </a:pPr>
                      <a:r>
                        <a:rPr lang="en-US" sz="1200">
                          <a:effectLst/>
                          <a:latin typeface="Times New Roman"/>
                          <a:ea typeface="Times New Roman"/>
                        </a:rPr>
                        <a:t>Cloud-based EHR systems may introduce additional security threats when compared to existing singular systems.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8745" marR="0" indent="-118745" algn="l">
                        <a:lnSpc>
                          <a:spcPct val="150000"/>
                        </a:lnSpc>
                        <a:spcBef>
                          <a:spcPts val="0"/>
                        </a:spcBef>
                        <a:spcAft>
                          <a:spcPts val="0"/>
                        </a:spcAft>
                      </a:pPr>
                      <a:r>
                        <a:rPr lang="en-US" sz="1100" dirty="0">
                          <a:effectLst/>
                          <a:latin typeface="Times New Roman"/>
                          <a:ea typeface="Times New Roman"/>
                        </a:rPr>
                        <a:t> </a:t>
                      </a:r>
                      <a:r>
                        <a:rPr lang="en-US" sz="1400" b="1" dirty="0">
                          <a:effectLst/>
                          <a:latin typeface="Times New Roman"/>
                          <a:ea typeface="Times New Roman"/>
                        </a:rPr>
                        <a:t>PROPOSED CONCEPT:</a:t>
                      </a:r>
                      <a:r>
                        <a:rPr lang="en-US" sz="1200" dirty="0">
                          <a:effectLst/>
                          <a:latin typeface="Times New Roman"/>
                          <a:ea typeface="Times New Roman"/>
                        </a:rPr>
                        <a:t> -</a:t>
                      </a:r>
                    </a:p>
                    <a:p>
                      <a:pPr marL="342900" marR="0" lvl="0" indent="-342900" algn="just">
                        <a:lnSpc>
                          <a:spcPct val="150000"/>
                        </a:lnSpc>
                        <a:spcBef>
                          <a:spcPts val="0"/>
                        </a:spcBef>
                        <a:spcAft>
                          <a:spcPts val="0"/>
                        </a:spcAft>
                        <a:buSzPts val="1200"/>
                        <a:buFont typeface="Symbol"/>
                        <a:buChar char=""/>
                      </a:pPr>
                      <a:r>
                        <a:rPr lang="en-US" sz="1200" dirty="0">
                          <a:effectLst/>
                          <a:latin typeface="Times New Roman"/>
                          <a:ea typeface="Times New Roman"/>
                        </a:rPr>
                        <a:t>We propose a cloud-based EHR model that performs attribute-based access control using extensible access control markup language.</a:t>
                      </a:r>
                    </a:p>
                    <a:p>
                      <a:pPr marL="342900" marR="0" lvl="0" indent="-342900" algn="just">
                        <a:lnSpc>
                          <a:spcPct val="150000"/>
                        </a:lnSpc>
                        <a:spcBef>
                          <a:spcPts val="0"/>
                        </a:spcBef>
                        <a:spcAft>
                          <a:spcPts val="0"/>
                        </a:spcAft>
                        <a:buSzPts val="1200"/>
                        <a:buFont typeface="Symbol"/>
                        <a:buChar char=""/>
                      </a:pPr>
                      <a:r>
                        <a:rPr lang="en-US" sz="1200" dirty="0">
                          <a:effectLst/>
                          <a:latin typeface="Times New Roman"/>
                          <a:ea typeface="Times New Roman"/>
                        </a:rPr>
                        <a:t>Our EHR model, focused on security, performs partial encryption and uses electronic signatures when a patient document is sent to a document requester.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981975252"/>
              </p:ext>
            </p:extLst>
          </p:nvPr>
        </p:nvGraphicFramePr>
        <p:xfrm>
          <a:off x="457200" y="152399"/>
          <a:ext cx="7772400" cy="6400801"/>
        </p:xfrm>
        <a:graphic>
          <a:graphicData uri="http://schemas.openxmlformats.org/drawingml/2006/table">
            <a:tbl>
              <a:tblPr firstRow="1" firstCol="1" bandRow="1"/>
              <a:tblGrid>
                <a:gridCol w="3933135">
                  <a:extLst>
                    <a:ext uri="{9D8B030D-6E8A-4147-A177-3AD203B41FA5}">
                      <a16:colId xmlns:a16="http://schemas.microsoft.com/office/drawing/2014/main" val="20000"/>
                    </a:ext>
                  </a:extLst>
                </a:gridCol>
                <a:gridCol w="3839265">
                  <a:extLst>
                    <a:ext uri="{9D8B030D-6E8A-4147-A177-3AD203B41FA5}">
                      <a16:colId xmlns:a16="http://schemas.microsoft.com/office/drawing/2014/main" val="20001"/>
                    </a:ext>
                  </a:extLst>
                </a:gridCol>
              </a:tblGrid>
              <a:tr h="648539">
                <a:tc>
                  <a:txBody>
                    <a:bodyPr/>
                    <a:lstStyle/>
                    <a:p>
                      <a:pPr marL="118745" marR="0" indent="-118745" algn="l">
                        <a:lnSpc>
                          <a:spcPct val="150000"/>
                        </a:lnSpc>
                        <a:spcBef>
                          <a:spcPts val="0"/>
                        </a:spcBef>
                        <a:spcAft>
                          <a:spcPts val="0"/>
                        </a:spcAft>
                      </a:pPr>
                      <a:r>
                        <a:rPr lang="en-US" sz="1400" b="1" dirty="0">
                          <a:effectLst/>
                          <a:latin typeface="Times New Roman" pitchFamily="18" charset="0"/>
                          <a:ea typeface="Times New Roman"/>
                          <a:cs typeface="Times New Roman" pitchFamily="18" charset="0"/>
                        </a:rPr>
                        <a:t> EXISTING TECHNIQUE:-</a:t>
                      </a:r>
                      <a:endParaRPr lang="en-US" sz="1400" dirty="0">
                        <a:effectLst/>
                        <a:latin typeface="Times New Roman" pitchFamily="18" charset="0"/>
                        <a:ea typeface="Times New Roman"/>
                        <a:cs typeface="Times New Roman" pitchFamily="18" charset="0"/>
                      </a:endParaRPr>
                    </a:p>
                    <a:p>
                      <a:pPr marL="342900" marR="0" lvl="0" indent="-342900" algn="l">
                        <a:lnSpc>
                          <a:spcPct val="150000"/>
                        </a:lnSpc>
                        <a:spcBef>
                          <a:spcPts val="0"/>
                        </a:spcBef>
                        <a:spcAft>
                          <a:spcPts val="0"/>
                        </a:spcAft>
                        <a:buSzPts val="1200"/>
                        <a:buFont typeface="Symbol"/>
                        <a:buChar char=""/>
                      </a:pPr>
                      <a:r>
                        <a:rPr lang="en-US" sz="1400" dirty="0">
                          <a:effectLst/>
                          <a:latin typeface="Times New Roman" pitchFamily="18" charset="0"/>
                          <a:ea typeface="Calibri"/>
                          <a:cs typeface="Times New Roman" pitchFamily="18" charset="0"/>
                        </a:rPr>
                        <a:t>Hashing Algorithm</a:t>
                      </a:r>
                      <a:endParaRPr lang="en-US" sz="1400" dirty="0">
                        <a:effectLst/>
                        <a:latin typeface="Times New Roman" pitchFamily="18" charset="0"/>
                        <a:ea typeface="Times New Roman"/>
                        <a:cs typeface="Times New Roman" pitchFamily="18" charset="0"/>
                      </a:endParaRPr>
                    </a:p>
                  </a:txBody>
                  <a:tcPr marL="56107" marR="561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8745" marR="0" indent="-118745" algn="l">
                        <a:lnSpc>
                          <a:spcPct val="150000"/>
                        </a:lnSpc>
                        <a:spcBef>
                          <a:spcPts val="0"/>
                        </a:spcBef>
                        <a:spcAft>
                          <a:spcPts val="0"/>
                        </a:spcAft>
                      </a:pPr>
                      <a:r>
                        <a:rPr lang="en-US" sz="1400" b="1" dirty="0">
                          <a:effectLst/>
                          <a:latin typeface="Times New Roman" pitchFamily="18" charset="0"/>
                          <a:ea typeface="Times New Roman"/>
                          <a:cs typeface="Times New Roman" pitchFamily="18" charset="0"/>
                        </a:rPr>
                        <a:t>PROPOSED TECHNIQUE:</a:t>
                      </a:r>
                      <a:r>
                        <a:rPr lang="en-US" sz="1400" dirty="0">
                          <a:effectLst/>
                          <a:latin typeface="Times New Roman" pitchFamily="18" charset="0"/>
                          <a:ea typeface="Times New Roman"/>
                          <a:cs typeface="Times New Roman" pitchFamily="18" charset="0"/>
                        </a:rPr>
                        <a:t>-</a:t>
                      </a:r>
                    </a:p>
                    <a:p>
                      <a:pPr marL="342900" marR="0" lvl="0" indent="-342900" algn="l">
                        <a:lnSpc>
                          <a:spcPct val="150000"/>
                        </a:lnSpc>
                        <a:spcBef>
                          <a:spcPts val="0"/>
                        </a:spcBef>
                        <a:spcAft>
                          <a:spcPts val="0"/>
                        </a:spcAft>
                        <a:buSzPts val="1200"/>
                        <a:buFont typeface="Symbol"/>
                        <a:buChar char=""/>
                      </a:pPr>
                      <a:r>
                        <a:rPr lang="en-US" sz="1400" dirty="0">
                          <a:effectLst/>
                          <a:latin typeface="Times New Roman" pitchFamily="18" charset="0"/>
                          <a:ea typeface="Calibri"/>
                          <a:cs typeface="Times New Roman" pitchFamily="18" charset="0"/>
                        </a:rPr>
                        <a:t>Encryption Algorithm</a:t>
                      </a:r>
                      <a:endParaRPr lang="en-US" sz="1400" dirty="0">
                        <a:effectLst/>
                        <a:latin typeface="Times New Roman" pitchFamily="18" charset="0"/>
                        <a:ea typeface="Times New Roman"/>
                        <a:cs typeface="Times New Roman" pitchFamily="18" charset="0"/>
                      </a:endParaRPr>
                    </a:p>
                  </a:txBody>
                  <a:tcPr marL="56107" marR="561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72871">
                <a:tc>
                  <a:txBody>
                    <a:bodyPr/>
                    <a:lstStyle/>
                    <a:p>
                      <a:pPr marL="118745" marR="0" indent="-118745" algn="l">
                        <a:lnSpc>
                          <a:spcPct val="150000"/>
                        </a:lnSpc>
                        <a:spcBef>
                          <a:spcPts val="0"/>
                        </a:spcBef>
                        <a:spcAft>
                          <a:spcPts val="0"/>
                        </a:spcAft>
                      </a:pPr>
                      <a:r>
                        <a:rPr lang="en-US" sz="1400" b="1" dirty="0">
                          <a:effectLst/>
                          <a:latin typeface="Times New Roman" pitchFamily="18" charset="0"/>
                          <a:ea typeface="Times New Roman"/>
                          <a:cs typeface="Times New Roman" pitchFamily="18" charset="0"/>
                        </a:rPr>
                        <a:t> TECHNIQUE DEFINITION:-</a:t>
                      </a:r>
                      <a:endParaRPr lang="en-US" sz="1400" dirty="0">
                        <a:effectLst/>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SzPts val="1200"/>
                        <a:buFont typeface="Symbol"/>
                        <a:buChar char=""/>
                      </a:pPr>
                      <a:r>
                        <a:rPr lang="en-US" sz="1400" dirty="0">
                          <a:effectLst/>
                          <a:latin typeface="Times New Roman" pitchFamily="18" charset="0"/>
                          <a:ea typeface="Times New Roman"/>
                          <a:cs typeface="Times New Roman" pitchFamily="18" charset="0"/>
                        </a:rPr>
                        <a:t> </a:t>
                      </a:r>
                      <a:r>
                        <a:rPr lang="en-US" sz="1400" dirty="0">
                          <a:solidFill>
                            <a:srgbClr val="222222"/>
                          </a:solidFill>
                          <a:effectLst/>
                          <a:latin typeface="Times New Roman" pitchFamily="18" charset="0"/>
                          <a:ea typeface="Times New Roman"/>
                          <a:cs typeface="Times New Roman" pitchFamily="18" charset="0"/>
                        </a:rPr>
                        <a:t>A hash algorithm is a function that converts a data string into a numeric string output of fixed length. </a:t>
                      </a:r>
                      <a:endParaRPr lang="en-US" sz="1400" dirty="0">
                        <a:effectLst/>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SzPts val="1200"/>
                        <a:buFont typeface="Symbol"/>
                        <a:buChar char=""/>
                      </a:pPr>
                      <a:r>
                        <a:rPr lang="en-US" sz="1400" dirty="0">
                          <a:solidFill>
                            <a:srgbClr val="222222"/>
                          </a:solidFill>
                          <a:effectLst/>
                          <a:latin typeface="Times New Roman" pitchFamily="18" charset="0"/>
                          <a:ea typeface="Times New Roman"/>
                          <a:cs typeface="Times New Roman" pitchFamily="18" charset="0"/>
                        </a:rPr>
                        <a:t>The output string is generally much smaller than the original data.</a:t>
                      </a:r>
                      <a:endParaRPr lang="en-US" sz="1400" dirty="0">
                        <a:effectLst/>
                        <a:latin typeface="Times New Roman" pitchFamily="18" charset="0"/>
                        <a:ea typeface="Times New Roman"/>
                        <a:cs typeface="Times New Roman" pitchFamily="18" charset="0"/>
                      </a:endParaRPr>
                    </a:p>
                  </a:txBody>
                  <a:tcPr marL="56107" marR="561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8745" marR="0" indent="-118745" algn="l">
                        <a:lnSpc>
                          <a:spcPct val="150000"/>
                        </a:lnSpc>
                        <a:spcBef>
                          <a:spcPts val="0"/>
                        </a:spcBef>
                        <a:spcAft>
                          <a:spcPts val="0"/>
                        </a:spcAft>
                      </a:pPr>
                      <a:r>
                        <a:rPr lang="en-US" sz="1400" b="1" dirty="0">
                          <a:effectLst/>
                          <a:latin typeface="Times New Roman" pitchFamily="18" charset="0"/>
                          <a:ea typeface="Times New Roman"/>
                          <a:cs typeface="Times New Roman" pitchFamily="18" charset="0"/>
                        </a:rPr>
                        <a:t>TECHNIQUE DEFINITION:-</a:t>
                      </a:r>
                      <a:endParaRPr lang="en-US" sz="1400" dirty="0">
                        <a:effectLst/>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SzPts val="1200"/>
                        <a:buFont typeface="Symbol"/>
                        <a:buChar char=""/>
                        <a:tabLst>
                          <a:tab pos="2369820" algn="l"/>
                        </a:tabLst>
                      </a:pPr>
                      <a:r>
                        <a:rPr lang="en-US" sz="1400" dirty="0">
                          <a:effectLst/>
                          <a:latin typeface="Times New Roman" pitchFamily="18" charset="0"/>
                          <a:ea typeface="Times New Roman"/>
                          <a:cs typeface="Times New Roman" pitchFamily="18" charset="0"/>
                        </a:rPr>
                        <a:t>A mathematical procedure for performing encryption on data.</a:t>
                      </a:r>
                    </a:p>
                    <a:p>
                      <a:pPr marL="342900" marR="0" lvl="0" indent="-342900" algn="just">
                        <a:lnSpc>
                          <a:spcPct val="150000"/>
                        </a:lnSpc>
                        <a:spcBef>
                          <a:spcPts val="0"/>
                        </a:spcBef>
                        <a:spcAft>
                          <a:spcPts val="0"/>
                        </a:spcAft>
                        <a:buSzPts val="1200"/>
                        <a:buFont typeface="Symbol"/>
                        <a:buChar char=""/>
                        <a:tabLst>
                          <a:tab pos="2369820" algn="l"/>
                        </a:tabLst>
                      </a:pPr>
                      <a:r>
                        <a:rPr lang="en-US" sz="1400" dirty="0">
                          <a:solidFill>
                            <a:srgbClr val="222222"/>
                          </a:solidFill>
                          <a:effectLst/>
                          <a:latin typeface="Times New Roman" pitchFamily="18" charset="0"/>
                          <a:ea typeface="Times New Roman"/>
                          <a:cs typeface="Times New Roman" pitchFamily="18" charset="0"/>
                        </a:rPr>
                        <a:t>Through the use of an algorithm, information is made into meaningless cipher text and requires the use of a key to transform the data back into its original form.</a:t>
                      </a:r>
                      <a:endParaRPr lang="en-US" sz="1400" dirty="0">
                        <a:effectLst/>
                        <a:latin typeface="Times New Roman" pitchFamily="18" charset="0"/>
                        <a:ea typeface="Times New Roman"/>
                        <a:cs typeface="Times New Roman" pitchFamily="18" charset="0"/>
                      </a:endParaRPr>
                    </a:p>
                    <a:p>
                      <a:pPr marL="0" marR="0" algn="l">
                        <a:spcBef>
                          <a:spcPts val="0"/>
                        </a:spcBef>
                        <a:spcAft>
                          <a:spcPts val="0"/>
                        </a:spcAft>
                        <a:tabLst>
                          <a:tab pos="2369820" algn="l"/>
                        </a:tabLst>
                      </a:pPr>
                      <a:r>
                        <a:rPr lang="en-US" sz="1400" dirty="0">
                          <a:effectLst/>
                          <a:latin typeface="Times New Roman" pitchFamily="18" charset="0"/>
                          <a:ea typeface="Times New Roman"/>
                          <a:cs typeface="Times New Roman" pitchFamily="18" charset="0"/>
                        </a:rPr>
                        <a:t>	</a:t>
                      </a:r>
                    </a:p>
                  </a:txBody>
                  <a:tcPr marL="56107" marR="561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79391">
                <a:tc>
                  <a:txBody>
                    <a:bodyPr/>
                    <a:lstStyle/>
                    <a:p>
                      <a:pPr marL="118745" marR="0" indent="-118745" algn="just">
                        <a:lnSpc>
                          <a:spcPct val="150000"/>
                        </a:lnSpc>
                        <a:spcBef>
                          <a:spcPts val="0"/>
                        </a:spcBef>
                        <a:spcAft>
                          <a:spcPts val="0"/>
                        </a:spcAft>
                      </a:pPr>
                      <a:r>
                        <a:rPr lang="en-US" sz="1400" b="1" dirty="0">
                          <a:effectLst/>
                          <a:latin typeface="Times New Roman" pitchFamily="18" charset="0"/>
                          <a:ea typeface="Times New Roman"/>
                          <a:cs typeface="Times New Roman" pitchFamily="18" charset="0"/>
                        </a:rPr>
                        <a:t>DRAWBACKS:-</a:t>
                      </a:r>
                      <a:endParaRPr lang="en-US" sz="1400" dirty="0">
                        <a:effectLst/>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Char char=""/>
                      </a:pPr>
                      <a:r>
                        <a:rPr lang="en-US" sz="1400" dirty="0">
                          <a:solidFill>
                            <a:srgbClr val="333333"/>
                          </a:solidFill>
                          <a:effectLst/>
                          <a:latin typeface="Times New Roman" pitchFamily="18" charset="0"/>
                          <a:ea typeface="Times New Roman"/>
                          <a:cs typeface="Times New Roman" pitchFamily="18" charset="0"/>
                        </a:rPr>
                        <a:t>Hash collisions are practically unavoidable.</a:t>
                      </a:r>
                      <a:endParaRPr lang="en-US" sz="1400" dirty="0">
                        <a:effectLst/>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Symbol"/>
                        <a:buChar char=""/>
                      </a:pPr>
                      <a:r>
                        <a:rPr lang="en-US" sz="1400" dirty="0">
                          <a:solidFill>
                            <a:srgbClr val="333333"/>
                          </a:solidFill>
                          <a:effectLst/>
                          <a:latin typeface="Times New Roman" pitchFamily="18" charset="0"/>
                          <a:ea typeface="Times New Roman"/>
                          <a:cs typeface="Times New Roman" pitchFamily="18" charset="0"/>
                        </a:rPr>
                        <a:t>When hashing a random subset of a large set of possible keys.</a:t>
                      </a:r>
                      <a:endParaRPr lang="en-US" sz="1400" dirty="0">
                        <a:effectLst/>
                        <a:latin typeface="Times New Roman" pitchFamily="18" charset="0"/>
                        <a:ea typeface="Times New Roman"/>
                        <a:cs typeface="Times New Roman" pitchFamily="18" charset="0"/>
                      </a:endParaRPr>
                    </a:p>
                    <a:p>
                      <a:pPr marL="342900" marR="0" lvl="0" indent="-342900" algn="just">
                        <a:spcBef>
                          <a:spcPts val="0"/>
                        </a:spcBef>
                        <a:spcAft>
                          <a:spcPts val="0"/>
                        </a:spcAft>
                        <a:buFont typeface="Symbol"/>
                        <a:buChar char=""/>
                      </a:pPr>
                      <a:r>
                        <a:rPr lang="en-US" sz="1400" dirty="0">
                          <a:solidFill>
                            <a:srgbClr val="333333"/>
                          </a:solidFill>
                          <a:effectLst/>
                          <a:latin typeface="Times New Roman" pitchFamily="18" charset="0"/>
                          <a:ea typeface="Times New Roman"/>
                          <a:cs typeface="Times New Roman" pitchFamily="18" charset="0"/>
                        </a:rPr>
                        <a:t>Hash tables become quite inefficient when there are many collisions.</a:t>
                      </a:r>
                      <a:endParaRPr lang="en-US" sz="1400" dirty="0">
                        <a:effectLst/>
                        <a:latin typeface="Times New Roman" pitchFamily="18" charset="0"/>
                        <a:ea typeface="Times New Roman"/>
                        <a:cs typeface="Times New Roman" pitchFamily="18" charset="0"/>
                      </a:endParaRPr>
                    </a:p>
                    <a:p>
                      <a:pPr marL="500380" marR="0" algn="just">
                        <a:lnSpc>
                          <a:spcPct val="150000"/>
                        </a:lnSpc>
                        <a:spcBef>
                          <a:spcPts val="0"/>
                        </a:spcBef>
                        <a:spcAft>
                          <a:spcPts val="0"/>
                        </a:spcAft>
                      </a:pPr>
                      <a:r>
                        <a:rPr lang="en-US" sz="1400" b="1" dirty="0">
                          <a:effectLst/>
                          <a:latin typeface="Times New Roman" pitchFamily="18" charset="0"/>
                          <a:ea typeface="Times New Roman"/>
                          <a:cs typeface="Times New Roman" pitchFamily="18" charset="0"/>
                        </a:rPr>
                        <a:t> </a:t>
                      </a:r>
                      <a:endParaRPr lang="en-US" sz="1400" dirty="0">
                        <a:effectLst/>
                        <a:latin typeface="Times New Roman" pitchFamily="18" charset="0"/>
                        <a:ea typeface="Times New Roman"/>
                        <a:cs typeface="Times New Roman" pitchFamily="18" charset="0"/>
                      </a:endParaRPr>
                    </a:p>
                  </a:txBody>
                  <a:tcPr marL="56107" marR="561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8745" marR="0" indent="-118745" algn="just">
                        <a:lnSpc>
                          <a:spcPct val="150000"/>
                        </a:lnSpc>
                        <a:spcBef>
                          <a:spcPts val="0"/>
                        </a:spcBef>
                        <a:spcAft>
                          <a:spcPts val="0"/>
                        </a:spcAft>
                      </a:pPr>
                      <a:r>
                        <a:rPr lang="en-US" sz="1400" b="1" dirty="0">
                          <a:effectLst/>
                          <a:latin typeface="Times New Roman" pitchFamily="18" charset="0"/>
                          <a:ea typeface="Times New Roman"/>
                          <a:cs typeface="Times New Roman" pitchFamily="18" charset="0"/>
                        </a:rPr>
                        <a:t>ADVANTAGES:-</a:t>
                      </a:r>
                      <a:endParaRPr lang="en-US" sz="1400" dirty="0">
                        <a:effectLst/>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SzPts val="1200"/>
                        <a:buFont typeface="Symbol"/>
                        <a:buChar char=""/>
                      </a:pPr>
                      <a:r>
                        <a:rPr lang="en-US" sz="1400" dirty="0">
                          <a:solidFill>
                            <a:srgbClr val="222222"/>
                          </a:solidFill>
                          <a:effectLst/>
                          <a:latin typeface="Times New Roman" pitchFamily="18" charset="0"/>
                          <a:ea typeface="Times New Roman"/>
                          <a:cs typeface="Times New Roman" pitchFamily="18" charset="0"/>
                        </a:rPr>
                        <a:t>An encrypting</a:t>
                      </a:r>
                      <a:r>
                        <a:rPr lang="en-US" sz="1400" b="1" dirty="0">
                          <a:solidFill>
                            <a:srgbClr val="222222"/>
                          </a:solidFill>
                          <a:effectLst/>
                          <a:latin typeface="Times New Roman" pitchFamily="18" charset="0"/>
                          <a:ea typeface="Times New Roman"/>
                          <a:cs typeface="Times New Roman" pitchFamily="18" charset="0"/>
                        </a:rPr>
                        <a:t> </a:t>
                      </a:r>
                      <a:r>
                        <a:rPr lang="en-US" sz="1400" dirty="0">
                          <a:solidFill>
                            <a:srgbClr val="222222"/>
                          </a:solidFill>
                          <a:effectLst/>
                          <a:latin typeface="Times New Roman" pitchFamily="18" charset="0"/>
                          <a:ea typeface="Times New Roman"/>
                          <a:cs typeface="Times New Roman" pitchFamily="18" charset="0"/>
                        </a:rPr>
                        <a:t>algorithm scrambles the message and it can only be unscrambled with a key created at the same time.</a:t>
                      </a:r>
                      <a:endParaRPr lang="en-US" sz="1400" dirty="0">
                        <a:effectLst/>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SzPts val="1200"/>
                        <a:buFont typeface="Symbol"/>
                        <a:buChar char=""/>
                      </a:pPr>
                      <a:r>
                        <a:rPr lang="en-US" sz="1400" dirty="0">
                          <a:effectLst/>
                          <a:latin typeface="Times New Roman" pitchFamily="18" charset="0"/>
                          <a:ea typeface="Times New Roman"/>
                          <a:cs typeface="Times New Roman" pitchFamily="18" charset="0"/>
                        </a:rPr>
                        <a:t>Cipher algorithms are either symmetric or asymmetric for encryption security. For example: Symmetric - the exact same key is used to encrypt and decrypt data.</a:t>
                      </a:r>
                    </a:p>
                    <a:p>
                      <a:pPr marL="118745" marR="0" algn="just">
                        <a:lnSpc>
                          <a:spcPct val="150000"/>
                        </a:lnSpc>
                        <a:spcBef>
                          <a:spcPts val="0"/>
                        </a:spcBef>
                        <a:spcAft>
                          <a:spcPts val="0"/>
                        </a:spcAft>
                      </a:pPr>
                      <a:r>
                        <a:rPr lang="en-US" sz="1400" dirty="0">
                          <a:effectLst/>
                          <a:latin typeface="Times New Roman" pitchFamily="18" charset="0"/>
                          <a:ea typeface="Times New Roman"/>
                          <a:cs typeface="Times New Roman" pitchFamily="18" charset="0"/>
                        </a:rPr>
                        <a:t> </a:t>
                      </a:r>
                    </a:p>
                  </a:txBody>
                  <a:tcPr marL="56107" marR="561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304800" y="0"/>
            <a:ext cx="6858000" cy="43396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MINIMUM SYSTEM REQUIREMENTS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HARDWARE REQUIREMENTS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PROCESSOR		:                DUAL CORE 2 DUOS.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RAM			:	2GB DD RAM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 DISK 		:	250 GB</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REQUIREMENTS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FRONT END 		:                J2EE (JSP, SERVLET), STRUTS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BACK END		: 	 MY SQL 5.5</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OPERATING SYSTEM  	:  	WINDOWS 7</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IDE			:	ECLIPSE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685800"/>
            <a:ext cx="7772400" cy="9445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19354020"/>
              </p:ext>
            </p:extLst>
          </p:nvPr>
        </p:nvGraphicFramePr>
        <p:xfrm>
          <a:off x="381000" y="304800"/>
          <a:ext cx="7848600" cy="6019800"/>
        </p:xfrm>
        <a:graphic>
          <a:graphicData uri="http://schemas.openxmlformats.org/drawingml/2006/table">
            <a:tbl>
              <a:tblPr firstRow="1" firstCol="1" bandRow="1"/>
              <a:tblGrid>
                <a:gridCol w="3526467">
                  <a:extLst>
                    <a:ext uri="{9D8B030D-6E8A-4147-A177-3AD203B41FA5}">
                      <a16:colId xmlns:a16="http://schemas.microsoft.com/office/drawing/2014/main" val="20000"/>
                    </a:ext>
                  </a:extLst>
                </a:gridCol>
                <a:gridCol w="4322133">
                  <a:extLst>
                    <a:ext uri="{9D8B030D-6E8A-4147-A177-3AD203B41FA5}">
                      <a16:colId xmlns:a16="http://schemas.microsoft.com/office/drawing/2014/main" val="20001"/>
                    </a:ext>
                  </a:extLst>
                </a:gridCol>
              </a:tblGrid>
              <a:tr h="313299">
                <a:tc>
                  <a:txBody>
                    <a:bodyPr/>
                    <a:lstStyle/>
                    <a:p>
                      <a:pPr marL="0" marR="0" algn="ctr">
                        <a:spcBef>
                          <a:spcPts val="600"/>
                        </a:spcBef>
                        <a:spcAft>
                          <a:spcPts val="600"/>
                        </a:spcAft>
                        <a:tabLst>
                          <a:tab pos="523875" algn="l"/>
                          <a:tab pos="1337310" algn="ctr"/>
                        </a:tabLst>
                      </a:pPr>
                      <a:r>
                        <a:rPr lang="en-US" sz="1400" b="1">
                          <a:effectLst/>
                          <a:latin typeface="Times New Roman"/>
                          <a:ea typeface="Times New Roman"/>
                        </a:rPr>
                        <a:t>PROPOSED SYSTEM</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600"/>
                        </a:spcBef>
                        <a:spcAft>
                          <a:spcPts val="600"/>
                        </a:spcAft>
                        <a:tabLst>
                          <a:tab pos="523875" algn="l"/>
                          <a:tab pos="1337310" algn="ctr"/>
                        </a:tabLst>
                      </a:pPr>
                      <a:r>
                        <a:rPr lang="en-US" sz="1400" b="1">
                          <a:effectLst/>
                          <a:latin typeface="Times New Roman"/>
                          <a:ea typeface="Times New Roman"/>
                        </a:rPr>
                        <a:t>FUTURE ENHANCEMENT</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06501">
                <a:tc>
                  <a:txBody>
                    <a:bodyPr/>
                    <a:lstStyle/>
                    <a:p>
                      <a:pPr marL="118745" marR="0" indent="-118745" algn="l">
                        <a:lnSpc>
                          <a:spcPct val="150000"/>
                        </a:lnSpc>
                        <a:spcBef>
                          <a:spcPts val="0"/>
                        </a:spcBef>
                        <a:spcAft>
                          <a:spcPts val="0"/>
                        </a:spcAft>
                      </a:pPr>
                      <a:r>
                        <a:rPr lang="en-US" sz="1100">
                          <a:effectLst/>
                          <a:latin typeface="Times New Roman"/>
                          <a:ea typeface="Times New Roman"/>
                        </a:rPr>
                        <a:t> </a:t>
                      </a:r>
                      <a:r>
                        <a:rPr lang="en-US" sz="1400" b="1">
                          <a:effectLst/>
                          <a:latin typeface="Times New Roman"/>
                          <a:ea typeface="Times New Roman"/>
                        </a:rPr>
                        <a:t>PROPOSED CONCEPT:</a:t>
                      </a:r>
                      <a:r>
                        <a:rPr lang="en-US" sz="1400">
                          <a:effectLst/>
                          <a:latin typeface="Times New Roman"/>
                          <a:ea typeface="Times New Roman"/>
                        </a:rPr>
                        <a:t> -</a:t>
                      </a:r>
                      <a:endParaRPr lang="en-US" sz="1200">
                        <a:effectLst/>
                        <a:latin typeface="Times New Roman"/>
                        <a:ea typeface="Times New Roman"/>
                      </a:endParaRPr>
                    </a:p>
                    <a:p>
                      <a:pPr marL="342900" marR="0" lvl="0" indent="-342900" algn="just">
                        <a:lnSpc>
                          <a:spcPct val="150000"/>
                        </a:lnSpc>
                        <a:spcBef>
                          <a:spcPts val="0"/>
                        </a:spcBef>
                        <a:spcAft>
                          <a:spcPts val="0"/>
                        </a:spcAft>
                        <a:buSzPts val="1200"/>
                        <a:buFont typeface="Symbol"/>
                        <a:buChar char=""/>
                      </a:pPr>
                      <a:r>
                        <a:rPr lang="en-US" sz="1200">
                          <a:effectLst/>
                          <a:latin typeface="Times New Roman"/>
                          <a:ea typeface="Times New Roman"/>
                        </a:rPr>
                        <a:t>We propose a cloud-based EHR model that performs attribute-based access control using extensible access control markup language.</a:t>
                      </a:r>
                    </a:p>
                    <a:p>
                      <a:pPr marL="342900" marR="0" lvl="0" indent="-342900" algn="just">
                        <a:lnSpc>
                          <a:spcPct val="150000"/>
                        </a:lnSpc>
                        <a:spcBef>
                          <a:spcPts val="0"/>
                        </a:spcBef>
                        <a:spcAft>
                          <a:spcPts val="0"/>
                        </a:spcAft>
                        <a:buSzPts val="1200"/>
                        <a:buFont typeface="Symbol"/>
                        <a:buChar char=""/>
                      </a:pPr>
                      <a:r>
                        <a:rPr lang="en-US" sz="1200">
                          <a:effectLst/>
                          <a:latin typeface="Times New Roman"/>
                          <a:ea typeface="Times New Roman"/>
                        </a:rPr>
                        <a:t>Our EHR model, focused on security, performs partial encryption and uses electronic signatures when a patient document is sent to a document requester.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4615" marR="0" indent="-94615" algn="just">
                        <a:lnSpc>
                          <a:spcPct val="150000"/>
                        </a:lnSpc>
                        <a:spcBef>
                          <a:spcPts val="0"/>
                        </a:spcBef>
                        <a:spcAft>
                          <a:spcPts val="0"/>
                        </a:spcAft>
                      </a:pPr>
                      <a:r>
                        <a:rPr lang="en-US" sz="1400" b="1" dirty="0">
                          <a:effectLst/>
                          <a:latin typeface="Times New Roman"/>
                          <a:ea typeface="Times New Roman"/>
                        </a:rPr>
                        <a:t>FUTURE CONCEPT:</a:t>
                      </a:r>
                      <a:r>
                        <a:rPr lang="en-US" sz="1200" dirty="0">
                          <a:effectLst/>
                          <a:latin typeface="Times New Roman"/>
                          <a:ea typeface="Times New Roman"/>
                        </a:rPr>
                        <a:t> -</a:t>
                      </a:r>
                    </a:p>
                    <a:p>
                      <a:pPr marL="342900" marR="0" lvl="0" indent="-342900" algn="just">
                        <a:lnSpc>
                          <a:spcPct val="150000"/>
                        </a:lnSpc>
                        <a:spcBef>
                          <a:spcPts val="0"/>
                        </a:spcBef>
                        <a:spcAft>
                          <a:spcPts val="0"/>
                        </a:spcAft>
                        <a:buFont typeface="Symbol"/>
                        <a:buChar char=""/>
                      </a:pPr>
                      <a:r>
                        <a:rPr lang="en-US" sz="1200" dirty="0">
                          <a:effectLst/>
                          <a:latin typeface="Times New Roman"/>
                          <a:ea typeface="Times New Roman"/>
                        </a:rPr>
                        <a:t>We do know the encryption was shared key, symmetric stuff; but we don’t know exactly how it works which limits the practical applications.</a:t>
                      </a:r>
                    </a:p>
                    <a:p>
                      <a:pPr marL="342900" marR="0" lvl="0" indent="-342900" algn="just">
                        <a:lnSpc>
                          <a:spcPct val="150000"/>
                        </a:lnSpc>
                        <a:spcBef>
                          <a:spcPts val="0"/>
                        </a:spcBef>
                        <a:spcAft>
                          <a:spcPts val="0"/>
                        </a:spcAft>
                        <a:buFont typeface="Symbol"/>
                        <a:buChar char=""/>
                      </a:pPr>
                      <a:r>
                        <a:rPr lang="en-US" sz="1200" dirty="0">
                          <a:effectLst/>
                          <a:latin typeface="Times New Roman"/>
                          <a:ea typeface="Times New Roman"/>
                        </a:rPr>
                        <a:t>However, encryption built on machine learning alone is impressive enough to make us wonder where else encryption might go in the future.</a:t>
                      </a:r>
                    </a:p>
                    <a:p>
                      <a:pPr marL="342900" marR="0" lvl="0" indent="-342900" algn="just">
                        <a:lnSpc>
                          <a:spcPct val="150000"/>
                        </a:lnSpc>
                        <a:spcBef>
                          <a:spcPts val="0"/>
                        </a:spcBef>
                        <a:spcAft>
                          <a:spcPts val="0"/>
                        </a:spcAft>
                        <a:buFont typeface="Symbol"/>
                        <a:buChar char=""/>
                      </a:pPr>
                      <a:r>
                        <a:rPr lang="en-US" sz="1200" dirty="0">
                          <a:effectLst/>
                          <a:latin typeface="Times New Roman"/>
                          <a:ea typeface="Times New Roman"/>
                        </a:rPr>
                        <a:t>Any security model, cryptographic or otherwise, is conceptually an arms race between the adversaries that wish to subvert the technology and those that rely on the technology to secure their information.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20075606"/>
              </p:ext>
            </p:extLst>
          </p:nvPr>
        </p:nvGraphicFramePr>
        <p:xfrm>
          <a:off x="381000" y="76201"/>
          <a:ext cx="7848599" cy="6553199"/>
        </p:xfrm>
        <a:graphic>
          <a:graphicData uri="http://schemas.openxmlformats.org/drawingml/2006/table">
            <a:tbl>
              <a:tblPr firstRow="1" firstCol="1" bandRow="1"/>
              <a:tblGrid>
                <a:gridCol w="3733800">
                  <a:extLst>
                    <a:ext uri="{9D8B030D-6E8A-4147-A177-3AD203B41FA5}">
                      <a16:colId xmlns:a16="http://schemas.microsoft.com/office/drawing/2014/main" val="20000"/>
                    </a:ext>
                  </a:extLst>
                </a:gridCol>
                <a:gridCol w="4114799">
                  <a:extLst>
                    <a:ext uri="{9D8B030D-6E8A-4147-A177-3AD203B41FA5}">
                      <a16:colId xmlns:a16="http://schemas.microsoft.com/office/drawing/2014/main" val="20001"/>
                    </a:ext>
                  </a:extLst>
                </a:gridCol>
              </a:tblGrid>
              <a:tr h="704062">
                <a:tc>
                  <a:txBody>
                    <a:bodyPr/>
                    <a:lstStyle/>
                    <a:p>
                      <a:pPr marL="118745" marR="0" indent="-118745" algn="l">
                        <a:lnSpc>
                          <a:spcPct val="150000"/>
                        </a:lnSpc>
                        <a:spcBef>
                          <a:spcPts val="0"/>
                        </a:spcBef>
                        <a:spcAft>
                          <a:spcPts val="0"/>
                        </a:spcAft>
                      </a:pPr>
                      <a:r>
                        <a:rPr lang="en-US" sz="1400" b="1" dirty="0">
                          <a:effectLst/>
                          <a:latin typeface="Times New Roman"/>
                          <a:ea typeface="Times New Roman"/>
                        </a:rPr>
                        <a:t>PROPOSED TECHNIQUE:</a:t>
                      </a:r>
                      <a:r>
                        <a:rPr lang="en-US" sz="1400" dirty="0">
                          <a:effectLst/>
                          <a:latin typeface="Times New Roman"/>
                          <a:ea typeface="Times New Roman"/>
                        </a:rPr>
                        <a:t>-</a:t>
                      </a:r>
                    </a:p>
                    <a:p>
                      <a:pPr marL="342900" marR="0" lvl="0" indent="-342900" algn="l">
                        <a:lnSpc>
                          <a:spcPct val="150000"/>
                        </a:lnSpc>
                        <a:spcBef>
                          <a:spcPts val="0"/>
                        </a:spcBef>
                        <a:spcAft>
                          <a:spcPts val="0"/>
                        </a:spcAft>
                        <a:buSzPts val="1200"/>
                        <a:buFont typeface="Symbol"/>
                        <a:buChar char=""/>
                      </a:pPr>
                      <a:r>
                        <a:rPr lang="en-US" sz="1400" dirty="0">
                          <a:effectLst/>
                          <a:latin typeface="Times New Roman"/>
                          <a:ea typeface="Calibri"/>
                        </a:rPr>
                        <a:t>Encryption Algorithm</a:t>
                      </a:r>
                      <a:endParaRPr lang="en-US" sz="1400" dirty="0">
                        <a:effectLst/>
                        <a:latin typeface="Times New Roman"/>
                        <a:ea typeface="Times New Roman"/>
                      </a:endParaRPr>
                    </a:p>
                  </a:txBody>
                  <a:tcPr marL="56107" marR="561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4615" marR="0" indent="-94615" algn="just">
                        <a:lnSpc>
                          <a:spcPct val="150000"/>
                        </a:lnSpc>
                        <a:spcBef>
                          <a:spcPts val="0"/>
                        </a:spcBef>
                        <a:spcAft>
                          <a:spcPts val="0"/>
                        </a:spcAft>
                      </a:pPr>
                      <a:r>
                        <a:rPr lang="en-US" sz="1400" b="1" dirty="0">
                          <a:effectLst/>
                          <a:latin typeface="Times New Roman"/>
                          <a:ea typeface="Times New Roman"/>
                        </a:rPr>
                        <a:t>FUTURE TECHNIQUE:</a:t>
                      </a:r>
                      <a:r>
                        <a:rPr lang="en-US" sz="1400" dirty="0">
                          <a:effectLst/>
                          <a:latin typeface="Times New Roman"/>
                          <a:ea typeface="Times New Roman"/>
                        </a:rPr>
                        <a:t>-</a:t>
                      </a:r>
                    </a:p>
                    <a:p>
                      <a:pPr marL="342900" marR="0" lvl="0" indent="-342900" algn="just">
                        <a:lnSpc>
                          <a:spcPct val="150000"/>
                        </a:lnSpc>
                        <a:spcBef>
                          <a:spcPts val="0"/>
                        </a:spcBef>
                        <a:spcAft>
                          <a:spcPts val="0"/>
                        </a:spcAft>
                        <a:buFont typeface="Symbol"/>
                        <a:buChar char=""/>
                      </a:pPr>
                      <a:r>
                        <a:rPr lang="en-US" sz="1400" dirty="0">
                          <a:effectLst/>
                          <a:latin typeface="Times New Roman"/>
                          <a:ea typeface="Times New Roman"/>
                        </a:rPr>
                        <a:t> </a:t>
                      </a:r>
                      <a:r>
                        <a:rPr lang="en-US" sz="1400" dirty="0">
                          <a:solidFill>
                            <a:srgbClr val="333333"/>
                          </a:solidFill>
                          <a:effectLst/>
                          <a:latin typeface="Times New Roman"/>
                          <a:ea typeface="Times New Roman"/>
                        </a:rPr>
                        <a:t> Cryptographic Algorithms.</a:t>
                      </a:r>
                      <a:endParaRPr lang="en-US" sz="1400" dirty="0">
                        <a:effectLst/>
                        <a:latin typeface="Times New Roman"/>
                        <a:ea typeface="Times New Roman"/>
                      </a:endParaRPr>
                    </a:p>
                  </a:txBody>
                  <a:tcPr marL="56107" marR="561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70409">
                <a:tc>
                  <a:txBody>
                    <a:bodyPr/>
                    <a:lstStyle/>
                    <a:p>
                      <a:pPr marL="118745" marR="0" indent="-118745" algn="l">
                        <a:lnSpc>
                          <a:spcPct val="150000"/>
                        </a:lnSpc>
                        <a:spcBef>
                          <a:spcPts val="0"/>
                        </a:spcBef>
                        <a:spcAft>
                          <a:spcPts val="0"/>
                        </a:spcAft>
                      </a:pPr>
                      <a:r>
                        <a:rPr lang="en-US" sz="1400" b="1">
                          <a:effectLst/>
                          <a:latin typeface="Times New Roman"/>
                          <a:ea typeface="Times New Roman"/>
                        </a:rPr>
                        <a:t>TECHNIQUE DEFINITION:-</a:t>
                      </a:r>
                      <a:endParaRPr lang="en-US" sz="1400">
                        <a:effectLst/>
                        <a:latin typeface="Times New Roman"/>
                        <a:ea typeface="Times New Roman"/>
                      </a:endParaRPr>
                    </a:p>
                    <a:p>
                      <a:pPr marL="342900" marR="0" lvl="0" indent="-342900" algn="just">
                        <a:lnSpc>
                          <a:spcPct val="150000"/>
                        </a:lnSpc>
                        <a:spcBef>
                          <a:spcPts val="0"/>
                        </a:spcBef>
                        <a:spcAft>
                          <a:spcPts val="0"/>
                        </a:spcAft>
                        <a:buSzPts val="1200"/>
                        <a:buFont typeface="Symbol"/>
                        <a:buChar char=""/>
                        <a:tabLst>
                          <a:tab pos="2369820" algn="l"/>
                        </a:tabLst>
                      </a:pPr>
                      <a:r>
                        <a:rPr lang="en-US" sz="1400">
                          <a:effectLst/>
                          <a:latin typeface="Times New Roman"/>
                          <a:ea typeface="Times New Roman"/>
                        </a:rPr>
                        <a:t>A mathematical procedure for performing encryption on data.</a:t>
                      </a:r>
                    </a:p>
                    <a:p>
                      <a:pPr marL="342900" marR="0" lvl="0" indent="-342900" algn="just">
                        <a:lnSpc>
                          <a:spcPct val="150000"/>
                        </a:lnSpc>
                        <a:spcBef>
                          <a:spcPts val="0"/>
                        </a:spcBef>
                        <a:spcAft>
                          <a:spcPts val="0"/>
                        </a:spcAft>
                        <a:buSzPts val="1200"/>
                        <a:buFont typeface="Symbol"/>
                        <a:buChar char=""/>
                        <a:tabLst>
                          <a:tab pos="2369820" algn="l"/>
                        </a:tabLst>
                      </a:pPr>
                      <a:r>
                        <a:rPr lang="en-US" sz="1400">
                          <a:solidFill>
                            <a:srgbClr val="222222"/>
                          </a:solidFill>
                          <a:effectLst/>
                          <a:latin typeface="Times New Roman"/>
                          <a:ea typeface="Times New Roman"/>
                        </a:rPr>
                        <a:t>Through the use of an algorithm, information is made into meaningless cipher text and requires the use of a key to transform the data back into its original form.</a:t>
                      </a:r>
                      <a:endParaRPr lang="en-US" sz="1400">
                        <a:effectLst/>
                        <a:latin typeface="Times New Roman"/>
                        <a:ea typeface="Times New Roman"/>
                      </a:endParaRPr>
                    </a:p>
                    <a:p>
                      <a:pPr marL="0" marR="0" algn="l">
                        <a:spcBef>
                          <a:spcPts val="0"/>
                        </a:spcBef>
                        <a:spcAft>
                          <a:spcPts val="0"/>
                        </a:spcAft>
                        <a:tabLst>
                          <a:tab pos="2369820" algn="l"/>
                        </a:tabLst>
                      </a:pPr>
                      <a:r>
                        <a:rPr lang="en-US" sz="1400">
                          <a:effectLst/>
                          <a:latin typeface="Times New Roman"/>
                          <a:ea typeface="Times New Roman"/>
                        </a:rPr>
                        <a:t>	</a:t>
                      </a:r>
                    </a:p>
                  </a:txBody>
                  <a:tcPr marL="56107" marR="561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4615" marR="0" indent="-94615" algn="just">
                        <a:lnSpc>
                          <a:spcPct val="150000"/>
                        </a:lnSpc>
                        <a:spcBef>
                          <a:spcPts val="0"/>
                        </a:spcBef>
                        <a:spcAft>
                          <a:spcPts val="0"/>
                        </a:spcAft>
                      </a:pPr>
                      <a:r>
                        <a:rPr lang="en-US" sz="1400" b="1" dirty="0">
                          <a:effectLst/>
                          <a:latin typeface="Times New Roman"/>
                          <a:ea typeface="Times New Roman"/>
                        </a:rPr>
                        <a:t>TECHNIQUE DEFINITION:-</a:t>
                      </a:r>
                      <a:endParaRPr lang="en-US" sz="1400" dirty="0">
                        <a:effectLst/>
                        <a:latin typeface="Times New Roman"/>
                        <a:ea typeface="Times New Roman"/>
                      </a:endParaRPr>
                    </a:p>
                    <a:p>
                      <a:pPr marL="342900" marR="0" lvl="0" indent="-342900" algn="just">
                        <a:lnSpc>
                          <a:spcPct val="150000"/>
                        </a:lnSpc>
                        <a:spcBef>
                          <a:spcPts val="0"/>
                        </a:spcBef>
                        <a:spcAft>
                          <a:spcPts val="0"/>
                        </a:spcAft>
                        <a:buFont typeface="Symbol"/>
                        <a:buChar char=""/>
                      </a:pPr>
                      <a:r>
                        <a:rPr lang="en-US" sz="1400" dirty="0">
                          <a:effectLst/>
                          <a:latin typeface="Times New Roman"/>
                          <a:ea typeface="Times New Roman"/>
                        </a:rPr>
                        <a:t>As technology advances so does our ability to encrypt data, with neural networks now capable of learning how to keep data safe. </a:t>
                      </a:r>
                    </a:p>
                    <a:p>
                      <a:pPr marL="342900" marR="0" lvl="0" indent="-342900" algn="just">
                        <a:lnSpc>
                          <a:spcPct val="150000"/>
                        </a:lnSpc>
                        <a:spcBef>
                          <a:spcPts val="0"/>
                        </a:spcBef>
                        <a:spcAft>
                          <a:spcPts val="0"/>
                        </a:spcAft>
                        <a:buFont typeface="Symbol"/>
                        <a:buChar char=""/>
                      </a:pPr>
                      <a:r>
                        <a:rPr lang="en-US" sz="1400" dirty="0">
                          <a:effectLst/>
                          <a:latin typeface="Times New Roman"/>
                          <a:ea typeface="Times New Roman"/>
                        </a:rPr>
                        <a:t>With so much innovation at our fingertips, Davey Winder explores where else encryption might go in the future.</a:t>
                      </a:r>
                    </a:p>
                  </a:txBody>
                  <a:tcPr marL="56107" marR="561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78728">
                <a:tc>
                  <a:txBody>
                    <a:bodyPr/>
                    <a:lstStyle/>
                    <a:p>
                      <a:pPr marL="118745" marR="0" indent="-118745" algn="just">
                        <a:lnSpc>
                          <a:spcPct val="150000"/>
                        </a:lnSpc>
                        <a:spcBef>
                          <a:spcPts val="0"/>
                        </a:spcBef>
                        <a:spcAft>
                          <a:spcPts val="0"/>
                        </a:spcAft>
                      </a:pPr>
                      <a:r>
                        <a:rPr lang="en-US" sz="1400" b="1" dirty="0">
                          <a:effectLst/>
                          <a:latin typeface="Times New Roman"/>
                          <a:ea typeface="Times New Roman"/>
                        </a:rPr>
                        <a:t>ADVANTAGES:-</a:t>
                      </a:r>
                      <a:endParaRPr lang="en-US" sz="1400" dirty="0">
                        <a:effectLst/>
                        <a:latin typeface="Times New Roman"/>
                        <a:ea typeface="Times New Roman"/>
                      </a:endParaRPr>
                    </a:p>
                    <a:p>
                      <a:pPr marL="342900" marR="0" lvl="0" indent="-342900" algn="just">
                        <a:lnSpc>
                          <a:spcPct val="150000"/>
                        </a:lnSpc>
                        <a:spcBef>
                          <a:spcPts val="0"/>
                        </a:spcBef>
                        <a:spcAft>
                          <a:spcPts val="0"/>
                        </a:spcAft>
                        <a:buSzPts val="1200"/>
                        <a:buFont typeface="Symbol"/>
                        <a:buChar char=""/>
                      </a:pPr>
                      <a:r>
                        <a:rPr lang="en-US" sz="1400" dirty="0">
                          <a:solidFill>
                            <a:srgbClr val="222222"/>
                          </a:solidFill>
                          <a:effectLst/>
                          <a:latin typeface="Times New Roman"/>
                          <a:ea typeface="Times New Roman"/>
                        </a:rPr>
                        <a:t>An encrypting</a:t>
                      </a:r>
                      <a:r>
                        <a:rPr lang="en-US" sz="1400" b="1" dirty="0">
                          <a:solidFill>
                            <a:srgbClr val="222222"/>
                          </a:solidFill>
                          <a:effectLst/>
                          <a:latin typeface="Times New Roman"/>
                          <a:ea typeface="Times New Roman"/>
                        </a:rPr>
                        <a:t> </a:t>
                      </a:r>
                      <a:r>
                        <a:rPr lang="en-US" sz="1400" dirty="0">
                          <a:solidFill>
                            <a:srgbClr val="222222"/>
                          </a:solidFill>
                          <a:effectLst/>
                          <a:latin typeface="Times New Roman"/>
                          <a:ea typeface="Times New Roman"/>
                        </a:rPr>
                        <a:t>algorithm scrambles the message and it can only be unscrambled with a key created at the same time</a:t>
                      </a:r>
                      <a:r>
                        <a:rPr lang="en-US" sz="1400" dirty="0">
                          <a:solidFill>
                            <a:srgbClr val="222222"/>
                          </a:solidFill>
                          <a:effectLst/>
                          <a:latin typeface="Arial"/>
                          <a:ea typeface="Times New Roman"/>
                        </a:rPr>
                        <a:t>.</a:t>
                      </a:r>
                      <a:endParaRPr lang="en-US" sz="1400" dirty="0">
                        <a:effectLst/>
                        <a:latin typeface="Times New Roman"/>
                        <a:ea typeface="Times New Roman"/>
                      </a:endParaRPr>
                    </a:p>
                    <a:p>
                      <a:pPr marL="342900" marR="0" lvl="0" indent="-342900" algn="just">
                        <a:lnSpc>
                          <a:spcPct val="150000"/>
                        </a:lnSpc>
                        <a:spcBef>
                          <a:spcPts val="0"/>
                        </a:spcBef>
                        <a:spcAft>
                          <a:spcPts val="0"/>
                        </a:spcAft>
                        <a:buSzPts val="1200"/>
                        <a:buFont typeface="Symbol"/>
                        <a:buChar char=""/>
                      </a:pPr>
                      <a:r>
                        <a:rPr lang="en-US" sz="1400" dirty="0">
                          <a:effectLst/>
                          <a:latin typeface="Times New Roman"/>
                          <a:ea typeface="Times New Roman"/>
                        </a:rPr>
                        <a:t>Cipher algorithms are either symmetric or asymmetric for encryption security. </a:t>
                      </a:r>
                    </a:p>
                    <a:p>
                      <a:pPr marL="118745" marR="0" algn="just">
                        <a:lnSpc>
                          <a:spcPct val="150000"/>
                        </a:lnSpc>
                        <a:spcBef>
                          <a:spcPts val="0"/>
                        </a:spcBef>
                        <a:spcAft>
                          <a:spcPts val="0"/>
                        </a:spcAft>
                      </a:pPr>
                      <a:r>
                        <a:rPr lang="en-US" sz="1400" dirty="0">
                          <a:effectLst/>
                          <a:latin typeface="Times New Roman"/>
                          <a:ea typeface="Times New Roman"/>
                        </a:rPr>
                        <a:t> </a:t>
                      </a:r>
                    </a:p>
                  </a:txBody>
                  <a:tcPr marL="56107" marR="561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b="1" dirty="0">
                          <a:effectLst/>
                          <a:latin typeface="Times New Roman"/>
                          <a:ea typeface="Times New Roman"/>
                        </a:rPr>
                        <a:t>EXTRAVAGENCE</a:t>
                      </a:r>
                      <a:endParaRPr lang="en-US" sz="1400" dirty="0">
                        <a:effectLst/>
                        <a:latin typeface="Times New Roman"/>
                        <a:ea typeface="Times New Roman"/>
                      </a:endParaRPr>
                    </a:p>
                    <a:p>
                      <a:pPr marL="342900" marR="0" lvl="0" indent="-342900" algn="just">
                        <a:lnSpc>
                          <a:spcPct val="150000"/>
                        </a:lnSpc>
                        <a:spcBef>
                          <a:spcPts val="0"/>
                        </a:spcBef>
                        <a:spcAft>
                          <a:spcPts val="0"/>
                        </a:spcAft>
                        <a:buFont typeface="Symbol"/>
                        <a:buChar char=""/>
                      </a:pPr>
                      <a:r>
                        <a:rPr lang="en-US" sz="1400" dirty="0">
                          <a:effectLst/>
                          <a:latin typeface="Times New Roman"/>
                          <a:ea typeface="Times New Roman"/>
                        </a:rPr>
                        <a:t>Visual cryptography (VC) is a method of encrypting a secret image into shares such that stacking a sufficient number of shares reveals the secret image. </a:t>
                      </a:r>
                    </a:p>
                    <a:p>
                      <a:pPr marL="342900" marR="0" lvl="0" indent="-342900" algn="just">
                        <a:lnSpc>
                          <a:spcPct val="150000"/>
                        </a:lnSpc>
                        <a:spcBef>
                          <a:spcPts val="0"/>
                        </a:spcBef>
                        <a:spcAft>
                          <a:spcPts val="0"/>
                        </a:spcAft>
                        <a:buFont typeface="Symbol"/>
                        <a:buChar char=""/>
                      </a:pPr>
                      <a:r>
                        <a:rPr lang="en-US" sz="1400" dirty="0">
                          <a:effectLst/>
                          <a:latin typeface="Times New Roman"/>
                          <a:ea typeface="Times New Roman"/>
                        </a:rPr>
                        <a:t>Shares are usually presented in transparencies.</a:t>
                      </a:r>
                    </a:p>
                  </a:txBody>
                  <a:tcPr marL="56107" marR="5610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286000"/>
            <a:ext cx="6689330" cy="584775"/>
          </a:xfrm>
          <a:prstGeom prst="rect">
            <a:avLst/>
          </a:prstGeom>
          <a:noFill/>
          <a:ln>
            <a:noFill/>
          </a:ln>
        </p:spPr>
        <p:txBody>
          <a:bodyPr wrap="square" lIns="91440" tIns="45720" rIns="91440" bIns="45720">
            <a:spAutoFit/>
          </a:bodyPr>
          <a:lstStyle/>
          <a:p>
            <a:pPr algn="ctr"/>
            <a:r>
              <a:rPr lang="en-US" sz="3200" b="1" dirty="0" smtClean="0">
                <a:latin typeface="Times New Roman" pitchFamily="18" charset="0"/>
                <a:cs typeface="Times New Roman" pitchFamily="18" charset="0"/>
              </a:rPr>
              <a:t>Thank you</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TotalTime>
  <Words>881</Words>
  <Application>Microsoft Office PowerPoint</Application>
  <PresentationFormat>On-screen Show (4:3)</PresentationFormat>
  <Paragraphs>72</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vector>
  </TitlesOfParts>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Vertilink Technologies</dc:creator>
  <cp:lastModifiedBy>intel</cp:lastModifiedBy>
  <cp:revision>1</cp:revision>
  <dcterms:created xsi:type="dcterms:W3CDTF">2012-06-26T10:33:16Z</dcterms:created>
  <dcterms:modified xsi:type="dcterms:W3CDTF">2023-07-03T10:34:01Z</dcterms:modified>
</cp:coreProperties>
</file>